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handoutMasterIdLst>
    <p:handoutMasterId r:id="rId19"/>
  </p:handoutMasterIdLst>
  <p:sldIdLst>
    <p:sldId id="256" r:id="rId2"/>
    <p:sldId id="283" r:id="rId3"/>
    <p:sldId id="285" r:id="rId4"/>
    <p:sldId id="258" r:id="rId5"/>
    <p:sldId id="259" r:id="rId6"/>
    <p:sldId id="260" r:id="rId7"/>
    <p:sldId id="262" r:id="rId8"/>
    <p:sldId id="266" r:id="rId9"/>
    <p:sldId id="267" r:id="rId10"/>
    <p:sldId id="268" r:id="rId11"/>
    <p:sldId id="282" r:id="rId12"/>
    <p:sldId id="263" r:id="rId13"/>
    <p:sldId id="275" r:id="rId14"/>
    <p:sldId id="276" r:id="rId15"/>
    <p:sldId id="277" r:id="rId16"/>
    <p:sldId id="281" r:id="rId17"/>
    <p:sldId id="286" r:id="rId18"/>
  </p:sldIdLst>
  <p:sldSz cx="9144000" cy="6858000" type="screen4x3"/>
  <p:notesSz cx="9236075" cy="701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002299" cy="3506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31639" y="0"/>
            <a:ext cx="4002299" cy="3506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BB956B-321E-482A-8139-429A80A7DB9E}" type="datetimeFigureOut">
              <a:rPr lang="en-CA" smtClean="0"/>
              <a:pPr/>
              <a:t>2020-06-12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658555"/>
            <a:ext cx="4002299" cy="35064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31639" y="6658555"/>
            <a:ext cx="4002299" cy="35064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48EE87-BC1D-4C4B-9F80-C5C9D7E79682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43158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759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312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039114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5255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82830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6721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4736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768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498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985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78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936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111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196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457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987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424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7800" y="4800600"/>
            <a:ext cx="7239000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en-CA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FRENCH REVOLUTION 1879</a:t>
            </a:r>
            <a:br>
              <a:rPr lang="en-CA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CA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CA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C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Faiza Mir</a:t>
            </a:r>
            <a:br>
              <a:rPr lang="en-C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C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Department of International Relations</a:t>
            </a:r>
            <a:br>
              <a:rPr lang="en-C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C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University of Balochistan, Quetta</a:t>
            </a:r>
            <a:endParaRPr lang="en-C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508" y="152400"/>
            <a:ext cx="5839692" cy="3962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287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1" y="304800"/>
            <a:ext cx="7086600" cy="838200"/>
          </a:xfrm>
        </p:spPr>
        <p:txBody>
          <a:bodyPr>
            <a:normAutofit/>
          </a:bodyPr>
          <a:lstStyle/>
          <a:p>
            <a:r>
              <a:rPr lang="en-CA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MARIE ANTOINETTE</a:t>
            </a:r>
            <a:endParaRPr lang="en-CA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534399" cy="6096000"/>
          </a:xfrm>
        </p:spPr>
        <p:txBody>
          <a:bodyPr/>
          <a:lstStyle/>
          <a:p>
            <a:endParaRPr lang="en-CA" dirty="0" smtClean="0"/>
          </a:p>
          <a:p>
            <a:pPr algn="just"/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Originally from Austria, she was married to Louis XVI and became the Queen of France.</a:t>
            </a:r>
          </a:p>
          <a:p>
            <a:pPr algn="just"/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Originally </a:t>
            </a: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from Austria, she was married to Louis XVI and became the Queen of France.</a:t>
            </a:r>
          </a:p>
          <a:p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9721" y="2034241"/>
            <a:ext cx="3040062" cy="34902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3063199"/>
            <a:ext cx="2591025" cy="367011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3733" y="2756711"/>
            <a:ext cx="2517866" cy="39627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9001" y="4343401"/>
            <a:ext cx="236220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64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1" y="304800"/>
            <a:ext cx="4267199" cy="1066800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rial" charset="0"/>
              </a:rPr>
              <a:t>THE CIVIL CONSTITUTION OF THE CLERGY</a:t>
            </a:r>
            <a:endParaRPr lang="en-US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304801" y="1447800"/>
            <a:ext cx="4343400" cy="5334000"/>
          </a:xfrm>
        </p:spPr>
        <p:txBody>
          <a:bodyPr>
            <a:normAutofit/>
          </a:bodyPr>
          <a:lstStyle/>
          <a:p>
            <a:pPr algn="just"/>
            <a:r>
              <a:rPr lang="en-US" sz="1900" dirty="0">
                <a:latin typeface="Arial" charset="0"/>
              </a:rPr>
              <a:t>In November of 1789 the National Assembly attempting to get control of the huge national </a:t>
            </a:r>
            <a:r>
              <a:rPr lang="en-US" sz="1900" dirty="0" smtClean="0">
                <a:latin typeface="Arial" charset="0"/>
              </a:rPr>
              <a:t>debt </a:t>
            </a:r>
            <a:r>
              <a:rPr lang="en-US" sz="1900" dirty="0">
                <a:latin typeface="Arial" charset="0"/>
              </a:rPr>
              <a:t>confiscated the land owned by the Roman Catholic Church.</a:t>
            </a:r>
          </a:p>
          <a:p>
            <a:pPr algn="just"/>
            <a:r>
              <a:rPr lang="en-US" sz="1900" dirty="0">
                <a:latin typeface="Arial" charset="0"/>
              </a:rPr>
              <a:t>As well, both bishops and priests were to be elected by the people and paid by the state.</a:t>
            </a:r>
          </a:p>
          <a:p>
            <a:pPr algn="just"/>
            <a:r>
              <a:rPr lang="en-US" sz="1900" dirty="0">
                <a:latin typeface="Arial" charset="0"/>
              </a:rPr>
              <a:t>Caused great tension between the church and the revolution.</a:t>
            </a:r>
          </a:p>
          <a:p>
            <a:endParaRPr lang="en-US" sz="19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343401" cy="5334000"/>
          </a:xfrm>
        </p:spPr>
        <p:txBody>
          <a:bodyPr>
            <a:noAutofit/>
          </a:bodyPr>
          <a:lstStyle/>
          <a:p>
            <a:pPr algn="just"/>
            <a:r>
              <a:rPr lang="en-US" sz="1900" dirty="0">
                <a:latin typeface="Arial" charset="0"/>
              </a:rPr>
              <a:t>Despite its troubles the National Assembly continued its efforts to draft a new constitution.</a:t>
            </a:r>
          </a:p>
          <a:p>
            <a:pPr algn="just"/>
            <a:r>
              <a:rPr lang="en-US" sz="1900" dirty="0">
                <a:latin typeface="Arial" charset="0"/>
              </a:rPr>
              <a:t>By 1791 it had completed the constitution which established a limited constitutional monarch.</a:t>
            </a:r>
          </a:p>
          <a:p>
            <a:pPr algn="just"/>
            <a:r>
              <a:rPr lang="en-US" sz="1900" dirty="0">
                <a:latin typeface="Arial" charset="0"/>
              </a:rPr>
              <a:t>The power was with the Legislative Assembly in which 745 representatives would be voted in.</a:t>
            </a:r>
          </a:p>
          <a:p>
            <a:pPr lvl="1" algn="just"/>
            <a:r>
              <a:rPr lang="en-US" sz="1900" dirty="0">
                <a:latin typeface="Arial" charset="0"/>
              </a:rPr>
              <a:t>Old distinctions between clergy, nobles and commoners disappeared.</a:t>
            </a:r>
          </a:p>
          <a:p>
            <a:pPr algn="just"/>
            <a:r>
              <a:rPr lang="en-US" sz="1900" dirty="0">
                <a:latin typeface="Arial" charset="0"/>
              </a:rPr>
              <a:t>The king and his family attempted to flee but were captured and returned to Paris.</a:t>
            </a:r>
          </a:p>
          <a:p>
            <a:pPr algn="just"/>
            <a:endParaRPr lang="en-US" sz="1900" dirty="0"/>
          </a:p>
        </p:txBody>
      </p:sp>
      <p:sp>
        <p:nvSpPr>
          <p:cNvPr id="8" name="Rectangle 7"/>
          <p:cNvSpPr/>
          <p:nvPr/>
        </p:nvSpPr>
        <p:spPr>
          <a:xfrm>
            <a:off x="4876800" y="76201"/>
            <a:ext cx="39623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1" dirty="0" smtClean="0">
              <a:latin typeface="Arial" charset="0"/>
            </a:endParaRPr>
          </a:p>
          <a:p>
            <a:pPr algn="ctr"/>
            <a:r>
              <a:rPr lang="en-US" sz="2400" b="1" dirty="0" smtClean="0">
                <a:latin typeface="Arial" charset="0"/>
              </a:rPr>
              <a:t>THE CONSTITUTION OF 1791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58633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1" y="228600"/>
            <a:ext cx="6553199" cy="914400"/>
          </a:xfrm>
        </p:spPr>
        <p:txBody>
          <a:bodyPr>
            <a:normAutofit/>
          </a:bodyPr>
          <a:lstStyle/>
          <a:p>
            <a:pPr algn="ctr"/>
            <a:r>
              <a:rPr lang="en-CA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CA" sz="3200" b="1" dirty="0">
                <a:latin typeface="Arial" panose="020B0604020202020204" pitchFamily="34" charset="0"/>
                <a:cs typeface="Arial" panose="020B0604020202020204" pitchFamily="34" charset="0"/>
              </a:rPr>
              <a:t>REVOLUTION DEEPENS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8915399" cy="5486400"/>
          </a:xfrm>
        </p:spPr>
        <p:txBody>
          <a:bodyPr>
            <a:normAutofit/>
          </a:bodyPr>
          <a:lstStyle/>
          <a:p>
            <a:r>
              <a:rPr lang="en-C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As the Revolution pushed forward, other European nations began to respond.</a:t>
            </a:r>
          </a:p>
          <a:p>
            <a:r>
              <a:rPr lang="en-C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What do you think other nations around Europe would be interested in the Revolution in France?</a:t>
            </a:r>
          </a:p>
          <a:p>
            <a:pPr algn="just"/>
            <a:r>
              <a:rPr lang="en-CA" sz="2000" dirty="0">
                <a:latin typeface="Arial" panose="020B0604020202020204" pitchFamily="34" charset="0"/>
                <a:cs typeface="Arial" panose="020B0604020202020204" pitchFamily="34" charset="0"/>
              </a:rPr>
              <a:t>In 1792, the National assembly was replaced by the more radical National Convention.</a:t>
            </a:r>
          </a:p>
          <a:p>
            <a:pPr lvl="1" algn="just"/>
            <a:r>
              <a:rPr lang="en-CA" sz="2000" dirty="0">
                <a:latin typeface="Arial" panose="020B0604020202020204" pitchFamily="34" charset="0"/>
                <a:cs typeface="Arial" panose="020B0604020202020204" pitchFamily="34" charset="0"/>
              </a:rPr>
              <a:t>Confirmed the abolition of the monarchy</a:t>
            </a:r>
            <a:r>
              <a:rPr lang="en-C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lvl="1" indent="0" algn="just">
              <a:buNone/>
            </a:pPr>
            <a:endParaRPr lang="en-C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CA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2307" y="3729918"/>
            <a:ext cx="4401693" cy="322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865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1" y="381000"/>
            <a:ext cx="7162800" cy="1524000"/>
          </a:xfrm>
        </p:spPr>
        <p:txBody>
          <a:bodyPr>
            <a:normAutofit/>
          </a:bodyPr>
          <a:lstStyle/>
          <a:p>
            <a:r>
              <a:rPr lang="en-CA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EXECUTION OF THE KING</a:t>
            </a:r>
            <a:endParaRPr lang="en-CA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686800" cy="5276850"/>
          </a:xfrm>
        </p:spPr>
        <p:txBody>
          <a:bodyPr/>
          <a:lstStyle/>
          <a:p>
            <a:pPr algn="just"/>
            <a:r>
              <a:rPr lang="en-C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 was found guilty and sentenced to death.</a:t>
            </a:r>
          </a:p>
          <a:p>
            <a:pPr lvl="1" algn="just"/>
            <a:r>
              <a:rPr lang="en-C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On January 21</a:t>
            </a:r>
            <a:r>
              <a:rPr lang="en-CA" sz="2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C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1793 Louis XVI was executed by guillotine.</a:t>
            </a:r>
          </a:p>
          <a:p>
            <a:pPr marL="457200" lvl="1" indent="0" algn="just">
              <a:buNone/>
            </a:pPr>
            <a:endParaRPr lang="en-CA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CA" sz="2000" dirty="0">
                <a:latin typeface="Arial" panose="020B0604020202020204" pitchFamily="34" charset="0"/>
                <a:cs typeface="Arial" panose="020B0604020202020204" pitchFamily="34" charset="0"/>
              </a:rPr>
              <a:t>After long deliberation, the Convention</a:t>
            </a:r>
          </a:p>
          <a:p>
            <a:pPr marL="0" indent="0" algn="just">
              <a:buNone/>
            </a:pPr>
            <a:r>
              <a:rPr lang="en-CA" sz="2000" dirty="0">
                <a:latin typeface="Arial" panose="020B0604020202020204" pitchFamily="34" charset="0"/>
                <a:cs typeface="Arial" panose="020B0604020202020204" pitchFamily="34" charset="0"/>
              </a:rPr>
              <a:t>     decided to make the King stand trial for</a:t>
            </a:r>
          </a:p>
          <a:p>
            <a:pPr marL="0" indent="0" algn="just">
              <a:buNone/>
            </a:pPr>
            <a:r>
              <a:rPr lang="en-CA" sz="2000" dirty="0">
                <a:latin typeface="Arial" panose="020B0604020202020204" pitchFamily="34" charset="0"/>
                <a:cs typeface="Arial" panose="020B0604020202020204" pitchFamily="34" charset="0"/>
              </a:rPr>
              <a:t>     treason.</a:t>
            </a:r>
          </a:p>
          <a:p>
            <a:pPr algn="just"/>
            <a:r>
              <a:rPr lang="en-CA" sz="2000" dirty="0">
                <a:latin typeface="Arial" panose="020B0604020202020204" pitchFamily="34" charset="0"/>
                <a:cs typeface="Arial" panose="020B0604020202020204" pitchFamily="34" charset="0"/>
              </a:rPr>
              <a:t>Why would they make him stand trial</a:t>
            </a:r>
          </a:p>
          <a:p>
            <a:pPr marL="0" indent="0" algn="just">
              <a:buNone/>
            </a:pPr>
            <a:r>
              <a:rPr lang="en-CA" sz="2000" dirty="0">
                <a:latin typeface="Arial" panose="020B0604020202020204" pitchFamily="34" charset="0"/>
                <a:cs typeface="Arial" panose="020B0604020202020204" pitchFamily="34" charset="0"/>
              </a:rPr>
              <a:t>    for treason?</a:t>
            </a:r>
          </a:p>
          <a:p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CA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327564"/>
            <a:ext cx="3124200" cy="4286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ular Callout 3"/>
          <p:cNvSpPr/>
          <p:nvPr/>
        </p:nvSpPr>
        <p:spPr>
          <a:xfrm rot="21381963">
            <a:off x="6773149" y="2127886"/>
            <a:ext cx="2324528" cy="1535426"/>
          </a:xfrm>
          <a:prstGeom prst="wedgeRoundRectCallout">
            <a:avLst>
              <a:gd name="adj1" fmla="val -57078"/>
              <a:gd name="adj2" fmla="val 62500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CA" sz="1400" dirty="0" smtClean="0"/>
              <a:t>I die innocent of all crimes of which I have been charged and I pardon those who have brought about my death.</a:t>
            </a:r>
            <a:endParaRPr lang="en-CA" sz="1400" dirty="0"/>
          </a:p>
        </p:txBody>
      </p:sp>
    </p:spTree>
    <p:extLst>
      <p:ext uri="{BB962C8B-B14F-4D97-AF65-F5344CB8AC3E}">
        <p14:creationId xmlns:p14="http://schemas.microsoft.com/office/powerpoint/2010/main" val="1783707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1" y="152400"/>
            <a:ext cx="7162800" cy="838200"/>
          </a:xfrm>
        </p:spPr>
        <p:txBody>
          <a:bodyPr>
            <a:normAutofit/>
          </a:bodyPr>
          <a:lstStyle/>
          <a:p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REIGN OF TERROR</a:t>
            </a:r>
            <a:endParaRPr lang="en-CA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0540"/>
            <a:ext cx="6019800" cy="5647459"/>
          </a:xfrm>
        </p:spPr>
        <p:txBody>
          <a:bodyPr>
            <a:noAutofit/>
          </a:bodyPr>
          <a:lstStyle/>
          <a:p>
            <a:pPr algn="just"/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Following Louis XVI’s execution in 1793 a struggle developed between the different groups of revolutionaries.</a:t>
            </a:r>
          </a:p>
          <a:p>
            <a:pPr lvl="1" algn="just"/>
            <a:r>
              <a:rPr lang="en-CA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Among one of the groups was one of the leading forces of the Revolution: Maximillian Robespierre.</a:t>
            </a:r>
          </a:p>
          <a:p>
            <a:pPr lvl="1" algn="just"/>
            <a:endParaRPr lang="en-CA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Called the “incorruptible” because of his honesty.</a:t>
            </a:r>
          </a:p>
          <a:p>
            <a:pPr algn="just"/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Obsessed with the need for virtue in</a:t>
            </a:r>
          </a:p>
          <a:p>
            <a:pPr marL="0" indent="0" algn="just">
              <a:buNone/>
            </a:pP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    government.</a:t>
            </a:r>
          </a:p>
          <a:p>
            <a:pPr algn="just"/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Eliminated anyone who stood in 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his way,</a:t>
            </a:r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even </a:t>
            </a: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innocent people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Robespierre </a:t>
            </a: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made many political </a:t>
            </a:r>
            <a:endParaRPr lang="en-CA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    enemies </a:t>
            </a: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and as a result, suffered 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</a:p>
          <a:p>
            <a:pPr marL="0" indent="0" algn="just">
              <a:buNone/>
            </a:pP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same fate as Louis 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XVI.</a:t>
            </a:r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52400"/>
            <a:ext cx="2743473" cy="34792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3783" y="3851564"/>
            <a:ext cx="4404529" cy="3226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96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152400"/>
            <a:ext cx="8305800" cy="1752600"/>
          </a:xfrm>
        </p:spPr>
        <p:txBody>
          <a:bodyPr>
            <a:normAutofit/>
          </a:bodyPr>
          <a:lstStyle/>
          <a:p>
            <a:r>
              <a:rPr lang="en-CA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REIGN OF TERROR &amp;</a:t>
            </a:r>
            <a:br>
              <a:rPr lang="en-CA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CA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GUILLOTINE</a:t>
            </a:r>
            <a:endParaRPr lang="en-CA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5269127" cy="5486400"/>
          </a:xfrm>
        </p:spPr>
        <p:txBody>
          <a:bodyPr>
            <a:normAutofit/>
          </a:bodyPr>
          <a:lstStyle/>
          <a:p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There was a lot of mistrust among the different Revolutionary groups.</a:t>
            </a:r>
          </a:p>
          <a:p>
            <a:pPr lvl="1"/>
            <a:r>
              <a:rPr lang="en-CA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This marked the beginning of the “Terror”.</a:t>
            </a:r>
          </a:p>
          <a:p>
            <a:pPr lvl="2"/>
            <a:r>
              <a:rPr lang="en-CA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Fear and violence intended to eliminate all opposition by whatever means.</a:t>
            </a:r>
          </a:p>
          <a:p>
            <a:pPr marL="914400" lvl="2" indent="0">
              <a:buNone/>
            </a:pPr>
            <a:endParaRPr lang="en-CA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Many people were killed by guillotine from paranoia a fear that the </a:t>
            </a: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Revolution was going to be halted.</a:t>
            </a:r>
          </a:p>
          <a:p>
            <a:pPr algn="just"/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guillotine is introduced into France by Dr. Joseph Ignace Guillotine, on the basis that is a more effective and humane means of execution than the tradition axe, which could take several blows to remove the head.</a:t>
            </a:r>
          </a:p>
          <a:p>
            <a:pPr marL="0" indent="0" algn="just">
              <a:buNone/>
            </a:pPr>
            <a:endParaRPr lang="en-CA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endParaRPr lang="en-CA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52400"/>
            <a:ext cx="2960473" cy="3505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2600" y="3124200"/>
            <a:ext cx="3352801" cy="3846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639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REVOLUTION RESTRAINED</a:t>
            </a:r>
            <a:endParaRPr lang="en-CA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05000"/>
            <a:ext cx="7467600" cy="3200400"/>
          </a:xfrm>
        </p:spPr>
        <p:txBody>
          <a:bodyPr/>
          <a:lstStyle/>
          <a:p>
            <a:pPr algn="just"/>
            <a:r>
              <a:rPr lang="en-C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As the tensions began to lessen, the National Convention turned over power to a new government known as the Directory.</a:t>
            </a:r>
          </a:p>
          <a:p>
            <a:pPr lvl="1"/>
            <a:r>
              <a:rPr lang="en-C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more stable government.</a:t>
            </a:r>
          </a:p>
          <a:p>
            <a:pPr lvl="2"/>
            <a:r>
              <a:rPr lang="en-C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Stronger economic footing.</a:t>
            </a:r>
            <a:endParaRPr lang="en-C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endParaRPr lang="en-CA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endParaRPr lang="en-C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2" indent="0">
              <a:buNone/>
            </a:pPr>
            <a:endParaRPr lang="en-CA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441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FOOD FOR THOUGHT 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1" y="2133600"/>
            <a:ext cx="8001000" cy="3777622"/>
          </a:xfrm>
        </p:spPr>
        <p:txBody>
          <a:bodyPr/>
          <a:lstStyle/>
          <a:p>
            <a:pPr lvl="2" algn="just"/>
            <a:r>
              <a:rPr lang="en-CA" sz="2000" dirty="0">
                <a:latin typeface="Arial" panose="020B0604020202020204" pitchFamily="34" charset="0"/>
                <a:cs typeface="Arial" panose="020B0604020202020204" pitchFamily="34" charset="0"/>
              </a:rPr>
              <a:t>Considering everything you’ve learned about the French Revolution, why do you think it is still considered such an important </a:t>
            </a:r>
            <a:r>
              <a:rPr lang="en-C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event in </a:t>
            </a:r>
            <a:r>
              <a:rPr lang="en-CA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hostory</a:t>
            </a:r>
            <a:r>
              <a:rPr lang="en-C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CA" sz="2000" dirty="0">
                <a:latin typeface="Arial" panose="020B0604020202020204" pitchFamily="34" charset="0"/>
                <a:cs typeface="Arial" panose="020B0604020202020204" pitchFamily="34" charset="0"/>
              </a:rPr>
              <a:t>even today???</a:t>
            </a:r>
          </a:p>
          <a:p>
            <a:pPr lvl="2"/>
            <a:endParaRPr lang="en-CA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0720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1" y="624110"/>
            <a:ext cx="7086600" cy="671290"/>
          </a:xfrm>
        </p:spPr>
        <p:txBody>
          <a:bodyPr>
            <a:normAutofit fontScale="90000"/>
          </a:bodyPr>
          <a:lstStyle/>
          <a:p>
            <a:r>
              <a:rPr lang="en-US" alt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OLD REGIME</a:t>
            </a:r>
            <a:br>
              <a:rPr lang="en-US" alt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1" y="1600200"/>
            <a:ext cx="8001000" cy="4311022"/>
          </a:xfrm>
        </p:spPr>
        <p:txBody>
          <a:bodyPr/>
          <a:lstStyle/>
          <a:p>
            <a:pPr marL="342900" lvl="1" indent="-342900"/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system of feudalism that ruled France through a </a:t>
            </a:r>
            <a:r>
              <a:rPr lang="en-US" alt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coalition</a:t>
            </a: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of monarch, nobles, &amp; Church.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600" y="2591361"/>
            <a:ext cx="3657600" cy="388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891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71600" y="228600"/>
            <a:ext cx="7162800" cy="914400"/>
          </a:xfrm>
        </p:spPr>
        <p:txBody>
          <a:bodyPr>
            <a:normAutofit/>
          </a:bodyPr>
          <a:lstStyle/>
          <a:p>
            <a:r>
              <a:rPr lang="en-US" alt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CAUSES OF THE FRENCH REVOLUTION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1" y="1295400"/>
            <a:ext cx="4419600" cy="55626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altLang="en-US" b="1" dirty="0">
                <a:solidFill>
                  <a:srgbClr val="C00000"/>
                </a:solidFill>
              </a:rPr>
              <a:t>Unequal social system</a:t>
            </a:r>
          </a:p>
          <a:p>
            <a:pPr marL="1022350" lvl="1" indent="-508000">
              <a:lnSpc>
                <a:spcPct val="90000"/>
              </a:lnSpc>
              <a:buNone/>
            </a:pPr>
            <a:r>
              <a:rPr lang="en-US" altLang="en-US" sz="1800" b="1" dirty="0"/>
              <a:t>A. </a:t>
            </a: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altLang="en-US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Estates</a:t>
            </a:r>
            <a:endParaRPr lang="en-US" alt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1600" lvl="2" indent="-457200">
              <a:lnSpc>
                <a:spcPct val="90000"/>
              </a:lnSpc>
              <a:buNone/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1.  1st = Church</a:t>
            </a:r>
          </a:p>
          <a:p>
            <a:pPr marL="1371600" lvl="2" indent="-457200">
              <a:lnSpc>
                <a:spcPct val="90000"/>
              </a:lnSpc>
              <a:buNone/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2.  2nd = Nobles</a:t>
            </a:r>
          </a:p>
          <a:p>
            <a:pPr marL="1371600" lvl="2" indent="-457200">
              <a:lnSpc>
                <a:spcPct val="90000"/>
              </a:lnSpc>
              <a:buNone/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3.  3rd = everyone else</a:t>
            </a:r>
          </a:p>
          <a:p>
            <a:pPr marL="1828800" lvl="3" indent="-457200">
              <a:lnSpc>
                <a:spcPct val="90000"/>
              </a:lnSpc>
              <a:buFontTx/>
              <a:buChar char="•"/>
            </a:pPr>
            <a:r>
              <a:rPr lang="en-US" alt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bourgeoisie</a:t>
            </a:r>
            <a:r>
              <a:rPr lang="en-US" alt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– merchants/skilled laborers</a:t>
            </a:r>
          </a:p>
          <a:p>
            <a:pPr marL="1828800" lvl="3" indent="-457200">
              <a:lnSpc>
                <a:spcPct val="90000"/>
              </a:lnSpc>
              <a:buFontTx/>
              <a:buChar char="•"/>
            </a:pPr>
            <a:r>
              <a:rPr lang="en-US" alt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city workers – unskilled</a:t>
            </a:r>
          </a:p>
          <a:p>
            <a:pPr marL="1828800" lvl="3" indent="-457200">
              <a:lnSpc>
                <a:spcPct val="90000"/>
              </a:lnSpc>
              <a:buFontTx/>
              <a:buChar char="•"/>
            </a:pPr>
            <a:r>
              <a:rPr lang="en-US" alt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peasants – 80% of pop.</a:t>
            </a:r>
          </a:p>
          <a:p>
            <a:pPr marL="1022350" lvl="1" indent="-508000">
              <a:lnSpc>
                <a:spcPct val="90000"/>
              </a:lnSpc>
              <a:buNone/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B.  1st &amp; 2nd Estates were 2% of pop. BUT owned 30% of property</a:t>
            </a:r>
          </a:p>
          <a:p>
            <a:pPr marL="1022350" lvl="1" indent="-508000">
              <a:lnSpc>
                <a:spcPct val="90000"/>
              </a:lnSpc>
              <a:buNone/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C.  3rd Estate was 98% of pop. But owned almost no property; paid almost all the taxes!</a:t>
            </a:r>
          </a:p>
          <a:p>
            <a:pPr marL="1123950" lvl="1" indent="-609600">
              <a:buAutoNum type="alphaLcPeriod" startAt="3"/>
            </a:pPr>
            <a:endParaRPr lang="en-US" altLang="en-US" b="1" dirty="0"/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1" y="1295400"/>
            <a:ext cx="4343399" cy="5410200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en-US" b="1" dirty="0">
                <a:solidFill>
                  <a:srgbClr val="C00000"/>
                </a:solidFill>
              </a:rPr>
              <a:t>The Enlightenment</a:t>
            </a:r>
          </a:p>
          <a:p>
            <a:pPr marL="1123950" lvl="1" indent="-609600">
              <a:buFont typeface="Wingdings" panose="05000000000000000000" pitchFamily="2" charset="2"/>
              <a:buChar char="§"/>
            </a:pPr>
            <a:r>
              <a:rPr lang="en-US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spread </a:t>
            </a: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idea of equality &amp; </a:t>
            </a:r>
            <a:r>
              <a:rPr lang="en-US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liberty</a:t>
            </a:r>
          </a:p>
          <a:p>
            <a:pPr marL="1123950" lvl="1" indent="-609600">
              <a:buFont typeface="Wingdings" panose="05000000000000000000" pitchFamily="2" charset="2"/>
              <a:buChar char="§"/>
            </a:pPr>
            <a:r>
              <a:rPr lang="en-US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appeals </a:t>
            </a: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to 3rd </a:t>
            </a:r>
            <a:r>
              <a:rPr lang="en-US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estate</a:t>
            </a:r>
          </a:p>
          <a:p>
            <a:pPr marL="1123950" lvl="1" indent="-609600">
              <a:buFont typeface="Wingdings" panose="05000000000000000000" pitchFamily="2" charset="2"/>
              <a:buChar char="§"/>
            </a:pPr>
            <a:r>
              <a:rPr lang="en-US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American </a:t>
            </a: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Revolution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Failing </a:t>
            </a:r>
            <a:r>
              <a:rPr lang="en-US" alt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French Economy</a:t>
            </a:r>
          </a:p>
          <a:p>
            <a:pPr marL="1123950" lvl="1" indent="-609600">
              <a:buNone/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a.  high taxes </a:t>
            </a: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 low profits</a:t>
            </a:r>
          </a:p>
          <a:p>
            <a:pPr marL="1123950" lvl="1" indent="-609600">
              <a:buNone/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b.  food shortages</a:t>
            </a:r>
          </a:p>
          <a:p>
            <a:pPr marL="1123950" lvl="1" indent="-609600">
              <a:buNone/>
            </a:pPr>
            <a:r>
              <a:rPr lang="en-US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c.  govt</a:t>
            </a: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debt</a:t>
            </a:r>
          </a:p>
          <a:p>
            <a:pPr marL="723900" indent="-609600">
              <a:buFont typeface="Wingdings" panose="05000000000000000000" pitchFamily="2" charset="2"/>
              <a:buChar char="Ø"/>
            </a:pPr>
            <a:r>
              <a:rPr lang="en-US" altLang="en-US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Weak </a:t>
            </a:r>
            <a:r>
              <a:rPr lang="en-US" alt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Leadership</a:t>
            </a:r>
            <a:endParaRPr lang="en-US" altLang="en-US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22400" lvl="2" indent="-508000">
              <a:buNone/>
            </a:pPr>
            <a:r>
              <a:rPr lang="en-US" alt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alt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.  Louis XVI</a:t>
            </a:r>
            <a:r>
              <a:rPr lang="en-US" alt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incompetent &amp; ineffectual</a:t>
            </a:r>
            <a:endParaRPr lang="en-US" altLang="en-US" sz="1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22400" lvl="2" indent="-508000">
              <a:buNone/>
            </a:pPr>
            <a:r>
              <a:rPr lang="en-US" alt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b.  Marie Antoinette</a:t>
            </a:r>
            <a:r>
              <a:rPr lang="en-US" alt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hated by French</a:t>
            </a:r>
          </a:p>
          <a:p>
            <a:pPr marL="1879600" lvl="3" indent="-508000">
              <a:buNone/>
            </a:pPr>
            <a:r>
              <a:rPr lang="en-US" alt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1.  foreigner – Austrian</a:t>
            </a:r>
          </a:p>
          <a:p>
            <a:pPr marL="1879600" lvl="3" indent="-508000">
              <a:buNone/>
            </a:pPr>
            <a:r>
              <a:rPr lang="en-US" alt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2.  extravagant spender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0681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823690"/>
          </a:xfrm>
        </p:spPr>
        <p:txBody>
          <a:bodyPr>
            <a:normAutofit/>
          </a:bodyPr>
          <a:lstStyle/>
          <a:p>
            <a:r>
              <a:rPr lang="en-CA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TENNIS COURT OATH</a:t>
            </a:r>
            <a:endParaRPr lang="en-CA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3733800" cy="4876800"/>
          </a:xfrm>
        </p:spPr>
        <p:txBody>
          <a:bodyPr>
            <a:noAutofit/>
          </a:bodyPr>
          <a:lstStyle/>
          <a:p>
            <a:pPr algn="just"/>
            <a:r>
              <a:rPr lang="en-C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On June 20</a:t>
            </a:r>
            <a:r>
              <a:rPr lang="en-CA" sz="2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C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the members of the National Assembly marched off to a nearby Tennis Court.</a:t>
            </a:r>
          </a:p>
          <a:p>
            <a:pPr algn="just"/>
            <a:r>
              <a:rPr lang="en-C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There they swore a solemn oath “never to separate” until a fair government had been set up.</a:t>
            </a:r>
          </a:p>
          <a:p>
            <a:pPr marL="0" indent="0" algn="just">
              <a:buNone/>
            </a:pPr>
            <a:endParaRPr lang="en-CA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en-C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This was a turning point in the Revolution.</a:t>
            </a:r>
          </a:p>
          <a:p>
            <a:pPr lvl="1" algn="just"/>
            <a:r>
              <a:rPr lang="en-C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It was a direct challenge to the King’s authority.</a:t>
            </a:r>
            <a:endParaRPr lang="en-C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752600"/>
            <a:ext cx="4648200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13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FALL OF THE BASTILLE</a:t>
            </a:r>
            <a:endParaRPr lang="en-CA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648" y="1600200"/>
            <a:ext cx="3806952" cy="4495800"/>
          </a:xfrm>
        </p:spPr>
        <p:txBody>
          <a:bodyPr>
            <a:noAutofit/>
          </a:bodyPr>
          <a:lstStyle/>
          <a:p>
            <a:pPr algn="just"/>
            <a:r>
              <a:rPr lang="en-C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After the success of the Tennis Court Oath, many Parisians began to act more violently.</a:t>
            </a:r>
          </a:p>
          <a:p>
            <a:pPr algn="just"/>
            <a:r>
              <a:rPr lang="en-C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Louis XVI ordered his troops to concentrate its forces on Paris, but the King could not be sure of the loyalty of his forces.</a:t>
            </a:r>
          </a:p>
          <a:p>
            <a:pPr marL="0" indent="0" algn="just">
              <a:buNone/>
            </a:pPr>
            <a:endParaRPr lang="en-CA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en-C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Many soldiers had suffered under his rule just as the peasants had.</a:t>
            </a:r>
            <a:endParaRPr lang="en-C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86000"/>
            <a:ext cx="4114800" cy="3086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675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304800"/>
            <a:ext cx="6589199" cy="1066800"/>
          </a:xfrm>
        </p:spPr>
        <p:txBody>
          <a:bodyPr>
            <a:normAutofit/>
          </a:bodyPr>
          <a:lstStyle/>
          <a:p>
            <a:r>
              <a:rPr lang="en-CA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FALL OF THE BASTILLE</a:t>
            </a:r>
            <a:endParaRPr lang="en-CA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8305799" cy="5257800"/>
          </a:xfrm>
        </p:spPr>
        <p:txBody>
          <a:bodyPr/>
          <a:lstStyle/>
          <a:p>
            <a:pPr algn="just"/>
            <a:r>
              <a:rPr lang="en-C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On July 14</a:t>
            </a:r>
            <a:r>
              <a:rPr lang="en-CA" sz="2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C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1789, a vast crowd marched on the prison-fortress of the Bastille, where the government held a store of arms and ammunition.</a:t>
            </a:r>
          </a:p>
          <a:p>
            <a:endParaRPr lang="en-CA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C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Why do you think attacking and destroying the Bastille was such a significant event in the nationalistic movement of the French Revolution?</a:t>
            </a:r>
          </a:p>
          <a:p>
            <a:pPr algn="just"/>
            <a:r>
              <a:rPr lang="en-CA" sz="2000" dirty="0">
                <a:latin typeface="Arial" panose="020B0604020202020204" pitchFamily="34" charset="0"/>
                <a:cs typeface="Arial" panose="020B0604020202020204" pitchFamily="34" charset="0"/>
              </a:rPr>
              <a:t>The Bastille’s defenders consisted of a few soldiers.</a:t>
            </a:r>
          </a:p>
          <a:p>
            <a:pPr algn="just"/>
            <a:r>
              <a:rPr lang="en-CA" sz="2000" dirty="0">
                <a:latin typeface="Arial" panose="020B0604020202020204" pitchFamily="34" charset="0"/>
                <a:cs typeface="Arial" panose="020B0604020202020204" pitchFamily="34" charset="0"/>
              </a:rPr>
              <a:t>The crowd surged forward and tore down the gates of the Bastille and then began to rip it apart brick by brick.</a:t>
            </a:r>
          </a:p>
          <a:p>
            <a:endParaRPr lang="en-C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CA" sz="2000" dirty="0">
                <a:latin typeface="Arial" panose="020B0604020202020204" pitchFamily="34" charset="0"/>
                <a:cs typeface="Arial" panose="020B0604020202020204" pitchFamily="34" charset="0"/>
              </a:rPr>
              <a:t>What was the significance of the fall of the Bastille in terms of the power and authority of the </a:t>
            </a:r>
            <a:r>
              <a:rPr lang="en-C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King?</a:t>
            </a:r>
            <a:endParaRPr lang="en-C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CA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CA" dirty="0" smtClean="0"/>
          </a:p>
        </p:txBody>
      </p:sp>
    </p:spTree>
    <p:extLst>
      <p:ext uri="{BB962C8B-B14F-4D97-AF65-F5344CB8AC3E}">
        <p14:creationId xmlns:p14="http://schemas.microsoft.com/office/powerpoint/2010/main" val="353857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457200"/>
            <a:ext cx="7543799" cy="1447800"/>
          </a:xfrm>
        </p:spPr>
        <p:txBody>
          <a:bodyPr>
            <a:normAutofit/>
          </a:bodyPr>
          <a:lstStyle/>
          <a:p>
            <a:pPr algn="ctr"/>
            <a:r>
              <a:rPr lang="en-CA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DECLARATION OF THE RIGHTS OF MAN</a:t>
            </a:r>
            <a:endParaRPr lang="en-CA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1" y="2133600"/>
            <a:ext cx="7467600" cy="3777622"/>
          </a:xfrm>
        </p:spPr>
        <p:txBody>
          <a:bodyPr>
            <a:normAutofit/>
          </a:bodyPr>
          <a:lstStyle/>
          <a:p>
            <a:pPr algn="just"/>
            <a:r>
              <a:rPr lang="en-C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 first key measure taken by the National Assembly was the formal abolition of the old feudal system.</a:t>
            </a:r>
          </a:p>
          <a:p>
            <a:pPr algn="just"/>
            <a:r>
              <a:rPr lang="en-C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This was followed by the creation of the Declaration of the Rights of Man.</a:t>
            </a:r>
          </a:p>
          <a:p>
            <a:pPr marL="0" indent="0" algn="just">
              <a:buNone/>
            </a:pPr>
            <a:endParaRPr lang="en-CA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en-C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document setting out the basic principles of the new order.</a:t>
            </a:r>
          </a:p>
          <a:p>
            <a:pPr lvl="1"/>
            <a:r>
              <a:rPr lang="en-C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Equal rights, freedom of expressions, etc.</a:t>
            </a:r>
            <a:endParaRPr lang="en-C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821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228600"/>
            <a:ext cx="6589199" cy="914400"/>
          </a:xfrm>
        </p:spPr>
        <p:txBody>
          <a:bodyPr>
            <a:normAutofit/>
          </a:bodyPr>
          <a:lstStyle/>
          <a:p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KING IN VERSAILLES</a:t>
            </a:r>
            <a:endParaRPr lang="en-CA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648" y="1295400"/>
            <a:ext cx="7616952" cy="3047999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90000"/>
              </a:lnSpc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Meanwhile, Louis XVI remained inactive in Versailles and refused to accept the decrees on the reforming of the old order.</a:t>
            </a:r>
          </a:p>
          <a:p>
            <a:pPr algn="just">
              <a:lnSpc>
                <a:spcPct val="90000"/>
              </a:lnSpc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 the fall of 1789 thousands of women marched to Versailles and confronted the king.</a:t>
            </a:r>
          </a:p>
          <a:p>
            <a:pPr algn="just">
              <a:lnSpc>
                <a:spcPct val="90000"/>
              </a:lnSpc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The crowd insisted the king and his family return to Paris.</a:t>
            </a:r>
          </a:p>
          <a:p>
            <a:pPr lvl="1" algn="just">
              <a:lnSpc>
                <a:spcPct val="90000"/>
              </a:lnSpc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He complied and they moved to the Tuileries Palace in Paris.</a:t>
            </a:r>
          </a:p>
          <a:p>
            <a:pPr lvl="1" algn="just">
              <a:lnSpc>
                <a:spcPct val="90000"/>
              </a:lnSpc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He virtually became a prisoner in Paris.</a:t>
            </a:r>
          </a:p>
          <a:p>
            <a:pPr marL="0" indent="0" algn="just">
              <a:buNone/>
            </a:pPr>
            <a:endParaRPr lang="en-CA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406" y="4343399"/>
            <a:ext cx="4030594" cy="24077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923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624110"/>
            <a:ext cx="7239000" cy="1280890"/>
          </a:xfrm>
        </p:spPr>
        <p:txBody>
          <a:bodyPr>
            <a:normAutofit/>
          </a:bodyPr>
          <a:lstStyle/>
          <a:p>
            <a:r>
              <a:rPr lang="en-CA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PALACE OF VERSAILLES</a:t>
            </a:r>
            <a:endParaRPr lang="en-CA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2098" y="1534651"/>
            <a:ext cx="4758947" cy="4456303"/>
          </a:xfrm>
        </p:spPr>
        <p:txBody>
          <a:bodyPr>
            <a:normAutofit/>
          </a:bodyPr>
          <a:lstStyle/>
          <a:p>
            <a:pPr algn="just"/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This is a picture of the Hall of Mirrors in the Palace of Versailles</a:t>
            </a:r>
            <a:r>
              <a:rPr lang="en-C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endParaRPr lang="en-C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Considering this picture, why do you suppose some of the people from France were angry with the King and his </a:t>
            </a:r>
            <a:r>
              <a:rPr lang="en-C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wife?</a:t>
            </a:r>
            <a:endParaRPr lang="en-CA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1045" y="1676400"/>
            <a:ext cx="4267200" cy="4172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5034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265</TotalTime>
  <Words>1123</Words>
  <Application>Microsoft Office PowerPoint</Application>
  <PresentationFormat>On-screen Show (4:3)</PresentationFormat>
  <Paragraphs>118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Century Gothic</vt:lpstr>
      <vt:lpstr>Wingdings</vt:lpstr>
      <vt:lpstr>Wingdings 3</vt:lpstr>
      <vt:lpstr>Wisp</vt:lpstr>
      <vt:lpstr>FRENCH REVOLUTION 1879   Faiza Mir Department of International Relations University of Balochistan, Quetta</vt:lpstr>
      <vt:lpstr>THE OLD REGIME </vt:lpstr>
      <vt:lpstr>CAUSES OF THE FRENCH REVOLUTION</vt:lpstr>
      <vt:lpstr>TENNIS COURT OATH</vt:lpstr>
      <vt:lpstr>FALL OF THE BASTILLE</vt:lpstr>
      <vt:lpstr>FALL OF THE BASTILLE</vt:lpstr>
      <vt:lpstr>DECLARATION OF THE RIGHTS OF MAN</vt:lpstr>
      <vt:lpstr>KING IN VERSAILLES</vt:lpstr>
      <vt:lpstr>PALACE OF VERSAILLES</vt:lpstr>
      <vt:lpstr>MARIE ANTOINETTE</vt:lpstr>
      <vt:lpstr>THE CIVIL CONSTITUTION OF THE CLERGY</vt:lpstr>
      <vt:lpstr>THE REVOLUTION DEEPENS </vt:lpstr>
      <vt:lpstr>EXECUTION OF THE KING</vt:lpstr>
      <vt:lpstr>REIGN OF TERROR</vt:lpstr>
      <vt:lpstr>REIGN OF TERROR &amp;           GUILLOTINE</vt:lpstr>
      <vt:lpstr>REVOLUTION RESTRAINED</vt:lpstr>
      <vt:lpstr>FOOD FOR THOUGHT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French Revolution</dc:title>
  <dc:creator>Brodie Millar</dc:creator>
  <cp:lastModifiedBy>pcc</cp:lastModifiedBy>
  <cp:revision>88</cp:revision>
  <cp:lastPrinted>2013-02-13T18:53:15Z</cp:lastPrinted>
  <dcterms:created xsi:type="dcterms:W3CDTF">2006-08-16T00:00:00Z</dcterms:created>
  <dcterms:modified xsi:type="dcterms:W3CDTF">2020-06-12T09:27:42Z</dcterms:modified>
</cp:coreProperties>
</file>