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71" r:id="rId4"/>
    <p:sldId id="272" r:id="rId5"/>
    <p:sldId id="269" r:id="rId6"/>
    <p:sldId id="270" r:id="rId7"/>
    <p:sldId id="258" r:id="rId8"/>
    <p:sldId id="273" r:id="rId9"/>
    <p:sldId id="274"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ff" initials="f" lastIdx="1" clrIdx="0">
    <p:extLst>
      <p:ext uri="{19B8F6BF-5375-455C-9EA6-DF929625EA0E}">
        <p15:presenceInfo xmlns:p15="http://schemas.microsoft.com/office/powerpoint/2012/main" userId="fff"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notesViewPr>
    <p:cSldViewPr snapToGrid="0">
      <p:cViewPr varScale="1">
        <p:scale>
          <a:sx n="58" d="100"/>
          <a:sy n="58" d="100"/>
        </p:scale>
        <p:origin x="280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E40084-A020-4659-8CB9-6496E5A88201}" type="datetimeFigureOut">
              <a:rPr lang="en-US" smtClean="0"/>
              <a:t>5/8/2018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FFB6A7-3485-4459-8E17-8F11B1A4CD49}" type="slidenum">
              <a:rPr lang="en-US" smtClean="0"/>
              <a:t>‹#›</a:t>
            </a:fld>
            <a:endParaRPr lang="en-US"/>
          </a:p>
        </p:txBody>
      </p:sp>
    </p:spTree>
    <p:extLst>
      <p:ext uri="{BB962C8B-B14F-4D97-AF65-F5344CB8AC3E}">
        <p14:creationId xmlns:p14="http://schemas.microsoft.com/office/powerpoint/2010/main" val="1722535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AE6CE-5498-40BE-AE2A-41B5FB8ECCC5}" type="datetimeFigureOut">
              <a:rPr lang="en-US" smtClean="0"/>
              <a:t>5/8/2018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0EFCD9-7F23-46B6-851C-015735CF53EF}" type="slidenum">
              <a:rPr lang="en-US" smtClean="0"/>
              <a:t>‹#›</a:t>
            </a:fld>
            <a:endParaRPr lang="en-US"/>
          </a:p>
        </p:txBody>
      </p:sp>
    </p:spTree>
    <p:extLst>
      <p:ext uri="{BB962C8B-B14F-4D97-AF65-F5344CB8AC3E}">
        <p14:creationId xmlns:p14="http://schemas.microsoft.com/office/powerpoint/2010/main" val="3760901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0EFCD9-7F23-46B6-851C-015735CF53EF}" type="slidenum">
              <a:rPr lang="en-US" smtClean="0"/>
              <a:t>1</a:t>
            </a:fld>
            <a:endParaRPr lang="en-US"/>
          </a:p>
        </p:txBody>
      </p:sp>
    </p:spTree>
    <p:extLst>
      <p:ext uri="{BB962C8B-B14F-4D97-AF65-F5344CB8AC3E}">
        <p14:creationId xmlns:p14="http://schemas.microsoft.com/office/powerpoint/2010/main" val="237583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A20948-941B-4C07-8FF3-E6FB702A29D3}" type="datetime1">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111966589"/>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E482CD-6AE3-4559-85B3-1B2B693C9CCB}" type="datetime1">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3859199568"/>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37B5A-FEA1-4BCF-918A-40B39685CAEE}" type="datetime1">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3185230144"/>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3B71F-BE35-4999-85EB-287D71748D71}" type="datetime1">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1724297137"/>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1B6718-EF7D-4842-9706-21F3436B2057}" type="datetime1">
              <a:rPr lang="en-US" smtClean="0"/>
              <a:t>5/8/2018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3421098464"/>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EDB98B-3926-406B-8029-7D9276F82A30}" type="datetime1">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229831824"/>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43886C-4701-45A6-88E1-A84D810357D3}" type="datetime1">
              <a:rPr lang="en-US" smtClean="0"/>
              <a:t>5/8/2018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533928994"/>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F9592D-E495-4A58-9CB8-79C11A042CF1}" type="datetime1">
              <a:rPr lang="en-US" smtClean="0"/>
              <a:t>5/8/2018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3310565727"/>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5EF7B8-74FB-4921-965A-E20F896FE318}" type="datetime1">
              <a:rPr lang="en-US" smtClean="0"/>
              <a:t>5/8/2018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3404724301"/>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EC092C-8F7E-4B02-88E9-3BAE7A613003}" type="datetime1">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284051718"/>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8381F2-57DC-454C-A89E-CFBC29DFD9B5}" type="datetime1">
              <a:rPr lang="en-US" smtClean="0"/>
              <a:t>5/8/2018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B22137-3613-4434-836D-126405C6349E}" type="slidenum">
              <a:rPr lang="en-US" smtClean="0"/>
              <a:t>‹#›</a:t>
            </a:fld>
            <a:endParaRPr lang="en-US"/>
          </a:p>
        </p:txBody>
      </p:sp>
    </p:spTree>
    <p:extLst>
      <p:ext uri="{BB962C8B-B14F-4D97-AF65-F5344CB8AC3E}">
        <p14:creationId xmlns:p14="http://schemas.microsoft.com/office/powerpoint/2010/main" val="8989934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C9F64-B772-418F-8F8B-F2A265AD647B}" type="datetime1">
              <a:rPr lang="en-US" smtClean="0"/>
              <a:t>5/8/2018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B22137-3613-4434-836D-126405C6349E}" type="slidenum">
              <a:rPr lang="en-US" smtClean="0"/>
              <a:t>‹#›</a:t>
            </a:fld>
            <a:endParaRPr lang="en-US"/>
          </a:p>
        </p:txBody>
      </p:sp>
    </p:spTree>
    <p:extLst>
      <p:ext uri="{BB962C8B-B14F-4D97-AF65-F5344CB8AC3E}">
        <p14:creationId xmlns:p14="http://schemas.microsoft.com/office/powerpoint/2010/main" val="1324420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Sensory_overload" TargetMode="External"/><Relationship Id="rId3" Type="http://schemas.openxmlformats.org/officeDocument/2006/relationships/hyperlink" Target="https://en.wikipedia.org/wiki/British_military" TargetMode="External"/><Relationship Id="rId7" Type="http://schemas.openxmlformats.org/officeDocument/2006/relationships/hyperlink" Target="https://en.wikipedia.org/wiki/Hooding" TargetMode="External"/><Relationship Id="rId2" Type="http://schemas.openxmlformats.org/officeDocument/2006/relationships/hyperlink" Target="https://en.wikipedia.org/wiki/Interrogation" TargetMode="External"/><Relationship Id="rId1" Type="http://schemas.openxmlformats.org/officeDocument/2006/relationships/slideLayout" Target="../slideLayouts/slideLayout7.xml"/><Relationship Id="rId6" Type="http://schemas.openxmlformats.org/officeDocument/2006/relationships/hyperlink" Target="https://en.wikipedia.org/wiki/Stress_position" TargetMode="External"/><Relationship Id="rId11" Type="http://schemas.openxmlformats.org/officeDocument/2006/relationships/image" Target="../media/image1.jpg"/><Relationship Id="rId5" Type="http://schemas.openxmlformats.org/officeDocument/2006/relationships/hyperlink" Target="https://en.wikipedia.org/wiki/Northern_Ireland" TargetMode="External"/><Relationship Id="rId10" Type="http://schemas.openxmlformats.org/officeDocument/2006/relationships/hyperlink" Target="https://en.wikipedia.org/wiki/Starvation" TargetMode="External"/><Relationship Id="rId4" Type="http://schemas.openxmlformats.org/officeDocument/2006/relationships/hyperlink" Target="https://en.wikipedia.org/wiki/The_Troubles" TargetMode="External"/><Relationship Id="rId9" Type="http://schemas.openxmlformats.org/officeDocument/2006/relationships/hyperlink" Target="https://en.wikipedia.org/wiki/Sleep_deprivation"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Organization" TargetMode="External"/><Relationship Id="rId3" Type="http://schemas.openxmlformats.org/officeDocument/2006/relationships/hyperlink" Target="https://en.wikipedia.org/wiki/Belief" TargetMode="External"/><Relationship Id="rId7" Type="http://schemas.openxmlformats.org/officeDocument/2006/relationships/hyperlink" Target="https://en.wikipedia.org/wiki/Government" TargetMode="External"/><Relationship Id="rId2" Type="http://schemas.openxmlformats.org/officeDocument/2006/relationships/hyperlink" Target="https://en.wikipedia.org/wiki/Value_(personal_and_cultural)" TargetMode="External"/><Relationship Id="rId1" Type="http://schemas.openxmlformats.org/officeDocument/2006/relationships/slideLayout" Target="../slideLayouts/slideLayout7.xml"/><Relationship Id="rId6" Type="http://schemas.openxmlformats.org/officeDocument/2006/relationships/hyperlink" Target="https://en.wikipedia.org/wiki/Behavior" TargetMode="External"/><Relationship Id="rId5" Type="http://schemas.openxmlformats.org/officeDocument/2006/relationships/hyperlink" Target="https://en.wikipedia.org/wiki/Base_motive" TargetMode="External"/><Relationship Id="rId10" Type="http://schemas.openxmlformats.org/officeDocument/2006/relationships/hyperlink" Target="https://en.wikipedia.org/wiki/Individual" TargetMode="External"/><Relationship Id="rId4" Type="http://schemas.openxmlformats.org/officeDocument/2006/relationships/hyperlink" Target="https://en.wikipedia.org/wiki/Emotion" TargetMode="External"/><Relationship Id="rId9" Type="http://schemas.openxmlformats.org/officeDocument/2006/relationships/hyperlink" Target="https://en.wikipedia.org/wiki/Group_(sociolog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psywarrior.com/leaflet2.html" TargetMode="External"/><Relationship Id="rId2" Type="http://schemas.openxmlformats.org/officeDocument/2006/relationships/hyperlink" Target="http://www.psywarrior.com/FM33-1.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Wars_of_Alexander_the_Great" TargetMode="External"/><Relationship Id="rId2" Type="http://schemas.openxmlformats.org/officeDocument/2006/relationships/hyperlink" Target="https://en.wikipedia.org/wiki/Alexander_the_Great" TargetMode="External"/><Relationship Id="rId1" Type="http://schemas.openxmlformats.org/officeDocument/2006/relationships/slideLayout" Target="../slideLayouts/slideLayout7.xml"/><Relationship Id="rId6" Type="http://schemas.openxmlformats.org/officeDocument/2006/relationships/hyperlink" Target="https://en.wikipedia.org/wiki/Cultural_assimilation" TargetMode="External"/><Relationship Id="rId5" Type="http://schemas.openxmlformats.org/officeDocument/2006/relationships/hyperlink" Target="https://en.wikipedia.org/wiki/Middle_East" TargetMode="External"/><Relationship Id="rId4" Type="http://schemas.openxmlformats.org/officeDocument/2006/relationships/hyperlink" Target="https://en.wikipedia.org/wiki/Europ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Mongolian_Empire" TargetMode="External"/><Relationship Id="rId2" Type="http://schemas.openxmlformats.org/officeDocument/2006/relationships/hyperlink" Target="https://en.wikipedia.org/wiki/Genghis_Khan" TargetMode="External"/><Relationship Id="rId1" Type="http://schemas.openxmlformats.org/officeDocument/2006/relationships/slideLayout" Target="../slideLayouts/slideLayout7.xml"/><Relationship Id="rId4" Type="http://schemas.openxmlformats.org/officeDocument/2006/relationships/hyperlink" Target="https://en.wikipedia.org/wiki/Khan_(title)"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Raid_(military)" TargetMode="External"/><Relationship Id="rId3" Type="http://schemas.openxmlformats.org/officeDocument/2006/relationships/hyperlink" Target="https://en.wikipedia.org/wiki/Combatant" TargetMode="External"/><Relationship Id="rId7" Type="http://schemas.openxmlformats.org/officeDocument/2006/relationships/hyperlink" Target="https://en.wikipedia.org/wiki/Sabotage" TargetMode="External"/><Relationship Id="rId2" Type="http://schemas.openxmlformats.org/officeDocument/2006/relationships/hyperlink" Target="https://en.wikipedia.org/wiki/Irregular_warfare" TargetMode="External"/><Relationship Id="rId1" Type="http://schemas.openxmlformats.org/officeDocument/2006/relationships/slideLayout" Target="../slideLayouts/slideLayout7.xml"/><Relationship Id="rId6" Type="http://schemas.openxmlformats.org/officeDocument/2006/relationships/hyperlink" Target="https://en.wikipedia.org/wiki/Military_tactics" TargetMode="External"/><Relationship Id="rId11" Type="http://schemas.openxmlformats.org/officeDocument/2006/relationships/hyperlink" Target="https://en.wikipedia.org/wiki/Military" TargetMode="External"/><Relationship Id="rId5" Type="http://schemas.openxmlformats.org/officeDocument/2006/relationships/hyperlink" Target="https://en.wikipedia.org/wiki/Civilian" TargetMode="External"/><Relationship Id="rId10" Type="http://schemas.openxmlformats.org/officeDocument/2006/relationships/hyperlink" Target="https://en.wikipedia.org/wiki/Mobility_(military)" TargetMode="External"/><Relationship Id="rId4" Type="http://schemas.openxmlformats.org/officeDocument/2006/relationships/hyperlink" Target="https://en.wikipedia.org/wiki/Paramilitary" TargetMode="External"/><Relationship Id="rId9" Type="http://schemas.openxmlformats.org/officeDocument/2006/relationships/hyperlink" Target="https://en.wikipedia.org/wiki/Hit-and-run_tactic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Psychological" TargetMode="External"/><Relationship Id="rId2" Type="http://schemas.openxmlformats.org/officeDocument/2006/relationships/hyperlink" Target="https://en.wikipedia.org/wiki/Human_mind" TargetMode="External"/><Relationship Id="rId1" Type="http://schemas.openxmlformats.org/officeDocument/2006/relationships/slideLayout" Target="../slideLayouts/slideLayout7.xml"/><Relationship Id="rId4" Type="http://schemas.openxmlformats.org/officeDocument/2006/relationships/hyperlink" Target="https://en.wikipedia.org/wiki/Thin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700" y="669836"/>
            <a:ext cx="11315700" cy="1815882"/>
          </a:xfrm>
          <a:prstGeom prst="rect">
            <a:avLst/>
          </a:prstGeom>
        </p:spPr>
        <p:txBody>
          <a:bodyPr wrap="square">
            <a:spAutoFit/>
          </a:bodyPr>
          <a:lstStyle/>
          <a:p>
            <a:r>
              <a:rPr lang="en-US" sz="2800" b="1" dirty="0" smtClean="0"/>
              <a:t>Psychological warfare</a:t>
            </a:r>
          </a:p>
          <a:p>
            <a:endParaRPr lang="en-US" sz="2800" b="1" dirty="0"/>
          </a:p>
          <a:p>
            <a:pPr marL="342900" indent="-342900">
              <a:buFont typeface="Wingdings" panose="05000000000000000000" pitchFamily="2" charset="2"/>
              <a:buChar char="v"/>
            </a:pPr>
            <a:r>
              <a:rPr lang="en-US" sz="2800" dirty="0" smtClean="0"/>
              <a:t> </a:t>
            </a:r>
            <a:r>
              <a:rPr lang="en-US" sz="2800" b="1" dirty="0" smtClean="0"/>
              <a:t>PSYWAR</a:t>
            </a:r>
            <a:r>
              <a:rPr lang="en-US" sz="2800" dirty="0" smtClean="0"/>
              <a:t> has been known by many other names or terms, including </a:t>
            </a:r>
            <a:r>
              <a:rPr lang="en-US" sz="2800" dirty="0" err="1" smtClean="0"/>
              <a:t>Psy</a:t>
            </a:r>
            <a:r>
              <a:rPr lang="en-US" sz="2800" dirty="0" smtClean="0"/>
              <a:t> Ops, Political Warfare, "Hearts and Minds", and propaganda.</a:t>
            </a:r>
            <a:endParaRPr lang="en-US" sz="2800" dirty="0"/>
          </a:p>
        </p:txBody>
      </p:sp>
      <p:sp>
        <p:nvSpPr>
          <p:cNvPr id="5" name="Rectangle 4"/>
          <p:cNvSpPr/>
          <p:nvPr/>
        </p:nvSpPr>
        <p:spPr>
          <a:xfrm>
            <a:off x="495300" y="2842279"/>
            <a:ext cx="11023600" cy="1384995"/>
          </a:xfrm>
          <a:prstGeom prst="rect">
            <a:avLst/>
          </a:prstGeom>
        </p:spPr>
        <p:txBody>
          <a:bodyPr wrap="square">
            <a:spAutoFit/>
          </a:bodyPr>
          <a:lstStyle/>
          <a:p>
            <a:pPr marL="342900" indent="-342900">
              <a:buFont typeface="Wingdings" panose="05000000000000000000" pitchFamily="2" charset="2"/>
              <a:buChar char="v"/>
            </a:pPr>
            <a:r>
              <a:rPr lang="en-US" sz="2800" dirty="0" smtClean="0"/>
              <a:t>The use of propaganda, threats, and other psychological techniques to mislead, demoralize, or otherwise influence the thinking or behavior of an opponent. </a:t>
            </a:r>
            <a:endParaRPr lang="en-US" sz="2800" dirty="0"/>
          </a:p>
        </p:txBody>
      </p:sp>
      <p:sp>
        <p:nvSpPr>
          <p:cNvPr id="6" name="Rectangle 5"/>
          <p:cNvSpPr/>
          <p:nvPr/>
        </p:nvSpPr>
        <p:spPr>
          <a:xfrm>
            <a:off x="495300" y="4596536"/>
            <a:ext cx="11087100" cy="954107"/>
          </a:xfrm>
          <a:prstGeom prst="rect">
            <a:avLst/>
          </a:prstGeom>
        </p:spPr>
        <p:txBody>
          <a:bodyPr wrap="square">
            <a:spAutoFit/>
          </a:bodyPr>
          <a:lstStyle/>
          <a:p>
            <a:pPr marL="342900" indent="-342900">
              <a:buFont typeface="Wingdings" panose="05000000000000000000" pitchFamily="2" charset="2"/>
              <a:buChar char="v"/>
            </a:pPr>
            <a:r>
              <a:rPr lang="en-US" sz="2800" dirty="0" smtClean="0">
                <a:solidFill>
                  <a:srgbClr val="3B3E41"/>
                </a:solidFill>
                <a:effectLst/>
                <a:latin typeface="Open Sans"/>
              </a:rPr>
              <a:t>things that are done to make someone (such as an enemy or opponent) become less confident or feel hopeless, afraid, etc. </a:t>
            </a:r>
            <a:r>
              <a:rPr lang="en-US" sz="2800" i="1" dirty="0" smtClean="0">
                <a:solidFill>
                  <a:srgbClr val="3B3E41"/>
                </a:solidFill>
                <a:effectLst/>
                <a:latin typeface="Open Sans"/>
              </a:rPr>
              <a:t> </a:t>
            </a:r>
            <a:endParaRPr lang="en-US" sz="2800" dirty="0"/>
          </a:p>
        </p:txBody>
      </p:sp>
      <p:sp>
        <p:nvSpPr>
          <p:cNvPr id="2" name="Slide Number Placeholder 1"/>
          <p:cNvSpPr>
            <a:spLocks noGrp="1"/>
          </p:cNvSpPr>
          <p:nvPr>
            <p:ph type="sldNum" sz="quarter" idx="12"/>
          </p:nvPr>
        </p:nvSpPr>
        <p:spPr/>
        <p:txBody>
          <a:bodyPr/>
          <a:lstStyle/>
          <a:p>
            <a:fld id="{8EB22137-3613-4434-836D-126405C6349E}" type="slidenum">
              <a:rPr lang="en-US" smtClean="0"/>
              <a:t>1</a:t>
            </a:fld>
            <a:endParaRPr lang="en-US"/>
          </a:p>
        </p:txBody>
      </p:sp>
    </p:spTree>
    <p:extLst>
      <p:ext uri="{BB962C8B-B14F-4D97-AF65-F5344CB8AC3E}">
        <p14:creationId xmlns:p14="http://schemas.microsoft.com/office/powerpoint/2010/main" val="3238947194"/>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00" y="240169"/>
            <a:ext cx="11099800" cy="2677656"/>
          </a:xfrm>
          <a:prstGeom prst="rect">
            <a:avLst/>
          </a:prstGeom>
        </p:spPr>
        <p:txBody>
          <a:bodyPr wrap="square">
            <a:spAutoFit/>
          </a:bodyPr>
          <a:lstStyle/>
          <a:p>
            <a:endParaRPr lang="en-US" sz="2400" dirty="0" smtClean="0"/>
          </a:p>
          <a:p>
            <a:r>
              <a:rPr lang="en-US" sz="2400" b="1" dirty="0" smtClean="0">
                <a:solidFill>
                  <a:srgbClr val="FF0000"/>
                </a:solidFill>
              </a:rPr>
              <a:t>Torture Technique</a:t>
            </a:r>
            <a:endParaRPr lang="en-US" sz="2400" b="1" dirty="0">
              <a:solidFill>
                <a:srgbClr val="FF0000"/>
              </a:solidFill>
            </a:endParaRPr>
          </a:p>
          <a:p>
            <a:endParaRPr lang="en-US" sz="2400" dirty="0" smtClean="0"/>
          </a:p>
          <a:p>
            <a:r>
              <a:rPr lang="en-US" sz="2400" dirty="0" smtClean="0"/>
              <a:t>The </a:t>
            </a:r>
            <a:r>
              <a:rPr lang="en-US" sz="2400" b="1" dirty="0" smtClean="0"/>
              <a:t>five techniques</a:t>
            </a:r>
            <a:r>
              <a:rPr lang="en-US" sz="2400" dirty="0" smtClean="0"/>
              <a:t> were illegal </a:t>
            </a:r>
            <a:r>
              <a:rPr lang="en-US" sz="2400" dirty="0" smtClean="0">
                <a:hlinkClick r:id="rId2" tooltip="Interrogation"/>
              </a:rPr>
              <a:t>interrogation</a:t>
            </a:r>
            <a:r>
              <a:rPr lang="en-US" sz="2400" dirty="0" smtClean="0"/>
              <a:t> methods which were originally developed by the </a:t>
            </a:r>
            <a:r>
              <a:rPr lang="en-US" sz="2400" dirty="0" smtClean="0">
                <a:hlinkClick r:id="rId3" tooltip="British military"/>
              </a:rPr>
              <a:t>British military</a:t>
            </a:r>
            <a:r>
              <a:rPr lang="en-US" sz="2400" dirty="0" smtClean="0"/>
              <a:t> in operational theatres and then applied to detainees during </a:t>
            </a:r>
            <a:r>
              <a:rPr lang="en-US" sz="2400" dirty="0" smtClean="0">
                <a:hlinkClick r:id="rId4" tooltip="The Troubles"/>
              </a:rPr>
              <a:t>the Troubles</a:t>
            </a:r>
            <a:r>
              <a:rPr lang="en-US" sz="2400" dirty="0" smtClean="0"/>
              <a:t> in </a:t>
            </a:r>
            <a:r>
              <a:rPr lang="en-US" sz="2400" dirty="0" smtClean="0">
                <a:hlinkClick r:id="rId5" tooltip="Northern Ireland"/>
              </a:rPr>
              <a:t>Northern Ireland</a:t>
            </a:r>
            <a:r>
              <a:rPr lang="en-US" sz="2400" dirty="0" smtClean="0"/>
              <a:t>. They have been defined as prolonged </a:t>
            </a:r>
            <a:r>
              <a:rPr lang="en-US" sz="2400" dirty="0" smtClean="0">
                <a:hlinkClick r:id="rId6" tooltip="Stress position"/>
              </a:rPr>
              <a:t>wall-standing</a:t>
            </a:r>
            <a:r>
              <a:rPr lang="en-US" sz="2400" dirty="0" smtClean="0"/>
              <a:t>, </a:t>
            </a:r>
            <a:r>
              <a:rPr lang="en-US" sz="2400" dirty="0" smtClean="0">
                <a:hlinkClick r:id="rId7" tooltip="Hooding"/>
              </a:rPr>
              <a:t>hooding</a:t>
            </a:r>
            <a:r>
              <a:rPr lang="en-US" sz="2400" dirty="0" smtClean="0"/>
              <a:t>, </a:t>
            </a:r>
            <a:r>
              <a:rPr lang="en-US" sz="2400" dirty="0" smtClean="0">
                <a:hlinkClick r:id="rId8" tooltip="Sensory overload"/>
              </a:rPr>
              <a:t>subjection to noise</a:t>
            </a:r>
            <a:r>
              <a:rPr lang="en-US" sz="2400" dirty="0" smtClean="0"/>
              <a:t>, </a:t>
            </a:r>
            <a:r>
              <a:rPr lang="en-US" sz="2400" dirty="0" smtClean="0">
                <a:hlinkClick r:id="rId9" tooltip="Sleep deprivation"/>
              </a:rPr>
              <a:t>deprivation of sleep</a:t>
            </a:r>
            <a:r>
              <a:rPr lang="en-US" sz="2400" dirty="0" smtClean="0"/>
              <a:t>, and </a:t>
            </a:r>
            <a:r>
              <a:rPr lang="en-US" sz="2400" dirty="0" smtClean="0">
                <a:hlinkClick r:id="rId10" tooltip="Starvation"/>
              </a:rPr>
              <a:t>deprivation of food and drink</a:t>
            </a:r>
            <a:r>
              <a:rPr lang="en-US" sz="2400" dirty="0" smtClean="0"/>
              <a:t>.</a:t>
            </a:r>
            <a:endParaRPr lang="en-US" sz="2400" dirty="0"/>
          </a:p>
        </p:txBody>
      </p:sp>
      <p:sp>
        <p:nvSpPr>
          <p:cNvPr id="3" name="TextBox 2"/>
          <p:cNvSpPr txBox="1"/>
          <p:nvPr/>
        </p:nvSpPr>
        <p:spPr>
          <a:xfrm flipH="1">
            <a:off x="571500" y="3479800"/>
            <a:ext cx="4483100" cy="2677656"/>
          </a:xfrm>
          <a:prstGeom prst="rect">
            <a:avLst/>
          </a:prstGeom>
          <a:noFill/>
        </p:spPr>
        <p:txBody>
          <a:bodyPr wrap="square" rtlCol="0">
            <a:spAutoFit/>
          </a:bodyPr>
          <a:lstStyle/>
          <a:p>
            <a:r>
              <a:rPr lang="en-US" sz="2800" b="1" dirty="0" smtClean="0">
                <a:solidFill>
                  <a:srgbClr val="FF0000"/>
                </a:solidFill>
              </a:rPr>
              <a:t>Terrorism Technique</a:t>
            </a:r>
          </a:p>
          <a:p>
            <a:endParaRPr lang="en-US" sz="2800" dirty="0"/>
          </a:p>
          <a:p>
            <a:r>
              <a:rPr lang="en-US" sz="2800" dirty="0" smtClean="0"/>
              <a:t>Aircraft Hijacking</a:t>
            </a:r>
          </a:p>
          <a:p>
            <a:r>
              <a:rPr lang="en-US" sz="2800" dirty="0" smtClean="0"/>
              <a:t>Suicide Bombing</a:t>
            </a:r>
          </a:p>
          <a:p>
            <a:r>
              <a:rPr lang="en-US" sz="2800" dirty="0" smtClean="0"/>
              <a:t>Pressure Cooker Bomb</a:t>
            </a:r>
          </a:p>
          <a:p>
            <a:endParaRPr lang="en-US" sz="2800" dirty="0"/>
          </a:p>
        </p:txBody>
      </p:sp>
      <p:pic>
        <p:nvPicPr>
          <p:cNvPr id="4" name="Picture 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696200" y="3479800"/>
            <a:ext cx="2540000" cy="2876550"/>
          </a:xfrm>
          <a:prstGeom prst="rect">
            <a:avLst/>
          </a:prstGeom>
        </p:spPr>
      </p:pic>
      <p:sp>
        <p:nvSpPr>
          <p:cNvPr id="5" name="Slide Number Placeholder 4"/>
          <p:cNvSpPr>
            <a:spLocks noGrp="1"/>
          </p:cNvSpPr>
          <p:nvPr>
            <p:ph type="sldNum" sz="quarter" idx="12"/>
          </p:nvPr>
        </p:nvSpPr>
        <p:spPr/>
        <p:txBody>
          <a:bodyPr/>
          <a:lstStyle/>
          <a:p>
            <a:fld id="{8EB22137-3613-4434-836D-126405C6349E}" type="slidenum">
              <a:rPr lang="en-US" smtClean="0"/>
              <a:t>10</a:t>
            </a:fld>
            <a:endParaRPr lang="en-US"/>
          </a:p>
        </p:txBody>
      </p:sp>
    </p:spTree>
    <p:extLst>
      <p:ext uri="{BB962C8B-B14F-4D97-AF65-F5344CB8AC3E}">
        <p14:creationId xmlns:p14="http://schemas.microsoft.com/office/powerpoint/2010/main" val="1342120789"/>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7800" y="340142"/>
            <a:ext cx="11785600" cy="5909310"/>
          </a:xfrm>
          <a:prstGeom prst="rect">
            <a:avLst/>
          </a:prstGeom>
        </p:spPr>
        <p:txBody>
          <a:bodyPr wrap="square">
            <a:spAutoFit/>
          </a:bodyPr>
          <a:lstStyle/>
          <a:p>
            <a:pPr marL="342900" indent="-342900">
              <a:lnSpc>
                <a:spcPct val="150000"/>
              </a:lnSpc>
              <a:buFont typeface="Wingdings" panose="05000000000000000000" pitchFamily="2" charset="2"/>
              <a:buChar char="v"/>
            </a:pPr>
            <a:r>
              <a:rPr lang="en-US" sz="2800" dirty="0" smtClean="0"/>
              <a:t>The term is used "to denote any action which is practiced mainly by psychological methods with the aim of influencing a target audience's </a:t>
            </a:r>
            <a:r>
              <a:rPr lang="en-US" sz="2800" dirty="0" smtClean="0">
                <a:hlinkClick r:id="rId2" tooltip="Value (personal and cultural)"/>
              </a:rPr>
              <a:t>value</a:t>
            </a:r>
            <a:r>
              <a:rPr lang="en-US" sz="2800" dirty="0" smtClean="0"/>
              <a:t> system, </a:t>
            </a:r>
            <a:r>
              <a:rPr lang="en-US" sz="2800" dirty="0" smtClean="0">
                <a:hlinkClick r:id="rId3" tooltip="Belief"/>
              </a:rPr>
              <a:t>belief</a:t>
            </a:r>
            <a:r>
              <a:rPr lang="en-US" sz="2800" dirty="0" smtClean="0"/>
              <a:t> system, </a:t>
            </a:r>
            <a:r>
              <a:rPr lang="en-US" sz="2800" dirty="0" smtClean="0">
                <a:hlinkClick r:id="rId4" tooltip="Emotion"/>
              </a:rPr>
              <a:t>emotions</a:t>
            </a:r>
            <a:r>
              <a:rPr lang="en-US" sz="2800" dirty="0" smtClean="0"/>
              <a:t>, </a:t>
            </a:r>
            <a:r>
              <a:rPr lang="en-US" sz="2800" dirty="0" smtClean="0">
                <a:hlinkClick r:id="rId5" tooltip="Base motive"/>
              </a:rPr>
              <a:t>motives</a:t>
            </a:r>
            <a:r>
              <a:rPr lang="en-US" sz="2800" dirty="0" smtClean="0"/>
              <a:t>, or </a:t>
            </a:r>
            <a:r>
              <a:rPr lang="en-US" sz="2800" dirty="0" smtClean="0">
                <a:hlinkClick r:id="rId6" tooltip="Behavior"/>
              </a:rPr>
              <a:t>behavior</a:t>
            </a:r>
            <a:r>
              <a:rPr lang="en-US" sz="2800" dirty="0" smtClean="0"/>
              <a:t>. </a:t>
            </a:r>
            <a:r>
              <a:rPr lang="en-US" sz="2800" dirty="0" smtClean="0">
                <a:solidFill>
                  <a:srgbClr val="FF0000"/>
                </a:solidFill>
              </a:rPr>
              <a:t>It is used to induce confessions or reinforce attitudes and behaviors favorable to the originator's objectives</a:t>
            </a:r>
            <a:r>
              <a:rPr lang="en-US" sz="2800" dirty="0" smtClean="0">
                <a:solidFill>
                  <a:schemeClr val="accent6"/>
                </a:solidFill>
              </a:rPr>
              <a:t>. It is also used to destroy the morale of enemies through tactics that aim to depress troops' psychological states. </a:t>
            </a:r>
            <a:r>
              <a:rPr lang="en-US" sz="2800" dirty="0" smtClean="0"/>
              <a:t>Target audiences can be </a:t>
            </a:r>
            <a:r>
              <a:rPr lang="en-US" sz="2800" dirty="0" smtClean="0">
                <a:hlinkClick r:id="rId7" tooltip="Government"/>
              </a:rPr>
              <a:t>governments</a:t>
            </a:r>
            <a:r>
              <a:rPr lang="en-US" sz="2800" dirty="0" smtClean="0"/>
              <a:t>, </a:t>
            </a:r>
            <a:r>
              <a:rPr lang="en-US" sz="2800" dirty="0" smtClean="0">
                <a:hlinkClick r:id="rId8" tooltip="Organization"/>
              </a:rPr>
              <a:t>organizations</a:t>
            </a:r>
            <a:r>
              <a:rPr lang="en-US" sz="2800" dirty="0" smtClean="0"/>
              <a:t>, </a:t>
            </a:r>
            <a:r>
              <a:rPr lang="en-US" sz="2800" dirty="0" smtClean="0">
                <a:hlinkClick r:id="rId9" tooltip="Group (sociology)"/>
              </a:rPr>
              <a:t>groups</a:t>
            </a:r>
            <a:r>
              <a:rPr lang="en-US" sz="2800" dirty="0" smtClean="0"/>
              <a:t>, and </a:t>
            </a:r>
            <a:r>
              <a:rPr lang="en-US" sz="2800" dirty="0" smtClean="0">
                <a:hlinkClick r:id="rId10" tooltip="Individual"/>
              </a:rPr>
              <a:t>individuals</a:t>
            </a:r>
            <a:r>
              <a:rPr lang="en-US" sz="2800" dirty="0" smtClean="0"/>
              <a:t>, and is not just limited to soldiers. Civilians of foreign territories can also be targeted by technology and media so as to cause an effect in the government of their country.</a:t>
            </a:r>
            <a:endParaRPr lang="en-US" sz="2800" dirty="0"/>
          </a:p>
        </p:txBody>
      </p:sp>
      <p:sp>
        <p:nvSpPr>
          <p:cNvPr id="4" name="Slide Number Placeholder 3"/>
          <p:cNvSpPr>
            <a:spLocks noGrp="1"/>
          </p:cNvSpPr>
          <p:nvPr>
            <p:ph type="sldNum" sz="quarter" idx="12"/>
          </p:nvPr>
        </p:nvSpPr>
        <p:spPr/>
        <p:txBody>
          <a:bodyPr/>
          <a:lstStyle/>
          <a:p>
            <a:fld id="{8EB22137-3613-4434-836D-126405C6349E}" type="slidenum">
              <a:rPr lang="en-US" smtClean="0"/>
              <a:t>2</a:t>
            </a:fld>
            <a:endParaRPr lang="en-US"/>
          </a:p>
        </p:txBody>
      </p:sp>
    </p:spTree>
    <p:extLst>
      <p:ext uri="{BB962C8B-B14F-4D97-AF65-F5344CB8AC3E}">
        <p14:creationId xmlns:p14="http://schemas.microsoft.com/office/powerpoint/2010/main" val="1317008999"/>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3</a:t>
            </a:fld>
            <a:endParaRPr lang="en-US"/>
          </a:p>
        </p:txBody>
      </p:sp>
      <p:sp>
        <p:nvSpPr>
          <p:cNvPr id="3" name="Rectangle 2"/>
          <p:cNvSpPr/>
          <p:nvPr/>
        </p:nvSpPr>
        <p:spPr>
          <a:xfrm>
            <a:off x="152400" y="154444"/>
            <a:ext cx="11874500" cy="6488828"/>
          </a:xfrm>
          <a:prstGeom prst="rect">
            <a:avLst/>
          </a:prstGeom>
        </p:spPr>
        <p:txBody>
          <a:bodyPr wrap="square">
            <a:spAutoFit/>
          </a:bodyPr>
          <a:lstStyle/>
          <a:p>
            <a:pPr>
              <a:lnSpc>
                <a:spcPct val="150000"/>
              </a:lnSpc>
            </a:pPr>
            <a:r>
              <a:rPr lang="en-US" sz="2800" b="1" dirty="0"/>
              <a:t>Psychological Operations (PSYOP) or Psychological Warfare (PSYWAR) is simply learning everything about your target enemy, their beliefs, likes, dislikes, strengths, weaknesses, and vulnerabilities. Once you know what motivates your target, you are ready to begin psychological operations. </a:t>
            </a:r>
          </a:p>
          <a:p>
            <a:pPr>
              <a:lnSpc>
                <a:spcPct val="150000"/>
              </a:lnSpc>
            </a:pPr>
            <a:r>
              <a:rPr lang="en-US" sz="2800" b="1" dirty="0"/>
              <a:t>Psychological operations may be defined broadly as the planned use of communications to influence human attitudes and behavior ... to create in target groups behavior, emotions, and attitudes that support the attainment of national objectives. The form of communication can be as simple as spreading information covertly by word of mouth or through any means of multimedia. </a:t>
            </a:r>
          </a:p>
          <a:p>
            <a:pPr>
              <a:lnSpc>
                <a:spcPct val="150000"/>
              </a:lnSpc>
            </a:pPr>
            <a:r>
              <a:rPr lang="en-US" sz="2800" b="1" dirty="0" smtClean="0"/>
              <a:t> </a:t>
            </a:r>
            <a:endParaRPr lang="en-US" sz="2800" b="1" dirty="0"/>
          </a:p>
        </p:txBody>
      </p:sp>
    </p:spTree>
    <p:extLst>
      <p:ext uri="{BB962C8B-B14F-4D97-AF65-F5344CB8AC3E}">
        <p14:creationId xmlns:p14="http://schemas.microsoft.com/office/powerpoint/2010/main" val="634644723"/>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4</a:t>
            </a:fld>
            <a:endParaRPr lang="en-US"/>
          </a:p>
        </p:txBody>
      </p:sp>
      <p:sp>
        <p:nvSpPr>
          <p:cNvPr id="3" name="Rectangle 2"/>
          <p:cNvSpPr/>
          <p:nvPr/>
        </p:nvSpPr>
        <p:spPr>
          <a:xfrm>
            <a:off x="190500" y="292438"/>
            <a:ext cx="11747500" cy="3323987"/>
          </a:xfrm>
          <a:prstGeom prst="rect">
            <a:avLst/>
          </a:prstGeom>
        </p:spPr>
        <p:txBody>
          <a:bodyPr wrap="square">
            <a:spAutoFit/>
          </a:bodyPr>
          <a:lstStyle/>
          <a:p>
            <a:pPr>
              <a:lnSpc>
                <a:spcPct val="150000"/>
              </a:lnSpc>
            </a:pPr>
            <a:r>
              <a:rPr lang="en-US" sz="2800" b="1" dirty="0"/>
              <a:t>A psychological warfare campaign is a war of the mind. Your primary weapons are sight and sound. PSYOP can be </a:t>
            </a:r>
            <a:r>
              <a:rPr lang="en-US" sz="2800" b="1" dirty="0">
                <a:hlinkClick r:id="rId2"/>
              </a:rPr>
              <a:t>disseminated</a:t>
            </a:r>
            <a:r>
              <a:rPr lang="en-US" sz="2800" b="1" dirty="0"/>
              <a:t> by face-to-face communication, audio visual means (television), audio media (radio or loudspeaker),</a:t>
            </a:r>
            <a:r>
              <a:rPr lang="en-US" sz="2800" b="1" dirty="0">
                <a:hlinkClick r:id="rId3"/>
              </a:rPr>
              <a:t> visual media (leaflets,</a:t>
            </a:r>
            <a:r>
              <a:rPr lang="en-US" sz="2800" b="1" dirty="0"/>
              <a:t> newspapers, books, magazines and/or posters). </a:t>
            </a:r>
            <a:r>
              <a:rPr lang="en-US" sz="2800" b="1" dirty="0" smtClean="0"/>
              <a:t> </a:t>
            </a:r>
            <a:endParaRPr lang="en-US" sz="2800" b="1" dirty="0"/>
          </a:p>
        </p:txBody>
      </p:sp>
    </p:spTree>
    <p:extLst>
      <p:ext uri="{BB962C8B-B14F-4D97-AF65-F5344CB8AC3E}">
        <p14:creationId xmlns:p14="http://schemas.microsoft.com/office/powerpoint/2010/main" val="2377362067"/>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5</a:t>
            </a:fld>
            <a:endParaRPr lang="en-US"/>
          </a:p>
        </p:txBody>
      </p:sp>
      <p:sp>
        <p:nvSpPr>
          <p:cNvPr id="3" name="Rectangle 2"/>
          <p:cNvSpPr/>
          <p:nvPr/>
        </p:nvSpPr>
        <p:spPr>
          <a:xfrm>
            <a:off x="215900" y="421839"/>
            <a:ext cx="11531600" cy="5262979"/>
          </a:xfrm>
          <a:prstGeom prst="rect">
            <a:avLst/>
          </a:prstGeom>
        </p:spPr>
        <p:txBody>
          <a:bodyPr wrap="square">
            <a:spAutoFit/>
          </a:bodyPr>
          <a:lstStyle/>
          <a:p>
            <a:pPr>
              <a:lnSpc>
                <a:spcPct val="150000"/>
              </a:lnSpc>
            </a:pPr>
            <a:r>
              <a:rPr lang="en-US" sz="2800" b="1" dirty="0"/>
              <a:t>Early Psychological </a:t>
            </a:r>
            <a:r>
              <a:rPr lang="en-US" sz="2800" b="1" dirty="0" smtClean="0"/>
              <a:t>Warfare</a:t>
            </a:r>
            <a:endParaRPr lang="en-US" sz="2800" dirty="0" smtClean="0"/>
          </a:p>
          <a:p>
            <a:pPr>
              <a:lnSpc>
                <a:spcPct val="150000"/>
              </a:lnSpc>
            </a:pPr>
            <a:r>
              <a:rPr lang="en-US" sz="2800" dirty="0" smtClean="0"/>
              <a:t>Creating favor </a:t>
            </a:r>
            <a:r>
              <a:rPr lang="en-US" sz="2800" dirty="0"/>
              <a:t>with supporters </a:t>
            </a:r>
            <a:r>
              <a:rPr lang="en-US" sz="2800" dirty="0" smtClean="0"/>
              <a:t>is an important aspect </a:t>
            </a:r>
            <a:r>
              <a:rPr lang="en-US" sz="2800" dirty="0"/>
              <a:t>of psychological warfare, and an early practitioner of such </a:t>
            </a:r>
            <a:r>
              <a:rPr lang="en-US" sz="2800" dirty="0" smtClean="0"/>
              <a:t>was </a:t>
            </a:r>
            <a:r>
              <a:rPr lang="en-US" sz="2800" dirty="0">
                <a:hlinkClick r:id="rId2" tooltip="Alexander the Great"/>
              </a:rPr>
              <a:t>Alexander the Great</a:t>
            </a:r>
            <a:r>
              <a:rPr lang="en-US" sz="2800" dirty="0"/>
              <a:t>, who </a:t>
            </a:r>
            <a:r>
              <a:rPr lang="en-US" sz="2800" dirty="0">
                <a:hlinkClick r:id="rId3" tooltip="Wars of Alexander the Great"/>
              </a:rPr>
              <a:t>successfully conquered</a:t>
            </a:r>
            <a:r>
              <a:rPr lang="en-US" sz="2800" dirty="0"/>
              <a:t> large parts of </a:t>
            </a:r>
            <a:r>
              <a:rPr lang="en-US" sz="2800" dirty="0">
                <a:hlinkClick r:id="rId4" tooltip="Europe"/>
              </a:rPr>
              <a:t>Europe</a:t>
            </a:r>
            <a:r>
              <a:rPr lang="en-US" sz="2800" dirty="0"/>
              <a:t> and the </a:t>
            </a:r>
            <a:r>
              <a:rPr lang="en-US" sz="2800" dirty="0">
                <a:hlinkClick r:id="rId5" tooltip="Middle East"/>
              </a:rPr>
              <a:t>Middle East</a:t>
            </a:r>
            <a:r>
              <a:rPr lang="en-US" sz="2800" dirty="0"/>
              <a:t> and held on to his territorial gains by co-opting local elites into the Greek administration and culture. Alexander left some of his men behind in each conquered city to introduce Greek culture and oppress dissident views. His soldiers were paid dowries to marry </a:t>
            </a:r>
            <a:r>
              <a:rPr lang="en-US" sz="2800" dirty="0" smtClean="0"/>
              <a:t>locals </a:t>
            </a:r>
            <a:r>
              <a:rPr lang="en-US" sz="2800" dirty="0"/>
              <a:t>in an effort to encourage </a:t>
            </a:r>
            <a:r>
              <a:rPr lang="en-US" sz="2800" dirty="0">
                <a:hlinkClick r:id="rId6" tooltip="Cultural assimilation"/>
              </a:rPr>
              <a:t>assimilation</a:t>
            </a:r>
            <a:r>
              <a:rPr lang="en-US" sz="2800" dirty="0"/>
              <a:t>.</a:t>
            </a:r>
          </a:p>
        </p:txBody>
      </p:sp>
    </p:spTree>
    <p:extLst>
      <p:ext uri="{BB962C8B-B14F-4D97-AF65-F5344CB8AC3E}">
        <p14:creationId xmlns:p14="http://schemas.microsoft.com/office/powerpoint/2010/main" val="367095180"/>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6</a:t>
            </a:fld>
            <a:endParaRPr lang="en-US"/>
          </a:p>
        </p:txBody>
      </p:sp>
      <p:sp>
        <p:nvSpPr>
          <p:cNvPr id="3" name="Rectangle 2"/>
          <p:cNvSpPr/>
          <p:nvPr/>
        </p:nvSpPr>
        <p:spPr>
          <a:xfrm>
            <a:off x="165100" y="181045"/>
            <a:ext cx="11633200" cy="6370975"/>
          </a:xfrm>
          <a:prstGeom prst="rect">
            <a:avLst/>
          </a:prstGeom>
        </p:spPr>
        <p:txBody>
          <a:bodyPr wrap="square">
            <a:spAutoFit/>
          </a:bodyPr>
          <a:lstStyle/>
          <a:p>
            <a:r>
              <a:rPr lang="en-US" sz="2400" dirty="0">
                <a:hlinkClick r:id="rId2" tooltip="Genghis Khan"/>
              </a:rPr>
              <a:t>Genghis Khan</a:t>
            </a:r>
            <a:r>
              <a:rPr lang="en-US" sz="2400" dirty="0"/>
              <a:t>, leader of the </a:t>
            </a:r>
            <a:r>
              <a:rPr lang="en-US" sz="2400" dirty="0">
                <a:hlinkClick r:id="rId3" tooltip="Mongolian Empire"/>
              </a:rPr>
              <a:t>Mongolian Empire</a:t>
            </a:r>
            <a:r>
              <a:rPr lang="en-US" sz="2400" dirty="0"/>
              <a:t> in the 13th century AD employed less subtle techniques. Defeating the will of the enemy before having to attack and reaching a consented settlement was preferable to actually fighting. The Mongol generals demanded submission to the Khan, and threatened the initially captured villages with complete destruction if they refused to surrender. If they had to fight to take the settlement, the Mongol generals fulfilled their threats and massacred the survivors. Tales of the encroaching horde spread to the next villages and created an aura of insecurity that undermined the possibility of future resistance</a:t>
            </a:r>
            <a:r>
              <a:rPr lang="en-US" sz="2400" dirty="0" smtClean="0"/>
              <a:t>.</a:t>
            </a:r>
            <a:endParaRPr lang="en-US" sz="2400" dirty="0"/>
          </a:p>
          <a:p>
            <a:r>
              <a:rPr lang="en-US" sz="2400" dirty="0"/>
              <a:t>The </a:t>
            </a:r>
            <a:r>
              <a:rPr lang="en-US" sz="2400" dirty="0">
                <a:hlinkClick r:id="rId4" tooltip="Khan (title)"/>
              </a:rPr>
              <a:t>Khan</a:t>
            </a:r>
            <a:r>
              <a:rPr lang="en-US" sz="2400" dirty="0"/>
              <a:t> also employed tactics that made his numbers seem greater than they actually were. During night operations he ordered each soldier to light three torches at dusk to give the illusion of an overwhelming army and deceive and intimidate enemy scouts. He also sometimes had objects tied to the tails of his horses, so that riding on open and dry fields raised a cloud of dust that gave the enemy the impression of great numbers. His soldiers used arrows specially notched to whistle as they flew through the air, creating a terrifying noise. Another tactic </a:t>
            </a:r>
            <a:r>
              <a:rPr lang="en-US" sz="2400" dirty="0" smtClean="0"/>
              <a:t>favored </a:t>
            </a:r>
            <a:r>
              <a:rPr lang="en-US" sz="2400" dirty="0"/>
              <a:t>by the Mongols was catapulting severed human heads over city walls to frighten the inhabitants and spread disease in the besieged city's closed confines. This was especially used by the later </a:t>
            </a:r>
            <a:r>
              <a:rPr lang="en-US" sz="2400" dirty="0" err="1"/>
              <a:t>Turko</a:t>
            </a:r>
            <a:r>
              <a:rPr lang="en-US" sz="2400" dirty="0"/>
              <a:t>-Mongol chieftain.</a:t>
            </a:r>
          </a:p>
        </p:txBody>
      </p:sp>
    </p:spTree>
    <p:extLst>
      <p:ext uri="{BB962C8B-B14F-4D97-AF65-F5344CB8AC3E}">
        <p14:creationId xmlns:p14="http://schemas.microsoft.com/office/powerpoint/2010/main" val="2670339977"/>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3550" y="302736"/>
            <a:ext cx="11264900" cy="4401205"/>
          </a:xfrm>
          <a:prstGeom prst="rect">
            <a:avLst/>
          </a:prstGeom>
        </p:spPr>
        <p:txBody>
          <a:bodyPr wrap="square">
            <a:spAutoFit/>
          </a:bodyPr>
          <a:lstStyle/>
          <a:p>
            <a:pPr>
              <a:lnSpc>
                <a:spcPct val="200000"/>
              </a:lnSpc>
            </a:pPr>
            <a:r>
              <a:rPr lang="en-US" sz="2800" b="1" dirty="0" smtClean="0"/>
              <a:t>Psychological Warfare </a:t>
            </a:r>
            <a:r>
              <a:rPr lang="en-US" sz="2800" b="1" dirty="0" smtClean="0"/>
              <a:t>Techniques</a:t>
            </a:r>
            <a:endParaRPr lang="en-US" sz="2800" b="1" dirty="0"/>
          </a:p>
          <a:p>
            <a:pPr marL="342900" indent="-342900">
              <a:lnSpc>
                <a:spcPct val="200000"/>
              </a:lnSpc>
              <a:buFont typeface="Wingdings" panose="05000000000000000000" pitchFamily="2" charset="2"/>
              <a:buChar char="q"/>
            </a:pPr>
            <a:r>
              <a:rPr lang="en-US" sz="2800" b="1" dirty="0" smtClean="0"/>
              <a:t>Guerrilla warfare</a:t>
            </a:r>
            <a:r>
              <a:rPr lang="en-US" sz="2800" dirty="0" smtClean="0"/>
              <a:t> is a form of </a:t>
            </a:r>
            <a:r>
              <a:rPr lang="en-US" sz="2800" dirty="0" smtClean="0">
                <a:hlinkClick r:id="rId2" tooltip="Irregular warfare"/>
              </a:rPr>
              <a:t>irregular warfare</a:t>
            </a:r>
            <a:r>
              <a:rPr lang="en-US" sz="2800" dirty="0" smtClean="0"/>
              <a:t> in which a small group of </a:t>
            </a:r>
            <a:r>
              <a:rPr lang="en-US" sz="2800" dirty="0" smtClean="0">
                <a:hlinkClick r:id="rId3" tooltip="Combatant"/>
              </a:rPr>
              <a:t>combatants</a:t>
            </a:r>
            <a:r>
              <a:rPr lang="en-US" sz="2800" dirty="0" smtClean="0"/>
              <a:t> such as </a:t>
            </a:r>
            <a:r>
              <a:rPr lang="en-US" sz="2800" dirty="0" smtClean="0">
                <a:hlinkClick r:id="rId4" tooltip="Paramilitary"/>
              </a:rPr>
              <a:t>paramilitary</a:t>
            </a:r>
            <a:r>
              <a:rPr lang="en-US" sz="2800" dirty="0" smtClean="0"/>
              <a:t> personnel, armed </a:t>
            </a:r>
            <a:r>
              <a:rPr lang="en-US" sz="2800" dirty="0" smtClean="0">
                <a:hlinkClick r:id="rId5" tooltip="Civilian"/>
              </a:rPr>
              <a:t>civilians</a:t>
            </a:r>
            <a:r>
              <a:rPr lang="en-US" sz="2800" dirty="0" smtClean="0"/>
              <a:t>, use </a:t>
            </a:r>
            <a:r>
              <a:rPr lang="en-US" sz="2800" dirty="0" smtClean="0">
                <a:hlinkClick r:id="rId6" tooltip="Military tactics"/>
              </a:rPr>
              <a:t>military tactics</a:t>
            </a:r>
            <a:r>
              <a:rPr lang="en-US" sz="2800" dirty="0" smtClean="0"/>
              <a:t> including  </a:t>
            </a:r>
            <a:r>
              <a:rPr lang="en-US" sz="2800" dirty="0" smtClean="0">
                <a:hlinkClick r:id="rId7" tooltip="Sabotage"/>
              </a:rPr>
              <a:t>sabotage</a:t>
            </a:r>
            <a:r>
              <a:rPr lang="en-US" sz="2800" dirty="0" smtClean="0"/>
              <a:t>, </a:t>
            </a:r>
            <a:r>
              <a:rPr lang="en-US" sz="2800" dirty="0" smtClean="0">
                <a:hlinkClick r:id="rId8" tooltip="Raid (military)"/>
              </a:rPr>
              <a:t>raids</a:t>
            </a:r>
            <a:r>
              <a:rPr lang="en-US" sz="2800" dirty="0" smtClean="0"/>
              <a:t>, </a:t>
            </a:r>
            <a:r>
              <a:rPr lang="en-US" sz="2800" dirty="0" smtClean="0">
                <a:hlinkClick r:id="rId9" tooltip="Hit-and-run tactics"/>
              </a:rPr>
              <a:t>hit-and-run tactics</a:t>
            </a:r>
            <a:r>
              <a:rPr lang="en-US" sz="2800" dirty="0" smtClean="0"/>
              <a:t>, and </a:t>
            </a:r>
            <a:r>
              <a:rPr lang="en-US" sz="2800" dirty="0" smtClean="0">
                <a:hlinkClick r:id="rId10" tooltip="Mobility (military)"/>
              </a:rPr>
              <a:t>mobility</a:t>
            </a:r>
            <a:r>
              <a:rPr lang="en-US" sz="2800" dirty="0" smtClean="0"/>
              <a:t> to fight a larger and less-mobile traditional </a:t>
            </a:r>
            <a:r>
              <a:rPr lang="en-US" sz="2800" dirty="0" smtClean="0">
                <a:hlinkClick r:id="rId11" tooltip="Military"/>
              </a:rPr>
              <a:t>military</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EB22137-3613-4434-836D-126405C6349E}" type="slidenum">
              <a:rPr lang="en-US" smtClean="0"/>
              <a:t>7</a:t>
            </a:fld>
            <a:endParaRPr lang="en-US"/>
          </a:p>
        </p:txBody>
      </p:sp>
    </p:spTree>
    <p:extLst>
      <p:ext uri="{BB962C8B-B14F-4D97-AF65-F5344CB8AC3E}">
        <p14:creationId xmlns:p14="http://schemas.microsoft.com/office/powerpoint/2010/main" val="1036421654"/>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8</a:t>
            </a:fld>
            <a:endParaRPr lang="en-US"/>
          </a:p>
        </p:txBody>
      </p:sp>
      <p:sp>
        <p:nvSpPr>
          <p:cNvPr id="3" name="Rectangle 2"/>
          <p:cNvSpPr/>
          <p:nvPr/>
        </p:nvSpPr>
        <p:spPr>
          <a:xfrm>
            <a:off x="215900" y="217438"/>
            <a:ext cx="11620500" cy="5262979"/>
          </a:xfrm>
          <a:prstGeom prst="rect">
            <a:avLst/>
          </a:prstGeom>
        </p:spPr>
        <p:txBody>
          <a:bodyPr wrap="square">
            <a:spAutoFit/>
          </a:bodyPr>
          <a:lstStyle/>
          <a:p>
            <a:pPr marL="457200" indent="-457200">
              <a:lnSpc>
                <a:spcPct val="200000"/>
              </a:lnSpc>
              <a:buFont typeface="Wingdings" panose="05000000000000000000" pitchFamily="2" charset="2"/>
              <a:buChar char="v"/>
            </a:pPr>
            <a:r>
              <a:rPr lang="en-US" sz="2800" b="1" dirty="0">
                <a:solidFill>
                  <a:schemeClr val="accent6">
                    <a:lumMod val="75000"/>
                  </a:schemeClr>
                </a:solidFill>
              </a:rPr>
              <a:t>Brainwashing</a:t>
            </a:r>
            <a:r>
              <a:rPr lang="en-US" sz="2800" dirty="0"/>
              <a:t> (also known as </a:t>
            </a:r>
            <a:r>
              <a:rPr lang="en-US" sz="2800" b="1" dirty="0"/>
              <a:t>mind control</a:t>
            </a:r>
            <a:r>
              <a:rPr lang="en-US" sz="2800" dirty="0" smtClean="0"/>
              <a:t>, </a:t>
            </a:r>
            <a:r>
              <a:rPr lang="en-US" sz="2800" b="1" dirty="0"/>
              <a:t>thought control</a:t>
            </a:r>
            <a:r>
              <a:rPr lang="en-US" sz="2800" dirty="0"/>
              <a:t>, </a:t>
            </a:r>
            <a:r>
              <a:rPr lang="en-US" sz="2800" b="1" dirty="0"/>
              <a:t>thought reform</a:t>
            </a:r>
            <a:r>
              <a:rPr lang="en-US" sz="2800" dirty="0"/>
              <a:t>, and </a:t>
            </a:r>
            <a:r>
              <a:rPr lang="en-US" sz="2800" b="1" dirty="0"/>
              <a:t>re-education</a:t>
            </a:r>
            <a:r>
              <a:rPr lang="en-US" sz="2800" dirty="0"/>
              <a:t>) is the concept that the </a:t>
            </a:r>
            <a:r>
              <a:rPr lang="en-US" sz="2800" dirty="0">
                <a:hlinkClick r:id="rId2" tooltip="Human mind"/>
              </a:rPr>
              <a:t>human mind</a:t>
            </a:r>
            <a:r>
              <a:rPr lang="en-US" sz="2800" dirty="0"/>
              <a:t> can be altered or controlled by certain </a:t>
            </a:r>
            <a:r>
              <a:rPr lang="en-US" sz="2800" dirty="0">
                <a:hlinkClick r:id="rId3" tooltip="Psychological"/>
              </a:rPr>
              <a:t>psychological</a:t>
            </a:r>
            <a:r>
              <a:rPr lang="en-US" sz="2800" dirty="0"/>
              <a:t> techniques. Brainwashing is said to reduce its subject’s ability to </a:t>
            </a:r>
            <a:r>
              <a:rPr lang="en-US" sz="2800" dirty="0">
                <a:hlinkClick r:id="rId4" tooltip="Think"/>
              </a:rPr>
              <a:t>think</a:t>
            </a:r>
            <a:r>
              <a:rPr lang="en-US" sz="2800" dirty="0"/>
              <a:t> critically or independently</a:t>
            </a:r>
            <a:r>
              <a:rPr lang="en-US" sz="2800" dirty="0" smtClean="0"/>
              <a:t>, </a:t>
            </a:r>
            <a:r>
              <a:rPr lang="en-US" sz="2800" dirty="0"/>
              <a:t>to allow the introduction of new, unwanted thoughts and ideas into the subject’s </a:t>
            </a:r>
            <a:r>
              <a:rPr lang="en-US" sz="2800" dirty="0" smtClean="0"/>
              <a:t>mind, as </a:t>
            </a:r>
            <a:r>
              <a:rPr lang="en-US" sz="2800" dirty="0"/>
              <a:t>well as to change his or her attitudes, values, and </a:t>
            </a:r>
            <a:r>
              <a:rPr lang="en-US" sz="2800" dirty="0" smtClean="0"/>
              <a:t>beliefs.</a:t>
            </a:r>
            <a:endParaRPr lang="en-US" sz="2800" dirty="0"/>
          </a:p>
        </p:txBody>
      </p:sp>
    </p:spTree>
    <p:extLst>
      <p:ext uri="{BB962C8B-B14F-4D97-AF65-F5344CB8AC3E}">
        <p14:creationId xmlns:p14="http://schemas.microsoft.com/office/powerpoint/2010/main" val="328027866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EB22137-3613-4434-836D-126405C6349E}" type="slidenum">
              <a:rPr lang="en-US" smtClean="0"/>
              <a:t>9</a:t>
            </a:fld>
            <a:endParaRPr lang="en-US"/>
          </a:p>
        </p:txBody>
      </p:sp>
      <p:sp>
        <p:nvSpPr>
          <p:cNvPr id="3" name="TextBox 2"/>
          <p:cNvSpPr txBox="1"/>
          <p:nvPr/>
        </p:nvSpPr>
        <p:spPr>
          <a:xfrm>
            <a:off x="228600" y="317500"/>
            <a:ext cx="11645900" cy="3970318"/>
          </a:xfrm>
          <a:prstGeom prst="rect">
            <a:avLst/>
          </a:prstGeom>
          <a:noFill/>
        </p:spPr>
        <p:txBody>
          <a:bodyPr wrap="square" rtlCol="0">
            <a:spAutoFit/>
          </a:bodyPr>
          <a:lstStyle/>
          <a:p>
            <a:pPr>
              <a:lnSpc>
                <a:spcPct val="150000"/>
              </a:lnSpc>
            </a:pPr>
            <a:r>
              <a:rPr lang="en-US" sz="2800" dirty="0" smtClean="0">
                <a:solidFill>
                  <a:srgbClr val="FF0000"/>
                </a:solidFill>
              </a:rPr>
              <a:t>Techniques of Brain Washing</a:t>
            </a:r>
          </a:p>
          <a:p>
            <a:pPr marL="457200" indent="-457200">
              <a:lnSpc>
                <a:spcPct val="150000"/>
              </a:lnSpc>
              <a:buFont typeface="Wingdings" panose="05000000000000000000" pitchFamily="2" charset="2"/>
              <a:buChar char="v"/>
            </a:pPr>
            <a:r>
              <a:rPr lang="en-US" sz="2800" b="1" dirty="0" smtClean="0">
                <a:solidFill>
                  <a:schemeClr val="accent6">
                    <a:lumMod val="75000"/>
                  </a:schemeClr>
                </a:solidFill>
              </a:rPr>
              <a:t>Isolation</a:t>
            </a:r>
          </a:p>
          <a:p>
            <a:pPr marL="457200" indent="-457200">
              <a:lnSpc>
                <a:spcPct val="150000"/>
              </a:lnSpc>
              <a:buFont typeface="Wingdings" panose="05000000000000000000" pitchFamily="2" charset="2"/>
              <a:buChar char="v"/>
            </a:pPr>
            <a:r>
              <a:rPr lang="en-US" sz="2800" b="1" dirty="0" smtClean="0">
                <a:solidFill>
                  <a:schemeClr val="accent6">
                    <a:lumMod val="75000"/>
                  </a:schemeClr>
                </a:solidFill>
              </a:rPr>
              <a:t> Fear</a:t>
            </a:r>
          </a:p>
          <a:p>
            <a:pPr marL="457200" indent="-457200">
              <a:lnSpc>
                <a:spcPct val="150000"/>
              </a:lnSpc>
              <a:buFont typeface="Wingdings" panose="05000000000000000000" pitchFamily="2" charset="2"/>
              <a:buChar char="v"/>
            </a:pPr>
            <a:r>
              <a:rPr lang="en-US" sz="2800" b="1" dirty="0" smtClean="0">
                <a:solidFill>
                  <a:schemeClr val="accent6">
                    <a:lumMod val="75000"/>
                  </a:schemeClr>
                </a:solidFill>
              </a:rPr>
              <a:t>Love</a:t>
            </a:r>
          </a:p>
          <a:p>
            <a:pPr>
              <a:lnSpc>
                <a:spcPct val="150000"/>
              </a:lnSpc>
            </a:pPr>
            <a:endParaRPr lang="en-US" sz="2800" dirty="0" smtClean="0"/>
          </a:p>
          <a:p>
            <a:pPr>
              <a:lnSpc>
                <a:spcPct val="150000"/>
              </a:lnSpc>
            </a:pPr>
            <a:endParaRPr lang="en-US" sz="2800" dirty="0"/>
          </a:p>
        </p:txBody>
      </p:sp>
    </p:spTree>
    <p:extLst>
      <p:ext uri="{BB962C8B-B14F-4D97-AF65-F5344CB8AC3E}">
        <p14:creationId xmlns:p14="http://schemas.microsoft.com/office/powerpoint/2010/main" val="3539222862"/>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TotalTime>
  <Words>916</Words>
  <Application>Microsoft Office PowerPoint</Application>
  <PresentationFormat>Widescreen</PresentationFormat>
  <Paragraphs>41</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Open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fff</dc:creator>
  <cp:lastModifiedBy>fff</cp:lastModifiedBy>
  <cp:revision>83</cp:revision>
  <dcterms:created xsi:type="dcterms:W3CDTF">2017-05-22T14:02:35Z</dcterms:created>
  <dcterms:modified xsi:type="dcterms:W3CDTF">2018-05-08T16:17:27Z</dcterms:modified>
</cp:coreProperties>
</file>