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g"/>
  <Override PartName="/ppt/media/image7.jpg" ContentType="image/jpg"/>
  <Override PartName="/ppt/media/image9.jpg" ContentType="image/jpg"/>
  <Override PartName="/ppt/media/image11.jpg" ContentType="image/jpg"/>
  <Override PartName="/ppt/media/image13.jpg" ContentType="image/jpg"/>
  <Override PartName="/ppt/media/image15.jpg" ContentType="image/jpg"/>
  <Override PartName="/ppt/media/image16.jpg" ContentType="image/jpg"/>
  <Override PartName="/ppt/media/image18.jpg" ContentType="image/jpg"/>
  <Override PartName="/ppt/media/image20.jpg" ContentType="image/jpg"/>
  <Override PartName="/ppt/media/image22.jpg" ContentType="image/jpg"/>
  <Override PartName="/ppt/media/image41.jpg" ContentType="image/jpg"/>
  <Override PartName="/ppt/media/image43.jpg" ContentType="image/jpg"/>
  <Override PartName="/ppt/media/image45.jpg" ContentType="image/jpg"/>
  <Override PartName="/ppt/media/image47.jpg" ContentType="image/jpg"/>
  <Override PartName="/ppt/media/image49.jpg" ContentType="image/jpg"/>
  <Override PartName="/ppt/media/image50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56.jpg" ContentType="image/jpg"/>
  <Override PartName="/ppt/media/image57.jpg" ContentType="image/jpg"/>
  <Override PartName="/ppt/media/image58.jpg" ContentType="image/jpg"/>
  <Override PartName="/ppt/media/image59.jpg" ContentType="image/jpg"/>
  <Override PartName="/ppt/media/image61.jpg" ContentType="image/jpg"/>
  <Override PartName="/ppt/media/image68.jpg" ContentType="image/jpg"/>
  <Override PartName="/ppt/media/image69.jpg" ContentType="image/jpg"/>
  <Override PartName="/ppt/media/image80.jpg" ContentType="image/jpg"/>
  <Override PartName="/ppt/media/image84.jpg" ContentType="image/jpg"/>
  <Override PartName="/ppt/media/image86.jpg" ContentType="image/jpg"/>
  <Override PartName="/ppt/media/image87.jpg" ContentType="image/jpg"/>
  <Override PartName="/ppt/media/image89.jpg" ContentType="image/jpg"/>
  <Override PartName="/ppt/media/image91.jpg" ContentType="image/jpg"/>
  <Override PartName="/ppt/media/image93.jpg" ContentType="image/jpg"/>
  <Override PartName="/ppt/media/image95.jpg" ContentType="image/jpg"/>
  <Override PartName="/ppt/media/image96.jpg" ContentType="image/jpg"/>
  <Override PartName="/ppt/media/image97.jpg" ContentType="image/jpg"/>
  <Override PartName="/ppt/media/image100.jpg" ContentType="image/jpg"/>
  <Override PartName="/ppt/media/image10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301" r:id="rId12"/>
    <p:sldId id="300" r:id="rId13"/>
    <p:sldId id="303" r:id="rId14"/>
    <p:sldId id="304" r:id="rId15"/>
    <p:sldId id="305" r:id="rId16"/>
    <p:sldId id="306" r:id="rId17"/>
    <p:sldId id="307" r:id="rId18"/>
    <p:sldId id="308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9" r:id="rId47"/>
    <p:sldId id="310" r:id="rId48"/>
    <p:sldId id="311" r:id="rId49"/>
    <p:sldId id="312" r:id="rId50"/>
    <p:sldId id="313" r:id="rId51"/>
    <p:sldId id="314" r:id="rId52"/>
    <p:sldId id="268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1"/>
    <a:srgbClr val="2A000F"/>
    <a:srgbClr val="48001A"/>
    <a:srgbClr val="4400EE"/>
    <a:srgbClr val="6C1A00"/>
    <a:srgbClr val="58004E"/>
    <a:srgbClr val="FE9202"/>
    <a:srgbClr val="800080"/>
    <a:srgbClr val="CC0099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9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128" y="1553880"/>
            <a:ext cx="6398447" cy="202049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272" y="3640685"/>
            <a:ext cx="6412303" cy="642397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178"/>
            <a:ext cx="7932425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07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6708433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708433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79" y="256066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79394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6634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9394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6634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2113635"/>
            <a:ext cx="6398447" cy="10178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C901"/>
                </a:solidFill>
              </a:rPr>
              <a:t>Gas Chromatography</a:t>
            </a:r>
            <a:endParaRPr lang="en-US" dirty="0">
              <a:solidFill>
                <a:srgbClr val="FFC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1046" y="662997"/>
            <a:ext cx="3245363" cy="56313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-8" dirty="0"/>
              <a:t>Auto </a:t>
            </a:r>
            <a:r>
              <a:rPr spc="-4" dirty="0"/>
              <a:t>Sampler</a:t>
            </a:r>
            <a:r>
              <a:rPr spc="-8" dirty="0"/>
              <a:t> </a:t>
            </a:r>
            <a:endParaRPr spc="-23" dirty="0"/>
          </a:p>
        </p:txBody>
      </p:sp>
      <p:sp>
        <p:nvSpPr>
          <p:cNvPr id="4" name="object 4"/>
          <p:cNvSpPr txBox="1"/>
          <p:nvPr/>
        </p:nvSpPr>
        <p:spPr>
          <a:xfrm>
            <a:off x="663262" y="1286885"/>
            <a:ext cx="2041169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indent="-257175">
              <a:spcBef>
                <a:spcPts val="75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125" spc="-8" dirty="0">
                <a:solidFill>
                  <a:srgbClr val="1F2349"/>
                </a:solidFill>
                <a:latin typeface="Carlito"/>
                <a:cs typeface="Carlito"/>
              </a:rPr>
              <a:t>Large </a:t>
            </a: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sample vial</a:t>
            </a:r>
            <a:r>
              <a:rPr sz="1125" spc="-30" dirty="0">
                <a:solidFill>
                  <a:srgbClr val="1F2349"/>
                </a:solidFill>
                <a:latin typeface="Carlito"/>
                <a:cs typeface="Carlito"/>
              </a:rPr>
              <a:t> </a:t>
            </a: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capacity</a:t>
            </a:r>
            <a:endParaRPr sz="1125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8660" y="1249108"/>
            <a:ext cx="1432890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Max </a:t>
            </a:r>
            <a:r>
              <a:rPr sz="1125" dirty="0">
                <a:solidFill>
                  <a:srgbClr val="1F2349"/>
                </a:solidFill>
                <a:latin typeface="Carlito"/>
                <a:cs typeface="Carlito"/>
              </a:rPr>
              <a:t>2 </a:t>
            </a:r>
            <a:r>
              <a:rPr sz="1125" spc="-11" dirty="0">
                <a:solidFill>
                  <a:srgbClr val="1F2349"/>
                </a:solidFill>
                <a:latin typeface="Carlito"/>
                <a:cs typeface="Carlito"/>
              </a:rPr>
              <a:t>trays</a:t>
            </a:r>
            <a:r>
              <a:rPr sz="1125" spc="-79" dirty="0">
                <a:solidFill>
                  <a:srgbClr val="1F2349"/>
                </a:solidFill>
                <a:latin typeface="Carlito"/>
                <a:cs typeface="Carlito"/>
              </a:rPr>
              <a:t> </a:t>
            </a: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installed</a:t>
            </a:r>
            <a:endParaRPr sz="1125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262" y="1540478"/>
            <a:ext cx="1347290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indent="-257175">
              <a:spcBef>
                <a:spcPts val="75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Simultaneously</a:t>
            </a:r>
            <a:endParaRPr sz="1125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8660" y="1558084"/>
            <a:ext cx="2316999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1, </a:t>
            </a:r>
            <a:r>
              <a:rPr sz="1125" dirty="0">
                <a:solidFill>
                  <a:srgbClr val="1F2349"/>
                </a:solidFill>
                <a:latin typeface="Carlito"/>
                <a:cs typeface="Carlito"/>
              </a:rPr>
              <a:t>2 and </a:t>
            </a: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2.5 </a:t>
            </a:r>
            <a:r>
              <a:rPr sz="1125" dirty="0">
                <a:solidFill>
                  <a:srgbClr val="1F2349"/>
                </a:solidFill>
                <a:latin typeface="Carlito"/>
                <a:cs typeface="Carlito"/>
              </a:rPr>
              <a:t>ml </a:t>
            </a: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vials (up </a:t>
            </a:r>
            <a:r>
              <a:rPr sz="1125" spc="-8" dirty="0">
                <a:solidFill>
                  <a:srgbClr val="1F2349"/>
                </a:solidFill>
                <a:latin typeface="Carlito"/>
                <a:cs typeface="Carlito"/>
              </a:rPr>
              <a:t>to 300</a:t>
            </a:r>
            <a:r>
              <a:rPr sz="1125" spc="-19" dirty="0">
                <a:solidFill>
                  <a:srgbClr val="1F2349"/>
                </a:solidFill>
                <a:latin typeface="Carlito"/>
                <a:cs typeface="Carlito"/>
              </a:rPr>
              <a:t> </a:t>
            </a: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vials)</a:t>
            </a:r>
            <a:endParaRPr sz="1125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262" y="1894750"/>
            <a:ext cx="1242536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indent="-257175">
              <a:spcBef>
                <a:spcPts val="75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Syringe</a:t>
            </a:r>
            <a:r>
              <a:rPr sz="1125" spc="-71" dirty="0">
                <a:solidFill>
                  <a:srgbClr val="1F2349"/>
                </a:solidFill>
                <a:latin typeface="Carlito"/>
                <a:cs typeface="Carlito"/>
              </a:rPr>
              <a:t> </a:t>
            </a:r>
            <a:r>
              <a:rPr sz="1125" spc="-8" dirty="0">
                <a:solidFill>
                  <a:srgbClr val="1F2349"/>
                </a:solidFill>
                <a:latin typeface="Carlito"/>
                <a:cs typeface="Carlito"/>
              </a:rPr>
              <a:t>size:</a:t>
            </a:r>
            <a:endParaRPr sz="1125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3804" y="1856591"/>
            <a:ext cx="1479016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5, 10, 100 </a:t>
            </a:r>
            <a:r>
              <a:rPr sz="1125" dirty="0">
                <a:solidFill>
                  <a:srgbClr val="1F2349"/>
                </a:solidFill>
                <a:latin typeface="Carlito"/>
                <a:cs typeface="Carlito"/>
              </a:rPr>
              <a:t>and </a:t>
            </a: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250</a:t>
            </a:r>
            <a:r>
              <a:rPr sz="1125" spc="-30" dirty="0">
                <a:solidFill>
                  <a:srgbClr val="1F2349"/>
                </a:solidFill>
                <a:latin typeface="Carlito"/>
                <a:cs typeface="Carlito"/>
              </a:rPr>
              <a:t> </a:t>
            </a:r>
            <a:r>
              <a:rPr sz="1125" dirty="0">
                <a:solidFill>
                  <a:srgbClr val="1F2349"/>
                </a:solidFill>
                <a:latin typeface="Carlito"/>
                <a:cs typeface="Carlito"/>
              </a:rPr>
              <a:t>µl.</a:t>
            </a:r>
            <a:endParaRPr sz="1125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3262" y="2280323"/>
            <a:ext cx="1347290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indent="-257175">
              <a:spcBef>
                <a:spcPts val="75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Self</a:t>
            </a:r>
            <a:r>
              <a:rPr sz="1125" spc="-26" dirty="0">
                <a:solidFill>
                  <a:srgbClr val="1F2349"/>
                </a:solidFill>
                <a:latin typeface="Carlito"/>
                <a:cs typeface="Carlito"/>
              </a:rPr>
              <a:t> </a:t>
            </a:r>
            <a:r>
              <a:rPr sz="1125" spc="-8" dirty="0">
                <a:solidFill>
                  <a:srgbClr val="1F2349"/>
                </a:solidFill>
                <a:latin typeface="Carlito"/>
                <a:cs typeface="Carlito"/>
              </a:rPr>
              <a:t>recognized</a:t>
            </a:r>
            <a:endParaRPr sz="1125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83552" y="2261625"/>
            <a:ext cx="1263831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syringes </a:t>
            </a:r>
            <a:r>
              <a:rPr sz="1125" dirty="0">
                <a:solidFill>
                  <a:srgbClr val="1F2349"/>
                </a:solidFill>
                <a:latin typeface="Carlito"/>
                <a:cs typeface="Carlito"/>
              </a:rPr>
              <a:t>and</a:t>
            </a:r>
            <a:r>
              <a:rPr sz="1125" spc="-83" dirty="0">
                <a:solidFill>
                  <a:srgbClr val="1F2349"/>
                </a:solidFill>
                <a:latin typeface="Carlito"/>
                <a:cs typeface="Carlito"/>
              </a:rPr>
              <a:t> </a:t>
            </a:r>
            <a:r>
              <a:rPr sz="1125" spc="-11" dirty="0">
                <a:solidFill>
                  <a:srgbClr val="1F2349"/>
                </a:solidFill>
                <a:latin typeface="Carlito"/>
                <a:cs typeface="Carlito"/>
              </a:rPr>
              <a:t>trays</a:t>
            </a:r>
            <a:endParaRPr sz="1125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4955" y="2792635"/>
            <a:ext cx="1242536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buClr>
                <a:srgbClr val="1B1E3D"/>
              </a:buClr>
              <a:buSzPct val="83333"/>
              <a:tabLst>
                <a:tab pos="266224" algn="l"/>
                <a:tab pos="266700" algn="l"/>
              </a:tabLst>
            </a:pPr>
            <a:r>
              <a:rPr sz="1125" spc="-8" dirty="0">
                <a:solidFill>
                  <a:srgbClr val="1F2349"/>
                </a:solidFill>
                <a:latin typeface="Carlito"/>
                <a:cs typeface="Carlito"/>
              </a:rPr>
              <a:t>Washing</a:t>
            </a:r>
            <a:r>
              <a:rPr sz="1125" spc="-49" dirty="0">
                <a:solidFill>
                  <a:srgbClr val="1F2349"/>
                </a:solidFill>
                <a:latin typeface="Carlito"/>
                <a:cs typeface="Carlito"/>
              </a:rPr>
              <a:t> </a:t>
            </a:r>
            <a:r>
              <a:rPr sz="1125" spc="-8" dirty="0">
                <a:solidFill>
                  <a:srgbClr val="1F2349"/>
                </a:solidFill>
                <a:latin typeface="Carlito"/>
                <a:cs typeface="Carlito"/>
              </a:rPr>
              <a:t>station:</a:t>
            </a:r>
            <a:endParaRPr sz="1125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9983" y="2815135"/>
            <a:ext cx="5497380" cy="117339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953">
              <a:spcBef>
                <a:spcPts val="75"/>
              </a:spcBef>
            </a:pPr>
            <a:r>
              <a:rPr lang="en-US" sz="1125" dirty="0" smtClean="0">
                <a:solidFill>
                  <a:srgbClr val="1F2349"/>
                </a:solidFill>
                <a:latin typeface="Carlito"/>
                <a:cs typeface="Carlito"/>
              </a:rPr>
              <a:t>         </a:t>
            </a:r>
            <a:r>
              <a:rPr sz="1125" dirty="0" smtClean="0">
                <a:solidFill>
                  <a:srgbClr val="1F2349"/>
                </a:solidFill>
                <a:latin typeface="Carlito"/>
                <a:cs typeface="Carlito"/>
              </a:rPr>
              <a:t>multiple </a:t>
            </a:r>
            <a:r>
              <a:rPr sz="1125" spc="-8" dirty="0">
                <a:solidFill>
                  <a:srgbClr val="1F2349"/>
                </a:solidFill>
                <a:latin typeface="Carlito"/>
                <a:cs typeface="Carlito"/>
              </a:rPr>
              <a:t>Solvent </a:t>
            </a:r>
            <a:r>
              <a:rPr sz="1125" dirty="0">
                <a:solidFill>
                  <a:srgbClr val="1F2349"/>
                </a:solidFill>
                <a:latin typeface="Carlito"/>
                <a:cs typeface="Carlito"/>
              </a:rPr>
              <a:t>rinsing</a:t>
            </a:r>
            <a:r>
              <a:rPr sz="1125" spc="-23" dirty="0">
                <a:solidFill>
                  <a:srgbClr val="1F2349"/>
                </a:solidFill>
                <a:latin typeface="Carlito"/>
                <a:cs typeface="Carlito"/>
              </a:rPr>
              <a:t> </a:t>
            </a: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supported</a:t>
            </a:r>
            <a:endParaRPr sz="1125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125" dirty="0">
              <a:latin typeface="Carlito"/>
              <a:cs typeface="Carlito"/>
            </a:endParaRPr>
          </a:p>
          <a:p>
            <a:pPr marL="9525" marR="3810">
              <a:lnSpc>
                <a:spcPct val="130000"/>
              </a:lnSpc>
              <a:buClr>
                <a:srgbClr val="1B1E3D"/>
              </a:buClr>
              <a:buSzPct val="83333"/>
              <a:tabLst>
                <a:tab pos="266224" algn="l"/>
                <a:tab pos="266700" algn="l"/>
              </a:tabLst>
            </a:pPr>
            <a:r>
              <a:rPr lang="en-US" sz="1388" dirty="0">
                <a:latin typeface="Carlito"/>
                <a:cs typeface="Carlito"/>
              </a:rPr>
              <a:t> </a:t>
            </a:r>
            <a:r>
              <a:rPr lang="en-US" sz="1388" dirty="0" smtClean="0">
                <a:latin typeface="Carlito"/>
                <a:cs typeface="Carlito"/>
              </a:rPr>
              <a:t>    </a:t>
            </a:r>
            <a:r>
              <a:rPr sz="1125" dirty="0" smtClean="0">
                <a:solidFill>
                  <a:srgbClr val="1F2349"/>
                </a:solidFill>
                <a:latin typeface="Carlito"/>
                <a:cs typeface="Carlito"/>
              </a:rPr>
              <a:t>Rapid </a:t>
            </a:r>
            <a:r>
              <a:rPr sz="1125" dirty="0">
                <a:solidFill>
                  <a:srgbClr val="1F2349"/>
                </a:solidFill>
                <a:latin typeface="Carlito"/>
                <a:cs typeface="Carlito"/>
              </a:rPr>
              <a:t>Mode: </a:t>
            </a: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Allows </a:t>
            </a:r>
            <a:r>
              <a:rPr sz="1125" spc="-8" dirty="0">
                <a:solidFill>
                  <a:srgbClr val="1F2349"/>
                </a:solidFill>
                <a:latin typeface="Carlito"/>
                <a:cs typeface="Carlito"/>
              </a:rPr>
              <a:t>to perform </a:t>
            </a:r>
            <a:r>
              <a:rPr sz="1125" dirty="0">
                <a:solidFill>
                  <a:srgbClr val="1F2349"/>
                </a:solidFill>
                <a:latin typeface="Carlito"/>
                <a:cs typeface="Carlito"/>
              </a:rPr>
              <a:t>cleaning </a:t>
            </a:r>
            <a:r>
              <a:rPr sz="1125" spc="-8" dirty="0">
                <a:solidFill>
                  <a:srgbClr val="1F2349"/>
                </a:solidFill>
                <a:latin typeface="Carlito"/>
                <a:cs typeface="Carlito"/>
              </a:rPr>
              <a:t>operations </a:t>
            </a:r>
            <a:r>
              <a:rPr sz="1125" dirty="0">
                <a:solidFill>
                  <a:srgbClr val="1F2349"/>
                </a:solidFill>
                <a:latin typeface="Carlito"/>
                <a:cs typeface="Carlito"/>
              </a:rPr>
              <a:t>during GC run </a:t>
            </a: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or  cooling</a:t>
            </a:r>
            <a:r>
              <a:rPr sz="1125" spc="-15" dirty="0">
                <a:solidFill>
                  <a:srgbClr val="1F2349"/>
                </a:solidFill>
                <a:latin typeface="Carlito"/>
                <a:cs typeface="Carlito"/>
              </a:rPr>
              <a:t> </a:t>
            </a:r>
            <a:r>
              <a:rPr sz="1125" dirty="0">
                <a:solidFill>
                  <a:srgbClr val="1F2349"/>
                </a:solidFill>
                <a:latin typeface="Carlito"/>
                <a:cs typeface="Carlito"/>
              </a:rPr>
              <a:t>time.</a:t>
            </a:r>
            <a:endParaRPr sz="1125" dirty="0">
              <a:latin typeface="Carlito"/>
              <a:cs typeface="Carlito"/>
            </a:endParaRPr>
          </a:p>
          <a:p>
            <a:pPr marL="266700" marR="326231" indent="-257175">
              <a:lnSpc>
                <a:spcPct val="130000"/>
              </a:lnSpc>
              <a:spcBef>
                <a:spcPts val="675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Suitable </a:t>
            </a:r>
            <a:r>
              <a:rPr sz="1125" spc="-15" dirty="0">
                <a:solidFill>
                  <a:srgbClr val="1F2349"/>
                </a:solidFill>
                <a:latin typeface="Carlito"/>
                <a:cs typeface="Carlito"/>
              </a:rPr>
              <a:t>for </a:t>
            </a:r>
            <a:r>
              <a:rPr sz="1125" spc="-8" dirty="0">
                <a:solidFill>
                  <a:srgbClr val="1F2349"/>
                </a:solidFill>
                <a:latin typeface="Carlito"/>
                <a:cs typeface="Carlito"/>
              </a:rPr>
              <a:t>Ultra </a:t>
            </a:r>
            <a:r>
              <a:rPr sz="1125" spc="-11" dirty="0">
                <a:solidFill>
                  <a:srgbClr val="1F2349"/>
                </a:solidFill>
                <a:latin typeface="Carlito"/>
                <a:cs typeface="Carlito"/>
              </a:rPr>
              <a:t>Fast </a:t>
            </a:r>
            <a:r>
              <a:rPr sz="1125" dirty="0">
                <a:solidFill>
                  <a:srgbClr val="1F2349"/>
                </a:solidFill>
                <a:latin typeface="Carlito"/>
                <a:cs typeface="Carlito"/>
              </a:rPr>
              <a:t>GC </a:t>
            </a: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requirements, eliminating </a:t>
            </a:r>
            <a:r>
              <a:rPr sz="1125" dirty="0">
                <a:solidFill>
                  <a:srgbClr val="1F2349"/>
                </a:solidFill>
                <a:latin typeface="Carlito"/>
                <a:cs typeface="Carlito"/>
              </a:rPr>
              <a:t>dead times  </a:t>
            </a:r>
            <a:r>
              <a:rPr sz="1125" spc="-8" dirty="0">
                <a:solidFill>
                  <a:srgbClr val="1F2349"/>
                </a:solidFill>
                <a:latin typeface="Carlito"/>
                <a:cs typeface="Carlito"/>
              </a:rPr>
              <a:t>between </a:t>
            </a: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successive</a:t>
            </a:r>
            <a:r>
              <a:rPr sz="1125" spc="11" dirty="0">
                <a:solidFill>
                  <a:srgbClr val="1F2349"/>
                </a:solidFill>
                <a:latin typeface="Carlito"/>
                <a:cs typeface="Carlito"/>
              </a:rPr>
              <a:t> </a:t>
            </a:r>
            <a:r>
              <a:rPr sz="1125" spc="-4" dirty="0">
                <a:solidFill>
                  <a:srgbClr val="1F2349"/>
                </a:solidFill>
                <a:latin typeface="Carlito"/>
                <a:cs typeface="Carlito"/>
              </a:rPr>
              <a:t>runs.</a:t>
            </a:r>
            <a:endParaRPr sz="1125" dirty="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24803" y="1866614"/>
            <a:ext cx="1961387" cy="1778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98627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7900" y="490886"/>
            <a:ext cx="5949319" cy="56313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10001">
              <a:spcBef>
                <a:spcPts val="71"/>
              </a:spcBef>
            </a:pPr>
            <a:r>
              <a:rPr spc="-4" dirty="0"/>
              <a:t>GC Basic</a:t>
            </a:r>
            <a:r>
              <a:rPr spc="-26" dirty="0"/>
              <a:t> </a:t>
            </a:r>
            <a:r>
              <a:rPr spc="-8" dirty="0"/>
              <a:t>Components</a:t>
            </a:r>
          </a:p>
        </p:txBody>
      </p:sp>
      <p:sp>
        <p:nvSpPr>
          <p:cNvPr id="8" name="object 8"/>
          <p:cNvSpPr/>
          <p:nvPr/>
        </p:nvSpPr>
        <p:spPr>
          <a:xfrm>
            <a:off x="2940031" y="1763856"/>
            <a:ext cx="851066" cy="572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3079480" y="1905282"/>
            <a:ext cx="697897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solidFill>
                  <a:srgbClr val="FFFFFF"/>
                </a:solidFill>
                <a:latin typeface="Carlito"/>
                <a:cs typeface="Carlito"/>
              </a:rPr>
              <a:t>Injector</a:t>
            </a:r>
            <a:endParaRPr sz="1350" dirty="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75159" y="2166413"/>
            <a:ext cx="282637" cy="23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3926448" y="2481731"/>
            <a:ext cx="852191" cy="570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4068508" y="2571750"/>
            <a:ext cx="71013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solidFill>
                  <a:srgbClr val="FFFFFF"/>
                </a:solidFill>
                <a:latin typeface="Carlito"/>
                <a:cs typeface="Carlito"/>
              </a:rPr>
              <a:t>Column</a:t>
            </a:r>
            <a:endParaRPr sz="1350" dirty="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89729" y="3145844"/>
            <a:ext cx="117679" cy="394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3550393" y="3640662"/>
            <a:ext cx="851066" cy="5722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 txBox="1"/>
          <p:nvPr/>
        </p:nvSpPr>
        <p:spPr>
          <a:xfrm>
            <a:off x="3760896" y="3762624"/>
            <a:ext cx="511162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350" b="1" spc="-1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1350" b="1" dirty="0">
                <a:solidFill>
                  <a:srgbClr val="FFFFFF"/>
                </a:solidFill>
                <a:latin typeface="Carlito"/>
                <a:cs typeface="Carlito"/>
              </a:rPr>
              <a:t>en</a:t>
            </a:r>
            <a:endParaRPr sz="1350" dirty="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41522" y="4074338"/>
            <a:ext cx="254915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2336800" y="3640662"/>
            <a:ext cx="839216" cy="5722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 txBox="1"/>
          <p:nvPr/>
        </p:nvSpPr>
        <p:spPr>
          <a:xfrm>
            <a:off x="2440012" y="3762624"/>
            <a:ext cx="73113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8" dirty="0">
                <a:solidFill>
                  <a:srgbClr val="FFFFFF"/>
                </a:solidFill>
                <a:latin typeface="Carlito"/>
                <a:cs typeface="Carlito"/>
              </a:rPr>
              <a:t>Detector</a:t>
            </a:r>
            <a:endParaRPr sz="1350" dirty="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97777" y="3144719"/>
            <a:ext cx="147099" cy="395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1953629" y="2480559"/>
            <a:ext cx="851953" cy="5686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 txBox="1"/>
          <p:nvPr/>
        </p:nvSpPr>
        <p:spPr>
          <a:xfrm>
            <a:off x="2148431" y="2537824"/>
            <a:ext cx="592890" cy="3943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ts val="1549"/>
              </a:lnSpc>
              <a:spcBef>
                <a:spcPts val="75"/>
              </a:spcBef>
            </a:pPr>
            <a:r>
              <a:rPr sz="1350" b="1" spc="-4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350" b="1" spc="-8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350" b="1" spc="-4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350" b="1" spc="-8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350" b="1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350" b="1" spc="4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350" b="1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endParaRPr sz="1350" dirty="0">
              <a:latin typeface="Carlito"/>
              <a:cs typeface="Carlito"/>
            </a:endParaRPr>
          </a:p>
          <a:p>
            <a:pPr marR="34766" algn="ctr">
              <a:lnSpc>
                <a:spcPts val="1549"/>
              </a:lnSpc>
            </a:pPr>
            <a:r>
              <a:rPr sz="1350" b="1" spc="-4" dirty="0">
                <a:solidFill>
                  <a:srgbClr val="FFFFFF"/>
                </a:solidFill>
                <a:latin typeface="Carlito"/>
                <a:cs typeface="Carlito"/>
              </a:rPr>
              <a:t>Gas</a:t>
            </a:r>
            <a:endParaRPr sz="1350" dirty="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80164" y="2168042"/>
            <a:ext cx="283586" cy="2322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23" name="object 23"/>
          <p:cNvGrpSpPr/>
          <p:nvPr/>
        </p:nvGrpSpPr>
        <p:grpSpPr>
          <a:xfrm>
            <a:off x="5589269" y="2013966"/>
            <a:ext cx="1798320" cy="1593533"/>
            <a:chOff x="5928359" y="2685288"/>
            <a:chExt cx="2397760" cy="2124710"/>
          </a:xfrm>
        </p:grpSpPr>
        <p:sp>
          <p:nvSpPr>
            <p:cNvPr id="24" name="object 24"/>
            <p:cNvSpPr/>
            <p:nvPr/>
          </p:nvSpPr>
          <p:spPr>
            <a:xfrm>
              <a:off x="5928359" y="4332732"/>
              <a:ext cx="2397251" cy="4770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943599" y="2685288"/>
              <a:ext cx="2367280" cy="1658620"/>
            </a:xfrm>
            <a:custGeom>
              <a:avLst/>
              <a:gdLst/>
              <a:ahLst/>
              <a:cxnLst/>
              <a:rect l="l" t="t" r="r" b="b"/>
              <a:pathLst>
                <a:path w="2367279" h="1658620">
                  <a:moveTo>
                    <a:pt x="2224278" y="0"/>
                  </a:moveTo>
                  <a:lnTo>
                    <a:pt x="142494" y="0"/>
                  </a:lnTo>
                  <a:lnTo>
                    <a:pt x="97438" y="7260"/>
                  </a:lnTo>
                  <a:lnTo>
                    <a:pt x="58320" y="27480"/>
                  </a:lnTo>
                  <a:lnTo>
                    <a:pt x="27480" y="58320"/>
                  </a:lnTo>
                  <a:lnTo>
                    <a:pt x="7260" y="97438"/>
                  </a:lnTo>
                  <a:lnTo>
                    <a:pt x="0" y="142494"/>
                  </a:lnTo>
                  <a:lnTo>
                    <a:pt x="0" y="1515618"/>
                  </a:lnTo>
                  <a:lnTo>
                    <a:pt x="7260" y="1560673"/>
                  </a:lnTo>
                  <a:lnTo>
                    <a:pt x="27480" y="1599791"/>
                  </a:lnTo>
                  <a:lnTo>
                    <a:pt x="58320" y="1630631"/>
                  </a:lnTo>
                  <a:lnTo>
                    <a:pt x="97438" y="1650851"/>
                  </a:lnTo>
                  <a:lnTo>
                    <a:pt x="142494" y="1658112"/>
                  </a:lnTo>
                  <a:lnTo>
                    <a:pt x="2224278" y="1658112"/>
                  </a:lnTo>
                  <a:lnTo>
                    <a:pt x="2269333" y="1650851"/>
                  </a:lnTo>
                  <a:lnTo>
                    <a:pt x="2308451" y="1630631"/>
                  </a:lnTo>
                  <a:lnTo>
                    <a:pt x="2339291" y="1599791"/>
                  </a:lnTo>
                  <a:lnTo>
                    <a:pt x="2359511" y="1560673"/>
                  </a:lnTo>
                  <a:lnTo>
                    <a:pt x="2366772" y="1515618"/>
                  </a:lnTo>
                  <a:lnTo>
                    <a:pt x="2366772" y="142494"/>
                  </a:lnTo>
                  <a:lnTo>
                    <a:pt x="2359511" y="97438"/>
                  </a:lnTo>
                  <a:lnTo>
                    <a:pt x="2339291" y="58320"/>
                  </a:lnTo>
                  <a:lnTo>
                    <a:pt x="2308451" y="27480"/>
                  </a:lnTo>
                  <a:lnTo>
                    <a:pt x="2269333" y="7260"/>
                  </a:lnTo>
                  <a:lnTo>
                    <a:pt x="222427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943599" y="2685288"/>
              <a:ext cx="2366772" cy="16581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94807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75285" y="739290"/>
            <a:ext cx="1694610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2800" spc="-8" dirty="0" smtClean="0"/>
              <a:t>Carrier</a:t>
            </a:r>
            <a:r>
              <a:rPr sz="2800" spc="4" dirty="0" smtClean="0"/>
              <a:t> </a:t>
            </a:r>
            <a:r>
              <a:rPr sz="2800" spc="-19" dirty="0"/>
              <a:t>gas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1930" y="2167842"/>
            <a:ext cx="5191970" cy="14966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21431">
              <a:lnSpc>
                <a:spcPct val="150100"/>
              </a:lnSpc>
              <a:spcBef>
                <a:spcPts val="75"/>
              </a:spcBef>
            </a:pPr>
            <a:r>
              <a:rPr sz="1200" b="1" spc="-4" dirty="0">
                <a:latin typeface="Carlito"/>
                <a:cs typeface="Carlito"/>
              </a:rPr>
              <a:t>An inert </a:t>
            </a:r>
            <a:r>
              <a:rPr sz="1200" b="1" spc="-8" dirty="0">
                <a:latin typeface="Carlito"/>
                <a:cs typeface="Carlito"/>
              </a:rPr>
              <a:t>gas, </a:t>
            </a:r>
            <a:r>
              <a:rPr sz="1200" b="1" spc="-4" dirty="0">
                <a:latin typeface="Carlito"/>
                <a:cs typeface="Carlito"/>
              </a:rPr>
              <a:t>which is used </a:t>
            </a:r>
            <a:r>
              <a:rPr sz="1200" b="1" spc="-8" dirty="0">
                <a:latin typeface="Carlito"/>
                <a:cs typeface="Carlito"/>
              </a:rPr>
              <a:t>to </a:t>
            </a:r>
            <a:r>
              <a:rPr sz="1200" b="1" spc="-11" dirty="0">
                <a:latin typeface="Carlito"/>
                <a:cs typeface="Carlito"/>
              </a:rPr>
              <a:t>sweep </a:t>
            </a:r>
            <a:r>
              <a:rPr sz="1200" b="1" spc="-4" dirty="0">
                <a:latin typeface="Carlito"/>
                <a:cs typeface="Carlito"/>
              </a:rPr>
              <a:t>a </a:t>
            </a:r>
            <a:r>
              <a:rPr sz="1200" b="1" spc="-8" dirty="0">
                <a:latin typeface="Carlito"/>
                <a:cs typeface="Carlito"/>
              </a:rPr>
              <a:t>mixture to  </a:t>
            </a:r>
            <a:r>
              <a:rPr sz="1200" b="1" spc="-4" dirty="0">
                <a:latin typeface="Carlito"/>
                <a:cs typeface="Carlito"/>
              </a:rPr>
              <a:t>be </a:t>
            </a:r>
            <a:r>
              <a:rPr sz="1200" b="1" spc="-11" dirty="0">
                <a:latin typeface="Carlito"/>
                <a:cs typeface="Carlito"/>
              </a:rPr>
              <a:t>separated </a:t>
            </a:r>
            <a:r>
              <a:rPr sz="1200" b="1" spc="-8" dirty="0">
                <a:latin typeface="Carlito"/>
                <a:cs typeface="Carlito"/>
              </a:rPr>
              <a:t>through </a:t>
            </a:r>
            <a:r>
              <a:rPr sz="1200" b="1" spc="-4" dirty="0">
                <a:latin typeface="Carlito"/>
                <a:cs typeface="Carlito"/>
              </a:rPr>
              <a:t>a </a:t>
            </a:r>
            <a:r>
              <a:rPr sz="1200" b="1" spc="-11" dirty="0">
                <a:latin typeface="Carlito"/>
                <a:cs typeface="Carlito"/>
              </a:rPr>
              <a:t>gas chromatograph </a:t>
            </a:r>
            <a:r>
              <a:rPr sz="1200" spc="-4" dirty="0">
                <a:latin typeface="Carlito"/>
                <a:cs typeface="Carlito"/>
              </a:rPr>
              <a:t>,  </a:t>
            </a:r>
            <a:r>
              <a:rPr sz="1200" spc="-8" dirty="0">
                <a:latin typeface="Carlito"/>
                <a:cs typeface="Carlito"/>
              </a:rPr>
              <a:t>(helium, </a:t>
            </a:r>
            <a:r>
              <a:rPr sz="1200" spc="-11" dirty="0">
                <a:latin typeface="Carlito"/>
                <a:cs typeface="Carlito"/>
              </a:rPr>
              <a:t>hydrogen, </a:t>
            </a:r>
            <a:r>
              <a:rPr sz="1200" spc="-4" dirty="0">
                <a:latin typeface="Carlito"/>
                <a:cs typeface="Carlito"/>
              </a:rPr>
              <a:t>or</a:t>
            </a:r>
            <a:r>
              <a:rPr sz="1200" spc="26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nitrogen).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</a:pPr>
            <a:endParaRPr sz="1013" dirty="0" smtClean="0">
              <a:latin typeface="Carlito"/>
              <a:cs typeface="Carlito"/>
            </a:endParaRPr>
          </a:p>
          <a:p>
            <a:pPr marL="266700" marR="861060" indent="-257175">
              <a:lnSpc>
                <a:spcPct val="150100"/>
              </a:lnSpc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Push the sample </a:t>
            </a:r>
            <a:r>
              <a:rPr sz="1200" spc="-8" dirty="0">
                <a:latin typeface="Carlito"/>
                <a:cs typeface="Carlito"/>
              </a:rPr>
              <a:t>through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gas  </a:t>
            </a:r>
            <a:r>
              <a:rPr sz="1200" spc="-11" dirty="0">
                <a:latin typeface="Carlito"/>
                <a:cs typeface="Carlito"/>
              </a:rPr>
              <a:t>chromatograph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column.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Clean </a:t>
            </a:r>
            <a:r>
              <a:rPr sz="1200" spc="-8" dirty="0">
                <a:latin typeface="Carlito"/>
                <a:cs typeface="Carlito"/>
              </a:rPr>
              <a:t>out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11" dirty="0">
                <a:latin typeface="Carlito"/>
                <a:cs typeface="Carlito"/>
              </a:rPr>
              <a:t>gas chromatograph </a:t>
            </a:r>
            <a:r>
              <a:rPr sz="1200" spc="-8" dirty="0">
                <a:latin typeface="Carlito"/>
                <a:cs typeface="Carlito"/>
              </a:rPr>
              <a:t>column after  </a:t>
            </a:r>
            <a:r>
              <a:rPr sz="1200" spc="-4" dirty="0">
                <a:latin typeface="Carlito"/>
                <a:cs typeface="Carlito"/>
              </a:rPr>
              <a:t>sample analysis.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93640" y="1821955"/>
            <a:ext cx="2430304" cy="2368868"/>
            <a:chOff x="5394959" y="2561844"/>
            <a:chExt cx="3240405" cy="3158490"/>
          </a:xfrm>
        </p:grpSpPr>
        <p:sp>
          <p:nvSpPr>
            <p:cNvPr id="6" name="object 6"/>
            <p:cNvSpPr/>
            <p:nvPr/>
          </p:nvSpPr>
          <p:spPr>
            <a:xfrm>
              <a:off x="5394959" y="5018530"/>
              <a:ext cx="3240024" cy="7016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5410199" y="2561844"/>
              <a:ext cx="3209925" cy="2467610"/>
            </a:xfrm>
            <a:custGeom>
              <a:avLst/>
              <a:gdLst/>
              <a:ahLst/>
              <a:cxnLst/>
              <a:rect l="l" t="t" r="r" b="b"/>
              <a:pathLst>
                <a:path w="3209925" h="2467610">
                  <a:moveTo>
                    <a:pt x="2997454" y="0"/>
                  </a:moveTo>
                  <a:lnTo>
                    <a:pt x="212089" y="0"/>
                  </a:lnTo>
                  <a:lnTo>
                    <a:pt x="163472" y="5603"/>
                  </a:lnTo>
                  <a:lnTo>
                    <a:pt x="118835" y="21564"/>
                  </a:lnTo>
                  <a:lnTo>
                    <a:pt x="79455" y="46606"/>
                  </a:lnTo>
                  <a:lnTo>
                    <a:pt x="46606" y="79455"/>
                  </a:lnTo>
                  <a:lnTo>
                    <a:pt x="21564" y="118835"/>
                  </a:lnTo>
                  <a:lnTo>
                    <a:pt x="5603" y="163472"/>
                  </a:lnTo>
                  <a:lnTo>
                    <a:pt x="0" y="212089"/>
                  </a:lnTo>
                  <a:lnTo>
                    <a:pt x="0" y="2255266"/>
                  </a:lnTo>
                  <a:lnTo>
                    <a:pt x="5603" y="2303883"/>
                  </a:lnTo>
                  <a:lnTo>
                    <a:pt x="21564" y="2348520"/>
                  </a:lnTo>
                  <a:lnTo>
                    <a:pt x="46606" y="2387900"/>
                  </a:lnTo>
                  <a:lnTo>
                    <a:pt x="79455" y="2420749"/>
                  </a:lnTo>
                  <a:lnTo>
                    <a:pt x="118835" y="2445791"/>
                  </a:lnTo>
                  <a:lnTo>
                    <a:pt x="163472" y="2461752"/>
                  </a:lnTo>
                  <a:lnTo>
                    <a:pt x="212089" y="2467355"/>
                  </a:lnTo>
                  <a:lnTo>
                    <a:pt x="2997454" y="2467355"/>
                  </a:lnTo>
                  <a:lnTo>
                    <a:pt x="3046071" y="2461752"/>
                  </a:lnTo>
                  <a:lnTo>
                    <a:pt x="3090708" y="2445791"/>
                  </a:lnTo>
                  <a:lnTo>
                    <a:pt x="3130088" y="2420749"/>
                  </a:lnTo>
                  <a:lnTo>
                    <a:pt x="3162937" y="2387900"/>
                  </a:lnTo>
                  <a:lnTo>
                    <a:pt x="3187979" y="2348520"/>
                  </a:lnTo>
                  <a:lnTo>
                    <a:pt x="3203940" y="2303883"/>
                  </a:lnTo>
                  <a:lnTo>
                    <a:pt x="3209544" y="2255266"/>
                  </a:lnTo>
                  <a:lnTo>
                    <a:pt x="3209544" y="212089"/>
                  </a:lnTo>
                  <a:lnTo>
                    <a:pt x="3203940" y="163472"/>
                  </a:lnTo>
                  <a:lnTo>
                    <a:pt x="3187979" y="118835"/>
                  </a:lnTo>
                  <a:lnTo>
                    <a:pt x="3162937" y="79455"/>
                  </a:lnTo>
                  <a:lnTo>
                    <a:pt x="3130088" y="46606"/>
                  </a:lnTo>
                  <a:lnTo>
                    <a:pt x="3090708" y="21564"/>
                  </a:lnTo>
                  <a:lnTo>
                    <a:pt x="3046071" y="5603"/>
                  </a:lnTo>
                  <a:lnTo>
                    <a:pt x="299745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5410199" y="2561844"/>
              <a:ext cx="3209544" cy="24673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426951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7192" y="723467"/>
            <a:ext cx="3039216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2800" spc="-8" dirty="0"/>
              <a:t>Carrier Gas</a:t>
            </a:r>
            <a:r>
              <a:rPr sz="2800" spc="15" dirty="0"/>
              <a:t> </a:t>
            </a:r>
            <a:r>
              <a:rPr sz="2800" spc="-11" dirty="0"/>
              <a:t>Control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260" y="1502779"/>
            <a:ext cx="5180540" cy="279243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50200"/>
              </a:lnSpc>
              <a:spcBef>
                <a:spcPts val="75"/>
              </a:spcBef>
            </a:pP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Flow </a:t>
            </a:r>
            <a:r>
              <a:rPr sz="1200" spc="-4" dirty="0">
                <a:latin typeface="Carlito"/>
                <a:cs typeface="Carlito"/>
              </a:rPr>
              <a:t>mode has </a:t>
            </a:r>
            <a:r>
              <a:rPr sz="1200" spc="-11" dirty="0">
                <a:latin typeface="Carlito"/>
                <a:cs typeface="Carlito"/>
              </a:rPr>
              <a:t>four </a:t>
            </a:r>
            <a:r>
              <a:rPr sz="1200" spc="-8" dirty="0">
                <a:latin typeface="Carlito"/>
                <a:cs typeface="Carlito"/>
              </a:rPr>
              <a:t>options </a:t>
            </a:r>
            <a:r>
              <a:rPr sz="1200" spc="-11" dirty="0">
                <a:latin typeface="Carlito"/>
                <a:cs typeface="Carlito"/>
              </a:rPr>
              <a:t>for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carrier  gas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control: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Constant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flow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Constant</a:t>
            </a:r>
            <a:r>
              <a:rPr sz="1200" spc="-79" dirty="0">
                <a:latin typeface="Carlito"/>
                <a:cs typeface="Carlito"/>
              </a:rPr>
              <a:t> </a:t>
            </a:r>
            <a:r>
              <a:rPr lang="en-US" sz="1200" spc="-79" dirty="0" smtClean="0">
                <a:latin typeface="Carlito"/>
                <a:cs typeface="Carlito"/>
              </a:rPr>
              <a:t> </a:t>
            </a:r>
            <a:r>
              <a:rPr sz="1200" spc="-8" dirty="0" smtClean="0">
                <a:latin typeface="Carlito"/>
                <a:cs typeface="Carlito"/>
              </a:rPr>
              <a:t>pressure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Programmed</a:t>
            </a:r>
            <a:r>
              <a:rPr sz="1200" spc="-38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flow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Programmed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pressure</a:t>
            </a:r>
            <a:endParaRPr sz="1200" dirty="0">
              <a:latin typeface="Carlito"/>
              <a:cs typeface="Carlito"/>
            </a:endParaRPr>
          </a:p>
          <a:p>
            <a:pPr marL="9525" marR="31909">
              <a:lnSpc>
                <a:spcPct val="150000"/>
              </a:lnSpc>
              <a:spcBef>
                <a:spcPts val="289"/>
              </a:spcBef>
            </a:pP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electronic </a:t>
            </a:r>
            <a:r>
              <a:rPr sz="1200" spc="-11" dirty="0">
                <a:latin typeface="Carlito"/>
                <a:cs typeface="Carlito"/>
              </a:rPr>
              <a:t>control </a:t>
            </a:r>
            <a:r>
              <a:rPr sz="1200" spc="-4" dirty="0">
                <a:latin typeface="Carlito"/>
                <a:cs typeface="Carlito"/>
              </a:rPr>
              <a:t>of the </a:t>
            </a:r>
            <a:r>
              <a:rPr sz="1200" spc="-8" dirty="0">
                <a:latin typeface="Carlito"/>
                <a:cs typeface="Carlito"/>
              </a:rPr>
              <a:t>carrier gas allows  </a:t>
            </a:r>
            <a:r>
              <a:rPr sz="1200" spc="-4" dirty="0">
                <a:latin typeface="Carlito"/>
                <a:cs typeface="Carlito"/>
              </a:rPr>
              <a:t>also the </a:t>
            </a:r>
            <a:r>
              <a:rPr sz="1200" spc="-8" dirty="0">
                <a:latin typeface="Carlito"/>
                <a:cs typeface="Carlito"/>
              </a:rPr>
              <a:t>following</a:t>
            </a:r>
            <a:r>
              <a:rPr sz="1200" spc="-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operations.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Column Evaluation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Gas </a:t>
            </a:r>
            <a:r>
              <a:rPr sz="1200" spc="-8" dirty="0">
                <a:latin typeface="Carlito"/>
                <a:cs typeface="Carlito"/>
              </a:rPr>
              <a:t>Saver</a:t>
            </a:r>
            <a:r>
              <a:rPr sz="1200" spc="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Function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Leak</a:t>
            </a:r>
            <a:r>
              <a:rPr sz="1200" spc="-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Check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02501" y="1808225"/>
            <a:ext cx="1623060" cy="2707958"/>
            <a:chOff x="5394959" y="2438400"/>
            <a:chExt cx="2164080" cy="3610610"/>
          </a:xfrm>
        </p:grpSpPr>
        <p:sp>
          <p:nvSpPr>
            <p:cNvPr id="6" name="object 6"/>
            <p:cNvSpPr/>
            <p:nvPr/>
          </p:nvSpPr>
          <p:spPr>
            <a:xfrm>
              <a:off x="5394959" y="5248654"/>
              <a:ext cx="2164080" cy="7999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5410199" y="2438400"/>
              <a:ext cx="2133600" cy="2821305"/>
            </a:xfrm>
            <a:custGeom>
              <a:avLst/>
              <a:gdLst/>
              <a:ahLst/>
              <a:cxnLst/>
              <a:rect l="l" t="t" r="r" b="b"/>
              <a:pathLst>
                <a:path w="2133600" h="2821304">
                  <a:moveTo>
                    <a:pt x="1950211" y="0"/>
                  </a:moveTo>
                  <a:lnTo>
                    <a:pt x="183387" y="0"/>
                  </a:lnTo>
                  <a:lnTo>
                    <a:pt x="134614" y="6546"/>
                  </a:lnTo>
                  <a:lnTo>
                    <a:pt x="90800" y="25023"/>
                  </a:lnTo>
                  <a:lnTo>
                    <a:pt x="53689" y="53689"/>
                  </a:lnTo>
                  <a:lnTo>
                    <a:pt x="25023" y="90800"/>
                  </a:lnTo>
                  <a:lnTo>
                    <a:pt x="6546" y="134614"/>
                  </a:lnTo>
                  <a:lnTo>
                    <a:pt x="0" y="183387"/>
                  </a:lnTo>
                  <a:lnTo>
                    <a:pt x="0" y="2637536"/>
                  </a:lnTo>
                  <a:lnTo>
                    <a:pt x="6546" y="2686309"/>
                  </a:lnTo>
                  <a:lnTo>
                    <a:pt x="25023" y="2730123"/>
                  </a:lnTo>
                  <a:lnTo>
                    <a:pt x="53689" y="2767234"/>
                  </a:lnTo>
                  <a:lnTo>
                    <a:pt x="90800" y="2795900"/>
                  </a:lnTo>
                  <a:lnTo>
                    <a:pt x="134614" y="2814377"/>
                  </a:lnTo>
                  <a:lnTo>
                    <a:pt x="183387" y="2820924"/>
                  </a:lnTo>
                  <a:lnTo>
                    <a:pt x="1950211" y="2820924"/>
                  </a:lnTo>
                  <a:lnTo>
                    <a:pt x="1998985" y="2814377"/>
                  </a:lnTo>
                  <a:lnTo>
                    <a:pt x="2042799" y="2795900"/>
                  </a:lnTo>
                  <a:lnTo>
                    <a:pt x="2079910" y="2767234"/>
                  </a:lnTo>
                  <a:lnTo>
                    <a:pt x="2108576" y="2730123"/>
                  </a:lnTo>
                  <a:lnTo>
                    <a:pt x="2127053" y="2686309"/>
                  </a:lnTo>
                  <a:lnTo>
                    <a:pt x="2133600" y="2637536"/>
                  </a:lnTo>
                  <a:lnTo>
                    <a:pt x="2133600" y="183387"/>
                  </a:lnTo>
                  <a:lnTo>
                    <a:pt x="2127053" y="134614"/>
                  </a:lnTo>
                  <a:lnTo>
                    <a:pt x="2108576" y="90800"/>
                  </a:lnTo>
                  <a:lnTo>
                    <a:pt x="2079910" y="53689"/>
                  </a:lnTo>
                  <a:lnTo>
                    <a:pt x="2042799" y="25023"/>
                  </a:lnTo>
                  <a:lnTo>
                    <a:pt x="1998985" y="6546"/>
                  </a:lnTo>
                  <a:lnTo>
                    <a:pt x="1950211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5410199" y="2438400"/>
              <a:ext cx="2133600" cy="28209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640807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7705" y="673241"/>
            <a:ext cx="1548309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2800" spc="-8" dirty="0"/>
              <a:t>Gas</a:t>
            </a:r>
            <a:r>
              <a:rPr sz="2800" spc="-38" dirty="0"/>
              <a:t> </a:t>
            </a:r>
            <a:r>
              <a:rPr sz="2800" spc="-8" dirty="0"/>
              <a:t>Purity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3410" y="1808225"/>
            <a:ext cx="4902115" cy="20255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163353" indent="-257175">
              <a:lnSpc>
                <a:spcPct val="150200"/>
              </a:lnSpc>
              <a:spcBef>
                <a:spcPts val="7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All </a:t>
            </a:r>
            <a:r>
              <a:rPr sz="1200" spc="-11" dirty="0">
                <a:latin typeface="Carlito"/>
                <a:cs typeface="Carlito"/>
              </a:rPr>
              <a:t>pure </a:t>
            </a:r>
            <a:r>
              <a:rPr sz="1200" spc="-8" dirty="0">
                <a:latin typeface="Carlito"/>
                <a:cs typeface="Carlito"/>
              </a:rPr>
              <a:t>gases </a:t>
            </a:r>
            <a:r>
              <a:rPr sz="1200" spc="-11" dirty="0">
                <a:latin typeface="Carlito"/>
                <a:cs typeface="Carlito"/>
              </a:rPr>
              <a:t>are </a:t>
            </a:r>
            <a:r>
              <a:rPr sz="1200" spc="-4" dirty="0">
                <a:latin typeface="Carlito"/>
                <a:cs typeface="Carlito"/>
              </a:rPr>
              <a:t>classified </a:t>
            </a:r>
            <a:r>
              <a:rPr sz="1200" spc="-8" dirty="0">
                <a:latin typeface="Carlito"/>
                <a:cs typeface="Carlito"/>
              </a:rPr>
              <a:t>by grade, so  </a:t>
            </a:r>
            <a:r>
              <a:rPr sz="1200" spc="-11" dirty="0">
                <a:latin typeface="Carlito"/>
                <a:cs typeface="Carlito"/>
              </a:rPr>
              <a:t>you </a:t>
            </a:r>
            <a:r>
              <a:rPr sz="1200" spc="-8" dirty="0">
                <a:latin typeface="Carlito"/>
                <a:cs typeface="Carlito"/>
              </a:rPr>
              <a:t>can </a:t>
            </a:r>
            <a:r>
              <a:rPr sz="1200" spc="-4" dirty="0">
                <a:latin typeface="Carlito"/>
                <a:cs typeface="Carlito"/>
              </a:rPr>
              <a:t>be </a:t>
            </a:r>
            <a:r>
              <a:rPr sz="1200" spc="-8" dirty="0">
                <a:latin typeface="Carlito"/>
                <a:cs typeface="Carlito"/>
              </a:rPr>
              <a:t>certain </a:t>
            </a:r>
            <a:r>
              <a:rPr sz="1200" spc="-4" dirty="0">
                <a:latin typeface="Carlito"/>
                <a:cs typeface="Carlito"/>
              </a:rPr>
              <a:t>of purity</a:t>
            </a:r>
            <a:r>
              <a:rPr sz="1200" spc="38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levels.</a:t>
            </a:r>
            <a:endParaRPr sz="1200" dirty="0">
              <a:latin typeface="Carlito"/>
              <a:cs typeface="Carlito"/>
            </a:endParaRPr>
          </a:p>
          <a:p>
            <a:pPr marL="266700" marR="4286" indent="-257175">
              <a:lnSpc>
                <a:spcPct val="150000"/>
              </a:lnSpc>
              <a:spcBef>
                <a:spcPts val="28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11" dirty="0">
                <a:latin typeface="Carlito"/>
                <a:cs typeface="Carlito"/>
              </a:rPr>
              <a:t>first </a:t>
            </a:r>
            <a:r>
              <a:rPr sz="1200" spc="-4" dirty="0">
                <a:latin typeface="Carlito"/>
                <a:cs typeface="Carlito"/>
              </a:rPr>
              <a:t>digit of the classification </a:t>
            </a:r>
            <a:r>
              <a:rPr sz="1200" spc="-8" dirty="0">
                <a:latin typeface="Carlito"/>
                <a:cs typeface="Carlito"/>
              </a:rPr>
              <a:t>indicates 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number </a:t>
            </a:r>
            <a:r>
              <a:rPr sz="1200" spc="-4" dirty="0">
                <a:latin typeface="Carlito"/>
                <a:cs typeface="Carlito"/>
              </a:rPr>
              <a:t>of nines purity </a:t>
            </a:r>
            <a:r>
              <a:rPr sz="1200" spc="-11" dirty="0">
                <a:latin typeface="Carlito"/>
                <a:cs typeface="Carlito"/>
              </a:rPr>
              <a:t>(for </a:t>
            </a:r>
            <a:r>
              <a:rPr sz="1200" spc="-8" dirty="0">
                <a:latin typeface="Carlito"/>
                <a:cs typeface="Carlito"/>
              </a:rPr>
              <a:t>example,  </a:t>
            </a:r>
            <a:r>
              <a:rPr sz="1200" spc="-4" dirty="0">
                <a:latin typeface="Carlito"/>
                <a:cs typeface="Carlito"/>
              </a:rPr>
              <a:t>5.0 = </a:t>
            </a:r>
            <a:r>
              <a:rPr sz="1200" spc="-8" dirty="0">
                <a:latin typeface="Carlito"/>
                <a:cs typeface="Carlito"/>
              </a:rPr>
              <a:t>99.999%</a:t>
            </a:r>
            <a:r>
              <a:rPr sz="1200" spc="41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purity).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50000"/>
              </a:lnSpc>
              <a:spcBef>
                <a:spcPts val="293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second </a:t>
            </a:r>
            <a:r>
              <a:rPr sz="1200" spc="-4" dirty="0">
                <a:latin typeface="Carlito"/>
                <a:cs typeface="Carlito"/>
              </a:rPr>
              <a:t>digit is the </a:t>
            </a:r>
            <a:r>
              <a:rPr sz="1200" spc="-8" dirty="0">
                <a:latin typeface="Carlito"/>
                <a:cs typeface="Carlito"/>
              </a:rPr>
              <a:t>number following  </a:t>
            </a:r>
            <a:r>
              <a:rPr sz="1200" spc="-4" dirty="0">
                <a:latin typeface="Carlito"/>
                <a:cs typeface="Carlito"/>
              </a:rPr>
              <a:t>the last nine </a:t>
            </a:r>
            <a:r>
              <a:rPr sz="1200" spc="-11" dirty="0">
                <a:latin typeface="Carlito"/>
                <a:cs typeface="Carlito"/>
              </a:rPr>
              <a:t>(for </a:t>
            </a:r>
            <a:r>
              <a:rPr sz="1200" spc="-8" dirty="0">
                <a:latin typeface="Carlito"/>
                <a:cs typeface="Carlito"/>
              </a:rPr>
              <a:t>example </a:t>
            </a:r>
            <a:r>
              <a:rPr sz="1200" spc="-4" dirty="0">
                <a:latin typeface="Carlito"/>
                <a:cs typeface="Carlito"/>
              </a:rPr>
              <a:t>4.7 helium has a  </a:t>
            </a:r>
            <a:r>
              <a:rPr sz="1200" spc="-8" dirty="0">
                <a:latin typeface="Carlito"/>
                <a:cs typeface="Carlito"/>
              </a:rPr>
              <a:t>guaranteed </a:t>
            </a:r>
            <a:r>
              <a:rPr sz="1200" spc="-4" dirty="0">
                <a:latin typeface="Carlito"/>
                <a:cs typeface="Carlito"/>
              </a:rPr>
              <a:t>minimum purity of </a:t>
            </a:r>
            <a:r>
              <a:rPr sz="1200" spc="-8" dirty="0">
                <a:latin typeface="Carlito"/>
                <a:cs typeface="Carlito"/>
              </a:rPr>
              <a:t>99.997%  </a:t>
            </a:r>
            <a:r>
              <a:rPr sz="1200" spc="-4" dirty="0">
                <a:latin typeface="Carlito"/>
                <a:cs typeface="Carlito"/>
              </a:rPr>
              <a:t>and a </a:t>
            </a:r>
            <a:r>
              <a:rPr sz="1200" spc="-8" dirty="0">
                <a:latin typeface="Carlito"/>
                <a:cs typeface="Carlito"/>
              </a:rPr>
              <a:t>corresponding </a:t>
            </a:r>
            <a:r>
              <a:rPr sz="1200" spc="-4" dirty="0">
                <a:latin typeface="Carlito"/>
                <a:cs typeface="Carlito"/>
              </a:rPr>
              <a:t>maximum impurity  </a:t>
            </a:r>
            <a:r>
              <a:rPr sz="1200" spc="-8" dirty="0">
                <a:latin typeface="Carlito"/>
                <a:cs typeface="Carlito"/>
              </a:rPr>
              <a:t>level </a:t>
            </a:r>
            <a:r>
              <a:rPr sz="1200" spc="-4" dirty="0">
                <a:latin typeface="Carlito"/>
                <a:cs typeface="Carlito"/>
              </a:rPr>
              <a:t>of </a:t>
            </a:r>
            <a:r>
              <a:rPr sz="1200" spc="-8" dirty="0">
                <a:latin typeface="Carlito"/>
                <a:cs typeface="Carlito"/>
              </a:rPr>
              <a:t>0.003% </a:t>
            </a:r>
            <a:r>
              <a:rPr sz="1200" spc="-4" dirty="0">
                <a:latin typeface="Carlito"/>
                <a:cs typeface="Carlito"/>
              </a:rPr>
              <a:t>or</a:t>
            </a:r>
            <a:r>
              <a:rPr sz="1200" spc="56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30ppm).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51755" y="1467610"/>
            <a:ext cx="1985165" cy="2787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18480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85094" y="473004"/>
            <a:ext cx="2219366" cy="56313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l">
              <a:spcBef>
                <a:spcPts val="71"/>
              </a:spcBef>
            </a:pPr>
            <a:r>
              <a:rPr spc="-8" dirty="0" smtClean="0"/>
              <a:t>Carrier</a:t>
            </a:r>
            <a:r>
              <a:rPr lang="en-US" spc="-8" dirty="0" smtClean="0"/>
              <a:t> Gas</a:t>
            </a:r>
            <a:endParaRPr spc="-8" dirty="0"/>
          </a:p>
        </p:txBody>
      </p:sp>
      <p:sp>
        <p:nvSpPr>
          <p:cNvPr id="4" name="object 4"/>
          <p:cNvSpPr txBox="1"/>
          <p:nvPr/>
        </p:nvSpPr>
        <p:spPr>
          <a:xfrm>
            <a:off x="448965" y="1643118"/>
            <a:ext cx="5650085" cy="291249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8" dirty="0">
                <a:latin typeface="Carlito"/>
                <a:cs typeface="Carlito"/>
              </a:rPr>
              <a:t>The </a:t>
            </a:r>
            <a:r>
              <a:rPr sz="1200" b="1" spc="-4" dirty="0">
                <a:latin typeface="Carlito"/>
                <a:cs typeface="Carlito"/>
              </a:rPr>
              <a:t>carrier</a:t>
            </a:r>
            <a:r>
              <a:rPr sz="1200" b="1" spc="15" dirty="0">
                <a:latin typeface="Carlito"/>
                <a:cs typeface="Carlito"/>
              </a:rPr>
              <a:t> </a:t>
            </a:r>
            <a:r>
              <a:rPr sz="1200" b="1" spc="-11" dirty="0">
                <a:latin typeface="Carlito"/>
                <a:cs typeface="Carlito"/>
              </a:rPr>
              <a:t>gas</a:t>
            </a:r>
            <a:endParaRPr sz="1200" dirty="0">
              <a:latin typeface="Carlito"/>
              <a:cs typeface="Carlito"/>
            </a:endParaRPr>
          </a:p>
          <a:p>
            <a:pPr marL="266700" marR="175736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Ultra-pure </a:t>
            </a:r>
            <a:r>
              <a:rPr sz="1200" spc="-4" dirty="0">
                <a:latin typeface="Carlito"/>
                <a:cs typeface="Carlito"/>
              </a:rPr>
              <a:t>and </a:t>
            </a:r>
            <a:r>
              <a:rPr sz="1200" spc="-8" dirty="0">
                <a:latin typeface="Carlito"/>
                <a:cs typeface="Carlito"/>
              </a:rPr>
              <a:t>research-grade gases </a:t>
            </a:r>
            <a:r>
              <a:rPr sz="1200" spc="-4" dirty="0">
                <a:latin typeface="Carlito"/>
                <a:cs typeface="Carlito"/>
              </a:rPr>
              <a:t>of up to </a:t>
            </a:r>
            <a:r>
              <a:rPr sz="1200" spc="-8" dirty="0">
                <a:latin typeface="Carlito"/>
                <a:cs typeface="Carlito"/>
              </a:rPr>
              <a:t>99.9999%  </a:t>
            </a:r>
            <a:r>
              <a:rPr sz="1200" spc="-11" dirty="0">
                <a:latin typeface="Carlito"/>
                <a:cs typeface="Carlito"/>
              </a:rPr>
              <a:t>(Grade </a:t>
            </a:r>
            <a:r>
              <a:rPr sz="1200" spc="-4" dirty="0">
                <a:latin typeface="Carlito"/>
                <a:cs typeface="Carlito"/>
              </a:rPr>
              <a:t>6.0)</a:t>
            </a:r>
            <a:r>
              <a:rPr sz="1200" spc="34" dirty="0">
                <a:latin typeface="Carlito"/>
                <a:cs typeface="Carlito"/>
              </a:rPr>
              <a:t> </a:t>
            </a:r>
            <a:r>
              <a:rPr sz="1200" spc="-19" dirty="0">
                <a:latin typeface="Carlito"/>
                <a:cs typeface="Carlito"/>
              </a:rPr>
              <a:t>purity.</a:t>
            </a:r>
            <a:endParaRPr sz="1200" dirty="0">
              <a:latin typeface="Carlito"/>
              <a:cs typeface="Carlito"/>
            </a:endParaRPr>
          </a:p>
          <a:p>
            <a:pPr marL="266700" marR="18574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carrier gas </a:t>
            </a:r>
            <a:r>
              <a:rPr sz="1200" spc="-11" dirty="0">
                <a:latin typeface="Carlito"/>
                <a:cs typeface="Carlito"/>
              </a:rPr>
              <a:t>system </a:t>
            </a:r>
            <a:r>
              <a:rPr sz="1200" spc="-8" dirty="0">
                <a:latin typeface="Carlito"/>
                <a:cs typeface="Carlito"/>
              </a:rPr>
              <a:t>often contains </a:t>
            </a:r>
            <a:r>
              <a:rPr sz="1200" spc="-4" dirty="0">
                <a:latin typeface="Carlito"/>
                <a:cs typeface="Carlito"/>
              </a:rPr>
              <a:t>a molecular </a:t>
            </a:r>
            <a:r>
              <a:rPr sz="1200" spc="-8" dirty="0">
                <a:latin typeface="Carlito"/>
                <a:cs typeface="Carlito"/>
              </a:rPr>
              <a:t>sieve to  </a:t>
            </a:r>
            <a:r>
              <a:rPr sz="1200" spc="-11" dirty="0">
                <a:latin typeface="Carlito"/>
                <a:cs typeface="Carlito"/>
              </a:rPr>
              <a:t>remove </a:t>
            </a:r>
            <a:r>
              <a:rPr sz="1200" spc="-8" dirty="0">
                <a:latin typeface="Carlito"/>
                <a:cs typeface="Carlito"/>
              </a:rPr>
              <a:t>water </a:t>
            </a:r>
            <a:r>
              <a:rPr sz="1200" spc="-4" dirty="0">
                <a:latin typeface="Carlito"/>
                <a:cs typeface="Carlito"/>
              </a:rPr>
              <a:t>or other</a:t>
            </a:r>
            <a:r>
              <a:rPr sz="1200" spc="64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impurities.</a:t>
            </a:r>
            <a:endParaRPr sz="1200" dirty="0">
              <a:latin typeface="Carlito"/>
              <a:cs typeface="Carlito"/>
            </a:endParaRPr>
          </a:p>
          <a:p>
            <a:pPr marL="9525">
              <a:spcBef>
                <a:spcPts val="1009"/>
              </a:spcBef>
            </a:pPr>
            <a:r>
              <a:rPr sz="1200" b="1" spc="-4" dirty="0">
                <a:latin typeface="Carlito"/>
                <a:cs typeface="Carlito"/>
              </a:rPr>
              <a:t>Linear </a:t>
            </a:r>
            <a:r>
              <a:rPr sz="1200" b="1" spc="-11" dirty="0">
                <a:latin typeface="Carlito"/>
                <a:cs typeface="Carlito"/>
              </a:rPr>
              <a:t>Velocity</a:t>
            </a:r>
            <a:r>
              <a:rPr sz="1200" b="1" spc="-8" dirty="0">
                <a:latin typeface="Carlito"/>
                <a:cs typeface="Carlito"/>
              </a:rPr>
              <a:t> (u)</a:t>
            </a:r>
            <a:endParaRPr sz="1200" dirty="0">
              <a:latin typeface="Carlito"/>
              <a:cs typeface="Carlito"/>
            </a:endParaRPr>
          </a:p>
          <a:p>
            <a:pPr marL="266700" marR="325279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Is the </a:t>
            </a:r>
            <a:r>
              <a:rPr sz="1200" spc="-8" dirty="0">
                <a:latin typeface="Carlito"/>
                <a:cs typeface="Carlito"/>
              </a:rPr>
              <a:t>speed at </a:t>
            </a:r>
            <a:r>
              <a:rPr sz="1200" spc="-4" dirty="0">
                <a:latin typeface="Carlito"/>
                <a:cs typeface="Carlito"/>
              </a:rPr>
              <a:t>which the </a:t>
            </a:r>
            <a:r>
              <a:rPr sz="1200" spc="-8" dirty="0">
                <a:latin typeface="Carlito"/>
                <a:cs typeface="Carlito"/>
              </a:rPr>
              <a:t>carrier gas </a:t>
            </a:r>
            <a:r>
              <a:rPr sz="1200" spc="-4" dirty="0">
                <a:latin typeface="Carlito"/>
                <a:cs typeface="Carlito"/>
              </a:rPr>
              <a:t>or mobile </a:t>
            </a:r>
            <a:r>
              <a:rPr sz="1200" spc="-8" dirty="0">
                <a:latin typeface="Carlito"/>
                <a:cs typeface="Carlito"/>
              </a:rPr>
              <a:t>phase  </a:t>
            </a:r>
            <a:r>
              <a:rPr sz="1200" spc="-11" dirty="0">
                <a:latin typeface="Carlito"/>
                <a:cs typeface="Carlito"/>
              </a:rPr>
              <a:t>travels </a:t>
            </a:r>
            <a:r>
              <a:rPr sz="1200" spc="-8" dirty="0">
                <a:latin typeface="Carlito"/>
                <a:cs typeface="Carlito"/>
              </a:rPr>
              <a:t>through </a:t>
            </a:r>
            <a:r>
              <a:rPr sz="1200" spc="-4" dirty="0">
                <a:latin typeface="Carlito"/>
                <a:cs typeface="Carlito"/>
              </a:rPr>
              <a:t>the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column.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The linear velocity is </a:t>
            </a:r>
            <a:r>
              <a:rPr sz="1200" spc="-8" dirty="0">
                <a:latin typeface="Carlito"/>
                <a:cs typeface="Carlito"/>
              </a:rPr>
              <a:t>generally </a:t>
            </a:r>
            <a:r>
              <a:rPr sz="1200" spc="-11" dirty="0">
                <a:latin typeface="Carlito"/>
                <a:cs typeface="Carlito"/>
              </a:rPr>
              <a:t>expressed </a:t>
            </a:r>
            <a:r>
              <a:rPr sz="1200" spc="-4" dirty="0">
                <a:latin typeface="Carlito"/>
                <a:cs typeface="Carlito"/>
              </a:rPr>
              <a:t>in</a:t>
            </a:r>
            <a:r>
              <a:rPr sz="1200" spc="45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cm/s.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The linear velocity is </a:t>
            </a:r>
            <a:r>
              <a:rPr sz="1200" spc="-8" dirty="0">
                <a:latin typeface="Carlito"/>
                <a:cs typeface="Carlito"/>
              </a:rPr>
              <a:t>independent </a:t>
            </a:r>
            <a:r>
              <a:rPr sz="1200" spc="-4" dirty="0">
                <a:latin typeface="Carlito"/>
                <a:cs typeface="Carlito"/>
              </a:rPr>
              <a:t>of the </a:t>
            </a:r>
            <a:r>
              <a:rPr sz="1200" spc="-8" dirty="0">
                <a:latin typeface="Carlito"/>
                <a:cs typeface="Carlito"/>
              </a:rPr>
              <a:t>column </a:t>
            </a:r>
            <a:r>
              <a:rPr sz="1200" spc="-4" dirty="0">
                <a:latin typeface="Carlito"/>
                <a:cs typeface="Carlito"/>
              </a:rPr>
              <a:t>diameter  while the </a:t>
            </a:r>
            <a:r>
              <a:rPr sz="1200" spc="-8" dirty="0">
                <a:latin typeface="Carlito"/>
                <a:cs typeface="Carlito"/>
              </a:rPr>
              <a:t>flow </a:t>
            </a:r>
            <a:r>
              <a:rPr sz="1200" spc="-15" dirty="0">
                <a:latin typeface="Carlito"/>
                <a:cs typeface="Carlito"/>
              </a:rPr>
              <a:t>rate </a:t>
            </a:r>
            <a:r>
              <a:rPr sz="1200" spc="-4" dirty="0">
                <a:latin typeface="Carlito"/>
                <a:cs typeface="Carlito"/>
              </a:rPr>
              <a:t>is </a:t>
            </a:r>
            <a:r>
              <a:rPr sz="1200" spc="-8" dirty="0">
                <a:latin typeface="Carlito"/>
                <a:cs typeface="Carlito"/>
              </a:rPr>
              <a:t>dependent </a:t>
            </a:r>
            <a:r>
              <a:rPr sz="1200" spc="-4" dirty="0">
                <a:latin typeface="Carlito"/>
                <a:cs typeface="Carlito"/>
              </a:rPr>
              <a:t>on the </a:t>
            </a:r>
            <a:r>
              <a:rPr sz="1200" spc="-8" dirty="0">
                <a:latin typeface="Carlito"/>
                <a:cs typeface="Carlito"/>
              </a:rPr>
              <a:t>column</a:t>
            </a:r>
            <a:r>
              <a:rPr sz="1200" spc="86" dirty="0">
                <a:latin typeface="Carlito"/>
                <a:cs typeface="Carlito"/>
              </a:rPr>
              <a:t> </a:t>
            </a:r>
            <a:r>
              <a:rPr sz="1200" spc="-19" dirty="0">
                <a:latin typeface="Carlito"/>
                <a:cs typeface="Carlito"/>
              </a:rPr>
              <a:t>diameter.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9870" y="1808225"/>
            <a:ext cx="1640205" cy="2378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429398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18366" y="663413"/>
            <a:ext cx="3512216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2800" spc="-11" dirty="0"/>
              <a:t>Required </a:t>
            </a:r>
            <a:r>
              <a:rPr sz="2800" spc="-8" dirty="0"/>
              <a:t>Gases</a:t>
            </a:r>
            <a:r>
              <a:rPr sz="2800" spc="11" dirty="0"/>
              <a:t> </a:t>
            </a:r>
            <a:r>
              <a:rPr sz="2800" spc="-8" dirty="0"/>
              <a:t>Purities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554" y="1467611"/>
            <a:ext cx="6260906" cy="326387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634841" algn="l"/>
              </a:tabLst>
            </a:pPr>
            <a:r>
              <a:rPr sz="1200" b="1" spc="-4" dirty="0">
                <a:latin typeface="Carlito"/>
                <a:cs typeface="Carlito"/>
              </a:rPr>
              <a:t>Helium	</a:t>
            </a:r>
            <a:r>
              <a:rPr sz="1200" spc="-11" dirty="0">
                <a:latin typeface="Carlito"/>
                <a:cs typeface="Carlito"/>
              </a:rPr>
              <a:t>For </a:t>
            </a:r>
            <a:r>
              <a:rPr sz="1200" spc="-8" dirty="0">
                <a:latin typeface="Carlito"/>
                <a:cs typeface="Carlito"/>
              </a:rPr>
              <a:t>carrier gas: 99.995%1 </a:t>
            </a:r>
            <a:r>
              <a:rPr sz="1200" spc="-4" dirty="0">
                <a:latin typeface="Carlito"/>
                <a:cs typeface="Carlito"/>
              </a:rPr>
              <a:t>high </a:t>
            </a:r>
            <a:r>
              <a:rPr sz="1200" spc="-19" dirty="0">
                <a:latin typeface="Carlito"/>
                <a:cs typeface="Carlito"/>
              </a:rPr>
              <a:t>purity, </a:t>
            </a:r>
            <a:r>
              <a:rPr sz="1200" spc="-4" dirty="0">
                <a:latin typeface="Carlito"/>
                <a:cs typeface="Carlito"/>
              </a:rPr>
              <a:t>with less than 1.0 </a:t>
            </a:r>
            <a:r>
              <a:rPr sz="1200" spc="-8" dirty="0">
                <a:latin typeface="Carlito"/>
                <a:cs typeface="Carlito"/>
              </a:rPr>
              <a:t>ppm </a:t>
            </a:r>
            <a:r>
              <a:rPr sz="1200" spc="-4" dirty="0">
                <a:latin typeface="Carlito"/>
                <a:cs typeface="Carlito"/>
              </a:rPr>
              <a:t>each</a:t>
            </a:r>
            <a:r>
              <a:rPr sz="1200" spc="199" dirty="0">
                <a:latin typeface="Carlito"/>
                <a:cs typeface="Carlito"/>
              </a:rPr>
              <a:t> </a:t>
            </a:r>
            <a:r>
              <a:rPr sz="1200" spc="-8" dirty="0" smtClean="0">
                <a:latin typeface="Carlito"/>
                <a:cs typeface="Carlito"/>
              </a:rPr>
              <a:t>of</a:t>
            </a:r>
            <a:r>
              <a:rPr lang="en-US" sz="1200" spc="-8" dirty="0" smtClean="0">
                <a:latin typeface="Carlito"/>
                <a:cs typeface="Carlito"/>
              </a:rPr>
              <a:t> </a:t>
            </a:r>
            <a:r>
              <a:rPr sz="1200" spc="-26" dirty="0" smtClean="0">
                <a:latin typeface="Carlito"/>
                <a:cs typeface="Carlito"/>
              </a:rPr>
              <a:t>water</a:t>
            </a:r>
            <a:r>
              <a:rPr sz="1200" spc="-26" dirty="0">
                <a:latin typeface="Carlito"/>
                <a:cs typeface="Carlito"/>
              </a:rPr>
              <a:t>, </a:t>
            </a:r>
            <a:r>
              <a:rPr sz="1200" spc="-11" dirty="0">
                <a:latin typeface="Carlito"/>
                <a:cs typeface="Carlito"/>
              </a:rPr>
              <a:t>oxygen, </a:t>
            </a:r>
            <a:r>
              <a:rPr sz="1200" spc="-4" dirty="0">
                <a:latin typeface="Carlito"/>
                <a:cs typeface="Carlito"/>
              </a:rPr>
              <a:t>and </a:t>
            </a:r>
            <a:r>
              <a:rPr sz="1200" spc="-8" dirty="0">
                <a:latin typeface="Carlito"/>
                <a:cs typeface="Carlito"/>
              </a:rPr>
              <a:t>total </a:t>
            </a:r>
            <a:r>
              <a:rPr sz="1200" spc="-11" dirty="0">
                <a:latin typeface="Carlito"/>
                <a:cs typeface="Carlito"/>
              </a:rPr>
              <a:t>hydrocarbons </a:t>
            </a:r>
            <a:r>
              <a:rPr sz="1200" spc="-8" dirty="0">
                <a:latin typeface="Carlito"/>
                <a:cs typeface="Carlito"/>
              </a:rPr>
              <a:t>after</a:t>
            </a:r>
            <a:r>
              <a:rPr sz="1200" spc="71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purification.</a:t>
            </a:r>
            <a:endParaRPr sz="1200" dirty="0">
              <a:latin typeface="Carlito"/>
              <a:cs typeface="Carlito"/>
            </a:endParaRPr>
          </a:p>
          <a:p>
            <a:pPr marL="347663" indent="-165259">
              <a:spcBef>
                <a:spcPts val="866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47663" algn="l"/>
                <a:tab pos="348138" algn="l"/>
              </a:tabLst>
            </a:pPr>
            <a:r>
              <a:rPr sz="1200" spc="-4" dirty="0">
                <a:latin typeface="Carlito"/>
                <a:cs typeface="Carlito"/>
              </a:rPr>
              <a:t>Use </a:t>
            </a:r>
            <a:r>
              <a:rPr sz="1200" spc="-26" dirty="0">
                <a:latin typeface="Carlito"/>
                <a:cs typeface="Carlito"/>
              </a:rPr>
              <a:t>water, </a:t>
            </a:r>
            <a:r>
              <a:rPr sz="1200" spc="-11" dirty="0">
                <a:latin typeface="Carlito"/>
                <a:cs typeface="Carlito"/>
              </a:rPr>
              <a:t>oxygen, </a:t>
            </a:r>
            <a:r>
              <a:rPr sz="1200" spc="-4" dirty="0">
                <a:latin typeface="Carlito"/>
                <a:cs typeface="Carlito"/>
              </a:rPr>
              <a:t>and </a:t>
            </a:r>
            <a:r>
              <a:rPr sz="1200" spc="-11" dirty="0">
                <a:latin typeface="Carlito"/>
                <a:cs typeface="Carlito"/>
              </a:rPr>
              <a:t>hydrocarbon</a:t>
            </a:r>
            <a:r>
              <a:rPr sz="1200" spc="71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traps.</a:t>
            </a:r>
            <a:endParaRPr sz="1200" dirty="0">
              <a:latin typeface="Carlito"/>
              <a:cs typeface="Carlito"/>
            </a:endParaRPr>
          </a:p>
          <a:p>
            <a:pPr marL="9525">
              <a:spcBef>
                <a:spcPts val="866"/>
              </a:spcBef>
              <a:tabLst>
                <a:tab pos="727233" algn="l"/>
              </a:tabLst>
            </a:pPr>
            <a:r>
              <a:rPr sz="1200" b="1" spc="-11" dirty="0">
                <a:latin typeface="Carlito"/>
                <a:cs typeface="Carlito"/>
              </a:rPr>
              <a:t>Hydrogen	</a:t>
            </a:r>
            <a:r>
              <a:rPr sz="1200" spc="-11" dirty="0">
                <a:latin typeface="Carlito"/>
                <a:cs typeface="Carlito"/>
              </a:rPr>
              <a:t>For </a:t>
            </a:r>
            <a:r>
              <a:rPr sz="1200" spc="-8" dirty="0">
                <a:latin typeface="Carlito"/>
                <a:cs typeface="Carlito"/>
              </a:rPr>
              <a:t>carrier </a:t>
            </a:r>
            <a:r>
              <a:rPr sz="1200" spc="-4" dirty="0">
                <a:latin typeface="Carlito"/>
                <a:cs typeface="Carlito"/>
              </a:rPr>
              <a:t>or </a:t>
            </a:r>
            <a:r>
              <a:rPr sz="1200" spc="-8" dirty="0">
                <a:latin typeface="Carlito"/>
                <a:cs typeface="Carlito"/>
              </a:rPr>
              <a:t>detector </a:t>
            </a:r>
            <a:r>
              <a:rPr sz="1200" spc="-4" dirty="0">
                <a:latin typeface="Carlito"/>
                <a:cs typeface="Carlito"/>
              </a:rPr>
              <a:t>fuel </a:t>
            </a:r>
            <a:r>
              <a:rPr sz="1200" spc="-8" dirty="0">
                <a:latin typeface="Carlito"/>
                <a:cs typeface="Carlito"/>
              </a:rPr>
              <a:t>gas: 99.995%1 </a:t>
            </a:r>
            <a:r>
              <a:rPr sz="1200" spc="-4" dirty="0">
                <a:latin typeface="Carlito"/>
                <a:cs typeface="Carlito"/>
              </a:rPr>
              <a:t>high </a:t>
            </a:r>
            <a:r>
              <a:rPr sz="1200" spc="-19" dirty="0">
                <a:latin typeface="Carlito"/>
                <a:cs typeface="Carlito"/>
              </a:rPr>
              <a:t>purity, </a:t>
            </a:r>
            <a:r>
              <a:rPr sz="1200" spc="-4" dirty="0">
                <a:latin typeface="Carlito"/>
                <a:cs typeface="Carlito"/>
              </a:rPr>
              <a:t>with</a:t>
            </a:r>
            <a:r>
              <a:rPr sz="1200" spc="146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&lt;</a:t>
            </a:r>
            <a:endParaRPr sz="1200" dirty="0">
              <a:latin typeface="Carlito"/>
              <a:cs typeface="Carlito"/>
            </a:endParaRPr>
          </a:p>
          <a:p>
            <a:pPr marL="347663" indent="-165259">
              <a:spcBef>
                <a:spcPts val="863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47663" algn="l"/>
                <a:tab pos="348138" algn="l"/>
              </a:tabLst>
            </a:pPr>
            <a:r>
              <a:rPr sz="1200" spc="-4" dirty="0">
                <a:latin typeface="Carlito"/>
                <a:cs typeface="Carlito"/>
              </a:rPr>
              <a:t>1.0 </a:t>
            </a:r>
            <a:r>
              <a:rPr sz="1200" spc="-8" dirty="0">
                <a:latin typeface="Carlito"/>
                <a:cs typeface="Carlito"/>
              </a:rPr>
              <a:t>ppm </a:t>
            </a:r>
            <a:r>
              <a:rPr sz="1200" spc="-4" dirty="0">
                <a:latin typeface="Carlito"/>
                <a:cs typeface="Carlito"/>
              </a:rPr>
              <a:t>of </a:t>
            </a:r>
            <a:r>
              <a:rPr sz="1200" spc="-8" dirty="0">
                <a:latin typeface="Carlito"/>
                <a:cs typeface="Carlito"/>
              </a:rPr>
              <a:t>total </a:t>
            </a:r>
            <a:r>
              <a:rPr sz="1200" spc="-11" dirty="0">
                <a:latin typeface="Carlito"/>
                <a:cs typeface="Carlito"/>
              </a:rPr>
              <a:t>hydrocarbons </a:t>
            </a:r>
            <a:r>
              <a:rPr sz="1200" spc="-8" dirty="0">
                <a:latin typeface="Carlito"/>
                <a:cs typeface="Carlito"/>
              </a:rPr>
              <a:t>after</a:t>
            </a:r>
            <a:r>
              <a:rPr sz="1200" spc="53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purification.</a:t>
            </a:r>
            <a:endParaRPr sz="1200" dirty="0">
              <a:latin typeface="Carlito"/>
              <a:cs typeface="Carlito"/>
            </a:endParaRPr>
          </a:p>
          <a:p>
            <a:pPr marL="347663" indent="-165259">
              <a:spcBef>
                <a:spcPts val="866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47663" algn="l"/>
                <a:tab pos="348138" algn="l"/>
              </a:tabLst>
            </a:pPr>
            <a:r>
              <a:rPr sz="1200" spc="-8" dirty="0">
                <a:latin typeface="Carlito"/>
                <a:cs typeface="Carlito"/>
              </a:rPr>
              <a:t>Use </a:t>
            </a:r>
            <a:r>
              <a:rPr sz="1200" spc="-26" dirty="0">
                <a:latin typeface="Carlito"/>
                <a:cs typeface="Carlito"/>
              </a:rPr>
              <a:t>water, </a:t>
            </a:r>
            <a:r>
              <a:rPr sz="1200" spc="-11" dirty="0">
                <a:latin typeface="Carlito"/>
                <a:cs typeface="Carlito"/>
              </a:rPr>
              <a:t>oxygen </a:t>
            </a:r>
            <a:r>
              <a:rPr sz="1200" spc="-4" dirty="0">
                <a:latin typeface="Carlito"/>
                <a:cs typeface="Carlito"/>
              </a:rPr>
              <a:t>and </a:t>
            </a:r>
            <a:r>
              <a:rPr sz="1200" spc="-11" dirty="0">
                <a:latin typeface="Carlito"/>
                <a:cs typeface="Carlito"/>
              </a:rPr>
              <a:t>hydrocarbon</a:t>
            </a:r>
            <a:r>
              <a:rPr sz="1200" spc="68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traps.</a:t>
            </a:r>
            <a:endParaRPr sz="1200" dirty="0">
              <a:latin typeface="Carlito"/>
              <a:cs typeface="Carlito"/>
            </a:endParaRPr>
          </a:p>
          <a:p>
            <a:pPr marL="9525">
              <a:spcBef>
                <a:spcPts val="863"/>
              </a:spcBef>
              <a:tabLst>
                <a:tab pos="470059" algn="l"/>
              </a:tabLst>
            </a:pPr>
            <a:r>
              <a:rPr sz="1200" b="1" spc="-4" dirty="0">
                <a:latin typeface="Carlito"/>
                <a:cs typeface="Carlito"/>
              </a:rPr>
              <a:t>Air	</a:t>
            </a:r>
            <a:r>
              <a:rPr sz="1200" spc="-11" dirty="0">
                <a:latin typeface="Carlito"/>
                <a:cs typeface="Carlito"/>
              </a:rPr>
              <a:t>For </a:t>
            </a:r>
            <a:r>
              <a:rPr sz="1200" spc="-8" dirty="0">
                <a:latin typeface="Carlito"/>
                <a:cs typeface="Carlito"/>
              </a:rPr>
              <a:t>detector </a:t>
            </a:r>
            <a:r>
              <a:rPr sz="1200" spc="-4" dirty="0">
                <a:latin typeface="Carlito"/>
                <a:cs typeface="Carlito"/>
              </a:rPr>
              <a:t>fuel </a:t>
            </a:r>
            <a:r>
              <a:rPr sz="1200" spc="-8" dirty="0">
                <a:latin typeface="Carlito"/>
                <a:cs typeface="Carlito"/>
              </a:rPr>
              <a:t>gas: 99.995%1 </a:t>
            </a:r>
            <a:r>
              <a:rPr sz="1200" spc="-4" dirty="0">
                <a:latin typeface="Carlito"/>
                <a:cs typeface="Carlito"/>
              </a:rPr>
              <a:t>high</a:t>
            </a:r>
            <a:r>
              <a:rPr sz="1200" spc="75" dirty="0">
                <a:latin typeface="Carlito"/>
                <a:cs typeface="Carlito"/>
              </a:rPr>
              <a:t> </a:t>
            </a:r>
            <a:r>
              <a:rPr sz="1200" spc="-19" dirty="0">
                <a:latin typeface="Carlito"/>
                <a:cs typeface="Carlito"/>
              </a:rPr>
              <a:t>purity.</a:t>
            </a:r>
            <a:endParaRPr sz="1200" dirty="0">
              <a:latin typeface="Carlito"/>
              <a:cs typeface="Carlito"/>
            </a:endParaRPr>
          </a:p>
          <a:p>
            <a:pPr marL="347663" indent="-165259">
              <a:spcBef>
                <a:spcPts val="866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47663" algn="l"/>
                <a:tab pos="348138" algn="l"/>
              </a:tabLst>
            </a:pPr>
            <a:r>
              <a:rPr sz="1200" spc="-4" dirty="0">
                <a:latin typeface="Carlito"/>
                <a:cs typeface="Carlito"/>
              </a:rPr>
              <a:t>Air </a:t>
            </a:r>
            <a:r>
              <a:rPr sz="1200" spc="-11" dirty="0">
                <a:latin typeface="Carlito"/>
                <a:cs typeface="Carlito"/>
              </a:rPr>
              <a:t>compressors are </a:t>
            </a:r>
            <a:r>
              <a:rPr sz="1200" spc="-8" dirty="0">
                <a:latin typeface="Carlito"/>
                <a:cs typeface="Carlito"/>
              </a:rPr>
              <a:t>not acceptable because they </a:t>
            </a:r>
            <a:r>
              <a:rPr sz="1200" spc="-4" dirty="0">
                <a:latin typeface="Carlito"/>
                <a:cs typeface="Carlito"/>
              </a:rPr>
              <a:t>do</a:t>
            </a:r>
            <a:r>
              <a:rPr sz="1200" spc="116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not</a:t>
            </a:r>
            <a:endParaRPr sz="1200" dirty="0">
              <a:latin typeface="Carlito"/>
              <a:cs typeface="Carlito"/>
            </a:endParaRPr>
          </a:p>
          <a:p>
            <a:pPr marL="347663" indent="-165259">
              <a:spcBef>
                <a:spcPts val="863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47663" algn="l"/>
                <a:tab pos="348138" algn="l"/>
              </a:tabLst>
            </a:pPr>
            <a:r>
              <a:rPr sz="1200" spc="-8" dirty="0">
                <a:latin typeface="Carlito"/>
                <a:cs typeface="Carlito"/>
              </a:rPr>
              <a:t>meet pressure, </a:t>
            </a:r>
            <a:r>
              <a:rPr sz="1200" spc="-26" dirty="0">
                <a:latin typeface="Carlito"/>
                <a:cs typeface="Carlito"/>
              </a:rPr>
              <a:t>water, </a:t>
            </a:r>
            <a:r>
              <a:rPr sz="1200" spc="-4" dirty="0">
                <a:latin typeface="Carlito"/>
                <a:cs typeface="Carlito"/>
              </a:rPr>
              <a:t>and </a:t>
            </a:r>
            <a:r>
              <a:rPr sz="1200" spc="-11" dirty="0">
                <a:latin typeface="Carlito"/>
                <a:cs typeface="Carlito"/>
              </a:rPr>
              <a:t>hydrocarbon</a:t>
            </a:r>
            <a:r>
              <a:rPr sz="1200" spc="98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requirements.</a:t>
            </a:r>
            <a:endParaRPr sz="1200" dirty="0">
              <a:latin typeface="Carlito"/>
              <a:cs typeface="Carlito"/>
            </a:endParaRPr>
          </a:p>
          <a:p>
            <a:pPr marL="9525">
              <a:spcBef>
                <a:spcPts val="863"/>
              </a:spcBef>
              <a:tabLst>
                <a:tab pos="701039" algn="l"/>
              </a:tabLst>
            </a:pPr>
            <a:r>
              <a:rPr sz="1200" b="1" spc="-8" dirty="0">
                <a:latin typeface="Carlito"/>
                <a:cs typeface="Carlito"/>
              </a:rPr>
              <a:t>Nitrogen	</a:t>
            </a:r>
            <a:r>
              <a:rPr sz="1200" spc="-11" dirty="0">
                <a:latin typeface="Carlito"/>
                <a:cs typeface="Carlito"/>
              </a:rPr>
              <a:t>For </a:t>
            </a:r>
            <a:r>
              <a:rPr sz="1200" spc="-4" dirty="0">
                <a:latin typeface="Carlito"/>
                <a:cs typeface="Carlito"/>
              </a:rPr>
              <a:t>carrier or </a:t>
            </a:r>
            <a:r>
              <a:rPr sz="1200" spc="-8" dirty="0">
                <a:latin typeface="Carlito"/>
                <a:cs typeface="Carlito"/>
              </a:rPr>
              <a:t>make-up gas: 99.995% </a:t>
            </a:r>
            <a:r>
              <a:rPr sz="1200" spc="-4" dirty="0">
                <a:latin typeface="Carlito"/>
                <a:cs typeface="Carlito"/>
              </a:rPr>
              <a:t>high </a:t>
            </a:r>
            <a:r>
              <a:rPr sz="1200" spc="-15" dirty="0">
                <a:latin typeface="Carlito"/>
                <a:cs typeface="Carlito"/>
              </a:rPr>
              <a:t>purity, </a:t>
            </a:r>
            <a:r>
              <a:rPr sz="1200" dirty="0">
                <a:latin typeface="Carlito"/>
                <a:cs typeface="Carlito"/>
              </a:rPr>
              <a:t>with </a:t>
            </a:r>
            <a:r>
              <a:rPr sz="1200" spc="-4" dirty="0">
                <a:latin typeface="Carlito"/>
                <a:cs typeface="Carlito"/>
              </a:rPr>
              <a:t>less than</a:t>
            </a:r>
            <a:r>
              <a:rPr sz="1200" spc="90" dirty="0">
                <a:latin typeface="Carlito"/>
                <a:cs typeface="Carlito"/>
              </a:rPr>
              <a:t> </a:t>
            </a:r>
            <a:r>
              <a:rPr sz="1200" spc="-4" dirty="0" smtClean="0">
                <a:latin typeface="Carlito"/>
                <a:cs typeface="Carlito"/>
              </a:rPr>
              <a:t>1.0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spc="-8" dirty="0" smtClean="0">
                <a:latin typeface="Carlito"/>
                <a:cs typeface="Carlito"/>
              </a:rPr>
              <a:t>ppm </a:t>
            </a:r>
            <a:r>
              <a:rPr sz="1200" spc="-4" dirty="0">
                <a:latin typeface="Carlito"/>
                <a:cs typeface="Carlito"/>
              </a:rPr>
              <a:t>of </a:t>
            </a:r>
            <a:r>
              <a:rPr sz="1200" spc="-8" dirty="0">
                <a:latin typeface="Carlito"/>
                <a:cs typeface="Carlito"/>
              </a:rPr>
              <a:t>total </a:t>
            </a:r>
            <a:r>
              <a:rPr sz="1200" spc="-11" dirty="0">
                <a:latin typeface="Carlito"/>
                <a:cs typeface="Carlito"/>
              </a:rPr>
              <a:t>hydrocarbons </a:t>
            </a:r>
            <a:r>
              <a:rPr sz="1200" spc="-8" dirty="0">
                <a:latin typeface="Carlito"/>
                <a:cs typeface="Carlito"/>
              </a:rPr>
              <a:t>after</a:t>
            </a:r>
            <a:r>
              <a:rPr sz="1200" spc="4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purification.</a:t>
            </a:r>
            <a:endParaRPr sz="1200" dirty="0">
              <a:latin typeface="Carlito"/>
              <a:cs typeface="Carlito"/>
            </a:endParaRPr>
          </a:p>
          <a:p>
            <a:pPr marL="9525">
              <a:spcBef>
                <a:spcPts val="866"/>
              </a:spcBef>
              <a:tabLst>
                <a:tab pos="666750" algn="l"/>
              </a:tabLst>
            </a:pPr>
            <a:r>
              <a:rPr sz="1200" b="1" spc="-11" dirty="0">
                <a:latin typeface="Carlito"/>
                <a:cs typeface="Carlito"/>
              </a:rPr>
              <a:t>Argon	</a:t>
            </a:r>
            <a:r>
              <a:rPr sz="1200" spc="-4" dirty="0">
                <a:latin typeface="Carlito"/>
                <a:cs typeface="Carlito"/>
              </a:rPr>
              <a:t>5% </a:t>
            </a:r>
            <a:r>
              <a:rPr sz="1200" spc="-8" dirty="0">
                <a:latin typeface="Carlito"/>
                <a:cs typeface="Carlito"/>
              </a:rPr>
              <a:t>Methane </a:t>
            </a:r>
            <a:r>
              <a:rPr sz="1200" spc="-11" dirty="0">
                <a:latin typeface="Carlito"/>
                <a:cs typeface="Carlito"/>
              </a:rPr>
              <a:t>For ECD </a:t>
            </a:r>
            <a:r>
              <a:rPr sz="1200" spc="-8" dirty="0">
                <a:latin typeface="Carlito"/>
                <a:cs typeface="Carlito"/>
              </a:rPr>
              <a:t>make-up gas: 99.995%1 </a:t>
            </a:r>
            <a:r>
              <a:rPr sz="1200" spc="-4" dirty="0">
                <a:latin typeface="Carlito"/>
                <a:cs typeface="Carlito"/>
              </a:rPr>
              <a:t>high</a:t>
            </a:r>
            <a:r>
              <a:rPr sz="1200" spc="120" dirty="0">
                <a:latin typeface="Carlito"/>
                <a:cs typeface="Carlito"/>
              </a:rPr>
              <a:t> </a:t>
            </a:r>
            <a:r>
              <a:rPr sz="1200" spc="-19" dirty="0">
                <a:latin typeface="Carlito"/>
                <a:cs typeface="Carlito"/>
              </a:rPr>
              <a:t>purity.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9870" y="1808225"/>
            <a:ext cx="1640205" cy="2378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847734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19295" y="739290"/>
            <a:ext cx="2359726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2800" spc="-4" dirty="0"/>
              <a:t>Leak</a:t>
            </a:r>
            <a:r>
              <a:rPr sz="2800" spc="-26" dirty="0"/>
              <a:t> </a:t>
            </a:r>
            <a:r>
              <a:rPr sz="2800" spc="-11" dirty="0"/>
              <a:t>Detection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555" y="2104711"/>
            <a:ext cx="6719020" cy="173268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8" dirty="0">
                <a:latin typeface="Carlito"/>
                <a:cs typeface="Carlito"/>
              </a:rPr>
              <a:t>CAUTION</a:t>
            </a:r>
            <a:endParaRPr sz="1200" dirty="0">
              <a:latin typeface="Carlito"/>
              <a:cs typeface="Carlito"/>
            </a:endParaRPr>
          </a:p>
          <a:p>
            <a:pPr marL="266700" marR="38100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Do </a:t>
            </a:r>
            <a:r>
              <a:rPr sz="1200" spc="-8" dirty="0">
                <a:latin typeface="Carlito"/>
                <a:cs typeface="Carlito"/>
              </a:rPr>
              <a:t>not use </a:t>
            </a:r>
            <a:r>
              <a:rPr sz="1200" spc="-4" dirty="0">
                <a:latin typeface="Carlito"/>
                <a:cs typeface="Carlito"/>
              </a:rPr>
              <a:t>liquid </a:t>
            </a:r>
            <a:r>
              <a:rPr sz="1200" spc="-8" dirty="0">
                <a:latin typeface="Carlito"/>
                <a:cs typeface="Carlito"/>
              </a:rPr>
              <a:t>soap </a:t>
            </a:r>
            <a:r>
              <a:rPr sz="1200" spc="-4" dirty="0">
                <a:latin typeface="Carlito"/>
                <a:cs typeface="Carlito"/>
              </a:rPr>
              <a:t>leak </a:t>
            </a:r>
            <a:r>
              <a:rPr sz="1200" spc="-11" dirty="0">
                <a:latin typeface="Carlito"/>
                <a:cs typeface="Carlito"/>
              </a:rPr>
              <a:t>detectors </a:t>
            </a:r>
            <a:r>
              <a:rPr sz="1200" spc="-8" dirty="0">
                <a:latin typeface="Carlito"/>
                <a:cs typeface="Carlito"/>
              </a:rPr>
              <a:t>to  </a:t>
            </a:r>
            <a:r>
              <a:rPr sz="1200" spc="-4" dirty="0">
                <a:latin typeface="Carlito"/>
                <a:cs typeface="Carlito"/>
              </a:rPr>
              <a:t>check </a:t>
            </a:r>
            <a:r>
              <a:rPr sz="1200" spc="-11" dirty="0">
                <a:latin typeface="Carlito"/>
                <a:cs typeface="Carlito"/>
              </a:rPr>
              <a:t>for </a:t>
            </a:r>
            <a:r>
              <a:rPr sz="1200" spc="-8" dirty="0">
                <a:latin typeface="Carlito"/>
                <a:cs typeface="Carlito"/>
              </a:rPr>
              <a:t>leaks. </a:t>
            </a:r>
            <a:r>
              <a:rPr sz="1200" spc="-4" dirty="0">
                <a:latin typeface="Carlito"/>
                <a:cs typeface="Carlito"/>
              </a:rPr>
              <a:t>Liquid </a:t>
            </a:r>
            <a:r>
              <a:rPr sz="1200" spc="-8" dirty="0">
                <a:latin typeface="Carlito"/>
                <a:cs typeface="Carlito"/>
              </a:rPr>
              <a:t>soap </a:t>
            </a:r>
            <a:r>
              <a:rPr sz="1200" spc="-4" dirty="0">
                <a:latin typeface="Carlito"/>
                <a:cs typeface="Carlito"/>
              </a:rPr>
              <a:t>leak </a:t>
            </a:r>
            <a:r>
              <a:rPr sz="1200" spc="-11" dirty="0">
                <a:latin typeface="Carlito"/>
                <a:cs typeface="Carlito"/>
              </a:rPr>
              <a:t>detectors  may </a:t>
            </a:r>
            <a:r>
              <a:rPr sz="1200" spc="-8" dirty="0">
                <a:latin typeface="Carlito"/>
                <a:cs typeface="Carlito"/>
              </a:rPr>
              <a:t>contaminate </a:t>
            </a:r>
            <a:r>
              <a:rPr sz="1200" spc="-11" dirty="0">
                <a:latin typeface="Carlito"/>
                <a:cs typeface="Carlito"/>
              </a:rPr>
              <a:t>you</a:t>
            </a:r>
            <a:r>
              <a:rPr sz="1200" spc="11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system.</a:t>
            </a:r>
            <a:endParaRPr sz="1200" dirty="0">
              <a:latin typeface="Carlito"/>
              <a:cs typeface="Carlito"/>
            </a:endParaRPr>
          </a:p>
          <a:p>
            <a:pPr marL="266700" marR="132874" indent="-257175">
              <a:lnSpc>
                <a:spcPct val="1501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A </a:t>
            </a:r>
            <a:r>
              <a:rPr sz="1200" spc="-8" dirty="0">
                <a:latin typeface="Carlito"/>
                <a:cs typeface="Carlito"/>
              </a:rPr>
              <a:t>mixture </a:t>
            </a:r>
            <a:r>
              <a:rPr sz="1200" spc="-4" dirty="0">
                <a:latin typeface="Carlito"/>
                <a:cs typeface="Carlito"/>
              </a:rPr>
              <a:t>of </a:t>
            </a:r>
            <a:r>
              <a:rPr sz="1200" spc="-8" dirty="0">
                <a:latin typeface="Carlito"/>
                <a:cs typeface="Carlito"/>
              </a:rPr>
              <a:t>50% H2O/50% methanol or  isopropyl</a:t>
            </a:r>
            <a:endParaRPr sz="1200" dirty="0">
              <a:latin typeface="Carlito"/>
              <a:cs typeface="Carlito"/>
            </a:endParaRPr>
          </a:p>
          <a:p>
            <a:pPr marL="266700" marR="411956" indent="-257175">
              <a:lnSpc>
                <a:spcPct val="150000"/>
              </a:lnSpc>
              <a:spcBef>
                <a:spcPts val="288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Alcohol </a:t>
            </a:r>
            <a:r>
              <a:rPr sz="1200" spc="-11" dirty="0">
                <a:latin typeface="Carlito"/>
                <a:cs typeface="Carlito"/>
              </a:rPr>
              <a:t>may </a:t>
            </a:r>
            <a:r>
              <a:rPr sz="1200" spc="-4" dirty="0">
                <a:latin typeface="Carlito"/>
                <a:cs typeface="Carlito"/>
              </a:rPr>
              <a:t>be </a:t>
            </a:r>
            <a:r>
              <a:rPr sz="1200" spc="-8" dirty="0">
                <a:latin typeface="Carlito"/>
                <a:cs typeface="Carlito"/>
              </a:rPr>
              <a:t>used </a:t>
            </a:r>
            <a:r>
              <a:rPr sz="1200" spc="-4" dirty="0">
                <a:latin typeface="Carlito"/>
                <a:cs typeface="Carlito"/>
              </a:rPr>
              <a:t>as a liquid leak  </a:t>
            </a:r>
            <a:r>
              <a:rPr sz="1200" spc="-23" dirty="0">
                <a:latin typeface="Carlito"/>
                <a:cs typeface="Carlito"/>
              </a:rPr>
              <a:t>detector.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50200"/>
              </a:lnSpc>
              <a:spcBef>
                <a:spcPts val="28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11" dirty="0">
                <a:latin typeface="Carlito"/>
                <a:cs typeface="Carlito"/>
              </a:rPr>
              <a:t>WARNING! </a:t>
            </a:r>
            <a:r>
              <a:rPr sz="1200" spc="-8" dirty="0">
                <a:latin typeface="Carlito"/>
                <a:cs typeface="Carlito"/>
              </a:rPr>
              <a:t>Never use </a:t>
            </a:r>
            <a:r>
              <a:rPr sz="1200" spc="-4" dirty="0">
                <a:latin typeface="Carlito"/>
                <a:cs typeface="Carlito"/>
              </a:rPr>
              <a:t>liquid leak </a:t>
            </a:r>
            <a:r>
              <a:rPr sz="1200" spc="-11" dirty="0">
                <a:latin typeface="Carlito"/>
                <a:cs typeface="Carlito"/>
              </a:rPr>
              <a:t>detectors  </a:t>
            </a:r>
            <a:r>
              <a:rPr sz="1200" spc="-4" dirty="0">
                <a:latin typeface="Carlito"/>
                <a:cs typeface="Carlito"/>
              </a:rPr>
              <a:t>on or </a:t>
            </a:r>
            <a:r>
              <a:rPr sz="1200" spc="-8" dirty="0">
                <a:latin typeface="Carlito"/>
                <a:cs typeface="Carlito"/>
              </a:rPr>
              <a:t>around electronic pneumatic</a:t>
            </a:r>
            <a:r>
              <a:rPr sz="1200" spc="23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circuits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20690" y="1773116"/>
            <a:ext cx="864791" cy="2064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53356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1180" y="547243"/>
            <a:ext cx="2455966" cy="56313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-8" dirty="0"/>
              <a:t>Ge</a:t>
            </a:r>
            <a:r>
              <a:rPr spc="-11" dirty="0"/>
              <a:t>n</a:t>
            </a:r>
            <a:r>
              <a:rPr spc="-8" dirty="0"/>
              <a:t>e</a:t>
            </a:r>
            <a:r>
              <a:rPr spc="-49" dirty="0"/>
              <a:t>r</a:t>
            </a:r>
            <a:r>
              <a:rPr spc="-23" dirty="0"/>
              <a:t>at</a:t>
            </a:r>
            <a:r>
              <a:rPr spc="-4" dirty="0"/>
              <a:t>o</a:t>
            </a:r>
            <a:r>
              <a:rPr spc="-34" dirty="0"/>
              <a:t>r</a:t>
            </a:r>
            <a:r>
              <a:rPr spc="-4"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260" y="1655520"/>
            <a:ext cx="5711158" cy="297456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8" dirty="0">
                <a:latin typeface="Carlito"/>
                <a:cs typeface="Carlito"/>
              </a:rPr>
              <a:t>Nitrogen</a:t>
            </a:r>
            <a:r>
              <a:rPr sz="1200" b="1" spc="-4" dirty="0">
                <a:latin typeface="Carlito"/>
                <a:cs typeface="Carlito"/>
              </a:rPr>
              <a:t> </a:t>
            </a:r>
            <a:r>
              <a:rPr sz="1200" b="1" spc="-11" dirty="0">
                <a:latin typeface="Carlito"/>
                <a:cs typeface="Carlito"/>
              </a:rPr>
              <a:t>Generator</a:t>
            </a:r>
            <a:endParaRPr sz="1200" dirty="0">
              <a:latin typeface="Carlito"/>
              <a:cs typeface="Carlito"/>
            </a:endParaRPr>
          </a:p>
          <a:p>
            <a:pPr marL="266700" marR="638175" indent="-257175">
              <a:lnSpc>
                <a:spcPct val="14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nitrogen </a:t>
            </a:r>
            <a:r>
              <a:rPr sz="1200" spc="-11" dirty="0">
                <a:latin typeface="Carlito"/>
                <a:cs typeface="Carlito"/>
              </a:rPr>
              <a:t>generator </a:t>
            </a:r>
            <a:r>
              <a:rPr sz="1200" spc="-8" dirty="0">
                <a:latin typeface="Carlito"/>
                <a:cs typeface="Carlito"/>
              </a:rPr>
              <a:t>can </a:t>
            </a:r>
            <a:r>
              <a:rPr sz="1200" spc="-4" dirty="0">
                <a:latin typeface="Carlito"/>
                <a:cs typeface="Carlito"/>
              </a:rPr>
              <a:t>also </a:t>
            </a:r>
            <a:r>
              <a:rPr sz="1200" spc="-11" dirty="0">
                <a:latin typeface="Carlito"/>
                <a:cs typeface="Carlito"/>
              </a:rPr>
              <a:t>operate </a:t>
            </a:r>
            <a:r>
              <a:rPr sz="1200" spc="-8" dirty="0">
                <a:latin typeface="Carlito"/>
                <a:cs typeface="Carlito"/>
              </a:rPr>
              <a:t>directly </a:t>
            </a:r>
            <a:r>
              <a:rPr sz="1200" spc="-11" dirty="0">
                <a:latin typeface="Carlito"/>
                <a:cs typeface="Carlito"/>
              </a:rPr>
              <a:t>from </a:t>
            </a:r>
            <a:r>
              <a:rPr sz="1200" spc="-8" dirty="0">
                <a:latin typeface="Carlito"/>
                <a:cs typeface="Carlito"/>
              </a:rPr>
              <a:t>the  laboratory compressed </a:t>
            </a:r>
            <a:r>
              <a:rPr sz="1200" dirty="0">
                <a:latin typeface="Carlito"/>
                <a:cs typeface="Carlito"/>
              </a:rPr>
              <a:t>air</a:t>
            </a:r>
            <a:r>
              <a:rPr sz="1200" spc="41" dirty="0">
                <a:latin typeface="Carlito"/>
                <a:cs typeface="Carlito"/>
              </a:rPr>
              <a:t> </a:t>
            </a:r>
            <a:r>
              <a:rPr sz="1200" spc="-19" dirty="0">
                <a:latin typeface="Carlito"/>
                <a:cs typeface="Carlito"/>
              </a:rPr>
              <a:t>supply.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4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General contaminants </a:t>
            </a:r>
            <a:r>
              <a:rPr sz="1200" spc="-11" dirty="0">
                <a:latin typeface="Carlito"/>
                <a:cs typeface="Carlito"/>
              </a:rPr>
              <a:t>are first removed </a:t>
            </a:r>
            <a:r>
              <a:rPr sz="1200" spc="-4" dirty="0">
                <a:latin typeface="Carlito"/>
                <a:cs typeface="Carlito"/>
              </a:rPr>
              <a:t>with </a:t>
            </a:r>
            <a:r>
              <a:rPr sz="1200" spc="-8" dirty="0">
                <a:latin typeface="Carlito"/>
                <a:cs typeface="Carlito"/>
              </a:rPr>
              <a:t>appropriate filters </a:t>
            </a:r>
            <a:r>
              <a:rPr sz="1200" spc="-4" dirty="0">
                <a:latin typeface="Carlito"/>
                <a:cs typeface="Carlito"/>
              </a:rPr>
              <a:t>and  </a:t>
            </a:r>
            <a:r>
              <a:rPr sz="1200" spc="-8" dirty="0">
                <a:latin typeface="Carlito"/>
                <a:cs typeface="Carlito"/>
              </a:rPr>
              <a:t>adsorbents </a:t>
            </a:r>
            <a:r>
              <a:rPr sz="1200" spc="-4" dirty="0">
                <a:latin typeface="Carlito"/>
                <a:cs typeface="Carlito"/>
              </a:rPr>
              <a:t>and the purified </a:t>
            </a:r>
            <a:r>
              <a:rPr sz="1200" dirty="0">
                <a:latin typeface="Carlito"/>
                <a:cs typeface="Carlito"/>
              </a:rPr>
              <a:t>air </a:t>
            </a:r>
            <a:r>
              <a:rPr sz="1200" spc="-8" dirty="0">
                <a:latin typeface="Carlito"/>
                <a:cs typeface="Carlito"/>
              </a:rPr>
              <a:t>passes </a:t>
            </a:r>
            <a:r>
              <a:rPr sz="1200" spc="-11" dirty="0">
                <a:latin typeface="Carlito"/>
                <a:cs typeface="Carlito"/>
              </a:rPr>
              <a:t>over </a:t>
            </a:r>
            <a:r>
              <a:rPr sz="1200" spc="-15" dirty="0">
                <a:latin typeface="Carlito"/>
                <a:cs typeface="Carlito"/>
              </a:rPr>
              <a:t>layers </a:t>
            </a:r>
            <a:r>
              <a:rPr sz="1200" spc="-4" dirty="0">
                <a:latin typeface="Carlito"/>
                <a:cs typeface="Carlito"/>
              </a:rPr>
              <a:t>of polymeric  hollow fiber </a:t>
            </a:r>
            <a:r>
              <a:rPr sz="1200" spc="-8" dirty="0">
                <a:latin typeface="Carlito"/>
                <a:cs typeface="Carlito"/>
              </a:rPr>
              <a:t>membranes through </a:t>
            </a:r>
            <a:r>
              <a:rPr sz="1200" spc="-4" dirty="0">
                <a:latin typeface="Carlito"/>
                <a:cs typeface="Carlito"/>
              </a:rPr>
              <a:t>which </a:t>
            </a:r>
            <a:r>
              <a:rPr sz="1200" spc="-8" dirty="0">
                <a:latin typeface="Carlito"/>
                <a:cs typeface="Carlito"/>
              </a:rPr>
              <a:t>nitrogen </a:t>
            </a:r>
            <a:r>
              <a:rPr sz="1200" spc="-4" dirty="0">
                <a:latin typeface="Carlito"/>
                <a:cs typeface="Carlito"/>
              </a:rPr>
              <a:t>selectively  </a:t>
            </a:r>
            <a:r>
              <a:rPr sz="1200" spc="-8" dirty="0">
                <a:latin typeface="Carlito"/>
                <a:cs typeface="Carlito"/>
              </a:rPr>
              <a:t>permeates.</a:t>
            </a:r>
            <a:endParaRPr sz="1200" dirty="0">
              <a:latin typeface="Carlito"/>
              <a:cs typeface="Carlito"/>
            </a:endParaRPr>
          </a:p>
          <a:p>
            <a:pPr marL="9525">
              <a:spcBef>
                <a:spcPts val="866"/>
              </a:spcBef>
            </a:pPr>
            <a:r>
              <a:rPr sz="1200" b="1" spc="-11" dirty="0">
                <a:latin typeface="Carlito"/>
                <a:cs typeface="Carlito"/>
              </a:rPr>
              <a:t>Hydrogen</a:t>
            </a:r>
            <a:r>
              <a:rPr sz="1200" b="1" spc="15" dirty="0">
                <a:latin typeface="Carlito"/>
                <a:cs typeface="Carlito"/>
              </a:rPr>
              <a:t> </a:t>
            </a:r>
            <a:r>
              <a:rPr sz="1200" b="1" spc="-11" dirty="0">
                <a:latin typeface="Carlito"/>
                <a:cs typeface="Carlito"/>
              </a:rPr>
              <a:t>Generator</a:t>
            </a:r>
            <a:endParaRPr sz="1200" dirty="0">
              <a:latin typeface="Carlito"/>
              <a:cs typeface="Carlito"/>
            </a:endParaRPr>
          </a:p>
          <a:p>
            <a:pPr marL="266700" marR="576739" indent="-257175">
              <a:lnSpc>
                <a:spcPct val="140000"/>
              </a:lnSpc>
              <a:spcBef>
                <a:spcPts val="28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In the </a:t>
            </a:r>
            <a:r>
              <a:rPr sz="1200" spc="-15" dirty="0">
                <a:latin typeface="Carlito"/>
                <a:cs typeface="Carlito"/>
              </a:rPr>
              <a:t>Packard </a:t>
            </a:r>
            <a:r>
              <a:rPr sz="1200" spc="-11" dirty="0">
                <a:latin typeface="Carlito"/>
                <a:cs typeface="Carlito"/>
              </a:rPr>
              <a:t>Hydrogen </a:t>
            </a:r>
            <a:r>
              <a:rPr sz="1200" spc="-19" dirty="0">
                <a:latin typeface="Carlito"/>
                <a:cs typeface="Carlito"/>
              </a:rPr>
              <a:t>Generator, </a:t>
            </a:r>
            <a:r>
              <a:rPr sz="1200" spc="-15" dirty="0">
                <a:latin typeface="Carlito"/>
                <a:cs typeface="Carlito"/>
              </a:rPr>
              <a:t>hydrogen </a:t>
            </a:r>
            <a:r>
              <a:rPr sz="1200" spc="-4" dirty="0">
                <a:latin typeface="Carlito"/>
                <a:cs typeface="Carlito"/>
              </a:rPr>
              <a:t>is </a:t>
            </a:r>
            <a:r>
              <a:rPr sz="1200" spc="-11" dirty="0">
                <a:latin typeface="Carlito"/>
                <a:cs typeface="Carlito"/>
              </a:rPr>
              <a:t>generated  </a:t>
            </a:r>
            <a:r>
              <a:rPr sz="1200" spc="-4" dirty="0">
                <a:latin typeface="Carlito"/>
                <a:cs typeface="Carlito"/>
              </a:rPr>
              <a:t>electrolytically </a:t>
            </a:r>
            <a:r>
              <a:rPr sz="1200" spc="-11" dirty="0">
                <a:latin typeface="Carlito"/>
                <a:cs typeface="Carlito"/>
              </a:rPr>
              <a:t>from pure </a:t>
            </a:r>
            <a:r>
              <a:rPr sz="1200" spc="-8" dirty="0">
                <a:latin typeface="Carlito"/>
                <a:cs typeface="Carlito"/>
              </a:rPr>
              <a:t>deionized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30" dirty="0">
                <a:latin typeface="Carlito"/>
                <a:cs typeface="Carlito"/>
              </a:rPr>
              <a:t>water.</a:t>
            </a:r>
            <a:endParaRPr sz="1200" dirty="0">
              <a:latin typeface="Carlito"/>
              <a:cs typeface="Carlito"/>
            </a:endParaRPr>
          </a:p>
          <a:p>
            <a:pPr marL="266700" marR="23336" indent="-257175">
              <a:lnSpc>
                <a:spcPct val="140000"/>
              </a:lnSpc>
              <a:spcBef>
                <a:spcPts val="293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electrolysis </a:t>
            </a:r>
            <a:r>
              <a:rPr sz="1200" spc="-4" dirty="0">
                <a:latin typeface="Carlito"/>
                <a:cs typeface="Carlito"/>
              </a:rPr>
              <a:t>unit </a:t>
            </a:r>
            <a:r>
              <a:rPr sz="1200" spc="-8" dirty="0">
                <a:latin typeface="Carlito"/>
                <a:cs typeface="Carlito"/>
              </a:rPr>
              <a:t>uses </a:t>
            </a:r>
            <a:r>
              <a:rPr sz="1200" spc="-4" dirty="0">
                <a:latin typeface="Carlito"/>
                <a:cs typeface="Carlito"/>
              </a:rPr>
              <a:t>a solid polymer </a:t>
            </a:r>
            <a:r>
              <a:rPr sz="1200" spc="-8" dirty="0">
                <a:latin typeface="Carlito"/>
                <a:cs typeface="Carlito"/>
              </a:rPr>
              <a:t>electrolyte </a:t>
            </a:r>
            <a:r>
              <a:rPr sz="1200" spc="-4" dirty="0">
                <a:latin typeface="Carlito"/>
                <a:cs typeface="Carlito"/>
              </a:rPr>
              <a:t>and thus </a:t>
            </a:r>
            <a:r>
              <a:rPr sz="1200" spc="-8" dirty="0">
                <a:latin typeface="Carlito"/>
                <a:cs typeface="Carlito"/>
              </a:rPr>
              <a:t>does  not need to </a:t>
            </a:r>
            <a:r>
              <a:rPr sz="1200" spc="-4" dirty="0">
                <a:latin typeface="Carlito"/>
                <a:cs typeface="Carlito"/>
              </a:rPr>
              <a:t>be supplied with electrolytes, only the </a:t>
            </a:r>
            <a:r>
              <a:rPr sz="1200" spc="-8" dirty="0">
                <a:latin typeface="Carlito"/>
                <a:cs typeface="Carlito"/>
              </a:rPr>
              <a:t>deionized</a:t>
            </a:r>
            <a:r>
              <a:rPr sz="1200" spc="71" dirty="0">
                <a:latin typeface="Carlito"/>
                <a:cs typeface="Carlito"/>
              </a:rPr>
              <a:t> </a:t>
            </a:r>
            <a:r>
              <a:rPr sz="1200" spc="-30" dirty="0">
                <a:latin typeface="Carlito"/>
                <a:cs typeface="Carlito"/>
              </a:rPr>
              <a:t>water.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15280" y="1655520"/>
            <a:ext cx="1321308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091576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3065" y="586585"/>
            <a:ext cx="2748690" cy="588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7655" y="734796"/>
            <a:ext cx="2170466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2800" spc="-49" dirty="0" smtClean="0"/>
              <a:t> </a:t>
            </a:r>
            <a:r>
              <a:rPr sz="2800" spc="-4" dirty="0"/>
              <a:t>Injector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1768" y="1769655"/>
            <a:ext cx="4202049" cy="288043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43339">
              <a:spcBef>
                <a:spcPts val="71"/>
              </a:spcBef>
            </a:pPr>
            <a:r>
              <a:rPr sz="1200" b="1" spc="-8" dirty="0">
                <a:latin typeface="Carlito"/>
                <a:cs typeface="Carlito"/>
              </a:rPr>
              <a:t>The </a:t>
            </a:r>
            <a:r>
              <a:rPr sz="1200" b="1" spc="-4" dirty="0">
                <a:latin typeface="Carlito"/>
                <a:cs typeface="Carlito"/>
              </a:rPr>
              <a:t>injection </a:t>
            </a:r>
            <a:r>
              <a:rPr sz="1200" b="1" spc="-8" dirty="0">
                <a:latin typeface="Carlito"/>
                <a:cs typeface="Carlito"/>
              </a:rPr>
              <a:t>port Is </a:t>
            </a:r>
            <a:r>
              <a:rPr sz="1200" b="1" spc="-4" dirty="0">
                <a:latin typeface="Carlito"/>
                <a:cs typeface="Carlito"/>
              </a:rPr>
              <a:t>a </a:t>
            </a:r>
            <a:r>
              <a:rPr sz="1200" b="1" spc="-15" dirty="0">
                <a:latin typeface="Carlito"/>
                <a:cs typeface="Carlito"/>
              </a:rPr>
              <a:t>hollow, </a:t>
            </a:r>
            <a:r>
              <a:rPr sz="1200" b="1" spc="-8" dirty="0">
                <a:latin typeface="Carlito"/>
                <a:cs typeface="Carlito"/>
              </a:rPr>
              <a:t>heated, </a:t>
            </a:r>
            <a:r>
              <a:rPr sz="1200" b="1" spc="-4" dirty="0">
                <a:latin typeface="Carlito"/>
                <a:cs typeface="Carlito"/>
              </a:rPr>
              <a:t>glass-lined</a:t>
            </a:r>
            <a:r>
              <a:rPr sz="1200" b="1" spc="71" dirty="0">
                <a:latin typeface="Carlito"/>
                <a:cs typeface="Carlito"/>
              </a:rPr>
              <a:t> </a:t>
            </a:r>
            <a:r>
              <a:rPr sz="1200" b="1" spc="-4" dirty="0">
                <a:latin typeface="Carlito"/>
                <a:cs typeface="Carlito"/>
              </a:rPr>
              <a:t>cylinder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11"/>
              </a:spcBef>
            </a:pPr>
            <a:endParaRPr sz="1125" dirty="0">
              <a:latin typeface="Carlito"/>
              <a:cs typeface="Carlito"/>
            </a:endParaRPr>
          </a:p>
          <a:p>
            <a:pPr marL="224314" indent="-215265">
              <a:buClr>
                <a:srgbClr val="7E8FA9"/>
              </a:buClr>
              <a:buSzPct val="84375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sz="1200" spc="-4" dirty="0">
                <a:latin typeface="Carlito"/>
                <a:cs typeface="Carlito"/>
              </a:rPr>
              <a:t>The injector is </a:t>
            </a:r>
            <a:r>
              <a:rPr sz="1200" spc="-8" dirty="0">
                <a:latin typeface="Carlito"/>
                <a:cs typeface="Carlito"/>
              </a:rPr>
              <a:t>heated </a:t>
            </a:r>
            <a:r>
              <a:rPr sz="1200" spc="-4" dirty="0">
                <a:latin typeface="Carlito"/>
                <a:cs typeface="Carlito"/>
              </a:rPr>
              <a:t>so that all </a:t>
            </a:r>
            <a:r>
              <a:rPr sz="1200" spc="-8" dirty="0">
                <a:latin typeface="Carlito"/>
                <a:cs typeface="Carlito"/>
              </a:rPr>
              <a:t>components </a:t>
            </a:r>
            <a:r>
              <a:rPr sz="1200" spc="-4" dirty="0">
                <a:latin typeface="Carlito"/>
                <a:cs typeface="Carlito"/>
              </a:rPr>
              <a:t>in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the</a:t>
            </a:r>
            <a:endParaRPr sz="1200" dirty="0">
              <a:latin typeface="Carlito"/>
              <a:cs typeface="Carlito"/>
            </a:endParaRPr>
          </a:p>
          <a:p>
            <a:pPr marL="224314">
              <a:spcBef>
                <a:spcPts val="724"/>
              </a:spcBef>
            </a:pPr>
            <a:r>
              <a:rPr sz="1200" spc="-4" dirty="0">
                <a:latin typeface="Carlito"/>
                <a:cs typeface="Carlito"/>
              </a:rPr>
              <a:t>sample will be</a:t>
            </a:r>
            <a:r>
              <a:rPr sz="1200" spc="-1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vaporized.</a:t>
            </a:r>
            <a:endParaRPr sz="1200" dirty="0">
              <a:latin typeface="Carlito"/>
              <a:cs typeface="Carlito"/>
            </a:endParaRPr>
          </a:p>
          <a:p>
            <a:pPr marL="224314" marR="3810" indent="-215265">
              <a:lnSpc>
                <a:spcPct val="150000"/>
              </a:lnSpc>
              <a:spcBef>
                <a:spcPts val="288"/>
              </a:spcBef>
              <a:buClr>
                <a:srgbClr val="7E8FA9"/>
              </a:buClr>
              <a:buSzPct val="84375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sz="1200" spc="-4" dirty="0">
                <a:latin typeface="Carlito"/>
                <a:cs typeface="Carlito"/>
              </a:rPr>
              <a:t>If the </a:t>
            </a:r>
            <a:r>
              <a:rPr sz="1200" spc="-11" dirty="0">
                <a:latin typeface="Carlito"/>
                <a:cs typeface="Carlito"/>
              </a:rPr>
              <a:t>temperature </a:t>
            </a:r>
            <a:r>
              <a:rPr sz="1200" spc="-4" dirty="0">
                <a:latin typeface="Carlito"/>
                <a:cs typeface="Carlito"/>
              </a:rPr>
              <a:t>is </a:t>
            </a:r>
            <a:r>
              <a:rPr sz="1200" spc="-8" dirty="0">
                <a:latin typeface="Carlito"/>
                <a:cs typeface="Carlito"/>
              </a:rPr>
              <a:t>too </a:t>
            </a:r>
            <a:r>
              <a:rPr sz="1200" spc="-30" dirty="0">
                <a:latin typeface="Carlito"/>
                <a:cs typeface="Carlito"/>
              </a:rPr>
              <a:t>low, </a:t>
            </a:r>
            <a:r>
              <a:rPr sz="1200" spc="-8" dirty="0">
                <a:latin typeface="Carlito"/>
                <a:cs typeface="Carlito"/>
              </a:rPr>
              <a:t>separation </a:t>
            </a:r>
            <a:r>
              <a:rPr sz="1200" spc="-4" dirty="0">
                <a:latin typeface="Carlito"/>
                <a:cs typeface="Carlito"/>
              </a:rPr>
              <a:t>is </a:t>
            </a:r>
            <a:r>
              <a:rPr sz="1200" spc="-8" dirty="0">
                <a:latin typeface="Carlito"/>
                <a:cs typeface="Carlito"/>
              </a:rPr>
              <a:t>poor </a:t>
            </a:r>
            <a:r>
              <a:rPr sz="1200" spc="-4" dirty="0">
                <a:latin typeface="Carlito"/>
                <a:cs typeface="Carlito"/>
              </a:rPr>
              <a:t>and  </a:t>
            </a:r>
            <a:r>
              <a:rPr sz="1200" spc="-11" dirty="0">
                <a:latin typeface="Carlito"/>
                <a:cs typeface="Carlito"/>
              </a:rPr>
              <a:t>broad spectral </a:t>
            </a:r>
            <a:r>
              <a:rPr sz="1200" spc="-8" dirty="0">
                <a:latin typeface="Carlito"/>
                <a:cs typeface="Carlito"/>
              </a:rPr>
              <a:t>peaks </a:t>
            </a:r>
            <a:r>
              <a:rPr sz="1200" spc="-4" dirty="0">
                <a:latin typeface="Carlito"/>
                <a:cs typeface="Carlito"/>
              </a:rPr>
              <a:t>should </a:t>
            </a:r>
            <a:r>
              <a:rPr sz="1200" spc="-8" dirty="0">
                <a:latin typeface="Carlito"/>
                <a:cs typeface="Carlito"/>
              </a:rPr>
              <a:t>result </a:t>
            </a:r>
            <a:r>
              <a:rPr sz="1200" spc="-4" dirty="0">
                <a:latin typeface="Carlito"/>
                <a:cs typeface="Carlito"/>
              </a:rPr>
              <a:t>or no </a:t>
            </a:r>
            <a:r>
              <a:rPr sz="1200" spc="-8" dirty="0">
                <a:latin typeface="Carlito"/>
                <a:cs typeface="Carlito"/>
              </a:rPr>
              <a:t>peak develops at  </a:t>
            </a:r>
            <a:r>
              <a:rPr sz="1200" spc="-4" dirty="0">
                <a:latin typeface="Carlito"/>
                <a:cs typeface="Carlito"/>
              </a:rPr>
              <a:t>all.</a:t>
            </a:r>
            <a:endParaRPr sz="1200" dirty="0">
              <a:latin typeface="Carlito"/>
              <a:cs typeface="Carlito"/>
            </a:endParaRPr>
          </a:p>
          <a:p>
            <a:pPr marL="224314" marR="261938" indent="-215265">
              <a:lnSpc>
                <a:spcPct val="150000"/>
              </a:lnSpc>
              <a:spcBef>
                <a:spcPts val="289"/>
              </a:spcBef>
              <a:buClr>
                <a:srgbClr val="7E8FA9"/>
              </a:buClr>
              <a:buSzPct val="84375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sz="1200" spc="-4" dirty="0">
                <a:latin typeface="Carlito"/>
                <a:cs typeface="Carlito"/>
              </a:rPr>
              <a:t>If the injection </a:t>
            </a:r>
            <a:r>
              <a:rPr sz="1200" spc="-11" dirty="0">
                <a:latin typeface="Carlito"/>
                <a:cs typeface="Carlito"/>
              </a:rPr>
              <a:t>temperature </a:t>
            </a:r>
            <a:r>
              <a:rPr sz="1200" spc="-4" dirty="0">
                <a:latin typeface="Carlito"/>
                <a:cs typeface="Carlito"/>
              </a:rPr>
              <a:t>is </a:t>
            </a:r>
            <a:r>
              <a:rPr sz="1200" spc="-8" dirty="0">
                <a:latin typeface="Carlito"/>
                <a:cs typeface="Carlito"/>
              </a:rPr>
              <a:t>too </a:t>
            </a:r>
            <a:r>
              <a:rPr sz="1200" spc="-4" dirty="0">
                <a:latin typeface="Carlito"/>
                <a:cs typeface="Carlito"/>
              </a:rPr>
              <a:t>high, the </a:t>
            </a:r>
            <a:r>
              <a:rPr sz="1200" spc="-8" dirty="0">
                <a:latin typeface="Carlito"/>
                <a:cs typeface="Carlito"/>
              </a:rPr>
              <a:t>specimen  </a:t>
            </a:r>
            <a:r>
              <a:rPr sz="1200" spc="-11" dirty="0">
                <a:latin typeface="Carlito"/>
                <a:cs typeface="Carlito"/>
              </a:rPr>
              <a:t>may </a:t>
            </a:r>
            <a:r>
              <a:rPr sz="1200" spc="-8" dirty="0">
                <a:latin typeface="Carlito"/>
                <a:cs typeface="Carlito"/>
              </a:rPr>
              <a:t>decompose </a:t>
            </a:r>
            <a:r>
              <a:rPr sz="1200" spc="-4" dirty="0">
                <a:latin typeface="Carlito"/>
                <a:cs typeface="Carlito"/>
              </a:rPr>
              <a:t>or change </a:t>
            </a:r>
            <a:r>
              <a:rPr sz="1200" dirty="0">
                <a:latin typeface="Carlito"/>
                <a:cs typeface="Carlito"/>
              </a:rPr>
              <a:t>its</a:t>
            </a:r>
            <a:r>
              <a:rPr sz="1200" spc="26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structure.</a:t>
            </a:r>
            <a:endParaRPr sz="1200" dirty="0">
              <a:latin typeface="Carlito"/>
              <a:cs typeface="Carlito"/>
            </a:endParaRPr>
          </a:p>
          <a:p>
            <a:pPr marL="224314" marR="13335" indent="-215265">
              <a:lnSpc>
                <a:spcPct val="150100"/>
              </a:lnSpc>
              <a:spcBef>
                <a:spcPts val="285"/>
              </a:spcBef>
              <a:buClr>
                <a:srgbClr val="7E8FA9"/>
              </a:buClr>
              <a:buSzPct val="84375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11" dirty="0">
                <a:latin typeface="Carlito"/>
                <a:cs typeface="Carlito"/>
              </a:rPr>
              <a:t>temperature </a:t>
            </a:r>
            <a:r>
              <a:rPr sz="1200" spc="-4" dirty="0">
                <a:latin typeface="Carlito"/>
                <a:cs typeface="Carlito"/>
              </a:rPr>
              <a:t>of the sample </a:t>
            </a:r>
            <a:r>
              <a:rPr sz="1200" spc="-8" dirty="0">
                <a:latin typeface="Carlito"/>
                <a:cs typeface="Carlito"/>
              </a:rPr>
              <a:t>port </a:t>
            </a:r>
            <a:r>
              <a:rPr sz="1200" spc="-4" dirty="0">
                <a:latin typeface="Carlito"/>
                <a:cs typeface="Carlito"/>
              </a:rPr>
              <a:t>is usually about </a:t>
            </a:r>
            <a:r>
              <a:rPr sz="1200" spc="-8" dirty="0">
                <a:latin typeface="Carlito"/>
                <a:cs typeface="Carlito"/>
              </a:rPr>
              <a:t>50°C  </a:t>
            </a:r>
            <a:r>
              <a:rPr sz="1200" spc="-4" dirty="0">
                <a:latin typeface="Carlito"/>
                <a:cs typeface="Carlito"/>
              </a:rPr>
              <a:t>higher than the boiling </a:t>
            </a:r>
            <a:r>
              <a:rPr sz="1200" spc="-8" dirty="0">
                <a:latin typeface="Carlito"/>
                <a:cs typeface="Carlito"/>
              </a:rPr>
              <a:t>point </a:t>
            </a:r>
            <a:r>
              <a:rPr sz="1200" spc="-4" dirty="0">
                <a:latin typeface="Carlito"/>
                <a:cs typeface="Carlito"/>
              </a:rPr>
              <a:t>of the least volatile  </a:t>
            </a:r>
            <a:r>
              <a:rPr sz="1200" spc="-8" dirty="0">
                <a:latin typeface="Carlito"/>
                <a:cs typeface="Carlito"/>
              </a:rPr>
              <a:t>component </a:t>
            </a:r>
            <a:r>
              <a:rPr sz="1200" spc="-4" dirty="0">
                <a:latin typeface="Carlito"/>
                <a:cs typeface="Carlito"/>
              </a:rPr>
              <a:t>of the</a:t>
            </a:r>
            <a:r>
              <a:rPr sz="1200" spc="23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sample.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51755" y="1943319"/>
            <a:ext cx="1367772" cy="2533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15606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6739" y="572255"/>
            <a:ext cx="2029589" cy="56313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-15" dirty="0"/>
              <a:t>Contents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9785" y="1960930"/>
            <a:ext cx="3284300" cy="22494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224" indent="-257175">
              <a:spcBef>
                <a:spcPts val="79"/>
              </a:spcBef>
              <a:buClr>
                <a:srgbClr val="1B1E3D"/>
              </a:buClr>
              <a:buSzPct val="85000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500" b="1" spc="-4" dirty="0">
                <a:latin typeface="Carlito"/>
                <a:cs typeface="Carlito"/>
              </a:rPr>
              <a:t>Introduction</a:t>
            </a:r>
            <a:endParaRPr sz="1500" dirty="0">
              <a:latin typeface="Carlito"/>
              <a:cs typeface="Carlito"/>
            </a:endParaRPr>
          </a:p>
          <a:p>
            <a:pPr>
              <a:spcBef>
                <a:spcPts val="11"/>
              </a:spcBef>
              <a:buClr>
                <a:srgbClr val="1B1E3D"/>
              </a:buClr>
              <a:buFont typeface="Arial"/>
              <a:buChar char="•"/>
            </a:pPr>
            <a:endParaRPr sz="1763" dirty="0">
              <a:latin typeface="Carlito"/>
              <a:cs typeface="Carlito"/>
            </a:endParaRPr>
          </a:p>
          <a:p>
            <a:pPr marL="266224" indent="-257175">
              <a:buClr>
                <a:srgbClr val="1B1E3D"/>
              </a:buClr>
              <a:buSzPct val="85000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500" b="1" spc="-11" dirty="0">
                <a:latin typeface="Carlito"/>
                <a:cs typeface="Carlito"/>
              </a:rPr>
              <a:t>Hardware</a:t>
            </a:r>
            <a:endParaRPr sz="1500" dirty="0">
              <a:latin typeface="Carlito"/>
              <a:cs typeface="Carlito"/>
            </a:endParaRPr>
          </a:p>
          <a:p>
            <a:pPr>
              <a:spcBef>
                <a:spcPts val="8"/>
              </a:spcBef>
              <a:buClr>
                <a:srgbClr val="1B1E3D"/>
              </a:buClr>
              <a:buFont typeface="Arial"/>
              <a:buChar char="•"/>
            </a:pPr>
            <a:endParaRPr sz="1763" dirty="0">
              <a:latin typeface="Carlito"/>
              <a:cs typeface="Carlito"/>
            </a:endParaRPr>
          </a:p>
          <a:p>
            <a:pPr marL="266224" indent="-257175">
              <a:buClr>
                <a:srgbClr val="1B1E3D"/>
              </a:buClr>
              <a:buSzPct val="85000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500" b="1" spc="-4" dirty="0">
                <a:latin typeface="Carlito"/>
                <a:cs typeface="Carlito"/>
              </a:rPr>
              <a:t>GC</a:t>
            </a:r>
            <a:r>
              <a:rPr sz="1500" b="1" spc="-15" dirty="0">
                <a:latin typeface="Carlito"/>
                <a:cs typeface="Carlito"/>
              </a:rPr>
              <a:t> </a:t>
            </a:r>
            <a:r>
              <a:rPr sz="1500" b="1" spc="-4" dirty="0" smtClean="0">
                <a:latin typeface="Carlito"/>
                <a:cs typeface="Carlito"/>
              </a:rPr>
              <a:t>injection</a:t>
            </a:r>
            <a:endParaRPr sz="1500" dirty="0">
              <a:latin typeface="Carlito"/>
              <a:cs typeface="Carlito"/>
            </a:endParaRPr>
          </a:p>
          <a:p>
            <a:pPr>
              <a:spcBef>
                <a:spcPts val="11"/>
              </a:spcBef>
              <a:buClr>
                <a:srgbClr val="1B1E3D"/>
              </a:buClr>
              <a:buFont typeface="Arial"/>
              <a:buChar char="•"/>
            </a:pPr>
            <a:endParaRPr sz="1763" dirty="0">
              <a:latin typeface="Carlito"/>
              <a:cs typeface="Carlito"/>
            </a:endParaRPr>
          </a:p>
          <a:p>
            <a:pPr marL="266224" indent="-257175">
              <a:buClr>
                <a:srgbClr val="1B1E3D"/>
              </a:buClr>
              <a:buSzPct val="85000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500" b="1" spc="-4" dirty="0">
                <a:solidFill>
                  <a:srgbClr val="121329"/>
                </a:solidFill>
                <a:latin typeface="Carlito"/>
                <a:cs typeface="Carlito"/>
              </a:rPr>
              <a:t>GC </a:t>
            </a:r>
            <a:r>
              <a:rPr sz="1500" b="1" dirty="0">
                <a:solidFill>
                  <a:srgbClr val="121329"/>
                </a:solidFill>
                <a:latin typeface="Carlito"/>
                <a:cs typeface="Carlito"/>
              </a:rPr>
              <a:t>Basic</a:t>
            </a:r>
            <a:r>
              <a:rPr sz="1500" b="1" spc="-45" dirty="0">
                <a:solidFill>
                  <a:srgbClr val="121329"/>
                </a:solidFill>
                <a:latin typeface="Carlito"/>
                <a:cs typeface="Carlito"/>
              </a:rPr>
              <a:t> </a:t>
            </a:r>
            <a:r>
              <a:rPr sz="1500" b="1" spc="-4" dirty="0" smtClean="0">
                <a:solidFill>
                  <a:srgbClr val="121329"/>
                </a:solidFill>
                <a:latin typeface="Carlito"/>
                <a:cs typeface="Carlito"/>
              </a:rPr>
              <a:t>Components</a:t>
            </a:r>
            <a:endParaRPr sz="1500" dirty="0">
              <a:latin typeface="Carlito"/>
              <a:cs typeface="Carlito"/>
            </a:endParaRPr>
          </a:p>
          <a:p>
            <a:pPr>
              <a:spcBef>
                <a:spcPts val="11"/>
              </a:spcBef>
              <a:buClr>
                <a:srgbClr val="1B1E3D"/>
              </a:buClr>
              <a:buFont typeface="Arial"/>
              <a:buChar char="•"/>
            </a:pPr>
            <a:endParaRPr sz="1763" dirty="0">
              <a:latin typeface="Carlito"/>
              <a:cs typeface="Carlito"/>
            </a:endParaRPr>
          </a:p>
          <a:p>
            <a:pPr marL="266224" indent="-257175">
              <a:buClr>
                <a:srgbClr val="1B1E3D"/>
              </a:buClr>
              <a:buSzPct val="85000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500" b="1" spc="-4" dirty="0">
                <a:latin typeface="Carlito"/>
                <a:cs typeface="Carlito"/>
              </a:rPr>
              <a:t>Applications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82820" y="1500409"/>
            <a:ext cx="2140839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113181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70606" y="1502815"/>
            <a:ext cx="5344674" cy="3206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57600" y="411448"/>
            <a:ext cx="2441450" cy="68624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-4" dirty="0">
                <a:solidFill>
                  <a:schemeClr val="bg1"/>
                </a:solidFill>
              </a:rPr>
              <a:t>Injec</a:t>
            </a:r>
            <a:r>
              <a:rPr spc="-15" dirty="0">
                <a:solidFill>
                  <a:schemeClr val="bg1"/>
                </a:solidFill>
              </a:rPr>
              <a:t>t</a:t>
            </a:r>
            <a:r>
              <a:rPr spc="-4" dirty="0">
                <a:solidFill>
                  <a:schemeClr val="bg1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241364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4130" y="673241"/>
            <a:ext cx="4428445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2800" spc="-4" dirty="0"/>
              <a:t>Injection</a:t>
            </a:r>
            <a:r>
              <a:rPr sz="2800" spc="-15" dirty="0"/>
              <a:t> </a:t>
            </a:r>
            <a:r>
              <a:rPr sz="2800" spc="-26" dirty="0"/>
              <a:t>Techniques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1670" y="1492057"/>
            <a:ext cx="4247889" cy="331244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9525">
              <a:spcBef>
                <a:spcPts val="930"/>
              </a:spcBef>
            </a:pPr>
            <a:r>
              <a:rPr sz="1350" b="1" spc="-11" dirty="0">
                <a:latin typeface="Carlito"/>
                <a:cs typeface="Carlito"/>
              </a:rPr>
              <a:t>Vaporizing.</a:t>
            </a:r>
            <a:endParaRPr sz="1350" dirty="0">
              <a:latin typeface="Carlito"/>
              <a:cs typeface="Carlito"/>
            </a:endParaRPr>
          </a:p>
          <a:p>
            <a:pPr marL="201454" marR="371951">
              <a:lnSpc>
                <a:spcPct val="150000"/>
              </a:lnSpc>
              <a:spcBef>
                <a:spcPts val="34"/>
              </a:spcBef>
            </a:pPr>
            <a:r>
              <a:rPr sz="1200" spc="-4" dirty="0">
                <a:latin typeface="Carlito"/>
                <a:cs typeface="Carlito"/>
              </a:rPr>
              <a:t>The liquid sample is </a:t>
            </a:r>
            <a:r>
              <a:rPr sz="1200" spc="-11" dirty="0">
                <a:latin typeface="Carlito"/>
                <a:cs typeface="Carlito"/>
              </a:rPr>
              <a:t>evaporated </a:t>
            </a:r>
            <a:r>
              <a:rPr sz="1200" spc="-8" dirty="0">
                <a:latin typeface="Carlito"/>
                <a:cs typeface="Carlito"/>
              </a:rPr>
              <a:t>prior to be  </a:t>
            </a:r>
            <a:r>
              <a:rPr sz="1200" spc="-11" dirty="0">
                <a:latin typeface="Carlito"/>
                <a:cs typeface="Carlito"/>
              </a:rPr>
              <a:t>transferred </a:t>
            </a:r>
            <a:r>
              <a:rPr sz="1200" spc="-8" dirty="0">
                <a:latin typeface="Carlito"/>
                <a:cs typeface="Carlito"/>
              </a:rPr>
              <a:t>to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separation</a:t>
            </a:r>
            <a:r>
              <a:rPr sz="1200" spc="3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column.</a:t>
            </a:r>
            <a:endParaRPr sz="1200" dirty="0">
              <a:latin typeface="Carlito"/>
              <a:cs typeface="Carlito"/>
            </a:endParaRPr>
          </a:p>
          <a:p>
            <a:pPr marL="450533" indent="-215265">
              <a:spcBef>
                <a:spcPts val="1009"/>
              </a:spcBef>
              <a:buClr>
                <a:srgbClr val="7E8FA9"/>
              </a:buClr>
              <a:buFont typeface="Arial"/>
              <a:buChar char="•"/>
              <a:tabLst>
                <a:tab pos="450533" algn="l"/>
                <a:tab pos="451009" algn="l"/>
              </a:tabLst>
            </a:pPr>
            <a:r>
              <a:rPr sz="1200" spc="-4" dirty="0">
                <a:latin typeface="Carlito"/>
                <a:cs typeface="Carlito"/>
              </a:rPr>
              <a:t>Split Spliless: </a:t>
            </a:r>
            <a:r>
              <a:rPr sz="1200" spc="-8" dirty="0">
                <a:latin typeface="Carlito"/>
                <a:cs typeface="Carlito"/>
              </a:rPr>
              <a:t>SSL </a:t>
            </a:r>
            <a:r>
              <a:rPr sz="1200" spc="-4" dirty="0">
                <a:latin typeface="Carlito"/>
                <a:cs typeface="Carlito"/>
              </a:rPr>
              <a:t>(permanently</a:t>
            </a:r>
            <a:r>
              <a:rPr sz="1200" spc="-8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hot)</a:t>
            </a:r>
            <a:endParaRPr sz="1200" dirty="0">
              <a:latin typeface="Carlito"/>
              <a:cs typeface="Carlito"/>
            </a:endParaRPr>
          </a:p>
          <a:p>
            <a:pPr marL="450533" indent="-215265">
              <a:spcBef>
                <a:spcPts val="1009"/>
              </a:spcBef>
              <a:buClr>
                <a:srgbClr val="7E8FA9"/>
              </a:buClr>
              <a:buFont typeface="Arial"/>
              <a:buChar char="•"/>
              <a:tabLst>
                <a:tab pos="450533" algn="l"/>
                <a:tab pos="451009" algn="l"/>
              </a:tabLst>
            </a:pPr>
            <a:r>
              <a:rPr sz="1200" spc="-11" dirty="0">
                <a:latin typeface="Carlito"/>
                <a:cs typeface="Carlito"/>
              </a:rPr>
              <a:t>Programmed </a:t>
            </a:r>
            <a:r>
              <a:rPr sz="1200" spc="-23" dirty="0">
                <a:latin typeface="Carlito"/>
                <a:cs typeface="Carlito"/>
              </a:rPr>
              <a:t>Temperature </a:t>
            </a:r>
            <a:r>
              <a:rPr sz="1200" spc="-15" dirty="0">
                <a:latin typeface="Carlito"/>
                <a:cs typeface="Carlito"/>
              </a:rPr>
              <a:t>Vaporizer:</a:t>
            </a:r>
            <a:r>
              <a:rPr sz="1200" spc="105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PTV</a:t>
            </a:r>
            <a:endParaRPr sz="1200" dirty="0">
              <a:latin typeface="Carlito"/>
              <a:cs typeface="Carlito"/>
            </a:endParaRPr>
          </a:p>
          <a:p>
            <a:pPr marL="450533" marR="251936" indent="-215265">
              <a:lnSpc>
                <a:spcPct val="150000"/>
              </a:lnSpc>
              <a:spcBef>
                <a:spcPts val="289"/>
              </a:spcBef>
              <a:buClr>
                <a:srgbClr val="7E8FA9"/>
              </a:buClr>
              <a:buFont typeface="Arial"/>
              <a:buChar char="•"/>
              <a:tabLst>
                <a:tab pos="450533" algn="l"/>
                <a:tab pos="451009" algn="l"/>
              </a:tabLst>
            </a:pPr>
            <a:r>
              <a:rPr sz="1200" spc="-8" dirty="0">
                <a:latin typeface="Carlito"/>
                <a:cs typeface="Carlito"/>
              </a:rPr>
              <a:t>Direct: </a:t>
            </a:r>
            <a:r>
              <a:rPr sz="1200" spc="-11" dirty="0">
                <a:latin typeface="Carlito"/>
                <a:cs typeface="Carlito"/>
              </a:rPr>
              <a:t>PKD, </a:t>
            </a:r>
            <a:r>
              <a:rPr sz="1200" spc="-4" dirty="0">
                <a:latin typeface="Carlito"/>
                <a:cs typeface="Carlito"/>
              </a:rPr>
              <a:t>PPKD (permanently hot, </a:t>
            </a:r>
            <a:r>
              <a:rPr sz="1200" spc="-8" dirty="0">
                <a:latin typeface="Carlito"/>
                <a:cs typeface="Carlito"/>
              </a:rPr>
              <a:t>low  </a:t>
            </a:r>
            <a:r>
              <a:rPr sz="1200" spc="-4" dirty="0">
                <a:latin typeface="Carlito"/>
                <a:cs typeface="Carlito"/>
              </a:rPr>
              <a:t>resolution</a:t>
            </a:r>
            <a:r>
              <a:rPr sz="1200" spc="11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columns)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7E8FA9"/>
              </a:buClr>
              <a:buFont typeface="Arial"/>
              <a:buChar char="•"/>
            </a:pPr>
            <a:endParaRPr sz="900" dirty="0">
              <a:latin typeface="Carlito"/>
              <a:cs typeface="Carlito"/>
            </a:endParaRPr>
          </a:p>
          <a:p>
            <a:pPr marL="9525">
              <a:spcBef>
                <a:spcPts val="4"/>
              </a:spcBef>
            </a:pPr>
            <a:r>
              <a:rPr sz="1350" b="1" spc="-4" dirty="0">
                <a:latin typeface="Carlito"/>
                <a:cs typeface="Carlito"/>
              </a:rPr>
              <a:t>Nonvaporizing.</a:t>
            </a:r>
            <a:endParaRPr sz="1350" dirty="0">
              <a:latin typeface="Carlito"/>
              <a:cs typeface="Carlito"/>
            </a:endParaRPr>
          </a:p>
          <a:p>
            <a:pPr marL="201454" marR="3810">
              <a:lnSpc>
                <a:spcPct val="150200"/>
              </a:lnSpc>
              <a:spcBef>
                <a:spcPts val="30"/>
              </a:spcBef>
            </a:pPr>
            <a:r>
              <a:rPr sz="1200" spc="-4" dirty="0">
                <a:latin typeface="Carlito"/>
                <a:cs typeface="Carlito"/>
              </a:rPr>
              <a:t>The liquid sample </a:t>
            </a:r>
            <a:r>
              <a:rPr sz="1200" spc="-11" dirty="0">
                <a:latin typeface="Carlito"/>
                <a:cs typeface="Carlito"/>
              </a:rPr>
              <a:t>evaporates </a:t>
            </a:r>
            <a:r>
              <a:rPr sz="1200" spc="-8" dirty="0">
                <a:latin typeface="Carlito"/>
                <a:cs typeface="Carlito"/>
              </a:rPr>
              <a:t>into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11" dirty="0">
                <a:latin typeface="Carlito"/>
                <a:cs typeface="Carlito"/>
              </a:rPr>
              <a:t>separation  </a:t>
            </a:r>
            <a:r>
              <a:rPr sz="1200" spc="-8" dirty="0">
                <a:latin typeface="Carlito"/>
                <a:cs typeface="Carlito"/>
              </a:rPr>
              <a:t>column </a:t>
            </a:r>
            <a:r>
              <a:rPr sz="1200" spc="-4" dirty="0">
                <a:latin typeface="Carlito"/>
                <a:cs typeface="Carlito"/>
              </a:rPr>
              <a:t>(or a</a:t>
            </a:r>
            <a:r>
              <a:rPr sz="1200" spc="1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precolumn)</a:t>
            </a:r>
            <a:endParaRPr sz="1200" dirty="0">
              <a:latin typeface="Carlito"/>
              <a:cs typeface="Carlito"/>
            </a:endParaRPr>
          </a:p>
          <a:p>
            <a:pPr marL="450533" indent="-215265">
              <a:spcBef>
                <a:spcPts val="1005"/>
              </a:spcBef>
              <a:buClr>
                <a:srgbClr val="7E8FA9"/>
              </a:buClr>
              <a:buFont typeface="Arial"/>
              <a:buChar char="•"/>
              <a:tabLst>
                <a:tab pos="450533" algn="l"/>
                <a:tab pos="451009" algn="l"/>
              </a:tabLst>
            </a:pPr>
            <a:r>
              <a:rPr sz="1200" spc="-4" dirty="0">
                <a:latin typeface="Carlito"/>
                <a:cs typeface="Carlito"/>
              </a:rPr>
              <a:t>Cold On Column: OC (permanently</a:t>
            </a:r>
            <a:r>
              <a:rPr sz="1200" spc="-1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cool)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8230" y="1761320"/>
            <a:ext cx="24003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663504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9227" y="611686"/>
            <a:ext cx="1543490" cy="56313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-4" dirty="0"/>
              <a:t>Se</a:t>
            </a:r>
            <a:r>
              <a:rPr spc="-19" dirty="0"/>
              <a:t>p</a:t>
            </a:r>
            <a:r>
              <a:rPr spc="-23" dirty="0"/>
              <a:t>t</a:t>
            </a:r>
            <a:r>
              <a:rPr spc="-4" dirty="0"/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4324" y="1949072"/>
            <a:ext cx="3676648" cy="233717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76200" indent="-257175">
              <a:lnSpc>
                <a:spcPct val="150200"/>
              </a:lnSpc>
              <a:spcBef>
                <a:spcPts val="7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Ensure </a:t>
            </a:r>
            <a:r>
              <a:rPr sz="1200" spc="-4" dirty="0">
                <a:latin typeface="Carlito"/>
                <a:cs typeface="Carlito"/>
              </a:rPr>
              <a:t>optimal </a:t>
            </a:r>
            <a:r>
              <a:rPr sz="1200" spc="-8" dirty="0">
                <a:latin typeface="Carlito"/>
                <a:cs typeface="Carlito"/>
              </a:rPr>
              <a:t>performance </a:t>
            </a:r>
            <a:r>
              <a:rPr sz="1200" spc="-4" dirty="0">
                <a:latin typeface="Carlito"/>
                <a:cs typeface="Carlito"/>
              </a:rPr>
              <a:t>of </a:t>
            </a:r>
            <a:r>
              <a:rPr sz="1200" spc="-11" dirty="0">
                <a:latin typeface="Carlito"/>
                <a:cs typeface="Carlito"/>
              </a:rPr>
              <a:t>your </a:t>
            </a:r>
            <a:r>
              <a:rPr sz="1200" spc="-4" dirty="0">
                <a:latin typeface="Carlito"/>
                <a:cs typeface="Carlito"/>
              </a:rPr>
              <a:t>GC  </a:t>
            </a:r>
            <a:r>
              <a:rPr sz="1200" spc="-8" dirty="0">
                <a:latin typeface="Carlito"/>
                <a:cs typeface="Carlito"/>
              </a:rPr>
              <a:t>instrument </a:t>
            </a:r>
            <a:r>
              <a:rPr sz="1200" spc="-4" dirty="0">
                <a:latin typeface="Carlito"/>
                <a:cs typeface="Carlito"/>
              </a:rPr>
              <a:t>with bleed and</a:t>
            </a:r>
            <a:r>
              <a:rPr sz="1200" spc="4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temperature.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50000"/>
              </a:lnSpc>
              <a:spcBef>
                <a:spcPts val="28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00514" algn="l"/>
                <a:tab pos="300990" algn="l"/>
              </a:tabLst>
            </a:pPr>
            <a:r>
              <a:rPr sz="1350" dirty="0"/>
              <a:t>	</a:t>
            </a:r>
            <a:r>
              <a:rPr sz="1200" spc="-4" dirty="0">
                <a:latin typeface="Carlito"/>
                <a:cs typeface="Carlito"/>
              </a:rPr>
              <a:t>Made of </a:t>
            </a:r>
            <a:r>
              <a:rPr sz="1200" spc="-8" dirty="0">
                <a:latin typeface="Carlito"/>
                <a:cs typeface="Carlito"/>
              </a:rPr>
              <a:t>low-bleed silicone, </a:t>
            </a:r>
            <a:r>
              <a:rPr sz="1200" spc="-11" dirty="0">
                <a:latin typeface="Carlito"/>
                <a:cs typeface="Carlito"/>
              </a:rPr>
              <a:t>have  excellent </a:t>
            </a:r>
            <a:r>
              <a:rPr sz="1200" spc="-8" dirty="0">
                <a:latin typeface="Carlito"/>
                <a:cs typeface="Carlito"/>
              </a:rPr>
              <a:t>mechanical properties, </a:t>
            </a:r>
            <a:r>
              <a:rPr sz="1200" spc="-11" dirty="0">
                <a:latin typeface="Carlito"/>
                <a:cs typeface="Carlito"/>
              </a:rPr>
              <a:t>are </a:t>
            </a:r>
            <a:r>
              <a:rPr sz="1200" spc="-8" dirty="0">
                <a:latin typeface="Carlito"/>
                <a:cs typeface="Carlito"/>
              </a:rPr>
              <a:t>ideal  </a:t>
            </a:r>
            <a:r>
              <a:rPr sz="1200" spc="-11" dirty="0">
                <a:latin typeface="Carlito"/>
                <a:cs typeface="Carlito"/>
              </a:rPr>
              <a:t>for </a:t>
            </a:r>
            <a:r>
              <a:rPr sz="1200" spc="-8" dirty="0">
                <a:latin typeface="Carlito"/>
                <a:cs typeface="Carlito"/>
              </a:rPr>
              <a:t>demanding </a:t>
            </a:r>
            <a:r>
              <a:rPr sz="1200" spc="-4" dirty="0">
                <a:latin typeface="Carlito"/>
                <a:cs typeface="Carlito"/>
              </a:rPr>
              <a:t>GC and </a:t>
            </a:r>
            <a:r>
              <a:rPr sz="1200" dirty="0">
                <a:latin typeface="Carlito"/>
                <a:cs typeface="Carlito"/>
              </a:rPr>
              <a:t>GC-MS  </a:t>
            </a:r>
            <a:r>
              <a:rPr sz="1200" spc="-4" dirty="0">
                <a:latin typeface="Carlito"/>
                <a:cs typeface="Carlito"/>
              </a:rPr>
              <a:t>applications, and </a:t>
            </a:r>
            <a:r>
              <a:rPr sz="1200" spc="-8" dirty="0">
                <a:latin typeface="Carlito"/>
                <a:cs typeface="Carlito"/>
              </a:rPr>
              <a:t>may </a:t>
            </a:r>
            <a:r>
              <a:rPr sz="1200" spc="-4" dirty="0">
                <a:latin typeface="Carlito"/>
                <a:cs typeface="Carlito"/>
              </a:rPr>
              <a:t>be </a:t>
            </a:r>
            <a:r>
              <a:rPr sz="1200" spc="-8" dirty="0">
                <a:latin typeface="Carlito"/>
                <a:cs typeface="Carlito"/>
              </a:rPr>
              <a:t>used </a:t>
            </a:r>
            <a:r>
              <a:rPr sz="1200" spc="-4" dirty="0">
                <a:latin typeface="Carlito"/>
                <a:cs typeface="Carlito"/>
              </a:rPr>
              <a:t>reliably </a:t>
            </a:r>
            <a:r>
              <a:rPr sz="1200" spc="-8" dirty="0">
                <a:latin typeface="Carlito"/>
                <a:cs typeface="Carlito"/>
              </a:rPr>
              <a:t>up  to 400</a:t>
            </a:r>
            <a:r>
              <a:rPr sz="1200" spc="23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°C.</a:t>
            </a:r>
            <a:endParaRPr sz="1200" dirty="0">
              <a:latin typeface="Carlito"/>
              <a:cs typeface="Carlito"/>
            </a:endParaRPr>
          </a:p>
          <a:p>
            <a:pPr marL="266700" marR="172878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Septum must </a:t>
            </a:r>
            <a:r>
              <a:rPr sz="1200" spc="-4" dirty="0">
                <a:latin typeface="Carlito"/>
                <a:cs typeface="Carlito"/>
              </a:rPr>
              <a:t>be </a:t>
            </a:r>
            <a:r>
              <a:rPr sz="1200" spc="-8" dirty="0">
                <a:latin typeface="Carlito"/>
                <a:cs typeface="Carlito"/>
              </a:rPr>
              <a:t>replaced at </a:t>
            </a:r>
            <a:r>
              <a:rPr sz="1200" spc="-4" dirty="0">
                <a:latin typeface="Carlito"/>
                <a:cs typeface="Carlito"/>
              </a:rPr>
              <a:t>least </a:t>
            </a:r>
            <a:r>
              <a:rPr sz="1200" spc="-8" dirty="0">
                <a:latin typeface="Carlito"/>
                <a:cs typeface="Carlito"/>
              </a:rPr>
              <a:t>after  200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injections.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62931" y="1543050"/>
            <a:ext cx="1853946" cy="1231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5162931" y="3086100"/>
            <a:ext cx="1853946" cy="1200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828927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384" y="573000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5014" y="584222"/>
            <a:ext cx="3206805" cy="56313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-4" dirty="0"/>
              <a:t>Injector</a:t>
            </a:r>
            <a:r>
              <a:rPr spc="-41" dirty="0"/>
              <a:t> </a:t>
            </a:r>
            <a:r>
              <a:rPr spc="-19" dirty="0"/>
              <a:t>Types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1670" y="1836333"/>
            <a:ext cx="3817625" cy="20763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175">
              <a:spcBef>
                <a:spcPts val="71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Split/ Splitless</a:t>
            </a:r>
            <a:r>
              <a:rPr sz="1200" spc="-3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Injector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13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On-Column</a:t>
            </a:r>
            <a:r>
              <a:rPr sz="1200" spc="-8" dirty="0">
                <a:latin typeface="Carlito"/>
                <a:cs typeface="Carlito"/>
              </a:rPr>
              <a:t> Injector</a:t>
            </a:r>
            <a:endParaRPr sz="1200" dirty="0">
              <a:latin typeface="Carlito"/>
              <a:cs typeface="Carlito"/>
            </a:endParaRPr>
          </a:p>
          <a:p>
            <a:pPr marL="266700" marR="214313" indent="-257175">
              <a:lnSpc>
                <a:spcPct val="150000"/>
              </a:lnSpc>
              <a:spcBef>
                <a:spcPts val="285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High </a:t>
            </a:r>
            <a:r>
              <a:rPr sz="1200" spc="-8" dirty="0">
                <a:latin typeface="Carlito"/>
                <a:cs typeface="Carlito"/>
              </a:rPr>
              <a:t>Oven </a:t>
            </a:r>
            <a:r>
              <a:rPr sz="1200" spc="-19" dirty="0">
                <a:latin typeface="Carlito"/>
                <a:cs typeface="Carlito"/>
              </a:rPr>
              <a:t>Temperature </a:t>
            </a:r>
            <a:r>
              <a:rPr sz="1200" spc="-4" dirty="0">
                <a:latin typeface="Carlito"/>
                <a:cs typeface="Carlito"/>
              </a:rPr>
              <a:t>On-Column  </a:t>
            </a:r>
            <a:r>
              <a:rPr sz="1200" spc="-8" dirty="0">
                <a:latin typeface="Carlito"/>
                <a:cs typeface="Carlito"/>
              </a:rPr>
              <a:t>Injector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13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11" dirty="0">
                <a:latin typeface="Carlito"/>
                <a:cs typeface="Carlito"/>
              </a:rPr>
              <a:t>Large </a:t>
            </a:r>
            <a:r>
              <a:rPr sz="1200" spc="-15" dirty="0">
                <a:latin typeface="Carlito"/>
                <a:cs typeface="Carlito"/>
              </a:rPr>
              <a:t>Volume </a:t>
            </a:r>
            <a:r>
              <a:rPr sz="1200" spc="-4" dirty="0">
                <a:latin typeface="Carlito"/>
                <a:cs typeface="Carlito"/>
              </a:rPr>
              <a:t>On-Column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Injector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15" dirty="0">
                <a:latin typeface="Carlito"/>
                <a:cs typeface="Carlito"/>
              </a:rPr>
              <a:t>Packed </a:t>
            </a:r>
            <a:r>
              <a:rPr sz="1200" spc="-4" dirty="0">
                <a:latin typeface="Carlito"/>
                <a:cs typeface="Carlito"/>
              </a:rPr>
              <a:t>Column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Injector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5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Purged </a:t>
            </a:r>
            <a:r>
              <a:rPr sz="1200" spc="-15" dirty="0">
                <a:latin typeface="Carlito"/>
                <a:cs typeface="Carlito"/>
              </a:rPr>
              <a:t>Packed</a:t>
            </a:r>
            <a:r>
              <a:rPr sz="1200" spc="1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Injector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50100"/>
              </a:lnSpc>
              <a:spcBef>
                <a:spcPts val="289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Programmable </a:t>
            </a:r>
            <a:r>
              <a:rPr sz="1200" spc="-19" dirty="0">
                <a:latin typeface="Carlito"/>
                <a:cs typeface="Carlito"/>
              </a:rPr>
              <a:t>Temperature </a:t>
            </a:r>
            <a:r>
              <a:rPr sz="1200" spc="-11" dirty="0">
                <a:latin typeface="Carlito"/>
                <a:cs typeface="Carlito"/>
              </a:rPr>
              <a:t>Vaporizing  </a:t>
            </a:r>
            <a:r>
              <a:rPr sz="1200" spc="-8" dirty="0">
                <a:latin typeface="Carlito"/>
                <a:cs typeface="Carlito"/>
              </a:rPr>
              <a:t>Injector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2820" y="1626362"/>
            <a:ext cx="2277999" cy="2496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292336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1425" y="739290"/>
            <a:ext cx="6298852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  <a:tabLst>
                <a:tab pos="2828449" algn="l"/>
              </a:tabLst>
            </a:pPr>
            <a:r>
              <a:rPr sz="2800" spc="-4" dirty="0" smtClean="0"/>
              <a:t>Split/</a:t>
            </a:r>
            <a:r>
              <a:rPr sz="2800" spc="-4" dirty="0" err="1" smtClean="0"/>
              <a:t>Splitless</a:t>
            </a:r>
            <a:r>
              <a:rPr sz="2800" spc="30" dirty="0" smtClean="0"/>
              <a:t> </a:t>
            </a:r>
            <a:r>
              <a:rPr sz="2800" spc="-4" dirty="0" smtClean="0"/>
              <a:t>Injector</a:t>
            </a:r>
            <a:r>
              <a:rPr lang="en-US" sz="2800" spc="-4" dirty="0" smtClean="0"/>
              <a:t> </a:t>
            </a:r>
            <a:r>
              <a:rPr sz="2800" spc="-4" dirty="0" smtClean="0"/>
              <a:t>(vaporizing</a:t>
            </a:r>
            <a:r>
              <a:rPr sz="2800" spc="-45" dirty="0" smtClean="0"/>
              <a:t> </a:t>
            </a:r>
            <a:r>
              <a:rPr sz="2800" spc="-4" dirty="0"/>
              <a:t>injector)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260" y="1808225"/>
            <a:ext cx="4428445" cy="19621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latin typeface="Carlito"/>
                <a:cs typeface="Carlito"/>
              </a:rPr>
              <a:t>Split</a:t>
            </a:r>
            <a:r>
              <a:rPr sz="1350" b="1" spc="-23" dirty="0">
                <a:latin typeface="Carlito"/>
                <a:cs typeface="Carlito"/>
              </a:rPr>
              <a:t> </a:t>
            </a:r>
            <a:r>
              <a:rPr sz="1350" b="1" spc="-4" dirty="0">
                <a:latin typeface="Carlito"/>
                <a:cs typeface="Carlito"/>
              </a:rPr>
              <a:t>mode</a:t>
            </a:r>
            <a:endParaRPr sz="1350" dirty="0">
              <a:latin typeface="Carlito"/>
              <a:cs typeface="Carlito"/>
            </a:endParaRPr>
          </a:p>
          <a:p>
            <a:pPr>
              <a:spcBef>
                <a:spcPts val="23"/>
              </a:spcBef>
            </a:pPr>
            <a:endParaRPr sz="1050" dirty="0">
              <a:latin typeface="Carlito"/>
              <a:cs typeface="Carlito"/>
            </a:endParaRPr>
          </a:p>
          <a:p>
            <a:pPr marL="224314" marR="48577" indent="-215265">
              <a:lnSpc>
                <a:spcPct val="200000"/>
              </a:lnSpc>
              <a:buClr>
                <a:srgbClr val="1B1E3D"/>
              </a:buClr>
              <a:buSzPct val="84375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sz="1200" spc="-4" dirty="0">
                <a:latin typeface="Carlito"/>
                <a:cs typeface="Carlito"/>
              </a:rPr>
              <a:t>The split </a:t>
            </a:r>
            <a:r>
              <a:rPr sz="1200" spc="-8" dirty="0">
                <a:latin typeface="Carlito"/>
                <a:cs typeface="Carlito"/>
              </a:rPr>
              <a:t>vent </a:t>
            </a:r>
            <a:r>
              <a:rPr sz="1200" spc="-4" dirty="0">
                <a:latin typeface="Carlito"/>
                <a:cs typeface="Carlito"/>
              </a:rPr>
              <a:t>is </a:t>
            </a:r>
            <a:r>
              <a:rPr sz="1200" spc="-8" dirty="0">
                <a:latin typeface="Carlito"/>
                <a:cs typeface="Carlito"/>
              </a:rPr>
              <a:t>open, </a:t>
            </a:r>
            <a:r>
              <a:rPr sz="1200" spc="-4" dirty="0">
                <a:latin typeface="Carlito"/>
                <a:cs typeface="Carlito"/>
              </a:rPr>
              <a:t>part of the sample  </a:t>
            </a:r>
            <a:r>
              <a:rPr sz="1200" spc="-8" dirty="0">
                <a:latin typeface="Carlito"/>
                <a:cs typeface="Carlito"/>
              </a:rPr>
              <a:t>go into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column.</a:t>
            </a:r>
            <a:endParaRPr sz="1200" dirty="0">
              <a:latin typeface="Carlito"/>
              <a:cs typeface="Carlito"/>
            </a:endParaRPr>
          </a:p>
          <a:p>
            <a:pPr marL="224314" marR="228600" indent="-215265">
              <a:lnSpc>
                <a:spcPct val="200100"/>
              </a:lnSpc>
              <a:spcBef>
                <a:spcPts val="28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sz="1200" spc="-4" dirty="0">
                <a:latin typeface="Carlito"/>
                <a:cs typeface="Carlito"/>
              </a:rPr>
              <a:t>When analyzing high </a:t>
            </a:r>
            <a:r>
              <a:rPr sz="1200" spc="-11" dirty="0">
                <a:latin typeface="Carlito"/>
                <a:cs typeface="Carlito"/>
              </a:rPr>
              <a:t>concentration </a:t>
            </a:r>
            <a:r>
              <a:rPr sz="1200" spc="-8" dirty="0">
                <a:latin typeface="Carlito"/>
                <a:cs typeface="Carlito"/>
              </a:rPr>
              <a:t>or  neat</a:t>
            </a:r>
            <a:r>
              <a:rPr sz="1200" spc="-4" dirty="0">
                <a:latin typeface="Carlito"/>
                <a:cs typeface="Carlito"/>
              </a:rPr>
              <a:t> samples.</a:t>
            </a:r>
            <a:endParaRPr sz="1200" dirty="0">
              <a:latin typeface="Carlito"/>
              <a:cs typeface="Carlito"/>
            </a:endParaRPr>
          </a:p>
          <a:p>
            <a:pPr marL="224314" marR="3810" indent="-215265">
              <a:lnSpc>
                <a:spcPct val="20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sz="1200" spc="-8" dirty="0">
                <a:latin typeface="Carlito"/>
                <a:cs typeface="Carlito"/>
              </a:rPr>
              <a:t>Yields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sharpest peaks </a:t>
            </a:r>
            <a:r>
              <a:rPr sz="1200" spc="-4" dirty="0">
                <a:latin typeface="Carlito"/>
                <a:cs typeface="Carlito"/>
              </a:rPr>
              <a:t>if the split </a:t>
            </a:r>
            <a:r>
              <a:rPr sz="1200" spc="-8" dirty="0">
                <a:latin typeface="Carlito"/>
                <a:cs typeface="Carlito"/>
              </a:rPr>
              <a:t>gas </a:t>
            </a:r>
            <a:r>
              <a:rPr sz="1200" spc="-4" dirty="0">
                <a:latin typeface="Carlito"/>
                <a:cs typeface="Carlito"/>
              </a:rPr>
              <a:t>is  </a:t>
            </a:r>
            <a:r>
              <a:rPr sz="1200" spc="-8" dirty="0">
                <a:latin typeface="Carlito"/>
                <a:cs typeface="Carlito"/>
              </a:rPr>
              <a:t>properly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mixed.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  <a:buClr>
                <a:srgbClr val="1B1E3D"/>
              </a:buClr>
              <a:buFont typeface="Arial"/>
              <a:buChar char="•"/>
            </a:pPr>
            <a:endParaRPr sz="1388" dirty="0">
              <a:latin typeface="Carlito"/>
              <a:cs typeface="Carlito"/>
            </a:endParaRPr>
          </a:p>
          <a:p>
            <a:pPr marL="224314" indent="-215265">
              <a:spcBef>
                <a:spcPts val="4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sz="1200" spc="-8" dirty="0">
                <a:latin typeface="Carlito"/>
                <a:cs typeface="Carlito"/>
              </a:rPr>
              <a:t>Standard </a:t>
            </a:r>
            <a:r>
              <a:rPr sz="1200" spc="-11" dirty="0">
                <a:latin typeface="Carlito"/>
                <a:cs typeface="Carlito"/>
              </a:rPr>
              <a:t>for </a:t>
            </a:r>
            <a:r>
              <a:rPr sz="1200" spc="-4" dirty="0">
                <a:latin typeface="Carlito"/>
                <a:cs typeface="Carlito"/>
              </a:rPr>
              <a:t>capillary</a:t>
            </a:r>
            <a:r>
              <a:rPr sz="1200" spc="-8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columns</a:t>
            </a:r>
            <a:r>
              <a:rPr sz="1200" spc="-4" dirty="0">
                <a:solidFill>
                  <a:srgbClr val="232852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2820" y="1403964"/>
            <a:ext cx="2800350" cy="3267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8755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9856" y="648140"/>
            <a:ext cx="2596556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2800" spc="-8" dirty="0"/>
              <a:t>Good</a:t>
            </a:r>
            <a:r>
              <a:rPr sz="2800" spc="-45" dirty="0"/>
              <a:t> </a:t>
            </a:r>
            <a:r>
              <a:rPr sz="2800" spc="-4" dirty="0"/>
              <a:t>injector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260" y="1808225"/>
            <a:ext cx="5191970" cy="238671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175">
              <a:spcBef>
                <a:spcPts val="71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Capable </a:t>
            </a:r>
            <a:r>
              <a:rPr sz="1200" spc="-8" dirty="0">
                <a:latin typeface="Carlito"/>
                <a:cs typeface="Carlito"/>
              </a:rPr>
              <a:t>to quantitative accept </a:t>
            </a:r>
            <a:r>
              <a:rPr sz="1200" spc="-4" dirty="0">
                <a:latin typeface="Carlito"/>
                <a:cs typeface="Carlito"/>
              </a:rPr>
              <a:t>a </a:t>
            </a:r>
            <a:r>
              <a:rPr sz="1200" spc="-8" dirty="0">
                <a:latin typeface="Carlito"/>
                <a:cs typeface="Carlito"/>
              </a:rPr>
              <a:t>broad </a:t>
            </a:r>
            <a:r>
              <a:rPr sz="1200" spc="-4" dirty="0">
                <a:latin typeface="Carlito"/>
                <a:cs typeface="Carlito"/>
              </a:rPr>
              <a:t>volatility</a:t>
            </a:r>
            <a:r>
              <a:rPr sz="1200" spc="-26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range.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Low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discrimination.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56" dirty="0">
                <a:latin typeface="Carlito"/>
                <a:cs typeface="Carlito"/>
              </a:rPr>
              <a:t>To </a:t>
            </a:r>
            <a:r>
              <a:rPr sz="1200" spc="-4" dirty="0">
                <a:latin typeface="Carlito"/>
                <a:cs typeface="Carlito"/>
              </a:rPr>
              <a:t>handle dirty and clean</a:t>
            </a:r>
            <a:r>
              <a:rPr sz="1200" spc="41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matrices.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With dirty </a:t>
            </a:r>
            <a:r>
              <a:rPr sz="1200" spc="-8" dirty="0">
                <a:latin typeface="Carlito"/>
                <a:cs typeface="Carlito"/>
              </a:rPr>
              <a:t>matrices reduces </a:t>
            </a:r>
            <a:r>
              <a:rPr sz="1200" spc="-4" dirty="0">
                <a:latin typeface="Carlito"/>
                <a:cs typeface="Carlito"/>
              </a:rPr>
              <a:t>sample clean-up and </a:t>
            </a:r>
            <a:r>
              <a:rPr sz="1200" spc="-8" dirty="0">
                <a:latin typeface="Carlito"/>
                <a:cs typeface="Carlito"/>
              </a:rPr>
              <a:t>preserves the  column.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With clean matrices </a:t>
            </a:r>
            <a:r>
              <a:rPr sz="1200" spc="-8" dirty="0">
                <a:latin typeface="Carlito"/>
                <a:cs typeface="Carlito"/>
              </a:rPr>
              <a:t>boosts </a:t>
            </a:r>
            <a:r>
              <a:rPr sz="1200" spc="-4" dirty="0">
                <a:latin typeface="Carlito"/>
                <a:cs typeface="Carlito"/>
              </a:rPr>
              <a:t>sensitivity with </a:t>
            </a:r>
            <a:r>
              <a:rPr sz="1200" spc="-34" dirty="0">
                <a:latin typeface="Carlito"/>
                <a:cs typeface="Carlito"/>
              </a:rPr>
              <a:t>LVI </a:t>
            </a:r>
            <a:r>
              <a:rPr sz="1200" spc="-8" dirty="0">
                <a:latin typeface="Carlito"/>
                <a:cs typeface="Carlito"/>
              </a:rPr>
              <a:t>techniques</a:t>
            </a:r>
            <a:r>
              <a:rPr sz="1200" spc="56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Extremely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inert.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Able </a:t>
            </a:r>
            <a:r>
              <a:rPr sz="1200" spc="-8" dirty="0">
                <a:latin typeface="Carlito"/>
                <a:cs typeface="Carlito"/>
              </a:rPr>
              <a:t>to </a:t>
            </a:r>
            <a:r>
              <a:rPr sz="1200" spc="-4" dirty="0">
                <a:latin typeface="Carlito"/>
                <a:cs typeface="Carlito"/>
              </a:rPr>
              <a:t>handle </a:t>
            </a:r>
            <a:r>
              <a:rPr sz="1200" spc="-8" dirty="0">
                <a:latin typeface="Carlito"/>
                <a:cs typeface="Carlito"/>
              </a:rPr>
              <a:t>polar/active compounds.</a:t>
            </a:r>
            <a:endParaRPr sz="1200" dirty="0">
              <a:latin typeface="Carlito"/>
              <a:cs typeface="Carlito"/>
            </a:endParaRPr>
          </a:p>
          <a:p>
            <a:pPr marL="300990" indent="-291465">
              <a:spcBef>
                <a:spcPts val="1009"/>
              </a:spcBef>
              <a:buClr>
                <a:srgbClr val="1B1E3D"/>
              </a:buClr>
              <a:buSzPct val="84375"/>
              <a:buAutoNum type="arabicPeriod"/>
              <a:tabLst>
                <a:tab pos="300514" algn="l"/>
                <a:tab pos="300990" algn="l"/>
              </a:tabLst>
            </a:pPr>
            <a:r>
              <a:rPr sz="1200" spc="-8" dirty="0">
                <a:latin typeface="Carlito"/>
                <a:cs typeface="Carlito"/>
              </a:rPr>
              <a:t>Provide </a:t>
            </a:r>
            <a:r>
              <a:rPr sz="1200" spc="-4" dirty="0">
                <a:latin typeface="Carlito"/>
                <a:cs typeface="Carlito"/>
              </a:rPr>
              <a:t>optimum band</a:t>
            </a:r>
            <a:r>
              <a:rPr sz="1200" spc="1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shape.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51755" y="2058263"/>
            <a:ext cx="1857375" cy="217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763581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9529" y="673241"/>
            <a:ext cx="2248398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45" dirty="0" smtClean="0"/>
              <a:t> </a:t>
            </a:r>
            <a:r>
              <a:rPr sz="2800" spc="-8" dirty="0"/>
              <a:t>Column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555" y="1966442"/>
            <a:ext cx="5802790" cy="17883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8101">
              <a:spcBef>
                <a:spcPts val="75"/>
              </a:spcBef>
            </a:pPr>
            <a:r>
              <a:rPr sz="1350" b="1" spc="-4" dirty="0">
                <a:latin typeface="Carlito"/>
                <a:cs typeface="Carlito"/>
              </a:rPr>
              <a:t>The</a:t>
            </a:r>
            <a:r>
              <a:rPr sz="1350" b="1" spc="-8" dirty="0">
                <a:latin typeface="Carlito"/>
                <a:cs typeface="Carlito"/>
              </a:rPr>
              <a:t> </a:t>
            </a:r>
            <a:r>
              <a:rPr sz="1350" b="1" spc="-4" dirty="0">
                <a:latin typeface="Carlito"/>
                <a:cs typeface="Carlito"/>
              </a:rPr>
              <a:t>column</a:t>
            </a:r>
            <a:endParaRPr sz="1350" dirty="0">
              <a:latin typeface="Carlito"/>
              <a:cs typeface="Carlito"/>
            </a:endParaRPr>
          </a:p>
          <a:p>
            <a:pPr marL="266700" marR="3810" indent="-257175">
              <a:lnSpc>
                <a:spcPct val="150000"/>
              </a:lnSpc>
              <a:spcBef>
                <a:spcPts val="323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8" dirty="0">
                <a:latin typeface="Carlito"/>
                <a:cs typeface="Carlito"/>
              </a:rPr>
              <a:t>Is where the chromatographic separation  </a:t>
            </a:r>
            <a:r>
              <a:rPr sz="1200" b="1" spc="-4" dirty="0">
                <a:latin typeface="Carlito"/>
                <a:cs typeface="Carlito"/>
              </a:rPr>
              <a:t>of </a:t>
            </a:r>
            <a:r>
              <a:rPr sz="1200" b="1" spc="-8" dirty="0">
                <a:latin typeface="Carlito"/>
                <a:cs typeface="Carlito"/>
              </a:rPr>
              <a:t>the </a:t>
            </a:r>
            <a:r>
              <a:rPr sz="1200" b="1" spc="-4" dirty="0">
                <a:latin typeface="Carlito"/>
                <a:cs typeface="Carlito"/>
              </a:rPr>
              <a:t>sample</a:t>
            </a:r>
            <a:r>
              <a:rPr sz="1200" b="1" spc="4" dirty="0">
                <a:latin typeface="Carlito"/>
                <a:cs typeface="Carlito"/>
              </a:rPr>
              <a:t> </a:t>
            </a:r>
            <a:r>
              <a:rPr sz="1200" b="1" spc="-8" dirty="0">
                <a:latin typeface="Carlito"/>
                <a:cs typeface="Carlito"/>
              </a:rPr>
              <a:t>occurs.</a:t>
            </a:r>
            <a:endParaRPr sz="1200" dirty="0">
              <a:latin typeface="Carlito"/>
              <a:cs typeface="Carlito"/>
            </a:endParaRPr>
          </a:p>
          <a:p>
            <a:pPr marL="266700" marR="48101" indent="-257175">
              <a:lnSpc>
                <a:spcPct val="150000"/>
              </a:lnSpc>
              <a:spcBef>
                <a:spcPts val="288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11" dirty="0">
                <a:latin typeface="Carlito"/>
                <a:cs typeface="Carlito"/>
              </a:rPr>
              <a:t>Several </a:t>
            </a:r>
            <a:r>
              <a:rPr sz="1200" spc="-4" dirty="0">
                <a:latin typeface="Carlito"/>
                <a:cs typeface="Carlito"/>
              </a:rPr>
              <a:t>types of </a:t>
            </a:r>
            <a:r>
              <a:rPr sz="1200" spc="-8" dirty="0">
                <a:latin typeface="Carlito"/>
                <a:cs typeface="Carlito"/>
              </a:rPr>
              <a:t>columns </a:t>
            </a:r>
            <a:r>
              <a:rPr sz="1200" spc="-11" dirty="0">
                <a:latin typeface="Carlito"/>
                <a:cs typeface="Carlito"/>
              </a:rPr>
              <a:t>are </a:t>
            </a:r>
            <a:r>
              <a:rPr sz="1200" spc="-8" dirty="0">
                <a:latin typeface="Carlito"/>
                <a:cs typeface="Carlito"/>
              </a:rPr>
              <a:t>available </a:t>
            </a:r>
            <a:r>
              <a:rPr sz="1200" spc="-15" dirty="0">
                <a:latin typeface="Carlito"/>
                <a:cs typeface="Carlito"/>
              </a:rPr>
              <a:t>for  </a:t>
            </a:r>
            <a:r>
              <a:rPr sz="1200" spc="-11" dirty="0">
                <a:latin typeface="Carlito"/>
                <a:cs typeface="Carlito"/>
              </a:rPr>
              <a:t>different chromatographic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applications: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heart </a:t>
            </a:r>
            <a:r>
              <a:rPr sz="1200" spc="-4" dirty="0">
                <a:latin typeface="Carlito"/>
                <a:cs typeface="Carlito"/>
              </a:rPr>
              <a:t>of the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system.</a:t>
            </a:r>
            <a:endParaRPr sz="1200" dirty="0">
              <a:latin typeface="Carlito"/>
              <a:cs typeface="Carlito"/>
            </a:endParaRPr>
          </a:p>
          <a:p>
            <a:pPr marL="266700" marR="18574" indent="-257175">
              <a:lnSpc>
                <a:spcPct val="150000"/>
              </a:lnSpc>
              <a:spcBef>
                <a:spcPts val="288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00514" algn="l"/>
                <a:tab pos="300990" algn="l"/>
              </a:tabLst>
            </a:pPr>
            <a:r>
              <a:rPr sz="1350" dirty="0"/>
              <a:t>	</a:t>
            </a:r>
            <a:r>
              <a:rPr sz="1200" spc="-4" dirty="0">
                <a:latin typeface="Carlito"/>
                <a:cs typeface="Carlito"/>
              </a:rPr>
              <a:t>It is </a:t>
            </a:r>
            <a:r>
              <a:rPr sz="1200" spc="-8" dirty="0">
                <a:latin typeface="Carlito"/>
                <a:cs typeface="Carlito"/>
              </a:rPr>
              <a:t>coated </a:t>
            </a:r>
            <a:r>
              <a:rPr sz="1200" spc="-4" dirty="0">
                <a:latin typeface="Carlito"/>
                <a:cs typeface="Carlito"/>
              </a:rPr>
              <a:t>with a </a:t>
            </a:r>
            <a:r>
              <a:rPr sz="1200" spc="-8" dirty="0">
                <a:latin typeface="Carlito"/>
                <a:cs typeface="Carlito"/>
              </a:rPr>
              <a:t>stationary </a:t>
            </a:r>
            <a:r>
              <a:rPr sz="1200" spc="-4" dirty="0">
                <a:latin typeface="Carlito"/>
                <a:cs typeface="Carlito"/>
              </a:rPr>
              <a:t>phase which  </a:t>
            </a:r>
            <a:r>
              <a:rPr sz="1200" spc="-8" dirty="0">
                <a:latin typeface="Carlito"/>
                <a:cs typeface="Carlito"/>
              </a:rPr>
              <a:t>greatly influences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separation </a:t>
            </a:r>
            <a:r>
              <a:rPr sz="1200" spc="-4" dirty="0">
                <a:latin typeface="Carlito"/>
                <a:cs typeface="Carlito"/>
              </a:rPr>
              <a:t>of the  </a:t>
            </a:r>
            <a:r>
              <a:rPr sz="1200" spc="-8" dirty="0">
                <a:latin typeface="Carlito"/>
                <a:cs typeface="Carlito"/>
              </a:rPr>
              <a:t>compounds.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7165" y="2113634"/>
            <a:ext cx="2398014" cy="1374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41830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8563" y="673241"/>
            <a:ext cx="3970329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8" dirty="0"/>
              <a:t>Stationary</a:t>
            </a:r>
            <a:r>
              <a:rPr sz="2800" spc="-11" dirty="0"/>
              <a:t> </a:t>
            </a:r>
            <a:r>
              <a:rPr sz="2800" spc="-4" dirty="0"/>
              <a:t>phase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260" y="1960930"/>
            <a:ext cx="4733855" cy="124537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175">
              <a:spcBef>
                <a:spcPts val="71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Solid </a:t>
            </a:r>
            <a:r>
              <a:rPr sz="1200" spc="-8" dirty="0">
                <a:latin typeface="Carlito"/>
                <a:cs typeface="Carlito"/>
              </a:rPr>
              <a:t>resin </a:t>
            </a:r>
            <a:r>
              <a:rPr sz="1200" spc="-11" dirty="0">
                <a:latin typeface="Carlito"/>
                <a:cs typeface="Carlito"/>
              </a:rPr>
              <a:t>packed </a:t>
            </a:r>
            <a:r>
              <a:rPr sz="1200" spc="-4" dirty="0">
                <a:latin typeface="Carlito"/>
                <a:cs typeface="Carlito"/>
              </a:rPr>
              <a:t>in a </a:t>
            </a:r>
            <a:r>
              <a:rPr sz="1200" spc="-8" dirty="0">
                <a:latin typeface="Carlito"/>
                <a:cs typeface="Carlito"/>
              </a:rPr>
              <a:t>column </a:t>
            </a:r>
            <a:r>
              <a:rPr sz="1200" spc="-4" dirty="0">
                <a:latin typeface="Carlito"/>
                <a:cs typeface="Carlito"/>
              </a:rPr>
              <a:t>,</a:t>
            </a:r>
            <a:r>
              <a:rPr sz="1200" spc="23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or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13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Liquid </a:t>
            </a:r>
            <a:r>
              <a:rPr sz="1200" spc="-8" dirty="0">
                <a:latin typeface="Carlito"/>
                <a:cs typeface="Carlito"/>
              </a:rPr>
              <a:t>supported by </a:t>
            </a:r>
            <a:r>
              <a:rPr sz="1200" spc="-11" dirty="0">
                <a:latin typeface="Carlito"/>
                <a:cs typeface="Carlito"/>
              </a:rPr>
              <a:t>course </a:t>
            </a:r>
            <a:r>
              <a:rPr sz="1200" spc="-4" dirty="0">
                <a:latin typeface="Carlito"/>
                <a:cs typeface="Carlito"/>
              </a:rPr>
              <a:t>paper</a:t>
            </a:r>
            <a:r>
              <a:rPr sz="1200" spc="26" dirty="0">
                <a:latin typeface="Carlito"/>
                <a:cs typeface="Carlito"/>
              </a:rPr>
              <a:t> </a:t>
            </a:r>
            <a:r>
              <a:rPr sz="1200" spc="-8" dirty="0" smtClean="0">
                <a:latin typeface="Carlito"/>
                <a:cs typeface="Carlito"/>
              </a:rPr>
              <a:t>or</a:t>
            </a:r>
            <a:r>
              <a:rPr lang="en-US" sz="1200" spc="-8" dirty="0" smtClean="0">
                <a:latin typeface="Carlito"/>
                <a:cs typeface="Carlito"/>
              </a:rPr>
              <a:t> </a:t>
            </a:r>
            <a:r>
              <a:rPr sz="1200" spc="-4" dirty="0" smtClean="0">
                <a:latin typeface="Carlito"/>
                <a:cs typeface="Carlito"/>
              </a:rPr>
              <a:t>Inactive </a:t>
            </a:r>
            <a:r>
              <a:rPr sz="1200" spc="-4" dirty="0">
                <a:latin typeface="Carlito"/>
                <a:cs typeface="Carlito"/>
              </a:rPr>
              <a:t>solid </a:t>
            </a:r>
            <a:r>
              <a:rPr sz="1200" spc="-8" dirty="0">
                <a:latin typeface="Carlito"/>
                <a:cs typeface="Carlito"/>
              </a:rPr>
              <a:t>over </a:t>
            </a:r>
            <a:r>
              <a:rPr sz="1200" spc="-4" dirty="0">
                <a:latin typeface="Carlito"/>
                <a:cs typeface="Carlito"/>
              </a:rPr>
              <a:t>which a </a:t>
            </a:r>
            <a:r>
              <a:rPr sz="1200" spc="-8" dirty="0">
                <a:latin typeface="Carlito"/>
                <a:cs typeface="Carlito"/>
              </a:rPr>
              <a:t>mixture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passes.</a:t>
            </a:r>
            <a:endParaRPr sz="1200" dirty="0">
              <a:latin typeface="Carlito"/>
              <a:cs typeface="Carlito"/>
            </a:endParaRPr>
          </a:p>
          <a:p>
            <a:pPr marL="9525" marR="118586">
              <a:lnSpc>
                <a:spcPct val="150100"/>
              </a:lnSpc>
              <a:spcBef>
                <a:spcPts val="4"/>
              </a:spcBef>
            </a:pPr>
            <a:r>
              <a:rPr sz="1200" spc="-8" dirty="0" smtClean="0">
                <a:latin typeface="Carlito"/>
                <a:cs typeface="Carlito"/>
              </a:rPr>
              <a:t>Each </a:t>
            </a:r>
            <a:r>
              <a:rPr sz="1200" spc="-8" dirty="0">
                <a:latin typeface="Carlito"/>
                <a:cs typeface="Carlito"/>
              </a:rPr>
              <a:t>component </a:t>
            </a:r>
            <a:r>
              <a:rPr sz="1200" spc="-4" dirty="0">
                <a:latin typeface="Carlito"/>
                <a:cs typeface="Carlito"/>
              </a:rPr>
              <a:t>of the mixture </a:t>
            </a:r>
            <a:r>
              <a:rPr sz="1200" spc="-11" dirty="0">
                <a:latin typeface="Carlito"/>
                <a:cs typeface="Carlito"/>
              </a:rPr>
              <a:t>differs </a:t>
            </a:r>
            <a:r>
              <a:rPr sz="1200" spc="-4" dirty="0">
                <a:latin typeface="Carlito"/>
                <a:cs typeface="Carlito"/>
              </a:rPr>
              <a:t>in the  </a:t>
            </a:r>
            <a:r>
              <a:rPr sz="1200" spc="-15" dirty="0">
                <a:latin typeface="Carlito"/>
                <a:cs typeface="Carlito"/>
              </a:rPr>
              <a:t>way </a:t>
            </a:r>
            <a:r>
              <a:rPr sz="1200" spc="-4" dirty="0">
                <a:latin typeface="Carlito"/>
                <a:cs typeface="Carlito"/>
              </a:rPr>
              <a:t>it </a:t>
            </a:r>
            <a:r>
              <a:rPr sz="1200" spc="-8" dirty="0">
                <a:latin typeface="Carlito"/>
                <a:cs typeface="Carlito"/>
              </a:rPr>
              <a:t>adheres to </a:t>
            </a:r>
            <a:r>
              <a:rPr sz="1200" spc="-4" dirty="0">
                <a:latin typeface="Carlito"/>
                <a:cs typeface="Carlito"/>
              </a:rPr>
              <a:t>this phase and </a:t>
            </a:r>
            <a:r>
              <a:rPr sz="1200" spc="-15" dirty="0">
                <a:latin typeface="Carlito"/>
                <a:cs typeface="Carlito"/>
              </a:rPr>
              <a:t>therefore  </a:t>
            </a:r>
            <a:r>
              <a:rPr sz="1200" spc="-11" dirty="0">
                <a:latin typeface="Carlito"/>
                <a:cs typeface="Carlito"/>
              </a:rPr>
              <a:t>travels </a:t>
            </a:r>
            <a:r>
              <a:rPr sz="1200" spc="-4" dirty="0">
                <a:latin typeface="Carlito"/>
                <a:cs typeface="Carlito"/>
              </a:rPr>
              <a:t>along it </a:t>
            </a:r>
            <a:r>
              <a:rPr sz="1200" spc="-8" dirty="0">
                <a:latin typeface="Carlito"/>
                <a:cs typeface="Carlito"/>
              </a:rPr>
              <a:t>at </a:t>
            </a:r>
            <a:r>
              <a:rPr sz="1200" spc="-4" dirty="0">
                <a:latin typeface="Carlito"/>
                <a:cs typeface="Carlito"/>
              </a:rPr>
              <a:t>a unique</a:t>
            </a:r>
            <a:r>
              <a:rPr sz="1200" spc="-23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rate.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8230" y="1760400"/>
            <a:ext cx="2743200" cy="2021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52192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2490" y="537034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0360" y="800845"/>
            <a:ext cx="3157825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8" dirty="0" smtClean="0"/>
              <a:t>Adsorbents</a:t>
            </a:r>
            <a:endParaRPr sz="2800" spc="-8" dirty="0"/>
          </a:p>
        </p:txBody>
      </p:sp>
      <p:sp>
        <p:nvSpPr>
          <p:cNvPr id="4" name="object 4"/>
          <p:cNvSpPr txBox="1"/>
          <p:nvPr/>
        </p:nvSpPr>
        <p:spPr>
          <a:xfrm>
            <a:off x="830727" y="1749778"/>
            <a:ext cx="7227190" cy="265393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50200"/>
              </a:lnSpc>
              <a:spcBef>
                <a:spcPts val="75"/>
              </a:spcBef>
            </a:pPr>
            <a:r>
              <a:rPr sz="1200" spc="-8" dirty="0">
                <a:latin typeface="Carlito"/>
                <a:cs typeface="Carlito"/>
              </a:rPr>
              <a:t>There </a:t>
            </a:r>
            <a:r>
              <a:rPr sz="1200" spc="-11" dirty="0">
                <a:latin typeface="Carlito"/>
                <a:cs typeface="Carlito"/>
              </a:rPr>
              <a:t>are </a:t>
            </a:r>
            <a:r>
              <a:rPr sz="1200" spc="-8" dirty="0">
                <a:latin typeface="Carlito"/>
                <a:cs typeface="Carlito"/>
              </a:rPr>
              <a:t>two </a:t>
            </a:r>
            <a:r>
              <a:rPr sz="1200" spc="-4" dirty="0">
                <a:latin typeface="Carlito"/>
                <a:cs typeface="Carlito"/>
              </a:rPr>
              <a:t>types of packing </a:t>
            </a:r>
            <a:r>
              <a:rPr sz="1200" spc="-8" dirty="0">
                <a:latin typeface="Carlito"/>
                <a:cs typeface="Carlito"/>
              </a:rPr>
              <a:t>employed </a:t>
            </a:r>
            <a:r>
              <a:rPr sz="1200" spc="-4" dirty="0">
                <a:latin typeface="Carlito"/>
                <a:cs typeface="Carlito"/>
              </a:rPr>
              <a:t>in </a:t>
            </a:r>
            <a:r>
              <a:rPr sz="1200" spc="-8" dirty="0">
                <a:latin typeface="Carlito"/>
                <a:cs typeface="Carlito"/>
              </a:rPr>
              <a:t>GC,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adsorbents </a:t>
            </a:r>
            <a:r>
              <a:rPr sz="1200" spc="-4" dirty="0">
                <a:latin typeface="Carlito"/>
                <a:cs typeface="Carlito"/>
              </a:rPr>
              <a:t>and the </a:t>
            </a:r>
            <a:r>
              <a:rPr sz="1200" spc="-8" dirty="0">
                <a:latin typeface="Carlito"/>
                <a:cs typeface="Carlito"/>
              </a:rPr>
              <a:t>supports, on  </a:t>
            </a:r>
            <a:r>
              <a:rPr sz="1200" spc="-4" dirty="0">
                <a:latin typeface="Carlito"/>
                <a:cs typeface="Carlito"/>
              </a:rPr>
              <a:t>which the </a:t>
            </a:r>
            <a:r>
              <a:rPr sz="1200" spc="-8" dirty="0">
                <a:latin typeface="Carlito"/>
                <a:cs typeface="Carlito"/>
              </a:rPr>
              <a:t>stationary </a:t>
            </a:r>
            <a:r>
              <a:rPr sz="1200" spc="-4" dirty="0">
                <a:latin typeface="Carlito"/>
                <a:cs typeface="Carlito"/>
              </a:rPr>
              <a:t>phase is </a:t>
            </a:r>
            <a:r>
              <a:rPr sz="1200" spc="-8" dirty="0">
                <a:latin typeface="Carlito"/>
                <a:cs typeface="Carlito"/>
              </a:rPr>
              <a:t>coated.</a:t>
            </a:r>
            <a:endParaRPr sz="1200" dirty="0">
              <a:latin typeface="Carlito"/>
              <a:cs typeface="Carlito"/>
            </a:endParaRPr>
          </a:p>
          <a:p>
            <a:pPr marL="77629">
              <a:spcBef>
                <a:spcPts val="1005"/>
              </a:spcBef>
            </a:pPr>
            <a:r>
              <a:rPr sz="1200" spc="-8" dirty="0">
                <a:latin typeface="Carlito"/>
                <a:cs typeface="Carlito"/>
              </a:rPr>
              <a:t>There </a:t>
            </a:r>
            <a:r>
              <a:rPr sz="1200" spc="-11" dirty="0">
                <a:latin typeface="Carlito"/>
                <a:cs typeface="Carlito"/>
              </a:rPr>
              <a:t>are </a:t>
            </a:r>
            <a:r>
              <a:rPr sz="1200" spc="-4" dirty="0">
                <a:latin typeface="Carlito"/>
                <a:cs typeface="Carlito"/>
              </a:rPr>
              <a:t>both </a:t>
            </a:r>
            <a:r>
              <a:rPr sz="1200" spc="-8" dirty="0">
                <a:latin typeface="Carlito"/>
                <a:cs typeface="Carlito"/>
              </a:rPr>
              <a:t>inorganic </a:t>
            </a:r>
            <a:r>
              <a:rPr sz="1200" spc="-4" dirty="0">
                <a:latin typeface="Carlito"/>
                <a:cs typeface="Carlito"/>
              </a:rPr>
              <a:t>and </a:t>
            </a:r>
            <a:r>
              <a:rPr sz="1200" spc="-8" dirty="0">
                <a:latin typeface="Carlito"/>
                <a:cs typeface="Carlito"/>
              </a:rPr>
              <a:t>organic </a:t>
            </a:r>
            <a:r>
              <a:rPr sz="1200" spc="-4" dirty="0">
                <a:latin typeface="Carlito"/>
                <a:cs typeface="Carlito"/>
              </a:rPr>
              <a:t>types of</a:t>
            </a:r>
            <a:r>
              <a:rPr sz="1200" spc="38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adsorbents.</a:t>
            </a:r>
            <a:endParaRPr sz="1200" dirty="0">
              <a:latin typeface="Carlito"/>
              <a:cs typeface="Carlito"/>
            </a:endParaRPr>
          </a:p>
          <a:p>
            <a:pPr marL="266700" marR="311468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4" dirty="0">
                <a:latin typeface="Carlito"/>
                <a:cs typeface="Carlito"/>
              </a:rPr>
              <a:t>Alumina</a:t>
            </a:r>
            <a:r>
              <a:rPr sz="1200" spc="-4" dirty="0">
                <a:latin typeface="Carlito"/>
                <a:cs typeface="Carlito"/>
              </a:rPr>
              <a:t>, in an </a:t>
            </a:r>
            <a:r>
              <a:rPr sz="1200" spc="-8" dirty="0">
                <a:latin typeface="Carlito"/>
                <a:cs typeface="Carlito"/>
              </a:rPr>
              <a:t>activated </a:t>
            </a:r>
            <a:r>
              <a:rPr sz="1200" spc="-11" dirty="0">
                <a:latin typeface="Carlito"/>
                <a:cs typeface="Carlito"/>
              </a:rPr>
              <a:t>form, </a:t>
            </a:r>
            <a:r>
              <a:rPr sz="1200" spc="-4" dirty="0">
                <a:latin typeface="Carlito"/>
                <a:cs typeface="Carlito"/>
              </a:rPr>
              <a:t>is </a:t>
            </a:r>
            <a:r>
              <a:rPr sz="1200" spc="-8" dirty="0">
                <a:latin typeface="Carlito"/>
                <a:cs typeface="Carlito"/>
              </a:rPr>
              <a:t>used to </a:t>
            </a:r>
            <a:r>
              <a:rPr sz="1200" spc="-11" dirty="0">
                <a:latin typeface="Carlito"/>
                <a:cs typeface="Carlito"/>
              </a:rPr>
              <a:t>separate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permanent gases </a:t>
            </a:r>
            <a:r>
              <a:rPr sz="1200" spc="-4" dirty="0">
                <a:latin typeface="Carlito"/>
                <a:cs typeface="Carlito"/>
              </a:rPr>
              <a:t>and  </a:t>
            </a:r>
            <a:r>
              <a:rPr sz="1200" spc="-11" dirty="0">
                <a:latin typeface="Carlito"/>
                <a:cs typeface="Carlito"/>
              </a:rPr>
              <a:t>hydrocarbons </a:t>
            </a:r>
            <a:r>
              <a:rPr sz="1200" spc="-4" dirty="0">
                <a:latin typeface="Carlito"/>
                <a:cs typeface="Carlito"/>
              </a:rPr>
              <a:t>up to about</a:t>
            </a:r>
            <a:r>
              <a:rPr sz="1200" spc="26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pentane.</a:t>
            </a:r>
            <a:endParaRPr sz="1200" dirty="0">
              <a:latin typeface="Carlito"/>
              <a:cs typeface="Carlito"/>
            </a:endParaRPr>
          </a:p>
          <a:p>
            <a:pPr marL="266700" marR="74295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4" dirty="0">
                <a:latin typeface="Carlito"/>
                <a:cs typeface="Carlito"/>
              </a:rPr>
              <a:t>Silica </a:t>
            </a:r>
            <a:r>
              <a:rPr sz="1200" b="1" spc="-8" dirty="0">
                <a:latin typeface="Carlito"/>
                <a:cs typeface="Carlito"/>
              </a:rPr>
              <a:t>gel </a:t>
            </a:r>
            <a:r>
              <a:rPr sz="1200" spc="-4" dirty="0">
                <a:latin typeface="Carlito"/>
                <a:cs typeface="Carlito"/>
              </a:rPr>
              <a:t>It is </a:t>
            </a:r>
            <a:r>
              <a:rPr sz="1200" spc="-8" dirty="0">
                <a:latin typeface="Carlito"/>
                <a:cs typeface="Carlito"/>
              </a:rPr>
              <a:t>used </a:t>
            </a:r>
            <a:r>
              <a:rPr sz="1200" spc="-11" dirty="0">
                <a:latin typeface="Carlito"/>
                <a:cs typeface="Carlito"/>
              </a:rPr>
              <a:t>for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separation </a:t>
            </a:r>
            <a:r>
              <a:rPr sz="1200" spc="-4" dirty="0">
                <a:latin typeface="Carlito"/>
                <a:cs typeface="Carlito"/>
              </a:rPr>
              <a:t>of the </a:t>
            </a:r>
            <a:r>
              <a:rPr sz="1200" spc="-8" dirty="0">
                <a:latin typeface="Carlito"/>
                <a:cs typeface="Carlito"/>
              </a:rPr>
              <a:t>lower </a:t>
            </a:r>
            <a:r>
              <a:rPr sz="1200" spc="-4" dirty="0">
                <a:latin typeface="Carlito"/>
                <a:cs typeface="Carlito"/>
              </a:rPr>
              <a:t>molecular </a:t>
            </a:r>
            <a:r>
              <a:rPr sz="1200" spc="-8" dirty="0">
                <a:latin typeface="Carlito"/>
                <a:cs typeface="Carlito"/>
              </a:rPr>
              <a:t>weight gases </a:t>
            </a:r>
            <a:r>
              <a:rPr sz="1200" spc="-4" dirty="0">
                <a:latin typeface="Carlito"/>
                <a:cs typeface="Carlito"/>
              </a:rPr>
              <a:t>and  </a:t>
            </a:r>
            <a:r>
              <a:rPr sz="1200" spc="-8" dirty="0">
                <a:latin typeface="Carlito"/>
                <a:cs typeface="Carlito"/>
              </a:rPr>
              <a:t>some </a:t>
            </a:r>
            <a:r>
              <a:rPr sz="1200" spc="-4" dirty="0">
                <a:latin typeface="Carlito"/>
                <a:cs typeface="Carlito"/>
              </a:rPr>
              <a:t>of the smaller </a:t>
            </a:r>
            <a:r>
              <a:rPr sz="1200" spc="-11" dirty="0">
                <a:latin typeface="Carlito"/>
                <a:cs typeface="Carlito"/>
              </a:rPr>
              <a:t>hydrocarbons </a:t>
            </a:r>
            <a:r>
              <a:rPr sz="1200" spc="-4" dirty="0">
                <a:latin typeface="Carlito"/>
                <a:cs typeface="Carlito"/>
              </a:rPr>
              <a:t>sulfur </a:t>
            </a:r>
            <a:r>
              <a:rPr sz="1200" spc="-8" dirty="0">
                <a:latin typeface="Carlito"/>
                <a:cs typeface="Carlito"/>
              </a:rPr>
              <a:t>gases, </a:t>
            </a:r>
            <a:r>
              <a:rPr sz="1200" spc="-15" dirty="0">
                <a:latin typeface="Carlito"/>
                <a:cs typeface="Carlito"/>
              </a:rPr>
              <a:t>hydrogen </a:t>
            </a:r>
            <a:r>
              <a:rPr sz="1200" spc="-4" dirty="0">
                <a:latin typeface="Carlito"/>
                <a:cs typeface="Carlito"/>
              </a:rPr>
              <a:t>sulfide, sulfur </a:t>
            </a:r>
            <a:r>
              <a:rPr sz="1200" spc="-8" dirty="0">
                <a:latin typeface="Carlito"/>
                <a:cs typeface="Carlito"/>
              </a:rPr>
              <a:t>dioxide  </a:t>
            </a:r>
            <a:r>
              <a:rPr sz="1200" spc="-4" dirty="0">
                <a:latin typeface="Carlito"/>
                <a:cs typeface="Carlito"/>
              </a:rPr>
              <a:t>and carbon disulfide.</a:t>
            </a:r>
            <a:endParaRPr sz="1200" dirty="0">
              <a:latin typeface="Carlito"/>
              <a:cs typeface="Carlito"/>
            </a:endParaRPr>
          </a:p>
          <a:p>
            <a:pPr marL="266700" marR="419576" indent="-257175">
              <a:lnSpc>
                <a:spcPct val="150200"/>
              </a:lnSpc>
              <a:spcBef>
                <a:spcPts val="288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8" dirty="0">
                <a:latin typeface="Carlito"/>
                <a:cs typeface="Carlito"/>
              </a:rPr>
              <a:t>Synthetic zeolites </a:t>
            </a:r>
            <a:r>
              <a:rPr sz="1200" spc="-8" dirty="0">
                <a:latin typeface="Carlito"/>
                <a:cs typeface="Carlito"/>
              </a:rPr>
              <a:t>used </a:t>
            </a:r>
            <a:r>
              <a:rPr sz="1200" spc="-11" dirty="0">
                <a:latin typeface="Carlito"/>
                <a:cs typeface="Carlito"/>
              </a:rPr>
              <a:t>for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separation </a:t>
            </a:r>
            <a:r>
              <a:rPr sz="1200" spc="-4" dirty="0">
                <a:latin typeface="Carlito"/>
                <a:cs typeface="Carlito"/>
              </a:rPr>
              <a:t>of </a:t>
            </a:r>
            <a:r>
              <a:rPr sz="1200" spc="-11" dirty="0">
                <a:latin typeface="Carlito"/>
                <a:cs typeface="Carlito"/>
              </a:rPr>
              <a:t>hydrogen, oxygen, </a:t>
            </a:r>
            <a:r>
              <a:rPr sz="1200" spc="-8" dirty="0">
                <a:latin typeface="Carlito"/>
                <a:cs typeface="Carlito"/>
              </a:rPr>
              <a:t>nitrogen,  methane </a:t>
            </a:r>
            <a:r>
              <a:rPr sz="1200" spc="-4" dirty="0">
                <a:latin typeface="Carlito"/>
                <a:cs typeface="Carlito"/>
              </a:rPr>
              <a:t>and carbon </a:t>
            </a:r>
            <a:r>
              <a:rPr sz="1200" spc="-8" dirty="0">
                <a:latin typeface="Carlito"/>
                <a:cs typeface="Carlito"/>
              </a:rPr>
              <a:t>monoxide </a:t>
            </a:r>
            <a:r>
              <a:rPr sz="1200" spc="-4" dirty="0">
                <a:latin typeface="Carlito"/>
                <a:cs typeface="Carlito"/>
              </a:rPr>
              <a:t>and also </a:t>
            </a:r>
            <a:r>
              <a:rPr sz="1200" spc="-19" dirty="0">
                <a:latin typeface="Carlito"/>
                <a:cs typeface="Carlito"/>
              </a:rPr>
              <a:t>rare</a:t>
            </a:r>
            <a:r>
              <a:rPr sz="1200" spc="49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gasses.</a:t>
            </a:r>
            <a:endParaRPr sz="1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096974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6297" y="673241"/>
            <a:ext cx="5039264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8" dirty="0" smtClean="0"/>
              <a:t>Stationary</a:t>
            </a:r>
            <a:r>
              <a:rPr sz="2800" spc="34" dirty="0" smtClean="0"/>
              <a:t> </a:t>
            </a:r>
            <a:r>
              <a:rPr sz="2800" spc="-8" dirty="0"/>
              <a:t>Phase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1630" y="1699276"/>
            <a:ext cx="5402010" cy="270218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19" dirty="0">
                <a:latin typeface="Carlito"/>
                <a:cs typeface="Carlito"/>
              </a:rPr>
              <a:t>POLYSILOXANES</a:t>
            </a:r>
            <a:endParaRPr sz="1200" dirty="0">
              <a:latin typeface="Carlito"/>
              <a:cs typeface="Carlito"/>
            </a:endParaRPr>
          </a:p>
          <a:p>
            <a:pPr marL="300990" indent="-29146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00514" algn="l"/>
                <a:tab pos="300990" algn="l"/>
              </a:tabLst>
            </a:pP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most common stationary</a:t>
            </a:r>
            <a:r>
              <a:rPr sz="1200" spc="3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phases.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00514" algn="l"/>
                <a:tab pos="300990" algn="l"/>
              </a:tabLst>
            </a:pPr>
            <a:r>
              <a:rPr sz="1350" dirty="0"/>
              <a:t>	</a:t>
            </a:r>
            <a:r>
              <a:rPr sz="1200" spc="-8" dirty="0">
                <a:latin typeface="Carlito"/>
                <a:cs typeface="Carlito"/>
              </a:rPr>
              <a:t>They </a:t>
            </a:r>
            <a:r>
              <a:rPr sz="1200" spc="-11" dirty="0">
                <a:latin typeface="Carlito"/>
                <a:cs typeface="Carlito"/>
              </a:rPr>
              <a:t>are </a:t>
            </a:r>
            <a:r>
              <a:rPr sz="1200" spc="-8" dirty="0">
                <a:latin typeface="Carlito"/>
                <a:cs typeface="Carlito"/>
              </a:rPr>
              <a:t>available </a:t>
            </a:r>
            <a:r>
              <a:rPr sz="1200" spc="-4" dirty="0">
                <a:latin typeface="Carlito"/>
                <a:cs typeface="Carlito"/>
              </a:rPr>
              <a:t>in the </a:t>
            </a:r>
            <a:r>
              <a:rPr sz="1200" spc="-11" dirty="0">
                <a:latin typeface="Carlito"/>
                <a:cs typeface="Carlito"/>
              </a:rPr>
              <a:t>greatest </a:t>
            </a:r>
            <a:r>
              <a:rPr sz="1200" spc="-8" dirty="0">
                <a:latin typeface="Carlito"/>
                <a:cs typeface="Carlito"/>
              </a:rPr>
              <a:t>variety </a:t>
            </a:r>
            <a:r>
              <a:rPr sz="1200" spc="-4" dirty="0">
                <a:latin typeface="Carlito"/>
                <a:cs typeface="Carlito"/>
              </a:rPr>
              <a:t>and </a:t>
            </a:r>
            <a:r>
              <a:rPr sz="1200" spc="-11" dirty="0">
                <a:latin typeface="Carlito"/>
                <a:cs typeface="Carlito"/>
              </a:rPr>
              <a:t>are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most  stable, </a:t>
            </a:r>
            <a:r>
              <a:rPr sz="1200" spc="-11" dirty="0">
                <a:latin typeface="Carlito"/>
                <a:cs typeface="Carlito"/>
              </a:rPr>
              <a:t>robust </a:t>
            </a:r>
            <a:r>
              <a:rPr sz="1200" spc="-4" dirty="0">
                <a:latin typeface="Carlito"/>
                <a:cs typeface="Carlito"/>
              </a:rPr>
              <a:t>and</a:t>
            </a:r>
            <a:r>
              <a:rPr sz="1200" spc="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versatile.</a:t>
            </a:r>
            <a:endParaRPr sz="1200" dirty="0">
              <a:latin typeface="Carlito"/>
              <a:cs typeface="Carlito"/>
            </a:endParaRPr>
          </a:p>
          <a:p>
            <a:pPr marL="266700" marR="651986" indent="-257175">
              <a:lnSpc>
                <a:spcPct val="150100"/>
              </a:lnSpc>
              <a:spcBef>
                <a:spcPts val="288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most </a:t>
            </a:r>
            <a:r>
              <a:rPr sz="1200" spc="-4" dirty="0">
                <a:latin typeface="Carlito"/>
                <a:cs typeface="Carlito"/>
              </a:rPr>
              <a:t>basic </a:t>
            </a:r>
            <a:r>
              <a:rPr sz="1200" spc="-11" dirty="0">
                <a:latin typeface="Carlito"/>
                <a:cs typeface="Carlito"/>
              </a:rPr>
              <a:t>Poly </a:t>
            </a:r>
            <a:r>
              <a:rPr sz="1200" spc="-8" dirty="0">
                <a:latin typeface="Carlito"/>
                <a:cs typeface="Carlito"/>
              </a:rPr>
              <a:t>Siloxane </a:t>
            </a:r>
            <a:r>
              <a:rPr sz="1200" spc="-4" dirty="0">
                <a:latin typeface="Carlito"/>
                <a:cs typeface="Carlito"/>
              </a:rPr>
              <a:t>is the </a:t>
            </a:r>
            <a:r>
              <a:rPr sz="1200" spc="-8" dirty="0">
                <a:latin typeface="Carlito"/>
                <a:cs typeface="Carlito"/>
              </a:rPr>
              <a:t>100% methyl  substituted</a:t>
            </a:r>
            <a:endParaRPr sz="1200" dirty="0">
              <a:latin typeface="Carlito"/>
              <a:cs typeface="Carlito"/>
            </a:endParaRPr>
          </a:p>
          <a:p>
            <a:pPr marL="9525">
              <a:spcBef>
                <a:spcPts val="1005"/>
              </a:spcBef>
            </a:pPr>
            <a:r>
              <a:rPr sz="1200" b="1" spc="-11" dirty="0">
                <a:latin typeface="Carlito"/>
                <a:cs typeface="Carlito"/>
              </a:rPr>
              <a:t>POLYETHYLENE</a:t>
            </a:r>
            <a:r>
              <a:rPr sz="1200" b="1" spc="4" dirty="0">
                <a:latin typeface="Carlito"/>
                <a:cs typeface="Carlito"/>
              </a:rPr>
              <a:t> </a:t>
            </a:r>
            <a:r>
              <a:rPr sz="1200" b="1" spc="-30" dirty="0">
                <a:latin typeface="Carlito"/>
                <a:cs typeface="Carlito"/>
              </a:rPr>
              <a:t>GLYCOLS</a:t>
            </a:r>
            <a:endParaRPr sz="1200" dirty="0">
              <a:latin typeface="Carlito"/>
              <a:cs typeface="Carlito"/>
            </a:endParaRPr>
          </a:p>
          <a:p>
            <a:pPr marL="266700" marR="666750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00514" algn="l"/>
                <a:tab pos="300990" algn="l"/>
              </a:tabLst>
            </a:pPr>
            <a:r>
              <a:rPr sz="1350" dirty="0"/>
              <a:t>	</a:t>
            </a:r>
            <a:r>
              <a:rPr sz="1200" spc="-8" dirty="0">
                <a:latin typeface="Carlito"/>
                <a:cs typeface="Carlito"/>
              </a:rPr>
              <a:t>They </a:t>
            </a:r>
            <a:r>
              <a:rPr sz="1200" spc="-11" dirty="0">
                <a:latin typeface="Carlito"/>
                <a:cs typeface="Carlito"/>
              </a:rPr>
              <a:t>are </a:t>
            </a:r>
            <a:r>
              <a:rPr sz="1200" spc="-4" dirty="0">
                <a:latin typeface="Carlito"/>
                <a:cs typeface="Carlito"/>
              </a:rPr>
              <a:t>less </a:t>
            </a:r>
            <a:r>
              <a:rPr sz="1200" spc="-8" dirty="0">
                <a:latin typeface="Carlito"/>
                <a:cs typeface="Carlito"/>
              </a:rPr>
              <a:t>stable, </a:t>
            </a:r>
            <a:r>
              <a:rPr sz="1200" spc="-4" dirty="0">
                <a:latin typeface="Carlito"/>
                <a:cs typeface="Carlito"/>
              </a:rPr>
              <a:t>less </a:t>
            </a:r>
            <a:r>
              <a:rPr sz="1200" spc="-11" dirty="0">
                <a:latin typeface="Carlito"/>
                <a:cs typeface="Carlito"/>
              </a:rPr>
              <a:t>robust </a:t>
            </a:r>
            <a:r>
              <a:rPr sz="1200" spc="-4" dirty="0">
                <a:latin typeface="Carlito"/>
                <a:cs typeface="Carlito"/>
              </a:rPr>
              <a:t>and </a:t>
            </a:r>
            <a:r>
              <a:rPr sz="1200" spc="-11" dirty="0">
                <a:latin typeface="Carlito"/>
                <a:cs typeface="Carlito"/>
              </a:rPr>
              <a:t>have </a:t>
            </a:r>
            <a:r>
              <a:rPr sz="1200" spc="-8" dirty="0">
                <a:latin typeface="Carlito"/>
                <a:cs typeface="Carlito"/>
              </a:rPr>
              <a:t>lower  </a:t>
            </a:r>
            <a:r>
              <a:rPr sz="1200" spc="-11" dirty="0">
                <a:latin typeface="Carlito"/>
                <a:cs typeface="Carlito"/>
              </a:rPr>
              <a:t>temperature </a:t>
            </a:r>
            <a:r>
              <a:rPr sz="1200" spc="-4" dirty="0">
                <a:latin typeface="Carlito"/>
                <a:cs typeface="Carlito"/>
              </a:rPr>
              <a:t>limits than </a:t>
            </a:r>
            <a:r>
              <a:rPr sz="1200" spc="-8" dirty="0">
                <a:latin typeface="Carlito"/>
                <a:cs typeface="Carlito"/>
              </a:rPr>
              <a:t>most </a:t>
            </a:r>
            <a:r>
              <a:rPr sz="1200" spc="-11" dirty="0">
                <a:latin typeface="Carlito"/>
                <a:cs typeface="Carlito"/>
              </a:rPr>
              <a:t>Poly</a:t>
            </a:r>
            <a:r>
              <a:rPr sz="1200" spc="23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Siloxane.</a:t>
            </a:r>
            <a:endParaRPr sz="1200" dirty="0">
              <a:latin typeface="Carlito"/>
              <a:cs typeface="Carlito"/>
            </a:endParaRPr>
          </a:p>
          <a:p>
            <a:pPr marL="300990" indent="-291465">
              <a:spcBef>
                <a:spcPts val="1013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00514" algn="l"/>
                <a:tab pos="300990" algn="l"/>
              </a:tabLst>
            </a:pPr>
            <a:r>
              <a:rPr sz="1200" spc="-8" dirty="0">
                <a:latin typeface="Carlito"/>
                <a:cs typeface="Carlito"/>
              </a:rPr>
              <a:t>must </a:t>
            </a:r>
            <a:r>
              <a:rPr sz="1200" spc="-4" dirty="0">
                <a:latin typeface="Carlito"/>
                <a:cs typeface="Carlito"/>
              </a:rPr>
              <a:t>be liquids under GC </a:t>
            </a:r>
            <a:r>
              <a:rPr sz="1200" spc="-11" dirty="0">
                <a:latin typeface="Carlito"/>
                <a:cs typeface="Carlito"/>
              </a:rPr>
              <a:t>temperature</a:t>
            </a:r>
            <a:r>
              <a:rPr sz="1200" spc="26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conditions.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51755" y="2113635"/>
            <a:ext cx="2594610" cy="1885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87909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299303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7655" y="626923"/>
            <a:ext cx="3817625" cy="56313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-8" dirty="0"/>
              <a:t>Gas</a:t>
            </a:r>
            <a:r>
              <a:rPr spc="-45" dirty="0"/>
              <a:t> </a:t>
            </a:r>
            <a:r>
              <a:rPr spc="-11" dirty="0"/>
              <a:t>chromatograph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555" y="2113635"/>
            <a:ext cx="4886560" cy="162496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ct val="150000"/>
              </a:lnSpc>
              <a:spcBef>
                <a:spcPts val="71"/>
              </a:spcBef>
            </a:pP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analysis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the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n-US" sz="1400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mixture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injected, </a:t>
            </a:r>
            <a:r>
              <a:rPr sz="1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vaporized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of  carrier gas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helium)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en-US" sz="14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 containing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stationary 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phase, </a:t>
            </a:r>
            <a:r>
              <a:rPr sz="1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 according to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affinity </a:t>
            </a:r>
            <a:r>
              <a:rPr sz="1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stationary 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and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detected.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8230" y="1678060"/>
            <a:ext cx="2868930" cy="2457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019342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9540" y="673241"/>
            <a:ext cx="4886560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4" dirty="0"/>
              <a:t>Inactive Solid</a:t>
            </a:r>
            <a:r>
              <a:rPr sz="2800" spc="-15" dirty="0"/>
              <a:t> </a:t>
            </a:r>
            <a:r>
              <a:rPr sz="2800" spc="-8" dirty="0"/>
              <a:t>Supports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8965" y="1808225"/>
            <a:ext cx="4886560" cy="17459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15240" indent="-257175">
              <a:lnSpc>
                <a:spcPct val="150100"/>
              </a:lnSpc>
              <a:spcBef>
                <a:spcPts val="7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There </a:t>
            </a:r>
            <a:r>
              <a:rPr sz="1200" spc="-11" dirty="0">
                <a:latin typeface="Carlito"/>
                <a:cs typeface="Carlito"/>
              </a:rPr>
              <a:t>have </a:t>
            </a:r>
            <a:r>
              <a:rPr sz="1200" spc="-8" dirty="0">
                <a:latin typeface="Carlito"/>
                <a:cs typeface="Carlito"/>
              </a:rPr>
              <a:t>been </a:t>
            </a:r>
            <a:r>
              <a:rPr sz="1200" spc="-4" dirty="0">
                <a:latin typeface="Carlito"/>
                <a:cs typeface="Carlito"/>
              </a:rPr>
              <a:t>a </a:t>
            </a:r>
            <a:r>
              <a:rPr sz="1200" spc="-8" dirty="0">
                <a:latin typeface="Carlito"/>
                <a:cs typeface="Carlito"/>
              </a:rPr>
              <a:t>number </a:t>
            </a:r>
            <a:r>
              <a:rPr sz="1200" spc="-4" dirty="0">
                <a:latin typeface="Carlito"/>
                <a:cs typeface="Carlito"/>
              </a:rPr>
              <a:t>of materials  </a:t>
            </a:r>
            <a:r>
              <a:rPr sz="1200" spc="-8" dirty="0">
                <a:latin typeface="Carlito"/>
                <a:cs typeface="Carlito"/>
              </a:rPr>
              <a:t>used </a:t>
            </a:r>
            <a:r>
              <a:rPr sz="1200" spc="-4" dirty="0">
                <a:latin typeface="Carlito"/>
                <a:cs typeface="Carlito"/>
              </a:rPr>
              <a:t>as </a:t>
            </a:r>
            <a:r>
              <a:rPr sz="1200" spc="-8" dirty="0">
                <a:latin typeface="Carlito"/>
                <a:cs typeface="Carlito"/>
              </a:rPr>
              <a:t>supports </a:t>
            </a:r>
            <a:r>
              <a:rPr sz="1200" spc="-11" dirty="0">
                <a:latin typeface="Carlito"/>
                <a:cs typeface="Carlito"/>
              </a:rPr>
              <a:t>for packed </a:t>
            </a:r>
            <a:r>
              <a:rPr sz="1200" spc="-4" dirty="0">
                <a:latin typeface="Carlito"/>
                <a:cs typeface="Carlito"/>
              </a:rPr>
              <a:t>GC </a:t>
            </a:r>
            <a:r>
              <a:rPr sz="1200" spc="-8" dirty="0">
                <a:latin typeface="Carlito"/>
                <a:cs typeface="Carlito"/>
              </a:rPr>
              <a:t>columns  </a:t>
            </a:r>
            <a:r>
              <a:rPr sz="1200" spc="-4" dirty="0">
                <a:latin typeface="Carlito"/>
                <a:cs typeface="Carlito"/>
              </a:rPr>
              <a:t>including,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Celite (a </a:t>
            </a:r>
            <a:r>
              <a:rPr sz="1200" spc="-8" dirty="0">
                <a:latin typeface="Carlito"/>
                <a:cs typeface="Carlito"/>
              </a:rPr>
              <a:t>proprietary </a:t>
            </a:r>
            <a:r>
              <a:rPr sz="1200" spc="-11" dirty="0">
                <a:latin typeface="Carlito"/>
                <a:cs typeface="Carlito"/>
              </a:rPr>
              <a:t>form </a:t>
            </a:r>
            <a:r>
              <a:rPr sz="1200" spc="-4" dirty="0">
                <a:latin typeface="Carlito"/>
                <a:cs typeface="Carlito"/>
              </a:rPr>
              <a:t>of a  </a:t>
            </a:r>
            <a:r>
              <a:rPr sz="1200" spc="-8" dirty="0">
                <a:latin typeface="Carlito"/>
                <a:cs typeface="Carlito"/>
              </a:rPr>
              <a:t>diatomaceous </a:t>
            </a:r>
            <a:r>
              <a:rPr sz="1200" spc="-4" dirty="0">
                <a:latin typeface="Carlito"/>
                <a:cs typeface="Carlito"/>
              </a:rPr>
              <a:t>earth), </a:t>
            </a:r>
            <a:r>
              <a:rPr sz="1200" spc="-8" dirty="0">
                <a:latin typeface="Carlito"/>
                <a:cs typeface="Carlito"/>
              </a:rPr>
              <a:t>fire-brick </a:t>
            </a:r>
            <a:r>
              <a:rPr sz="1200" spc="-4" dirty="0">
                <a:latin typeface="Carlito"/>
                <a:cs typeface="Carlito"/>
              </a:rPr>
              <a:t>(calcined  </a:t>
            </a:r>
            <a:r>
              <a:rPr sz="1200" spc="-8" dirty="0">
                <a:latin typeface="Carlito"/>
                <a:cs typeface="Carlito"/>
              </a:rPr>
              <a:t>Celite), </a:t>
            </a:r>
            <a:r>
              <a:rPr sz="1200" spc="-4" dirty="0">
                <a:latin typeface="Carlito"/>
                <a:cs typeface="Carlito"/>
              </a:rPr>
              <a:t>fire-brick </a:t>
            </a:r>
            <a:r>
              <a:rPr sz="1200" spc="-8" dirty="0">
                <a:latin typeface="Carlito"/>
                <a:cs typeface="Carlito"/>
              </a:rPr>
              <a:t>coated </a:t>
            </a:r>
            <a:r>
              <a:rPr sz="1200" spc="-4" dirty="0">
                <a:latin typeface="Carlito"/>
                <a:cs typeface="Carlito"/>
              </a:rPr>
              <a:t>with </a:t>
            </a:r>
            <a:r>
              <a:rPr sz="1200" spc="-8" dirty="0">
                <a:latin typeface="Carlito"/>
                <a:cs typeface="Carlito"/>
              </a:rPr>
              <a:t>metallic  </a:t>
            </a:r>
            <a:r>
              <a:rPr sz="1200" spc="-4" dirty="0">
                <a:latin typeface="Carlito"/>
                <a:cs typeface="Carlito"/>
              </a:rPr>
              <a:t>silver or </a:t>
            </a:r>
            <a:r>
              <a:rPr sz="1200" spc="-8" dirty="0">
                <a:latin typeface="Carlito"/>
                <a:cs typeface="Carlito"/>
              </a:rPr>
              <a:t>gold, </a:t>
            </a:r>
            <a:r>
              <a:rPr sz="1200" spc="-4" dirty="0">
                <a:latin typeface="Carlito"/>
                <a:cs typeface="Carlito"/>
              </a:rPr>
              <a:t>glass </a:t>
            </a:r>
            <a:r>
              <a:rPr sz="1200" spc="-8" dirty="0">
                <a:latin typeface="Carlito"/>
                <a:cs typeface="Carlito"/>
              </a:rPr>
              <a:t>beads, </a:t>
            </a:r>
            <a:r>
              <a:rPr sz="1200" spc="-23" dirty="0">
                <a:latin typeface="Carlito"/>
                <a:cs typeface="Carlito"/>
              </a:rPr>
              <a:t>Teflon </a:t>
            </a:r>
            <a:r>
              <a:rPr sz="1200" spc="-4" dirty="0">
                <a:latin typeface="Carlito"/>
                <a:cs typeface="Carlito"/>
              </a:rPr>
              <a:t>chips  and polymer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beads.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11" dirty="0">
                <a:latin typeface="Carlito"/>
                <a:cs typeface="Carlito"/>
              </a:rPr>
              <a:t>Polystyrene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beads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9050" y="1808225"/>
            <a:ext cx="2531582" cy="1538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11078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5274" y="599105"/>
            <a:ext cx="3782152" cy="56313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-8" dirty="0"/>
              <a:t>Column</a:t>
            </a:r>
            <a:r>
              <a:rPr spc="-30" dirty="0"/>
              <a:t> </a:t>
            </a:r>
            <a:r>
              <a:rPr spc="-19" dirty="0"/>
              <a:t>Types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3384" y="1679608"/>
            <a:ext cx="1963103" cy="319462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8" dirty="0">
                <a:latin typeface="Carlito"/>
                <a:cs typeface="Carlito"/>
              </a:rPr>
              <a:t>Conventional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1/8-1/4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OD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6-8 </a:t>
            </a:r>
            <a:r>
              <a:rPr sz="1200" spc="-15" dirty="0">
                <a:latin typeface="Carlito"/>
                <a:cs typeface="Carlito"/>
              </a:rPr>
              <a:t>feet </a:t>
            </a:r>
            <a:r>
              <a:rPr sz="1200" spc="-4" dirty="0">
                <a:latin typeface="Carlito"/>
                <a:cs typeface="Carlito"/>
              </a:rPr>
              <a:t>in</a:t>
            </a:r>
            <a:r>
              <a:rPr sz="1200" spc="1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length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Stainless </a:t>
            </a:r>
            <a:r>
              <a:rPr sz="1200" spc="-8" dirty="0">
                <a:latin typeface="Carlito"/>
                <a:cs typeface="Carlito"/>
              </a:rPr>
              <a:t>steel </a:t>
            </a:r>
            <a:r>
              <a:rPr sz="1200" spc="-4" dirty="0">
                <a:latin typeface="Carlito"/>
                <a:cs typeface="Carlito"/>
              </a:rPr>
              <a:t>or glass</a:t>
            </a:r>
            <a:r>
              <a:rPr sz="1200" spc="-38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tube</a:t>
            </a:r>
            <a:endParaRPr sz="1200" dirty="0">
              <a:latin typeface="Carlito"/>
              <a:cs typeface="Carlito"/>
            </a:endParaRPr>
          </a:p>
          <a:p>
            <a:pPr marL="9525">
              <a:spcBef>
                <a:spcPts val="1009"/>
              </a:spcBef>
            </a:pPr>
            <a:r>
              <a:rPr sz="1200" b="1" spc="-11" dirty="0">
                <a:latin typeface="Carlito"/>
                <a:cs typeface="Carlito"/>
              </a:rPr>
              <a:t>Preparative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&gt;1/4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OD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&gt; 10 </a:t>
            </a:r>
            <a:r>
              <a:rPr sz="1200" spc="-15" dirty="0">
                <a:latin typeface="Carlito"/>
                <a:cs typeface="Carlito"/>
              </a:rPr>
              <a:t>feet </a:t>
            </a:r>
            <a:r>
              <a:rPr sz="1200" spc="-4" dirty="0">
                <a:latin typeface="Carlito"/>
                <a:cs typeface="Carlito"/>
              </a:rPr>
              <a:t>in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length</a:t>
            </a:r>
            <a:endParaRPr sz="1200" dirty="0">
              <a:latin typeface="Carlito"/>
              <a:cs typeface="Carlito"/>
            </a:endParaRPr>
          </a:p>
          <a:p>
            <a:pPr marL="9525">
              <a:spcBef>
                <a:spcPts val="1005"/>
              </a:spcBef>
            </a:pPr>
            <a:r>
              <a:rPr sz="1200" b="1" spc="-4" dirty="0">
                <a:latin typeface="Carlito"/>
                <a:cs typeface="Carlito"/>
              </a:rPr>
              <a:t>Capillary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0.1- 0.5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ID</a:t>
            </a:r>
          </a:p>
          <a:p>
            <a:pPr marL="266700" indent="-257175">
              <a:spcBef>
                <a:spcPts val="1013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10 </a:t>
            </a:r>
            <a:r>
              <a:rPr sz="1200" spc="-71" dirty="0">
                <a:latin typeface="Arial"/>
                <a:cs typeface="Arial"/>
              </a:rPr>
              <a:t>– </a:t>
            </a:r>
            <a:r>
              <a:rPr sz="1200" spc="-8" dirty="0">
                <a:latin typeface="Carlito"/>
                <a:cs typeface="Carlito"/>
              </a:rPr>
              <a:t>100 </a:t>
            </a:r>
            <a:r>
              <a:rPr sz="1200" spc="-11" dirty="0">
                <a:latin typeface="Carlito"/>
                <a:cs typeface="Carlito"/>
              </a:rPr>
              <a:t>meters </a:t>
            </a:r>
            <a:r>
              <a:rPr sz="1200" spc="-4" dirty="0">
                <a:latin typeface="Carlito"/>
                <a:cs typeface="Carlito"/>
              </a:rPr>
              <a:t>in</a:t>
            </a:r>
            <a:r>
              <a:rPr sz="1200" spc="4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length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6350" y="1535497"/>
            <a:ext cx="2088261" cy="1595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5086350" y="3487980"/>
            <a:ext cx="2457698" cy="1586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08982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4238" y="704019"/>
            <a:ext cx="4938979" cy="378469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l">
              <a:spcBef>
                <a:spcPts val="71"/>
              </a:spcBef>
            </a:pPr>
            <a:r>
              <a:rPr sz="2400" spc="-19" dirty="0"/>
              <a:t>Factors </a:t>
            </a:r>
            <a:r>
              <a:rPr sz="2400" spc="-8" dirty="0"/>
              <a:t>Affecting Column</a:t>
            </a:r>
            <a:r>
              <a:rPr sz="2400" spc="23" dirty="0"/>
              <a:t> </a:t>
            </a:r>
            <a:r>
              <a:rPr sz="2400" spc="-8" dirty="0"/>
              <a:t>Separations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4376" y="1617535"/>
            <a:ext cx="7787954" cy="32489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251460" indent="-257175">
              <a:lnSpc>
                <a:spcPct val="150200"/>
              </a:lnSpc>
              <a:spcBef>
                <a:spcPts val="7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8" dirty="0">
                <a:latin typeface="Carlito"/>
                <a:cs typeface="Carlito"/>
              </a:rPr>
              <a:t>Volatility </a:t>
            </a:r>
            <a:r>
              <a:rPr sz="1200" b="1" spc="-4" dirty="0">
                <a:latin typeface="Carlito"/>
                <a:cs typeface="Carlito"/>
              </a:rPr>
              <a:t>of </a:t>
            </a:r>
            <a:r>
              <a:rPr sz="1200" b="1" spc="-8" dirty="0">
                <a:latin typeface="Carlito"/>
                <a:cs typeface="Carlito"/>
              </a:rPr>
              <a:t>compound</a:t>
            </a:r>
            <a:r>
              <a:rPr sz="1200" spc="-8" dirty="0">
                <a:latin typeface="Carlito"/>
                <a:cs typeface="Carlito"/>
              </a:rPr>
              <a:t>: Low </a:t>
            </a:r>
            <a:r>
              <a:rPr sz="1200" spc="-4" dirty="0">
                <a:latin typeface="Carlito"/>
                <a:cs typeface="Carlito"/>
              </a:rPr>
              <a:t>boiling </a:t>
            </a:r>
            <a:r>
              <a:rPr sz="1200" spc="-8" dirty="0">
                <a:latin typeface="Carlito"/>
                <a:cs typeface="Carlito"/>
              </a:rPr>
              <a:t>(volatile) components </a:t>
            </a:r>
            <a:r>
              <a:rPr sz="1200" spc="-4" dirty="0">
                <a:latin typeface="Carlito"/>
                <a:cs typeface="Carlito"/>
              </a:rPr>
              <a:t>will </a:t>
            </a:r>
            <a:r>
              <a:rPr sz="1200" spc="-15" dirty="0">
                <a:latin typeface="Carlito"/>
                <a:cs typeface="Carlito"/>
              </a:rPr>
              <a:t>travel </a:t>
            </a:r>
            <a:r>
              <a:rPr sz="1200" spc="-11" dirty="0">
                <a:latin typeface="Carlito"/>
                <a:cs typeface="Carlito"/>
              </a:rPr>
              <a:t>faster </a:t>
            </a:r>
            <a:r>
              <a:rPr sz="1200" spc="-8" dirty="0">
                <a:latin typeface="Carlito"/>
                <a:cs typeface="Carlito"/>
              </a:rPr>
              <a:t>through the  column </a:t>
            </a:r>
            <a:r>
              <a:rPr sz="1200" spc="-4" dirty="0">
                <a:latin typeface="Carlito"/>
                <a:cs typeface="Carlito"/>
              </a:rPr>
              <a:t>than will high boiling</a:t>
            </a:r>
            <a:r>
              <a:rPr sz="1200" spc="-4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components</a:t>
            </a:r>
            <a:endParaRPr sz="1200" dirty="0">
              <a:latin typeface="Carlito"/>
              <a:cs typeface="Carlito"/>
            </a:endParaRPr>
          </a:p>
          <a:p>
            <a:pPr marL="266700" marR="43339" indent="-257175">
              <a:lnSpc>
                <a:spcPct val="150000"/>
              </a:lnSpc>
              <a:spcBef>
                <a:spcPts val="28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8" dirty="0">
                <a:latin typeface="Carlito"/>
                <a:cs typeface="Carlito"/>
              </a:rPr>
              <a:t>Polarity </a:t>
            </a:r>
            <a:r>
              <a:rPr sz="1200" b="1" spc="-4" dirty="0">
                <a:latin typeface="Carlito"/>
                <a:cs typeface="Carlito"/>
              </a:rPr>
              <a:t>of compounds</a:t>
            </a:r>
            <a:r>
              <a:rPr sz="1200" spc="-4" dirty="0">
                <a:latin typeface="Carlito"/>
                <a:cs typeface="Carlito"/>
              </a:rPr>
              <a:t>: </a:t>
            </a:r>
            <a:r>
              <a:rPr sz="1200" spc="-8" dirty="0">
                <a:latin typeface="Carlito"/>
                <a:cs typeface="Carlito"/>
              </a:rPr>
              <a:t>Polar compounds </a:t>
            </a:r>
            <a:r>
              <a:rPr sz="1200" spc="-4" dirty="0">
                <a:latin typeface="Carlito"/>
                <a:cs typeface="Carlito"/>
              </a:rPr>
              <a:t>will </a:t>
            </a:r>
            <a:r>
              <a:rPr sz="1200" spc="-11" dirty="0">
                <a:latin typeface="Carlito"/>
                <a:cs typeface="Carlito"/>
              </a:rPr>
              <a:t>move more </a:t>
            </a:r>
            <a:r>
              <a:rPr sz="1200" spc="-19" dirty="0">
                <a:latin typeface="Carlito"/>
                <a:cs typeface="Carlito"/>
              </a:rPr>
              <a:t>slowly, </a:t>
            </a:r>
            <a:r>
              <a:rPr sz="1200" spc="-4" dirty="0">
                <a:latin typeface="Carlito"/>
                <a:cs typeface="Carlito"/>
              </a:rPr>
              <a:t>especially if the </a:t>
            </a:r>
            <a:r>
              <a:rPr sz="1200" spc="-8" dirty="0">
                <a:latin typeface="Carlito"/>
                <a:cs typeface="Carlito"/>
              </a:rPr>
              <a:t>column </a:t>
            </a:r>
            <a:r>
              <a:rPr sz="1200" spc="-4" dirty="0">
                <a:latin typeface="Carlito"/>
                <a:cs typeface="Carlito"/>
              </a:rPr>
              <a:t>is  </a:t>
            </a:r>
            <a:r>
              <a:rPr sz="1200" spc="-23" dirty="0">
                <a:latin typeface="Carlito"/>
                <a:cs typeface="Carlito"/>
              </a:rPr>
              <a:t>polar.</a:t>
            </a:r>
            <a:endParaRPr sz="1200" dirty="0">
              <a:latin typeface="Carlito"/>
              <a:cs typeface="Carlito"/>
            </a:endParaRPr>
          </a:p>
          <a:p>
            <a:pPr marL="266700" marR="190500" indent="-257175">
              <a:lnSpc>
                <a:spcPct val="1501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8" dirty="0">
                <a:latin typeface="Carlito"/>
                <a:cs typeface="Carlito"/>
              </a:rPr>
              <a:t>Column </a:t>
            </a:r>
            <a:r>
              <a:rPr sz="1200" b="1" spc="-11" dirty="0">
                <a:latin typeface="Carlito"/>
                <a:cs typeface="Carlito"/>
              </a:rPr>
              <a:t>temperature</a:t>
            </a:r>
            <a:r>
              <a:rPr sz="1200" spc="-11" dirty="0">
                <a:latin typeface="Carlito"/>
                <a:cs typeface="Carlito"/>
              </a:rPr>
              <a:t>: </a:t>
            </a:r>
            <a:r>
              <a:rPr sz="1200" spc="-4" dirty="0">
                <a:latin typeface="Carlito"/>
                <a:cs typeface="Carlito"/>
              </a:rPr>
              <a:t>Raising the </a:t>
            </a:r>
            <a:r>
              <a:rPr sz="1200" spc="-8" dirty="0">
                <a:latin typeface="Carlito"/>
                <a:cs typeface="Carlito"/>
              </a:rPr>
              <a:t>column </a:t>
            </a:r>
            <a:r>
              <a:rPr sz="1200" spc="-11" dirty="0">
                <a:latin typeface="Carlito"/>
                <a:cs typeface="Carlito"/>
              </a:rPr>
              <a:t>temperature </a:t>
            </a:r>
            <a:r>
              <a:rPr sz="1200" spc="-8" dirty="0">
                <a:latin typeface="Carlito"/>
                <a:cs typeface="Carlito"/>
              </a:rPr>
              <a:t>speeds </a:t>
            </a:r>
            <a:r>
              <a:rPr sz="1200" spc="-4" dirty="0">
                <a:latin typeface="Carlito"/>
                <a:cs typeface="Carlito"/>
              </a:rPr>
              <a:t>up </a:t>
            </a:r>
            <a:r>
              <a:rPr sz="1200" dirty="0">
                <a:latin typeface="Carlito"/>
                <a:cs typeface="Carlito"/>
              </a:rPr>
              <a:t>All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compounds </a:t>
            </a:r>
            <a:r>
              <a:rPr sz="1200" spc="-4" dirty="0">
                <a:latin typeface="Carlito"/>
                <a:cs typeface="Carlito"/>
              </a:rPr>
              <a:t>in a  </a:t>
            </a:r>
            <a:r>
              <a:rPr sz="1200" spc="-8" dirty="0">
                <a:latin typeface="Carlito"/>
                <a:cs typeface="Carlito"/>
              </a:rPr>
              <a:t>mixture, </a:t>
            </a:r>
            <a:r>
              <a:rPr sz="1200" spc="8" dirty="0">
                <a:latin typeface="Arial"/>
                <a:cs typeface="Arial"/>
              </a:rPr>
              <a:t>“</a:t>
            </a:r>
            <a:r>
              <a:rPr sz="1200" spc="8" dirty="0">
                <a:latin typeface="Carlito"/>
                <a:cs typeface="Carlito"/>
              </a:rPr>
              <a:t>Columns </a:t>
            </a:r>
            <a:r>
              <a:rPr sz="1200" spc="-11" dirty="0">
                <a:latin typeface="Carlito"/>
                <a:cs typeface="Carlito"/>
              </a:rPr>
              <a:t>have </a:t>
            </a:r>
            <a:r>
              <a:rPr sz="1200" spc="-8" dirty="0">
                <a:latin typeface="Carlito"/>
                <a:cs typeface="Carlito"/>
              </a:rPr>
              <a:t>lower </a:t>
            </a:r>
            <a:r>
              <a:rPr sz="1200" spc="-4" dirty="0">
                <a:latin typeface="Carlito"/>
                <a:cs typeface="Carlito"/>
              </a:rPr>
              <a:t>and upper </a:t>
            </a:r>
            <a:r>
              <a:rPr sz="1200" spc="-11" dirty="0">
                <a:latin typeface="Carlito"/>
                <a:cs typeface="Carlito"/>
              </a:rPr>
              <a:t>temperature</a:t>
            </a:r>
            <a:r>
              <a:rPr sz="1200" spc="6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limits</a:t>
            </a:r>
            <a:r>
              <a:rPr sz="1200" dirty="0">
                <a:latin typeface="Arial"/>
                <a:cs typeface="Arial"/>
              </a:rPr>
              <a:t>”</a:t>
            </a:r>
            <a:r>
              <a:rPr sz="1200" dirty="0">
                <a:latin typeface="Carlito"/>
                <a:cs typeface="Carlito"/>
              </a:rPr>
              <a:t>.</a:t>
            </a:r>
          </a:p>
          <a:p>
            <a:pPr marL="266700" marR="197168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8" dirty="0">
                <a:latin typeface="Carlito"/>
                <a:cs typeface="Carlito"/>
              </a:rPr>
              <a:t>Column </a:t>
            </a:r>
            <a:r>
              <a:rPr sz="1200" b="1" spc="-4" dirty="0">
                <a:latin typeface="Carlito"/>
                <a:cs typeface="Carlito"/>
              </a:rPr>
              <a:t>packing polarity</a:t>
            </a:r>
            <a:r>
              <a:rPr sz="1200" spc="-4" dirty="0">
                <a:latin typeface="Carlito"/>
                <a:cs typeface="Carlito"/>
              </a:rPr>
              <a:t>: </a:t>
            </a:r>
            <a:r>
              <a:rPr sz="1200" spc="-15" dirty="0">
                <a:latin typeface="Carlito"/>
                <a:cs typeface="Carlito"/>
              </a:rPr>
              <a:t>Usually, </a:t>
            </a:r>
            <a:r>
              <a:rPr sz="1200" dirty="0">
                <a:latin typeface="Carlito"/>
                <a:cs typeface="Carlito"/>
              </a:rPr>
              <a:t>all </a:t>
            </a:r>
            <a:r>
              <a:rPr sz="1200" spc="-8" dirty="0">
                <a:latin typeface="Carlito"/>
                <a:cs typeface="Carlito"/>
              </a:rPr>
              <a:t>compounds </a:t>
            </a:r>
            <a:r>
              <a:rPr sz="1200" spc="-4" dirty="0">
                <a:latin typeface="Carlito"/>
                <a:cs typeface="Carlito"/>
              </a:rPr>
              <a:t>will </a:t>
            </a:r>
            <a:r>
              <a:rPr sz="1200" spc="-8" dirty="0">
                <a:latin typeface="Carlito"/>
                <a:cs typeface="Carlito"/>
              </a:rPr>
              <a:t>move slower </a:t>
            </a:r>
            <a:r>
              <a:rPr sz="1200" spc="-4" dirty="0">
                <a:latin typeface="Carlito"/>
                <a:cs typeface="Carlito"/>
              </a:rPr>
              <a:t>on polar </a:t>
            </a:r>
            <a:r>
              <a:rPr sz="1200" spc="-8" dirty="0">
                <a:latin typeface="Carlito"/>
                <a:cs typeface="Carlito"/>
              </a:rPr>
              <a:t>columns, but  </a:t>
            </a:r>
            <a:r>
              <a:rPr sz="1200" spc="-4" dirty="0">
                <a:latin typeface="Carlito"/>
                <a:cs typeface="Carlito"/>
              </a:rPr>
              <a:t>polar </a:t>
            </a:r>
            <a:r>
              <a:rPr sz="1200" spc="-8" dirty="0">
                <a:latin typeface="Carlito"/>
                <a:cs typeface="Carlito"/>
              </a:rPr>
              <a:t>compounds </a:t>
            </a:r>
            <a:r>
              <a:rPr sz="1200" spc="-4" dirty="0">
                <a:latin typeface="Carlito"/>
                <a:cs typeface="Carlito"/>
              </a:rPr>
              <a:t>will </a:t>
            </a:r>
            <a:r>
              <a:rPr sz="1200" spc="-8" dirty="0">
                <a:latin typeface="Carlito"/>
                <a:cs typeface="Carlito"/>
              </a:rPr>
              <a:t>show </a:t>
            </a:r>
            <a:r>
              <a:rPr sz="1200" spc="-4" dirty="0">
                <a:latin typeface="Carlito"/>
                <a:cs typeface="Carlito"/>
              </a:rPr>
              <a:t>a </a:t>
            </a:r>
            <a:r>
              <a:rPr sz="1200" spc="-8" dirty="0">
                <a:latin typeface="Carlito"/>
                <a:cs typeface="Carlito"/>
              </a:rPr>
              <a:t>larger</a:t>
            </a:r>
            <a:r>
              <a:rPr sz="1200" spc="38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effect.</a:t>
            </a:r>
            <a:endParaRPr sz="1200" dirty="0">
              <a:latin typeface="Carlito"/>
              <a:cs typeface="Carlito"/>
            </a:endParaRPr>
          </a:p>
          <a:p>
            <a:pPr marL="266700" marR="240506" indent="-257175">
              <a:lnSpc>
                <a:spcPct val="150200"/>
              </a:lnSpc>
              <a:spcBef>
                <a:spcPts val="28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4" dirty="0">
                <a:latin typeface="Carlito"/>
                <a:cs typeface="Carlito"/>
              </a:rPr>
              <a:t>Flow </a:t>
            </a:r>
            <a:r>
              <a:rPr sz="1200" b="1" spc="-19" dirty="0">
                <a:latin typeface="Carlito"/>
                <a:cs typeface="Carlito"/>
              </a:rPr>
              <a:t>rate </a:t>
            </a:r>
            <a:r>
              <a:rPr sz="1200" b="1" dirty="0">
                <a:latin typeface="Carlito"/>
                <a:cs typeface="Carlito"/>
              </a:rPr>
              <a:t>of </a:t>
            </a:r>
            <a:r>
              <a:rPr sz="1200" b="1" spc="-8" dirty="0">
                <a:latin typeface="Carlito"/>
                <a:cs typeface="Carlito"/>
              </a:rPr>
              <a:t>the </a:t>
            </a:r>
            <a:r>
              <a:rPr sz="1200" b="1" spc="-11" dirty="0">
                <a:latin typeface="Carlito"/>
                <a:cs typeface="Carlito"/>
              </a:rPr>
              <a:t>gas </a:t>
            </a:r>
            <a:r>
              <a:rPr sz="1200" b="1" spc="-8" dirty="0">
                <a:latin typeface="Carlito"/>
                <a:cs typeface="Carlito"/>
              </a:rPr>
              <a:t>through the </a:t>
            </a:r>
            <a:r>
              <a:rPr sz="1200" b="1" spc="-4" dirty="0">
                <a:latin typeface="Carlito"/>
                <a:cs typeface="Carlito"/>
              </a:rPr>
              <a:t>column</a:t>
            </a:r>
            <a:r>
              <a:rPr sz="1200" spc="-4" dirty="0">
                <a:latin typeface="Carlito"/>
                <a:cs typeface="Carlito"/>
              </a:rPr>
              <a:t>: </a:t>
            </a:r>
            <a:r>
              <a:rPr sz="1200" spc="-8" dirty="0">
                <a:latin typeface="Carlito"/>
                <a:cs typeface="Carlito"/>
              </a:rPr>
              <a:t>Speeding </a:t>
            </a:r>
            <a:r>
              <a:rPr sz="1200" spc="-4" dirty="0">
                <a:latin typeface="Carlito"/>
                <a:cs typeface="Carlito"/>
              </a:rPr>
              <a:t>up the </a:t>
            </a:r>
            <a:r>
              <a:rPr sz="1200" spc="-8" dirty="0">
                <a:latin typeface="Carlito"/>
                <a:cs typeface="Carlito"/>
              </a:rPr>
              <a:t>carrier gas flow increases the  speed </a:t>
            </a:r>
            <a:r>
              <a:rPr sz="1200" spc="-4" dirty="0">
                <a:latin typeface="Carlito"/>
                <a:cs typeface="Carlito"/>
              </a:rPr>
              <a:t>with which all </a:t>
            </a:r>
            <a:r>
              <a:rPr sz="1200" spc="-8" dirty="0">
                <a:latin typeface="Carlito"/>
                <a:cs typeface="Carlito"/>
              </a:rPr>
              <a:t>compounds move through </a:t>
            </a:r>
            <a:r>
              <a:rPr sz="1200" spc="-4" dirty="0">
                <a:latin typeface="Carlito"/>
                <a:cs typeface="Carlito"/>
              </a:rPr>
              <a:t>the</a:t>
            </a:r>
            <a:r>
              <a:rPr sz="1200" spc="49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column.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50000"/>
              </a:lnSpc>
              <a:spcBef>
                <a:spcPts val="28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8" dirty="0">
                <a:latin typeface="Carlito"/>
                <a:cs typeface="Carlito"/>
              </a:rPr>
              <a:t>Length </a:t>
            </a:r>
            <a:r>
              <a:rPr sz="1200" b="1" spc="-4" dirty="0">
                <a:latin typeface="Carlito"/>
                <a:cs typeface="Carlito"/>
              </a:rPr>
              <a:t>of </a:t>
            </a:r>
            <a:r>
              <a:rPr sz="1200" b="1" spc="-8" dirty="0">
                <a:latin typeface="Carlito"/>
                <a:cs typeface="Carlito"/>
              </a:rPr>
              <a:t>the </a:t>
            </a:r>
            <a:r>
              <a:rPr sz="1200" b="1" spc="-4" dirty="0">
                <a:latin typeface="Carlito"/>
                <a:cs typeface="Carlito"/>
              </a:rPr>
              <a:t>column</a:t>
            </a:r>
            <a:r>
              <a:rPr sz="1200" spc="-4" dirty="0">
                <a:latin typeface="Carlito"/>
                <a:cs typeface="Carlito"/>
              </a:rPr>
              <a:t>: The longer the </a:t>
            </a:r>
            <a:r>
              <a:rPr sz="1200" spc="-8" dirty="0">
                <a:latin typeface="Carlito"/>
                <a:cs typeface="Carlito"/>
              </a:rPr>
              <a:t>column,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longer </a:t>
            </a:r>
            <a:r>
              <a:rPr sz="1200" spc="-4" dirty="0">
                <a:latin typeface="Carlito"/>
                <a:cs typeface="Carlito"/>
              </a:rPr>
              <a:t>it will </a:t>
            </a:r>
            <a:r>
              <a:rPr sz="1200" spc="-19" dirty="0">
                <a:latin typeface="Carlito"/>
                <a:cs typeface="Carlito"/>
              </a:rPr>
              <a:t>take </a:t>
            </a:r>
            <a:r>
              <a:rPr sz="1200" spc="-4" dirty="0">
                <a:latin typeface="Carlito"/>
                <a:cs typeface="Carlito"/>
              </a:rPr>
              <a:t>all </a:t>
            </a:r>
            <a:r>
              <a:rPr sz="1200" spc="-8" dirty="0">
                <a:latin typeface="Carlito"/>
                <a:cs typeface="Carlito"/>
              </a:rPr>
              <a:t>compounds to </a:t>
            </a:r>
            <a:r>
              <a:rPr sz="1200" spc="-4" dirty="0">
                <a:latin typeface="Carlito"/>
                <a:cs typeface="Carlito"/>
              </a:rPr>
              <a:t>elute.  </a:t>
            </a:r>
            <a:r>
              <a:rPr sz="1200" spc="-8" dirty="0">
                <a:latin typeface="Carlito"/>
                <a:cs typeface="Carlito"/>
              </a:rPr>
              <a:t>Longer columns </a:t>
            </a:r>
            <a:r>
              <a:rPr sz="1200" spc="-11" dirty="0">
                <a:latin typeface="Carlito"/>
                <a:cs typeface="Carlito"/>
              </a:rPr>
              <a:t>are </a:t>
            </a:r>
            <a:r>
              <a:rPr sz="1200" spc="-8" dirty="0">
                <a:latin typeface="Carlito"/>
                <a:cs typeface="Carlito"/>
              </a:rPr>
              <a:t>employed to obtain better</a:t>
            </a:r>
            <a:r>
              <a:rPr sz="1200" spc="86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separation.</a:t>
            </a:r>
            <a:endParaRPr sz="1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358919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0360" y="673241"/>
            <a:ext cx="4733855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2800" spc="-4" dirty="0"/>
              <a:t>Loss </a:t>
            </a:r>
            <a:r>
              <a:rPr sz="2800" spc="-8" dirty="0"/>
              <a:t>of </a:t>
            </a:r>
            <a:r>
              <a:rPr sz="2800" spc="-11" dirty="0"/>
              <a:t>Separation </a:t>
            </a:r>
            <a:r>
              <a:rPr sz="2800" spc="-4" dirty="0"/>
              <a:t>or</a:t>
            </a:r>
            <a:r>
              <a:rPr sz="2800" spc="34" dirty="0"/>
              <a:t> </a:t>
            </a:r>
            <a:r>
              <a:rPr sz="2800" spc="-8" dirty="0"/>
              <a:t>Resolution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7080" y="1960930"/>
            <a:ext cx="4123034" cy="1722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651">
              <a:spcBef>
                <a:spcPts val="71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sz="1200" spc="-8" dirty="0">
                <a:latin typeface="Carlito"/>
                <a:cs typeface="Carlito"/>
              </a:rPr>
              <a:t>Contaminated</a:t>
            </a:r>
            <a:r>
              <a:rPr sz="1200" spc="-26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column.</a:t>
            </a:r>
            <a:endParaRPr sz="1200" dirty="0">
              <a:latin typeface="Carlito"/>
              <a:cs typeface="Carlito"/>
            </a:endParaRPr>
          </a:p>
          <a:p>
            <a:pPr marL="266700" indent="-257651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sz="1200" spc="-4" dirty="0">
                <a:latin typeface="Carlito"/>
                <a:cs typeface="Carlito"/>
              </a:rPr>
              <a:t>Damaged </a:t>
            </a:r>
            <a:r>
              <a:rPr sz="1200" spc="-8" dirty="0">
                <a:latin typeface="Carlito"/>
                <a:cs typeface="Carlito"/>
              </a:rPr>
              <a:t>stationary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phase.</a:t>
            </a:r>
            <a:endParaRPr sz="1200" dirty="0">
              <a:latin typeface="Carlito"/>
              <a:cs typeface="Carlito"/>
            </a:endParaRPr>
          </a:p>
          <a:p>
            <a:pPr marL="266700" indent="-257651">
              <a:spcBef>
                <a:spcPts val="100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sz="1200" spc="-11" dirty="0">
                <a:latin typeface="Carlito"/>
                <a:cs typeface="Carlito"/>
              </a:rPr>
              <a:t>Different </a:t>
            </a:r>
            <a:r>
              <a:rPr sz="1200" spc="-8" dirty="0">
                <a:latin typeface="Carlito"/>
                <a:cs typeface="Carlito"/>
              </a:rPr>
              <a:t>column </a:t>
            </a:r>
            <a:r>
              <a:rPr sz="1200" spc="-11" dirty="0">
                <a:latin typeface="Carlito"/>
                <a:cs typeface="Carlito"/>
              </a:rPr>
              <a:t>temperature,</a:t>
            </a:r>
            <a:r>
              <a:rPr sz="1200" spc="4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carrier</a:t>
            </a:r>
            <a:endParaRPr sz="1200" dirty="0">
              <a:latin typeface="Carlito"/>
              <a:cs typeface="Carlito"/>
            </a:endParaRPr>
          </a:p>
          <a:p>
            <a:pPr marL="266700">
              <a:spcBef>
                <a:spcPts val="724"/>
              </a:spcBef>
            </a:pPr>
            <a:r>
              <a:rPr sz="1200" spc="-4" dirty="0">
                <a:latin typeface="Carlito"/>
                <a:cs typeface="Carlito"/>
              </a:rPr>
              <a:t>flow </a:t>
            </a:r>
            <a:r>
              <a:rPr sz="1200" spc="-15" dirty="0">
                <a:latin typeface="Carlito"/>
                <a:cs typeface="Carlito"/>
              </a:rPr>
              <a:t>rate </a:t>
            </a:r>
            <a:r>
              <a:rPr sz="1200" spc="-4" dirty="0">
                <a:latin typeface="Carlito"/>
                <a:cs typeface="Carlito"/>
              </a:rPr>
              <a:t>or</a:t>
            </a:r>
            <a:r>
              <a:rPr sz="1200" spc="26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column.</a:t>
            </a:r>
            <a:endParaRPr sz="1200" dirty="0">
              <a:latin typeface="Carlito"/>
              <a:cs typeface="Carlito"/>
            </a:endParaRPr>
          </a:p>
          <a:p>
            <a:pPr marL="266700" marR="601504" indent="-257651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sz="1200" spc="-11" dirty="0">
                <a:latin typeface="Carlito"/>
                <a:cs typeface="Carlito"/>
              </a:rPr>
              <a:t>Large </a:t>
            </a:r>
            <a:r>
              <a:rPr sz="1200" spc="-4" dirty="0">
                <a:latin typeface="Carlito"/>
                <a:cs typeface="Carlito"/>
              </a:rPr>
              <a:t>changes in the </a:t>
            </a:r>
            <a:r>
              <a:rPr sz="1200" spc="-8" dirty="0">
                <a:latin typeface="Carlito"/>
                <a:cs typeface="Carlito"/>
              </a:rPr>
              <a:t>sample  </a:t>
            </a:r>
            <a:r>
              <a:rPr sz="1200" spc="-11" dirty="0">
                <a:latin typeface="Carlito"/>
                <a:cs typeface="Carlito"/>
              </a:rPr>
              <a:t>concentration.</a:t>
            </a:r>
            <a:endParaRPr sz="1200" dirty="0">
              <a:latin typeface="Carlito"/>
              <a:cs typeface="Carlito"/>
            </a:endParaRPr>
          </a:p>
          <a:p>
            <a:pPr marL="266700" indent="-257651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sz="1200" spc="-8" dirty="0">
                <a:latin typeface="Carlito"/>
                <a:cs typeface="Carlito"/>
              </a:rPr>
              <a:t>Improper injector</a:t>
            </a:r>
            <a:r>
              <a:rPr sz="1200" spc="23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operation.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36907" y="1821955"/>
            <a:ext cx="1733930" cy="2894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52809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5770" y="673241"/>
            <a:ext cx="3208976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8" dirty="0"/>
              <a:t>Column</a:t>
            </a:r>
            <a:r>
              <a:rPr sz="2800" spc="-26" dirty="0"/>
              <a:t> </a:t>
            </a:r>
            <a:r>
              <a:rPr sz="2800" spc="-8" dirty="0"/>
              <a:t>Damage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7080" y="1989427"/>
            <a:ext cx="2565487" cy="20178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224" indent="-257175">
              <a:spcBef>
                <a:spcPts val="75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350" b="1" spc="-4" dirty="0">
                <a:latin typeface="Carlito"/>
                <a:cs typeface="Carlito"/>
              </a:rPr>
              <a:t>Column</a:t>
            </a:r>
            <a:r>
              <a:rPr sz="1350" b="1" spc="-53" dirty="0">
                <a:latin typeface="Carlito"/>
                <a:cs typeface="Carlito"/>
              </a:rPr>
              <a:t> </a:t>
            </a:r>
            <a:r>
              <a:rPr sz="1350" b="1" spc="-11" dirty="0">
                <a:latin typeface="Carlito"/>
                <a:cs typeface="Carlito"/>
              </a:rPr>
              <a:t>breakage</a:t>
            </a:r>
            <a:endParaRPr sz="1350" dirty="0">
              <a:latin typeface="Carlito"/>
              <a:cs typeface="Carlito"/>
            </a:endParaRPr>
          </a:p>
          <a:p>
            <a:pPr>
              <a:spcBef>
                <a:spcPts val="19"/>
              </a:spcBef>
              <a:buClr>
                <a:srgbClr val="1B1E3D"/>
              </a:buClr>
              <a:buFont typeface="Arial"/>
              <a:buChar char="•"/>
            </a:pPr>
            <a:endParaRPr sz="1575" dirty="0">
              <a:latin typeface="Carlito"/>
              <a:cs typeface="Carlito"/>
            </a:endParaRPr>
          </a:p>
          <a:p>
            <a:pPr marL="266224" indent="-257175">
              <a:buClr>
                <a:srgbClr val="1B1E3D"/>
              </a:buClr>
              <a:buSzPct val="83333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350" b="1" spc="-4" dirty="0">
                <a:latin typeface="Carlito"/>
                <a:cs typeface="Carlito"/>
              </a:rPr>
              <a:t>Column</a:t>
            </a:r>
            <a:r>
              <a:rPr sz="1350" b="1" spc="-34" dirty="0">
                <a:latin typeface="Carlito"/>
                <a:cs typeface="Carlito"/>
              </a:rPr>
              <a:t> </a:t>
            </a:r>
            <a:r>
              <a:rPr sz="1350" b="1" dirty="0">
                <a:latin typeface="Carlito"/>
                <a:cs typeface="Carlito"/>
              </a:rPr>
              <a:t>bleed</a:t>
            </a:r>
            <a:endParaRPr sz="1350" dirty="0">
              <a:latin typeface="Carlito"/>
              <a:cs typeface="Carlito"/>
            </a:endParaRPr>
          </a:p>
          <a:p>
            <a:pPr>
              <a:spcBef>
                <a:spcPts val="23"/>
              </a:spcBef>
              <a:buClr>
                <a:srgbClr val="1B1E3D"/>
              </a:buClr>
              <a:buFont typeface="Arial"/>
              <a:buChar char="•"/>
            </a:pPr>
            <a:endParaRPr sz="1575" dirty="0">
              <a:latin typeface="Carlito"/>
              <a:cs typeface="Carlito"/>
            </a:endParaRPr>
          </a:p>
          <a:p>
            <a:pPr marL="266224" indent="-257175">
              <a:spcBef>
                <a:spcPts val="4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350" b="1" spc="-4" dirty="0">
                <a:latin typeface="Carlito"/>
                <a:cs typeface="Carlito"/>
              </a:rPr>
              <a:t>Thermal</a:t>
            </a:r>
            <a:r>
              <a:rPr sz="1350" b="1" spc="-86" dirty="0">
                <a:latin typeface="Carlito"/>
                <a:cs typeface="Carlito"/>
              </a:rPr>
              <a:t> </a:t>
            </a:r>
            <a:r>
              <a:rPr sz="1350" b="1" spc="-4" dirty="0">
                <a:latin typeface="Carlito"/>
                <a:cs typeface="Carlito"/>
              </a:rPr>
              <a:t>damage</a:t>
            </a:r>
            <a:endParaRPr sz="1350" dirty="0">
              <a:latin typeface="Carlito"/>
              <a:cs typeface="Carlito"/>
            </a:endParaRPr>
          </a:p>
          <a:p>
            <a:pPr>
              <a:spcBef>
                <a:spcPts val="19"/>
              </a:spcBef>
              <a:buClr>
                <a:srgbClr val="1B1E3D"/>
              </a:buClr>
              <a:buFont typeface="Arial"/>
              <a:buChar char="•"/>
            </a:pPr>
            <a:endParaRPr sz="1575" dirty="0">
              <a:latin typeface="Carlito"/>
              <a:cs typeface="Carlito"/>
            </a:endParaRPr>
          </a:p>
          <a:p>
            <a:pPr marL="266224" indent="-257175">
              <a:buClr>
                <a:srgbClr val="1B1E3D"/>
              </a:buClr>
              <a:buSzPct val="83333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350" b="1" spc="-11" dirty="0">
                <a:latin typeface="Carlito"/>
                <a:cs typeface="Carlito"/>
              </a:rPr>
              <a:t>Oxygen</a:t>
            </a:r>
            <a:r>
              <a:rPr sz="1350" b="1" spc="-75" dirty="0">
                <a:latin typeface="Carlito"/>
                <a:cs typeface="Carlito"/>
              </a:rPr>
              <a:t> </a:t>
            </a:r>
            <a:r>
              <a:rPr sz="1350" b="1" spc="-4" dirty="0">
                <a:latin typeface="Carlito"/>
                <a:cs typeface="Carlito"/>
              </a:rPr>
              <a:t>damage</a:t>
            </a:r>
            <a:endParaRPr sz="1350" dirty="0">
              <a:latin typeface="Carlito"/>
              <a:cs typeface="Carlito"/>
            </a:endParaRPr>
          </a:p>
          <a:p>
            <a:pPr>
              <a:spcBef>
                <a:spcPts val="23"/>
              </a:spcBef>
              <a:buClr>
                <a:srgbClr val="1B1E3D"/>
              </a:buClr>
              <a:buFont typeface="Arial"/>
              <a:buChar char="•"/>
            </a:pPr>
            <a:endParaRPr sz="1575" dirty="0">
              <a:latin typeface="Carlito"/>
              <a:cs typeface="Carlito"/>
            </a:endParaRPr>
          </a:p>
          <a:p>
            <a:pPr marL="266224" indent="-257175">
              <a:buClr>
                <a:srgbClr val="1B1E3D"/>
              </a:buClr>
              <a:buSzPct val="83333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350" b="1" spc="-4" dirty="0">
                <a:latin typeface="Carlito"/>
                <a:cs typeface="Carlito"/>
              </a:rPr>
              <a:t>Chemical</a:t>
            </a:r>
            <a:r>
              <a:rPr sz="1350" b="1" spc="-94" dirty="0">
                <a:latin typeface="Carlito"/>
                <a:cs typeface="Carlito"/>
              </a:rPr>
              <a:t> </a:t>
            </a:r>
            <a:r>
              <a:rPr sz="1350" b="1" spc="-4" dirty="0">
                <a:latin typeface="Carlito"/>
                <a:cs typeface="Carlito"/>
              </a:rPr>
              <a:t>damage</a:t>
            </a:r>
            <a:endParaRPr sz="135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66590" y="1682002"/>
            <a:ext cx="3055620" cy="2632709"/>
            <a:chOff x="4171188" y="2209800"/>
            <a:chExt cx="4074160" cy="3510279"/>
          </a:xfrm>
        </p:grpSpPr>
        <p:sp>
          <p:nvSpPr>
            <p:cNvPr id="6" name="object 6"/>
            <p:cNvSpPr/>
            <p:nvPr/>
          </p:nvSpPr>
          <p:spPr>
            <a:xfrm>
              <a:off x="4171188" y="4942330"/>
              <a:ext cx="4073652" cy="7776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4186428" y="2209800"/>
              <a:ext cx="4043679" cy="2743200"/>
            </a:xfrm>
            <a:custGeom>
              <a:avLst/>
              <a:gdLst/>
              <a:ahLst/>
              <a:cxnLst/>
              <a:rect l="l" t="t" r="r" b="b"/>
              <a:pathLst>
                <a:path w="4043679" h="2743200">
                  <a:moveTo>
                    <a:pt x="3807460" y="0"/>
                  </a:moveTo>
                  <a:lnTo>
                    <a:pt x="235712" y="0"/>
                  </a:lnTo>
                  <a:lnTo>
                    <a:pt x="188209" y="4789"/>
                  </a:lnTo>
                  <a:lnTo>
                    <a:pt x="143964" y="18524"/>
                  </a:lnTo>
                  <a:lnTo>
                    <a:pt x="103925" y="40257"/>
                  </a:lnTo>
                  <a:lnTo>
                    <a:pt x="69040" y="69040"/>
                  </a:lnTo>
                  <a:lnTo>
                    <a:pt x="40257" y="103925"/>
                  </a:lnTo>
                  <a:lnTo>
                    <a:pt x="18524" y="143964"/>
                  </a:lnTo>
                  <a:lnTo>
                    <a:pt x="4789" y="188209"/>
                  </a:lnTo>
                  <a:lnTo>
                    <a:pt x="0" y="235712"/>
                  </a:lnTo>
                  <a:lnTo>
                    <a:pt x="0" y="2507488"/>
                  </a:lnTo>
                  <a:lnTo>
                    <a:pt x="4789" y="2554990"/>
                  </a:lnTo>
                  <a:lnTo>
                    <a:pt x="18524" y="2599235"/>
                  </a:lnTo>
                  <a:lnTo>
                    <a:pt x="40257" y="2639274"/>
                  </a:lnTo>
                  <a:lnTo>
                    <a:pt x="69040" y="2674159"/>
                  </a:lnTo>
                  <a:lnTo>
                    <a:pt x="103925" y="2702942"/>
                  </a:lnTo>
                  <a:lnTo>
                    <a:pt x="143964" y="2724675"/>
                  </a:lnTo>
                  <a:lnTo>
                    <a:pt x="188209" y="2738410"/>
                  </a:lnTo>
                  <a:lnTo>
                    <a:pt x="235712" y="2743200"/>
                  </a:lnTo>
                  <a:lnTo>
                    <a:pt x="3807460" y="2743200"/>
                  </a:lnTo>
                  <a:lnTo>
                    <a:pt x="3854962" y="2738410"/>
                  </a:lnTo>
                  <a:lnTo>
                    <a:pt x="3899207" y="2724675"/>
                  </a:lnTo>
                  <a:lnTo>
                    <a:pt x="3939246" y="2702942"/>
                  </a:lnTo>
                  <a:lnTo>
                    <a:pt x="3974131" y="2674159"/>
                  </a:lnTo>
                  <a:lnTo>
                    <a:pt x="4002914" y="2639274"/>
                  </a:lnTo>
                  <a:lnTo>
                    <a:pt x="4024647" y="2599235"/>
                  </a:lnTo>
                  <a:lnTo>
                    <a:pt x="4038382" y="2554990"/>
                  </a:lnTo>
                  <a:lnTo>
                    <a:pt x="4043172" y="2507488"/>
                  </a:lnTo>
                  <a:lnTo>
                    <a:pt x="4043172" y="235712"/>
                  </a:lnTo>
                  <a:lnTo>
                    <a:pt x="4038382" y="188209"/>
                  </a:lnTo>
                  <a:lnTo>
                    <a:pt x="4024647" y="143964"/>
                  </a:lnTo>
                  <a:lnTo>
                    <a:pt x="4002914" y="103925"/>
                  </a:lnTo>
                  <a:lnTo>
                    <a:pt x="3974131" y="69040"/>
                  </a:lnTo>
                  <a:lnTo>
                    <a:pt x="3939246" y="40257"/>
                  </a:lnTo>
                  <a:lnTo>
                    <a:pt x="3899207" y="18524"/>
                  </a:lnTo>
                  <a:lnTo>
                    <a:pt x="3854962" y="4789"/>
                  </a:lnTo>
                  <a:lnTo>
                    <a:pt x="380746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4186428" y="2209800"/>
              <a:ext cx="4043172" cy="2743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4184778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5770" y="673241"/>
            <a:ext cx="2418934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11" dirty="0" smtClean="0"/>
              <a:t>Oven</a:t>
            </a:r>
            <a:endParaRPr sz="2800" spc="-11" dirty="0"/>
          </a:p>
        </p:txBody>
      </p:sp>
      <p:sp>
        <p:nvSpPr>
          <p:cNvPr id="4" name="object 4"/>
          <p:cNvSpPr txBox="1"/>
          <p:nvPr/>
        </p:nvSpPr>
        <p:spPr>
          <a:xfrm>
            <a:off x="316266" y="1844651"/>
            <a:ext cx="4709699" cy="233717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indent="-257175">
              <a:spcBef>
                <a:spcPts val="75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125" spc="-4" dirty="0">
                <a:latin typeface="Carlito"/>
                <a:cs typeface="Carlito"/>
              </a:rPr>
              <a:t>The use of </a:t>
            </a:r>
            <a:r>
              <a:rPr sz="1125" dirty="0">
                <a:latin typeface="Carlito"/>
                <a:cs typeface="Carlito"/>
              </a:rPr>
              <a:t>a </a:t>
            </a:r>
            <a:r>
              <a:rPr sz="1125" spc="-8" dirty="0">
                <a:latin typeface="Carlito"/>
                <a:cs typeface="Carlito"/>
              </a:rPr>
              <a:t>temperature programmed</a:t>
            </a:r>
            <a:r>
              <a:rPr sz="1125" spc="-30" dirty="0">
                <a:latin typeface="Carlito"/>
                <a:cs typeface="Carlito"/>
              </a:rPr>
              <a:t> </a:t>
            </a:r>
            <a:r>
              <a:rPr sz="1125" spc="-15" dirty="0">
                <a:latin typeface="Carlito"/>
                <a:cs typeface="Carlito"/>
              </a:rPr>
              <a:t>for</a:t>
            </a:r>
            <a:endParaRPr sz="1125" dirty="0">
              <a:latin typeface="Carlito"/>
              <a:cs typeface="Carlito"/>
            </a:endParaRPr>
          </a:p>
          <a:p>
            <a:pPr marL="266700" marR="39529">
              <a:lnSpc>
                <a:spcPct val="200000"/>
              </a:lnSpc>
            </a:pPr>
            <a:r>
              <a:rPr sz="1125" dirty="0">
                <a:latin typeface="Carlito"/>
                <a:cs typeface="Carlito"/>
              </a:rPr>
              <a:t>the </a:t>
            </a:r>
            <a:r>
              <a:rPr sz="1125" spc="-4" dirty="0">
                <a:latin typeface="Carlito"/>
                <a:cs typeface="Carlito"/>
              </a:rPr>
              <a:t>column </a:t>
            </a:r>
            <a:r>
              <a:rPr sz="1125" spc="-8" dirty="0">
                <a:latin typeface="Carlito"/>
                <a:cs typeface="Carlito"/>
              </a:rPr>
              <a:t>oven </a:t>
            </a:r>
            <a:r>
              <a:rPr sz="1125" spc="-4" dirty="0">
                <a:latin typeface="Carlito"/>
                <a:cs typeface="Carlito"/>
              </a:rPr>
              <a:t>influences </a:t>
            </a:r>
            <a:r>
              <a:rPr sz="1125" dirty="0">
                <a:latin typeface="Carlito"/>
                <a:cs typeface="Carlito"/>
              </a:rPr>
              <a:t>the </a:t>
            </a:r>
            <a:r>
              <a:rPr sz="1125" spc="-8" dirty="0">
                <a:latin typeface="Carlito"/>
                <a:cs typeface="Carlito"/>
              </a:rPr>
              <a:t>separation  process </a:t>
            </a:r>
            <a:r>
              <a:rPr sz="1125" spc="-4" dirty="0">
                <a:latin typeface="Carlito"/>
                <a:cs typeface="Carlito"/>
              </a:rPr>
              <a:t>significantly </a:t>
            </a:r>
            <a:r>
              <a:rPr sz="1125" dirty="0">
                <a:latin typeface="Carlito"/>
                <a:cs typeface="Carlito"/>
              </a:rPr>
              <a:t>and is </a:t>
            </a:r>
            <a:r>
              <a:rPr sz="1125" spc="-4" dirty="0">
                <a:latin typeface="Carlito"/>
                <a:cs typeface="Carlito"/>
              </a:rPr>
              <a:t>used </a:t>
            </a:r>
            <a:r>
              <a:rPr sz="1125" spc="-15" dirty="0">
                <a:latin typeface="Carlito"/>
                <a:cs typeface="Carlito"/>
              </a:rPr>
              <a:t>for  </a:t>
            </a:r>
            <a:r>
              <a:rPr sz="1125" spc="-4" dirty="0">
                <a:latin typeface="Carlito"/>
                <a:cs typeface="Carlito"/>
              </a:rPr>
              <a:t>optimization of </a:t>
            </a:r>
            <a:r>
              <a:rPr sz="1125" dirty="0">
                <a:latin typeface="Carlito"/>
                <a:cs typeface="Carlito"/>
              </a:rPr>
              <a:t>time and peak</a:t>
            </a:r>
            <a:r>
              <a:rPr sz="1125" spc="-64" dirty="0">
                <a:latin typeface="Carlito"/>
                <a:cs typeface="Carlito"/>
              </a:rPr>
              <a:t> </a:t>
            </a:r>
            <a:r>
              <a:rPr sz="1125" spc="-8" dirty="0">
                <a:latin typeface="Carlito"/>
                <a:cs typeface="Carlito"/>
              </a:rPr>
              <a:t>separation.</a:t>
            </a:r>
            <a:endParaRPr sz="1125" dirty="0">
              <a:latin typeface="Carlito"/>
              <a:cs typeface="Carlito"/>
            </a:endParaRPr>
          </a:p>
          <a:p>
            <a:pPr marL="266700" marR="194786" indent="-257175">
              <a:lnSpc>
                <a:spcPct val="200000"/>
              </a:lnSpc>
              <a:spcBef>
                <a:spcPts val="274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125" spc="-4" dirty="0">
                <a:latin typeface="Carlito"/>
                <a:cs typeface="Carlito"/>
              </a:rPr>
              <a:t>The </a:t>
            </a:r>
            <a:r>
              <a:rPr sz="1125" spc="-8" dirty="0">
                <a:latin typeface="Carlito"/>
                <a:cs typeface="Carlito"/>
              </a:rPr>
              <a:t>oven </a:t>
            </a:r>
            <a:r>
              <a:rPr sz="1125" spc="-4" dirty="0">
                <a:latin typeface="Carlito"/>
                <a:cs typeface="Carlito"/>
              </a:rPr>
              <a:t>must not </a:t>
            </a:r>
            <a:r>
              <a:rPr sz="1125" dirty="0">
                <a:latin typeface="Carlito"/>
                <a:cs typeface="Carlito"/>
              </a:rPr>
              <a:t>be </a:t>
            </a:r>
            <a:r>
              <a:rPr sz="1125" spc="-4" dirty="0">
                <a:latin typeface="Carlito"/>
                <a:cs typeface="Carlito"/>
              </a:rPr>
              <a:t>opened </a:t>
            </a:r>
            <a:r>
              <a:rPr sz="1125" dirty="0">
                <a:latin typeface="Carlito"/>
                <a:cs typeface="Carlito"/>
              </a:rPr>
              <a:t>when the  </a:t>
            </a:r>
            <a:r>
              <a:rPr sz="1125" spc="-8" dirty="0">
                <a:latin typeface="Carlito"/>
                <a:cs typeface="Carlito"/>
              </a:rPr>
              <a:t>oven temperature </a:t>
            </a:r>
            <a:r>
              <a:rPr sz="1125" dirty="0">
                <a:latin typeface="Carlito"/>
                <a:cs typeface="Carlito"/>
              </a:rPr>
              <a:t>is </a:t>
            </a:r>
            <a:r>
              <a:rPr sz="1125" spc="-8" dirty="0">
                <a:latin typeface="Carlito"/>
                <a:cs typeface="Carlito"/>
              </a:rPr>
              <a:t>above room  temperature.</a:t>
            </a:r>
            <a:endParaRPr sz="1125" dirty="0">
              <a:latin typeface="Carlito"/>
              <a:cs typeface="Carlito"/>
            </a:endParaRPr>
          </a:p>
          <a:p>
            <a:pPr marL="266700" marR="3810" indent="-257175">
              <a:lnSpc>
                <a:spcPct val="200100"/>
              </a:lnSpc>
              <a:spcBef>
                <a:spcPts val="266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125" spc="-8" dirty="0">
                <a:latin typeface="Carlito"/>
                <a:cs typeface="Carlito"/>
              </a:rPr>
              <a:t>Never </a:t>
            </a:r>
            <a:r>
              <a:rPr sz="1125" dirty="0">
                <a:latin typeface="Carlito"/>
                <a:cs typeface="Carlito"/>
              </a:rPr>
              <a:t>turn </a:t>
            </a:r>
            <a:r>
              <a:rPr sz="1125" spc="-8" dirty="0">
                <a:latin typeface="Carlito"/>
                <a:cs typeface="Carlito"/>
              </a:rPr>
              <a:t>off </a:t>
            </a:r>
            <a:r>
              <a:rPr sz="1125" dirty="0">
                <a:latin typeface="Carlito"/>
                <a:cs typeface="Carlito"/>
              </a:rPr>
              <a:t>the </a:t>
            </a:r>
            <a:r>
              <a:rPr sz="1125" spc="-4" dirty="0">
                <a:latin typeface="Carlito"/>
                <a:cs typeface="Carlito"/>
              </a:rPr>
              <a:t>nitrogen flow </a:t>
            </a:r>
            <a:r>
              <a:rPr sz="1125" dirty="0">
                <a:latin typeface="Carlito"/>
                <a:cs typeface="Carlito"/>
              </a:rPr>
              <a:t>unless the  </a:t>
            </a:r>
            <a:r>
              <a:rPr sz="1125" spc="-4" dirty="0">
                <a:latin typeface="Carlito"/>
                <a:cs typeface="Carlito"/>
              </a:rPr>
              <a:t>column </a:t>
            </a:r>
            <a:r>
              <a:rPr sz="1125" dirty="0">
                <a:latin typeface="Carlito"/>
                <a:cs typeface="Carlito"/>
              </a:rPr>
              <a:t>and </a:t>
            </a:r>
            <a:r>
              <a:rPr sz="1125" spc="-8" dirty="0">
                <a:latin typeface="Carlito"/>
                <a:cs typeface="Carlito"/>
              </a:rPr>
              <a:t>oven are at room</a:t>
            </a:r>
            <a:r>
              <a:rPr sz="1125" spc="-19" dirty="0">
                <a:latin typeface="Carlito"/>
                <a:cs typeface="Carlito"/>
              </a:rPr>
              <a:t> </a:t>
            </a:r>
            <a:r>
              <a:rPr sz="1125" spc="-8" dirty="0">
                <a:latin typeface="Carlito"/>
                <a:cs typeface="Carlito"/>
              </a:rPr>
              <a:t>temperature.</a:t>
            </a:r>
            <a:endParaRPr sz="1125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8206" y="1808225"/>
            <a:ext cx="1697355" cy="2340293"/>
            <a:chOff x="5928359" y="2438400"/>
            <a:chExt cx="2263140" cy="3120390"/>
          </a:xfrm>
        </p:grpSpPr>
        <p:sp>
          <p:nvSpPr>
            <p:cNvPr id="6" name="object 6"/>
            <p:cNvSpPr/>
            <p:nvPr/>
          </p:nvSpPr>
          <p:spPr>
            <a:xfrm>
              <a:off x="5928359" y="4866130"/>
              <a:ext cx="2263140" cy="6924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5943599" y="2438400"/>
              <a:ext cx="2232660" cy="2438400"/>
            </a:xfrm>
            <a:custGeom>
              <a:avLst/>
              <a:gdLst/>
              <a:ahLst/>
              <a:cxnLst/>
              <a:rect l="l" t="t" r="r" b="b"/>
              <a:pathLst>
                <a:path w="2232659" h="2438400">
                  <a:moveTo>
                    <a:pt x="2040763" y="0"/>
                  </a:moveTo>
                  <a:lnTo>
                    <a:pt x="191897" y="0"/>
                  </a:lnTo>
                  <a:lnTo>
                    <a:pt x="147876" y="5064"/>
                  </a:lnTo>
                  <a:lnTo>
                    <a:pt x="107477" y="19493"/>
                  </a:lnTo>
                  <a:lnTo>
                    <a:pt x="71848" y="42137"/>
                  </a:lnTo>
                  <a:lnTo>
                    <a:pt x="42137" y="71848"/>
                  </a:lnTo>
                  <a:lnTo>
                    <a:pt x="19493" y="107477"/>
                  </a:lnTo>
                  <a:lnTo>
                    <a:pt x="5064" y="147876"/>
                  </a:lnTo>
                  <a:lnTo>
                    <a:pt x="0" y="191897"/>
                  </a:lnTo>
                  <a:lnTo>
                    <a:pt x="0" y="2246503"/>
                  </a:lnTo>
                  <a:lnTo>
                    <a:pt x="5064" y="2290523"/>
                  </a:lnTo>
                  <a:lnTo>
                    <a:pt x="19493" y="2330922"/>
                  </a:lnTo>
                  <a:lnTo>
                    <a:pt x="42137" y="2366551"/>
                  </a:lnTo>
                  <a:lnTo>
                    <a:pt x="71848" y="2396262"/>
                  </a:lnTo>
                  <a:lnTo>
                    <a:pt x="107477" y="2418906"/>
                  </a:lnTo>
                  <a:lnTo>
                    <a:pt x="147876" y="2433335"/>
                  </a:lnTo>
                  <a:lnTo>
                    <a:pt x="191897" y="2438400"/>
                  </a:lnTo>
                  <a:lnTo>
                    <a:pt x="2040763" y="2438400"/>
                  </a:lnTo>
                  <a:lnTo>
                    <a:pt x="2084783" y="2433335"/>
                  </a:lnTo>
                  <a:lnTo>
                    <a:pt x="2125182" y="2418906"/>
                  </a:lnTo>
                  <a:lnTo>
                    <a:pt x="2160811" y="2396262"/>
                  </a:lnTo>
                  <a:lnTo>
                    <a:pt x="2190522" y="2366551"/>
                  </a:lnTo>
                  <a:lnTo>
                    <a:pt x="2213166" y="2330922"/>
                  </a:lnTo>
                  <a:lnTo>
                    <a:pt x="2227595" y="2290523"/>
                  </a:lnTo>
                  <a:lnTo>
                    <a:pt x="2232659" y="2246503"/>
                  </a:lnTo>
                  <a:lnTo>
                    <a:pt x="2232659" y="191897"/>
                  </a:lnTo>
                  <a:lnTo>
                    <a:pt x="2227595" y="147876"/>
                  </a:lnTo>
                  <a:lnTo>
                    <a:pt x="2213166" y="107477"/>
                  </a:lnTo>
                  <a:lnTo>
                    <a:pt x="2190522" y="71848"/>
                  </a:lnTo>
                  <a:lnTo>
                    <a:pt x="2160811" y="42137"/>
                  </a:lnTo>
                  <a:lnTo>
                    <a:pt x="2125182" y="19493"/>
                  </a:lnTo>
                  <a:lnTo>
                    <a:pt x="2084783" y="5064"/>
                  </a:lnTo>
                  <a:lnTo>
                    <a:pt x="204076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5943599" y="2438400"/>
              <a:ext cx="2232659" cy="2438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4042173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4950" y="673241"/>
            <a:ext cx="4275740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8" dirty="0"/>
              <a:t>The Oven</a:t>
            </a:r>
            <a:r>
              <a:rPr sz="2800" spc="-15" dirty="0"/>
              <a:t> </a:t>
            </a:r>
            <a:r>
              <a:rPr sz="2800" spc="-8" dirty="0"/>
              <a:t>Capabilities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1669" y="2266340"/>
            <a:ext cx="4733855" cy="18126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810" indent="-257175">
              <a:lnSpc>
                <a:spcPct val="150000"/>
              </a:lnSpc>
              <a:spcBef>
                <a:spcPts val="7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19" dirty="0">
                <a:latin typeface="Carlito"/>
                <a:cs typeface="Carlito"/>
              </a:rPr>
              <a:t>Temperature </a:t>
            </a:r>
            <a:r>
              <a:rPr sz="1200" spc="-11" dirty="0">
                <a:latin typeface="Carlito"/>
                <a:cs typeface="Carlito"/>
              </a:rPr>
              <a:t>range </a:t>
            </a:r>
            <a:r>
              <a:rPr sz="1200" spc="-4" dirty="0">
                <a:latin typeface="Carlito"/>
                <a:cs typeface="Carlito"/>
              </a:rPr>
              <a:t>5 °C </a:t>
            </a:r>
            <a:r>
              <a:rPr sz="1200" spc="-8" dirty="0">
                <a:latin typeface="Carlito"/>
                <a:cs typeface="Carlito"/>
              </a:rPr>
              <a:t>above </a:t>
            </a:r>
            <a:r>
              <a:rPr sz="1200" spc="-4" dirty="0">
                <a:latin typeface="Carlito"/>
                <a:cs typeface="Carlito"/>
              </a:rPr>
              <a:t>ambient </a:t>
            </a:r>
            <a:r>
              <a:rPr sz="1200" spc="-8" dirty="0">
                <a:latin typeface="Carlito"/>
                <a:cs typeface="Carlito"/>
              </a:rPr>
              <a:t>to  350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°C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19" dirty="0">
                <a:latin typeface="Carlito"/>
                <a:cs typeface="Carlito"/>
              </a:rPr>
              <a:t>Temperature </a:t>
            </a:r>
            <a:r>
              <a:rPr sz="1200" spc="-11" dirty="0">
                <a:latin typeface="Carlito"/>
                <a:cs typeface="Carlito"/>
              </a:rPr>
              <a:t>programming </a:t>
            </a:r>
            <a:r>
              <a:rPr sz="1200" spc="-4" dirty="0">
                <a:latin typeface="Carlito"/>
                <a:cs typeface="Carlito"/>
              </a:rPr>
              <a:t>- up </a:t>
            </a:r>
            <a:r>
              <a:rPr sz="1200" spc="-8" dirty="0">
                <a:latin typeface="Carlito"/>
                <a:cs typeface="Carlito"/>
              </a:rPr>
              <a:t>to</a:t>
            </a:r>
            <a:r>
              <a:rPr sz="1200" spc="68" dirty="0">
                <a:latin typeface="Carlito"/>
                <a:cs typeface="Carlito"/>
              </a:rPr>
              <a:t> </a:t>
            </a:r>
            <a:r>
              <a:rPr sz="1200" spc="-4" dirty="0" smtClean="0">
                <a:latin typeface="Carlito"/>
                <a:cs typeface="Carlito"/>
              </a:rPr>
              <a:t>six</a:t>
            </a:r>
            <a:r>
              <a:rPr lang="en-US" sz="1200" spc="-4" dirty="0" smtClean="0">
                <a:latin typeface="Carlito"/>
                <a:cs typeface="Carlito"/>
              </a:rPr>
              <a:t> </a:t>
            </a:r>
            <a:r>
              <a:rPr sz="1200" spc="-11" dirty="0" smtClean="0">
                <a:latin typeface="Carlito"/>
                <a:cs typeface="Carlito"/>
              </a:rPr>
              <a:t>ramps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Maximum </a:t>
            </a:r>
            <a:r>
              <a:rPr sz="1200" spc="-8" dirty="0">
                <a:latin typeface="Carlito"/>
                <a:cs typeface="Carlito"/>
              </a:rPr>
              <a:t>run </a:t>
            </a:r>
            <a:r>
              <a:rPr sz="1200" spc="-4" dirty="0">
                <a:latin typeface="Carlito"/>
                <a:cs typeface="Carlito"/>
              </a:rPr>
              <a:t>time - </a:t>
            </a:r>
            <a:r>
              <a:rPr sz="1200" spc="-8" dirty="0">
                <a:latin typeface="Carlito"/>
                <a:cs typeface="Carlito"/>
              </a:rPr>
              <a:t>999.99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minutes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19" dirty="0">
                <a:latin typeface="Carlito"/>
                <a:cs typeface="Carlito"/>
              </a:rPr>
              <a:t>Temperature </a:t>
            </a:r>
            <a:r>
              <a:rPr sz="1200" spc="-11" dirty="0">
                <a:latin typeface="Carlito"/>
                <a:cs typeface="Carlito"/>
              </a:rPr>
              <a:t>ramp rates </a:t>
            </a:r>
            <a:r>
              <a:rPr sz="1200" spc="-4" dirty="0">
                <a:latin typeface="Carlito"/>
                <a:cs typeface="Carlito"/>
              </a:rPr>
              <a:t>- 0 </a:t>
            </a:r>
            <a:r>
              <a:rPr sz="1200" spc="-8" dirty="0">
                <a:latin typeface="Carlito"/>
                <a:cs typeface="Carlito"/>
              </a:rPr>
              <a:t>to</a:t>
            </a:r>
            <a:r>
              <a:rPr sz="1200" spc="6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120°C/min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11" dirty="0">
                <a:latin typeface="Carlito"/>
                <a:cs typeface="Carlito"/>
              </a:rPr>
              <a:t>oven </a:t>
            </a:r>
            <a:r>
              <a:rPr sz="1200" spc="-8" dirty="0">
                <a:latin typeface="Carlito"/>
                <a:cs typeface="Carlito"/>
              </a:rPr>
              <a:t>accommodates one </a:t>
            </a:r>
            <a:r>
              <a:rPr sz="1200" spc="-4" dirty="0">
                <a:latin typeface="Carlito"/>
                <a:cs typeface="Carlito"/>
              </a:rPr>
              <a:t>inlet,</a:t>
            </a:r>
            <a:r>
              <a:rPr sz="1200" spc="45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one</a:t>
            </a:r>
            <a:endParaRPr sz="1200" dirty="0">
              <a:latin typeface="Carlito"/>
              <a:cs typeface="Carlito"/>
            </a:endParaRPr>
          </a:p>
          <a:p>
            <a:pPr marL="266700">
              <a:spcBef>
                <a:spcPts val="720"/>
              </a:spcBef>
            </a:pPr>
            <a:r>
              <a:rPr sz="1200" spc="-19" dirty="0">
                <a:latin typeface="Carlito"/>
                <a:cs typeface="Carlito"/>
              </a:rPr>
              <a:t>detector, </a:t>
            </a:r>
            <a:r>
              <a:rPr sz="1200" spc="-4" dirty="0">
                <a:latin typeface="Carlito"/>
                <a:cs typeface="Carlito"/>
              </a:rPr>
              <a:t>and one</a:t>
            </a:r>
            <a:r>
              <a:rPr sz="1200" spc="23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column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21857" y="1509675"/>
            <a:ext cx="2203704" cy="2856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478637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4130" y="673241"/>
            <a:ext cx="5578473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2800" spc="-8" dirty="0"/>
              <a:t>Multiple-ramp </a:t>
            </a:r>
            <a:r>
              <a:rPr sz="2800" spc="-15" dirty="0"/>
              <a:t>temperature</a:t>
            </a:r>
            <a:r>
              <a:rPr sz="2800" spc="41" dirty="0"/>
              <a:t> </a:t>
            </a:r>
            <a:r>
              <a:rPr sz="2800" spc="-15" dirty="0"/>
              <a:t>programs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848" y="2349768"/>
            <a:ext cx="5015518" cy="14330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9049" indent="-257175">
              <a:lnSpc>
                <a:spcPct val="150000"/>
              </a:lnSpc>
              <a:spcBef>
                <a:spcPts val="7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A </a:t>
            </a:r>
            <a:r>
              <a:rPr sz="1200" spc="-8" dirty="0">
                <a:latin typeface="Carlito"/>
                <a:cs typeface="Carlito"/>
              </a:rPr>
              <a:t>multiple-ramp </a:t>
            </a:r>
            <a:r>
              <a:rPr sz="1200" spc="-11" dirty="0">
                <a:latin typeface="Carlito"/>
                <a:cs typeface="Carlito"/>
              </a:rPr>
              <a:t>temperature program  </a:t>
            </a:r>
            <a:r>
              <a:rPr sz="1200" spc="-4" dirty="0">
                <a:latin typeface="Carlito"/>
                <a:cs typeface="Carlito"/>
              </a:rPr>
              <a:t>changes the </a:t>
            </a:r>
            <a:r>
              <a:rPr sz="1200" spc="-11" dirty="0">
                <a:latin typeface="Carlito"/>
                <a:cs typeface="Carlito"/>
              </a:rPr>
              <a:t>oven temperature from </a:t>
            </a:r>
            <a:r>
              <a:rPr sz="1200" spc="-4" dirty="0">
                <a:latin typeface="Carlito"/>
                <a:cs typeface="Carlito"/>
              </a:rPr>
              <a:t>an  initial </a:t>
            </a:r>
            <a:r>
              <a:rPr sz="1200" spc="-8" dirty="0">
                <a:latin typeface="Carlito"/>
                <a:cs typeface="Carlito"/>
              </a:rPr>
              <a:t>value to </a:t>
            </a:r>
            <a:r>
              <a:rPr sz="1200" spc="-4" dirty="0">
                <a:latin typeface="Carlito"/>
                <a:cs typeface="Carlito"/>
              </a:rPr>
              <a:t>a final </a:t>
            </a:r>
            <a:r>
              <a:rPr sz="1200" spc="-11" dirty="0">
                <a:latin typeface="Carlito"/>
                <a:cs typeface="Carlito"/>
              </a:rPr>
              <a:t>temperature, </a:t>
            </a:r>
            <a:r>
              <a:rPr sz="1200" spc="-8" dirty="0">
                <a:latin typeface="Carlito"/>
                <a:cs typeface="Carlito"/>
              </a:rPr>
              <a:t>but  </a:t>
            </a:r>
            <a:r>
              <a:rPr sz="1200" spc="-4" dirty="0">
                <a:latin typeface="Carlito"/>
                <a:cs typeface="Carlito"/>
              </a:rPr>
              <a:t>with </a:t>
            </a:r>
            <a:r>
              <a:rPr sz="1200" spc="-8" dirty="0">
                <a:latin typeface="Carlito"/>
                <a:cs typeface="Carlito"/>
              </a:rPr>
              <a:t>various </a:t>
            </a:r>
            <a:r>
              <a:rPr sz="1200" spc="-11" dirty="0">
                <a:latin typeface="Carlito"/>
                <a:cs typeface="Carlito"/>
              </a:rPr>
              <a:t>rates, </a:t>
            </a:r>
            <a:r>
              <a:rPr sz="1200" spc="-4" dirty="0">
                <a:latin typeface="Carlito"/>
                <a:cs typeface="Carlito"/>
              </a:rPr>
              <a:t>times , and  </a:t>
            </a:r>
            <a:r>
              <a:rPr sz="1200" spc="-11" dirty="0">
                <a:latin typeface="Carlito"/>
                <a:cs typeface="Carlito"/>
              </a:rPr>
              <a:t>temperatures </a:t>
            </a:r>
            <a:r>
              <a:rPr sz="1200" spc="-4" dirty="0">
                <a:latin typeface="Carlito"/>
                <a:cs typeface="Carlito"/>
              </a:rPr>
              <a:t>in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between.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50000"/>
              </a:lnSpc>
              <a:spcBef>
                <a:spcPts val="288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Multiple </a:t>
            </a:r>
            <a:r>
              <a:rPr sz="1200" spc="-11" dirty="0">
                <a:latin typeface="Carlito"/>
                <a:cs typeface="Carlito"/>
              </a:rPr>
              <a:t>ramps </a:t>
            </a:r>
            <a:r>
              <a:rPr sz="1200" spc="-8" dirty="0">
                <a:latin typeface="Carlito"/>
                <a:cs typeface="Carlito"/>
              </a:rPr>
              <a:t>can </a:t>
            </a:r>
            <a:r>
              <a:rPr sz="1200" spc="-4" dirty="0">
                <a:latin typeface="Carlito"/>
                <a:cs typeface="Carlito"/>
              </a:rPr>
              <a:t>be </a:t>
            </a:r>
            <a:r>
              <a:rPr sz="1200" spc="-11" dirty="0">
                <a:latin typeface="Carlito"/>
                <a:cs typeface="Carlito"/>
              </a:rPr>
              <a:t>programmed </a:t>
            </a:r>
            <a:r>
              <a:rPr sz="1200" spc="-15" dirty="0">
                <a:latin typeface="Carlito"/>
                <a:cs typeface="Carlito"/>
              </a:rPr>
              <a:t>for  </a:t>
            </a:r>
            <a:r>
              <a:rPr sz="1200" spc="-11" dirty="0">
                <a:latin typeface="Carlito"/>
                <a:cs typeface="Carlito"/>
              </a:rPr>
              <a:t>temperature </a:t>
            </a:r>
            <a:r>
              <a:rPr sz="1200" spc="-8" dirty="0">
                <a:latin typeface="Carlito"/>
                <a:cs typeface="Carlito"/>
              </a:rPr>
              <a:t>decreases </a:t>
            </a:r>
            <a:r>
              <a:rPr sz="1200" spc="-4" dirty="0">
                <a:latin typeface="Carlito"/>
                <a:cs typeface="Carlito"/>
              </a:rPr>
              <a:t>as well as  </a:t>
            </a:r>
            <a:r>
              <a:rPr sz="1200" spc="-8" dirty="0">
                <a:latin typeface="Carlito"/>
                <a:cs typeface="Carlito"/>
              </a:rPr>
              <a:t>increases.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40935" y="2110876"/>
            <a:ext cx="2742816" cy="1910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892513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8786" y="648140"/>
            <a:ext cx="2762425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11" dirty="0" smtClean="0"/>
              <a:t>Detector</a:t>
            </a:r>
            <a:endParaRPr sz="2800" spc="-11" dirty="0"/>
          </a:p>
        </p:txBody>
      </p:sp>
      <p:sp>
        <p:nvSpPr>
          <p:cNvPr id="4" name="object 4"/>
          <p:cNvSpPr txBox="1"/>
          <p:nvPr/>
        </p:nvSpPr>
        <p:spPr>
          <a:xfrm>
            <a:off x="448965" y="2507101"/>
            <a:ext cx="4886560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8" dirty="0">
                <a:latin typeface="Carlito"/>
                <a:cs typeface="Carlito"/>
              </a:rPr>
              <a:t>The </a:t>
            </a:r>
            <a:r>
              <a:rPr sz="1200" b="1" spc="-4" dirty="0">
                <a:latin typeface="Carlito"/>
                <a:cs typeface="Carlito"/>
              </a:rPr>
              <a:t>part of a </a:t>
            </a:r>
            <a:r>
              <a:rPr sz="1200" b="1" spc="-11" dirty="0">
                <a:latin typeface="Carlito"/>
                <a:cs typeface="Carlito"/>
              </a:rPr>
              <a:t>gas</a:t>
            </a:r>
            <a:r>
              <a:rPr sz="1200" b="1" spc="34" dirty="0">
                <a:latin typeface="Carlito"/>
                <a:cs typeface="Carlito"/>
              </a:rPr>
              <a:t> </a:t>
            </a:r>
            <a:r>
              <a:rPr sz="1200" b="1" spc="-11" dirty="0" smtClean="0">
                <a:latin typeface="Carlito"/>
                <a:cs typeface="Carlito"/>
              </a:rPr>
              <a:t>chromatograph</a:t>
            </a:r>
            <a:r>
              <a:rPr lang="en-US" sz="1200" b="1" spc="-11" dirty="0" smtClean="0">
                <a:latin typeface="Carlito"/>
                <a:cs typeface="Carlito"/>
              </a:rPr>
              <a:t> </a:t>
            </a:r>
            <a:r>
              <a:rPr sz="1200" b="1" spc="-4" dirty="0" smtClean="0">
                <a:latin typeface="Carlito"/>
                <a:cs typeface="Carlito"/>
              </a:rPr>
              <a:t>which </a:t>
            </a:r>
            <a:r>
              <a:rPr sz="1200" b="1" spc="-4" dirty="0">
                <a:latin typeface="Carlito"/>
                <a:cs typeface="Carlito"/>
              </a:rPr>
              <a:t>signals the </a:t>
            </a:r>
            <a:r>
              <a:rPr sz="1200" b="1" spc="-8" dirty="0">
                <a:latin typeface="Carlito"/>
                <a:cs typeface="Carlito"/>
              </a:rPr>
              <a:t>change</a:t>
            </a:r>
            <a:r>
              <a:rPr sz="1200" b="1" spc="86" dirty="0">
                <a:latin typeface="Carlito"/>
                <a:cs typeface="Carlito"/>
              </a:rPr>
              <a:t> </a:t>
            </a:r>
            <a:r>
              <a:rPr sz="1200" b="1" spc="-4" dirty="0" smtClean="0">
                <a:latin typeface="Carlito"/>
                <a:cs typeface="Carlito"/>
              </a:rPr>
              <a:t>in</a:t>
            </a:r>
            <a:r>
              <a:rPr lang="en-US" sz="1200" b="1" spc="-4" dirty="0" smtClean="0">
                <a:latin typeface="Carlito"/>
                <a:cs typeface="Carlito"/>
              </a:rPr>
              <a:t> </a:t>
            </a:r>
            <a:r>
              <a:rPr sz="1200" b="1" spc="-4" dirty="0" smtClean="0">
                <a:latin typeface="Carlito"/>
                <a:cs typeface="Carlito"/>
              </a:rPr>
              <a:t>composition </a:t>
            </a:r>
            <a:r>
              <a:rPr sz="1200" b="1" spc="-4" dirty="0">
                <a:latin typeface="Carlito"/>
                <a:cs typeface="Carlito"/>
              </a:rPr>
              <a:t>of the </a:t>
            </a:r>
            <a:r>
              <a:rPr sz="1200" b="1" spc="-8" dirty="0">
                <a:latin typeface="Carlito"/>
                <a:cs typeface="Carlito"/>
              </a:rPr>
              <a:t>mixture</a:t>
            </a:r>
            <a:r>
              <a:rPr sz="1200" b="1" spc="83" dirty="0">
                <a:latin typeface="Carlito"/>
                <a:cs typeface="Carlito"/>
              </a:rPr>
              <a:t> </a:t>
            </a:r>
            <a:r>
              <a:rPr sz="1200" b="1" spc="-4" dirty="0" smtClean="0">
                <a:latin typeface="Carlito"/>
                <a:cs typeface="Carlito"/>
              </a:rPr>
              <a:t>passing</a:t>
            </a:r>
            <a:r>
              <a:rPr lang="en-US" sz="1200" b="1" spc="-4" dirty="0" smtClean="0">
                <a:latin typeface="Carlito"/>
                <a:cs typeface="Carlito"/>
              </a:rPr>
              <a:t> </a:t>
            </a:r>
            <a:r>
              <a:rPr sz="1200" b="1" spc="-8" dirty="0" smtClean="0">
                <a:latin typeface="Carlito"/>
                <a:cs typeface="Carlito"/>
              </a:rPr>
              <a:t>through</a:t>
            </a:r>
            <a:r>
              <a:rPr sz="1200" b="1" spc="26" dirty="0" smtClean="0">
                <a:latin typeface="Carlito"/>
                <a:cs typeface="Carlito"/>
              </a:rPr>
              <a:t> </a:t>
            </a:r>
            <a:r>
              <a:rPr sz="1200" b="1" spc="-4" dirty="0">
                <a:latin typeface="Carlito"/>
                <a:cs typeface="Carlito"/>
              </a:rPr>
              <a:t>it.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8230" y="1467611"/>
            <a:ext cx="3239922" cy="2457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028956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2595" y="673241"/>
            <a:ext cx="2309630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11" dirty="0" smtClean="0"/>
              <a:t>Detector</a:t>
            </a:r>
            <a:r>
              <a:rPr sz="2800" spc="-4" dirty="0" smtClean="0"/>
              <a:t>s</a:t>
            </a:r>
            <a:endParaRPr sz="2800" spc="-4" dirty="0"/>
          </a:p>
        </p:txBody>
      </p:sp>
      <p:sp>
        <p:nvSpPr>
          <p:cNvPr id="4" name="object 4"/>
          <p:cNvSpPr txBox="1"/>
          <p:nvPr/>
        </p:nvSpPr>
        <p:spPr>
          <a:xfrm>
            <a:off x="601670" y="1776794"/>
            <a:ext cx="4275740" cy="2981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651">
              <a:spcBef>
                <a:spcPts val="71"/>
              </a:spcBef>
              <a:buClr>
                <a:srgbClr val="1B1E3D"/>
              </a:buClr>
              <a:buSzPct val="84375"/>
              <a:buAutoNum type="arabicPeriod"/>
              <a:tabLst>
                <a:tab pos="266700" algn="l"/>
                <a:tab pos="267176" algn="l"/>
              </a:tabLst>
            </a:pPr>
            <a:r>
              <a:rPr sz="1200" spc="-8" dirty="0">
                <a:latin typeface="Carlito"/>
                <a:cs typeface="Carlito"/>
              </a:rPr>
              <a:t>Electron Capture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23" dirty="0">
                <a:latin typeface="Carlito"/>
                <a:cs typeface="Carlito"/>
              </a:rPr>
              <a:t>Detector.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  <a:buClr>
                <a:srgbClr val="1B1E3D"/>
              </a:buClr>
              <a:buFont typeface="Carlito"/>
              <a:buAutoNum type="arabicPeriod"/>
            </a:pPr>
            <a:endParaRPr sz="1388" dirty="0">
              <a:latin typeface="Carlito"/>
              <a:cs typeface="Carlito"/>
            </a:endParaRPr>
          </a:p>
          <a:p>
            <a:pPr marL="266700" indent="-257651">
              <a:spcBef>
                <a:spcPts val="4"/>
              </a:spcBef>
              <a:buClr>
                <a:srgbClr val="1B1E3D"/>
              </a:buClr>
              <a:buSzPct val="84375"/>
              <a:buAutoNum type="arabicPeriod"/>
              <a:tabLst>
                <a:tab pos="266700" algn="l"/>
                <a:tab pos="267176" algn="l"/>
              </a:tabLst>
            </a:pPr>
            <a:r>
              <a:rPr sz="1200" spc="-4" dirty="0">
                <a:latin typeface="Carlito"/>
                <a:cs typeface="Carlito"/>
              </a:rPr>
              <a:t>Flame </a:t>
            </a:r>
            <a:r>
              <a:rPr sz="1200" spc="-8" dirty="0">
                <a:latin typeface="Carlito"/>
                <a:cs typeface="Carlito"/>
              </a:rPr>
              <a:t>ionization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spc="-23" dirty="0">
                <a:latin typeface="Carlito"/>
                <a:cs typeface="Carlito"/>
              </a:rPr>
              <a:t>Detector.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  <a:buClr>
                <a:srgbClr val="1B1E3D"/>
              </a:buClr>
              <a:buFont typeface="Carlito"/>
              <a:buAutoNum type="arabicPeriod"/>
            </a:pPr>
            <a:endParaRPr sz="1388" dirty="0">
              <a:latin typeface="Carlito"/>
              <a:cs typeface="Carlito"/>
            </a:endParaRPr>
          </a:p>
          <a:p>
            <a:pPr marL="266700" indent="-257651">
              <a:buClr>
                <a:srgbClr val="1B1E3D"/>
              </a:buClr>
              <a:buSzPct val="84375"/>
              <a:buAutoNum type="arabicPeriod"/>
              <a:tabLst>
                <a:tab pos="266700" algn="l"/>
                <a:tab pos="267176" algn="l"/>
              </a:tabLst>
            </a:pPr>
            <a:r>
              <a:rPr sz="1200" spc="-8" dirty="0">
                <a:latin typeface="Carlito"/>
                <a:cs typeface="Carlito"/>
              </a:rPr>
              <a:t>Nitrogen Phosphors</a:t>
            </a:r>
            <a:r>
              <a:rPr sz="1200" spc="23" dirty="0">
                <a:latin typeface="Carlito"/>
                <a:cs typeface="Carlito"/>
              </a:rPr>
              <a:t> </a:t>
            </a:r>
            <a:r>
              <a:rPr sz="1200" spc="-23" dirty="0">
                <a:latin typeface="Carlito"/>
                <a:cs typeface="Carlito"/>
              </a:rPr>
              <a:t>Detector.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  <a:buClr>
                <a:srgbClr val="1B1E3D"/>
              </a:buClr>
              <a:buFont typeface="Carlito"/>
              <a:buAutoNum type="arabicPeriod"/>
            </a:pPr>
            <a:endParaRPr sz="1388" dirty="0">
              <a:latin typeface="Carlito"/>
              <a:cs typeface="Carlito"/>
            </a:endParaRPr>
          </a:p>
          <a:p>
            <a:pPr marL="266700" indent="-257651">
              <a:buClr>
                <a:srgbClr val="1B1E3D"/>
              </a:buClr>
              <a:buSzPct val="84375"/>
              <a:buAutoNum type="arabicPeriod"/>
              <a:tabLst>
                <a:tab pos="266700" algn="l"/>
                <a:tab pos="267176" algn="l"/>
              </a:tabLst>
            </a:pPr>
            <a:r>
              <a:rPr sz="1200" spc="-4" dirty="0">
                <a:latin typeface="Carlito"/>
                <a:cs typeface="Carlito"/>
              </a:rPr>
              <a:t>Thermal Conductivity</a:t>
            </a:r>
            <a:r>
              <a:rPr sz="1200" spc="-19" dirty="0">
                <a:latin typeface="Carlito"/>
                <a:cs typeface="Carlito"/>
              </a:rPr>
              <a:t> </a:t>
            </a:r>
            <a:r>
              <a:rPr sz="1200" spc="-23" dirty="0">
                <a:latin typeface="Carlito"/>
                <a:cs typeface="Carlito"/>
              </a:rPr>
              <a:t>Detector.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  <a:buClr>
                <a:srgbClr val="1B1E3D"/>
              </a:buClr>
              <a:buFont typeface="Carlito"/>
              <a:buAutoNum type="arabicPeriod"/>
            </a:pPr>
            <a:endParaRPr sz="1388" dirty="0">
              <a:latin typeface="Carlito"/>
              <a:cs typeface="Carlito"/>
            </a:endParaRPr>
          </a:p>
          <a:p>
            <a:pPr marL="266700" indent="-257651">
              <a:buClr>
                <a:srgbClr val="1B1E3D"/>
              </a:buClr>
              <a:buSzPct val="84375"/>
              <a:buAutoNum type="arabicPeriod"/>
              <a:tabLst>
                <a:tab pos="266700" algn="l"/>
                <a:tab pos="267176" algn="l"/>
              </a:tabLst>
            </a:pPr>
            <a:r>
              <a:rPr sz="1200" spc="-4" dirty="0">
                <a:latin typeface="Carlito"/>
                <a:cs typeface="Carlito"/>
              </a:rPr>
              <a:t>Flame Photometric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spc="-23" dirty="0">
                <a:latin typeface="Carlito"/>
                <a:cs typeface="Carlito"/>
              </a:rPr>
              <a:t>Detector.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  <a:buClr>
                <a:srgbClr val="1B1E3D"/>
              </a:buClr>
              <a:buFont typeface="Carlito"/>
              <a:buAutoNum type="arabicPeriod"/>
            </a:pPr>
            <a:endParaRPr sz="1388" dirty="0">
              <a:latin typeface="Carlito"/>
              <a:cs typeface="Carlito"/>
            </a:endParaRPr>
          </a:p>
          <a:p>
            <a:pPr marL="266700" indent="-257651">
              <a:spcBef>
                <a:spcPts val="4"/>
              </a:spcBef>
              <a:buClr>
                <a:srgbClr val="1B1E3D"/>
              </a:buClr>
              <a:buSzPct val="84375"/>
              <a:buAutoNum type="arabicPeriod"/>
              <a:tabLst>
                <a:tab pos="266700" algn="l"/>
                <a:tab pos="267176" algn="l"/>
              </a:tabLst>
            </a:pPr>
            <a:r>
              <a:rPr sz="1200" spc="-4" dirty="0">
                <a:latin typeface="Carlito"/>
                <a:cs typeface="Carlito"/>
              </a:rPr>
              <a:t>Photo </a:t>
            </a:r>
            <a:r>
              <a:rPr sz="1200" spc="-8" dirty="0">
                <a:latin typeface="Carlito"/>
                <a:cs typeface="Carlito"/>
              </a:rPr>
              <a:t>ionization</a:t>
            </a:r>
            <a:r>
              <a:rPr sz="1200" spc="-19" dirty="0">
                <a:latin typeface="Carlito"/>
                <a:cs typeface="Carlito"/>
              </a:rPr>
              <a:t> </a:t>
            </a:r>
            <a:r>
              <a:rPr sz="1200" spc="-23" dirty="0">
                <a:latin typeface="Carlito"/>
                <a:cs typeface="Carlito"/>
              </a:rPr>
              <a:t>Detector.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  <a:buClr>
                <a:srgbClr val="1B1E3D"/>
              </a:buClr>
              <a:buFont typeface="Carlito"/>
              <a:buAutoNum type="arabicPeriod"/>
            </a:pPr>
            <a:endParaRPr sz="1388" dirty="0">
              <a:latin typeface="Carlito"/>
              <a:cs typeface="Carlito"/>
            </a:endParaRPr>
          </a:p>
          <a:p>
            <a:pPr marL="266700" indent="-257651">
              <a:buClr>
                <a:srgbClr val="1B1E3D"/>
              </a:buClr>
              <a:buSzPct val="84375"/>
              <a:buAutoNum type="arabicPeriod"/>
              <a:tabLst>
                <a:tab pos="266700" algn="l"/>
                <a:tab pos="267176" algn="l"/>
              </a:tabLst>
            </a:pPr>
            <a:r>
              <a:rPr sz="1200" spc="-8" dirty="0">
                <a:latin typeface="Carlito"/>
                <a:cs typeface="Carlito"/>
              </a:rPr>
              <a:t>Electrolytic </a:t>
            </a:r>
            <a:r>
              <a:rPr sz="1200" spc="-4" dirty="0">
                <a:latin typeface="Carlito"/>
                <a:cs typeface="Carlito"/>
              </a:rPr>
              <a:t>Conductivity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23" dirty="0">
                <a:latin typeface="Carlito"/>
                <a:cs typeface="Carlito"/>
              </a:rPr>
              <a:t>Detector.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  <a:buClr>
                <a:srgbClr val="1B1E3D"/>
              </a:buClr>
              <a:buFont typeface="Carlito"/>
              <a:buAutoNum type="arabicPeriod"/>
            </a:pPr>
            <a:endParaRPr sz="1388" dirty="0">
              <a:latin typeface="Carlito"/>
              <a:cs typeface="Carlito"/>
            </a:endParaRPr>
          </a:p>
          <a:p>
            <a:pPr marL="266700" indent="-257651">
              <a:buClr>
                <a:srgbClr val="1B1E3D"/>
              </a:buClr>
              <a:buSzPct val="84375"/>
              <a:buAutoNum type="arabicPeriod"/>
              <a:tabLst>
                <a:tab pos="266700" algn="l"/>
                <a:tab pos="267176" algn="l"/>
              </a:tabLst>
            </a:pPr>
            <a:r>
              <a:rPr sz="1200" spc="-4" dirty="0">
                <a:latin typeface="Carlito"/>
                <a:cs typeface="Carlito"/>
              </a:rPr>
              <a:t>Mass </a:t>
            </a:r>
            <a:r>
              <a:rPr sz="1200" spc="-8" dirty="0">
                <a:latin typeface="Carlito"/>
                <a:cs typeface="Carlito"/>
              </a:rPr>
              <a:t>Spectrometric</a:t>
            </a:r>
            <a:r>
              <a:rPr sz="1200" spc="23" dirty="0">
                <a:latin typeface="Carlito"/>
                <a:cs typeface="Carlito"/>
              </a:rPr>
              <a:t> </a:t>
            </a:r>
            <a:r>
              <a:rPr sz="1200" spc="-23" dirty="0">
                <a:latin typeface="Carlito"/>
                <a:cs typeface="Carlito"/>
              </a:rPr>
              <a:t>Detector.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19206" y="1313138"/>
            <a:ext cx="1645919" cy="1496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5640935" y="3024471"/>
            <a:ext cx="1579626" cy="1707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7175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1425" y="433880"/>
            <a:ext cx="4123035" cy="56313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l">
              <a:spcBef>
                <a:spcPts val="71"/>
              </a:spcBef>
            </a:pPr>
            <a:r>
              <a:rPr spc="-4" dirty="0" smtClean="0"/>
              <a:t>Sepa</a:t>
            </a:r>
            <a:r>
              <a:rPr spc="-53" dirty="0" smtClean="0"/>
              <a:t>r</a:t>
            </a:r>
            <a:r>
              <a:rPr spc="-23" dirty="0" smtClean="0"/>
              <a:t>a</a:t>
            </a:r>
            <a:r>
              <a:rPr spc="-4" dirty="0" smtClean="0"/>
              <a:t>tions</a:t>
            </a:r>
            <a:r>
              <a:rPr lang="en-US" spc="-4" dirty="0" smtClean="0"/>
              <a:t> Process</a:t>
            </a:r>
            <a:endParaRPr spc="-4" dirty="0"/>
          </a:p>
        </p:txBody>
      </p:sp>
      <p:sp>
        <p:nvSpPr>
          <p:cNvPr id="4" name="object 4"/>
          <p:cNvSpPr txBox="1"/>
          <p:nvPr/>
        </p:nvSpPr>
        <p:spPr>
          <a:xfrm>
            <a:off x="296260" y="1924608"/>
            <a:ext cx="5039266" cy="22587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marR="3810" indent="-171450">
              <a:lnSpc>
                <a:spcPct val="150100"/>
              </a:lnSpc>
              <a:spcBef>
                <a:spcPts val="75"/>
              </a:spcBef>
              <a:buClr>
                <a:srgbClr val="1B1E3D"/>
              </a:buClr>
              <a:buSzPct val="84375"/>
              <a:buFont typeface="Wingdings" panose="05000000000000000000" pitchFamily="2" charset="2"/>
              <a:buChar char="Ø"/>
              <a:tabLst>
                <a:tab pos="266224" algn="l"/>
                <a:tab pos="266700" algn="l"/>
              </a:tabLst>
            </a:pP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Boiling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factor to  consider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on 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3810" indent="-171450">
              <a:lnSpc>
                <a:spcPct val="150100"/>
              </a:lnSpc>
              <a:spcBef>
                <a:spcPts val="75"/>
              </a:spcBef>
              <a:buClr>
                <a:srgbClr val="1B1E3D"/>
              </a:buClr>
              <a:buSzPct val="84375"/>
              <a:buFont typeface="Wingdings" panose="05000000000000000000" pitchFamily="2" charset="2"/>
              <a:buChar char="Ø"/>
              <a:tabLst>
                <a:tab pos="266224" algn="l"/>
                <a:tab pos="266700" algn="l"/>
              </a:tabLst>
            </a:pPr>
            <a:r>
              <a:rPr sz="1400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polarity of the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only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z="1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separating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mixture of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sz="1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 </a:t>
            </a:r>
            <a:r>
              <a:rPr sz="1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polarities.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3810" indent="-171450">
              <a:lnSpc>
                <a:spcPct val="150100"/>
              </a:lnSpc>
              <a:spcBef>
                <a:spcPts val="75"/>
              </a:spcBef>
              <a:buClr>
                <a:srgbClr val="1B1E3D"/>
              </a:buClr>
              <a:buSzPct val="84375"/>
              <a:buFont typeface="Wingdings" panose="05000000000000000000" pitchFamily="2" charset="2"/>
              <a:buChar char="Ø"/>
              <a:tabLst>
                <a:tab pos="266224" algn="l"/>
                <a:tab pos="266700" algn="l"/>
              </a:tabLst>
            </a:pPr>
            <a:r>
              <a:rPr sz="1400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 </a:t>
            </a:r>
            <a:r>
              <a:rPr sz="1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temperature,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polarity of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column, flow </a:t>
            </a:r>
            <a:r>
              <a:rPr sz="1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rate,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</a:t>
            </a:r>
            <a:r>
              <a:rPr sz="1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  </a:t>
            </a:r>
            <a:r>
              <a:rPr sz="1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constant</a:t>
            </a:r>
            <a:r>
              <a:rPr sz="1400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rgbClr val="FFC000"/>
                </a:solidFill>
                <a:latin typeface="Carlito"/>
                <a:cs typeface="Carlito"/>
              </a:rPr>
              <a:t>.</a:t>
            </a:r>
            <a:endParaRPr sz="1200" dirty="0">
              <a:solidFill>
                <a:srgbClr val="FFC000"/>
              </a:solidFill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3640" y="1467611"/>
            <a:ext cx="2646044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28452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6015" y="673241"/>
            <a:ext cx="5949546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4" dirty="0" smtClean="0"/>
              <a:t>Electron </a:t>
            </a:r>
            <a:r>
              <a:rPr sz="2800" spc="-11" dirty="0"/>
              <a:t>Capture Detector</a:t>
            </a:r>
            <a:r>
              <a:rPr sz="2800" spc="53" dirty="0"/>
              <a:t> </a:t>
            </a:r>
            <a:r>
              <a:rPr sz="2800" spc="-11" dirty="0"/>
              <a:t>(ECD)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1670" y="1479211"/>
            <a:ext cx="6212894" cy="106327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43339">
              <a:spcBef>
                <a:spcPts val="71"/>
              </a:spcBef>
            </a:pPr>
            <a:r>
              <a:rPr sz="1200" b="1" spc="-4" dirty="0">
                <a:latin typeface="Carlito"/>
                <a:cs typeface="Carlito"/>
              </a:rPr>
              <a:t>Mechanism</a:t>
            </a:r>
            <a:r>
              <a:rPr sz="1200" spc="-4" dirty="0">
                <a:latin typeface="Carlito"/>
                <a:cs typeface="Carlito"/>
              </a:rPr>
              <a:t>: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Electrons </a:t>
            </a:r>
            <a:r>
              <a:rPr sz="1200" spc="-11" dirty="0">
                <a:latin typeface="Carlito"/>
                <a:cs typeface="Carlito"/>
              </a:rPr>
              <a:t>are </a:t>
            </a:r>
            <a:r>
              <a:rPr sz="1200" spc="-4" dirty="0">
                <a:latin typeface="Carlito"/>
                <a:cs typeface="Carlito"/>
              </a:rPr>
              <a:t>supplied </a:t>
            </a:r>
            <a:r>
              <a:rPr sz="1200" spc="-11" dirty="0">
                <a:latin typeface="Carlito"/>
                <a:cs typeface="Carlito"/>
              </a:rPr>
              <a:t>from </a:t>
            </a:r>
            <a:r>
              <a:rPr sz="1200" spc="-4" dirty="0">
                <a:latin typeface="Carlito"/>
                <a:cs typeface="Carlito"/>
              </a:rPr>
              <a:t>a 63Ni </a:t>
            </a:r>
            <a:r>
              <a:rPr sz="1200" spc="-11" dirty="0">
                <a:latin typeface="Carlito"/>
                <a:cs typeface="Carlito"/>
              </a:rPr>
              <a:t>foil </a:t>
            </a:r>
            <a:r>
              <a:rPr sz="1200" spc="-4" dirty="0">
                <a:latin typeface="Carlito"/>
                <a:cs typeface="Carlito"/>
              </a:rPr>
              <a:t>lining the </a:t>
            </a:r>
            <a:r>
              <a:rPr sz="1200" spc="-8" dirty="0">
                <a:latin typeface="Carlito"/>
                <a:cs typeface="Carlito"/>
              </a:rPr>
              <a:t>detector </a:t>
            </a:r>
            <a:r>
              <a:rPr sz="1200" spc="-4" dirty="0">
                <a:latin typeface="Carlito"/>
                <a:cs typeface="Carlito"/>
              </a:rPr>
              <a:t>cell. A </a:t>
            </a:r>
            <a:r>
              <a:rPr sz="1200" spc="-8" dirty="0">
                <a:latin typeface="Carlito"/>
                <a:cs typeface="Carlito"/>
              </a:rPr>
              <a:t>current </a:t>
            </a:r>
            <a:r>
              <a:rPr sz="1200" spc="-4" dirty="0">
                <a:latin typeface="Carlito"/>
                <a:cs typeface="Carlito"/>
              </a:rPr>
              <a:t>is </a:t>
            </a:r>
            <a:r>
              <a:rPr sz="1200" spc="-11" dirty="0">
                <a:latin typeface="Carlito"/>
                <a:cs typeface="Carlito"/>
              </a:rPr>
              <a:t>generated </a:t>
            </a:r>
            <a:r>
              <a:rPr sz="1200" spc="-4" dirty="0">
                <a:latin typeface="Carlito"/>
                <a:cs typeface="Carlito"/>
              </a:rPr>
              <a:t>in </a:t>
            </a:r>
            <a:r>
              <a:rPr sz="1200" spc="-8" dirty="0">
                <a:latin typeface="Carlito"/>
                <a:cs typeface="Carlito"/>
              </a:rPr>
              <a:t>the  </a:t>
            </a:r>
            <a:r>
              <a:rPr sz="1200" spc="-4" dirty="0">
                <a:latin typeface="Carlito"/>
                <a:cs typeface="Carlito"/>
              </a:rPr>
              <a:t>cell. </a:t>
            </a:r>
            <a:r>
              <a:rPr sz="1200" spc="-8" dirty="0">
                <a:latin typeface="Carlito"/>
                <a:cs typeface="Carlito"/>
              </a:rPr>
              <a:t>Electronegative compounds </a:t>
            </a:r>
            <a:r>
              <a:rPr sz="1200" spc="-11" dirty="0">
                <a:latin typeface="Carlito"/>
                <a:cs typeface="Carlito"/>
              </a:rPr>
              <a:t>capture </a:t>
            </a:r>
            <a:r>
              <a:rPr sz="1200" spc="-8" dirty="0">
                <a:latin typeface="Carlito"/>
                <a:cs typeface="Carlito"/>
              </a:rPr>
              <a:t>electrons </a:t>
            </a:r>
            <a:r>
              <a:rPr sz="1200" spc="-4" dirty="0">
                <a:latin typeface="Carlito"/>
                <a:cs typeface="Carlito"/>
              </a:rPr>
              <a:t>resulting in a </a:t>
            </a:r>
            <a:r>
              <a:rPr sz="1200" spc="-8" dirty="0">
                <a:latin typeface="Carlito"/>
                <a:cs typeface="Carlito"/>
              </a:rPr>
              <a:t>reduction </a:t>
            </a:r>
            <a:r>
              <a:rPr sz="1200" spc="-4" dirty="0">
                <a:latin typeface="Carlito"/>
                <a:cs typeface="Carlito"/>
              </a:rPr>
              <a:t>in the </a:t>
            </a:r>
            <a:r>
              <a:rPr sz="1200" spc="-8" dirty="0">
                <a:latin typeface="Carlito"/>
                <a:cs typeface="Carlito"/>
              </a:rPr>
              <a:t>current. </a:t>
            </a:r>
            <a:r>
              <a:rPr sz="1200" spc="-4" dirty="0">
                <a:latin typeface="Carlito"/>
                <a:cs typeface="Carlito"/>
              </a:rPr>
              <a:t>The  amount of </a:t>
            </a:r>
            <a:r>
              <a:rPr sz="1200" spc="-8" dirty="0">
                <a:latin typeface="Carlito"/>
                <a:cs typeface="Carlito"/>
              </a:rPr>
              <a:t>current </a:t>
            </a:r>
            <a:r>
              <a:rPr sz="1200" spc="-4" dirty="0">
                <a:latin typeface="Carlito"/>
                <a:cs typeface="Carlito"/>
              </a:rPr>
              <a:t>loss is </a:t>
            </a:r>
            <a:r>
              <a:rPr sz="1200" spc="-8" dirty="0">
                <a:latin typeface="Carlito"/>
                <a:cs typeface="Carlito"/>
              </a:rPr>
              <a:t>indirectly measured </a:t>
            </a:r>
            <a:r>
              <a:rPr sz="1200" spc="-4" dirty="0">
                <a:latin typeface="Carlito"/>
                <a:cs typeface="Carlito"/>
              </a:rPr>
              <a:t>and a signal is</a:t>
            </a:r>
            <a:r>
              <a:rPr sz="1200" spc="38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generated.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5197" y="2724054"/>
            <a:ext cx="1148452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175">
              <a:spcBef>
                <a:spcPts val="71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4" dirty="0">
                <a:latin typeface="Carlito"/>
                <a:cs typeface="Carlito"/>
              </a:rPr>
              <a:t>Selectivity</a:t>
            </a:r>
            <a:r>
              <a:rPr sz="1200" spc="-4" dirty="0">
                <a:latin typeface="Carlito"/>
                <a:cs typeface="Carlito"/>
              </a:rPr>
              <a:t>: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4672" y="2724054"/>
            <a:ext cx="3058967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latin typeface="Carlito"/>
                <a:cs typeface="Carlito"/>
              </a:rPr>
              <a:t>Halogens, </a:t>
            </a:r>
            <a:r>
              <a:rPr sz="1200" spc="-8" dirty="0">
                <a:latin typeface="Carlito"/>
                <a:cs typeface="Carlito"/>
              </a:rPr>
              <a:t>nitrates, conjugated</a:t>
            </a:r>
            <a:r>
              <a:rPr sz="1200" spc="-4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carbonyls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5196" y="3034951"/>
            <a:ext cx="1149882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175">
              <a:spcBef>
                <a:spcPts val="71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4" dirty="0">
                <a:latin typeface="Carlito"/>
                <a:cs typeface="Carlito"/>
              </a:rPr>
              <a:t>Sensitivity</a:t>
            </a:r>
            <a:r>
              <a:rPr sz="1200" spc="-4" dirty="0">
                <a:latin typeface="Carlito"/>
                <a:cs typeface="Carlito"/>
              </a:rPr>
              <a:t>: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7295" y="3034951"/>
            <a:ext cx="266214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latin typeface="Carlito"/>
                <a:cs typeface="Carlito"/>
              </a:rPr>
              <a:t>0.1-10 pg </a:t>
            </a:r>
            <a:r>
              <a:rPr sz="1200" spc="-8" dirty="0">
                <a:latin typeface="Carlito"/>
                <a:cs typeface="Carlito"/>
              </a:rPr>
              <a:t>(halogenated</a:t>
            </a:r>
            <a:r>
              <a:rPr sz="1200" spc="-19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compounds);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3648" y="3253950"/>
            <a:ext cx="3890812" cy="112787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8100">
              <a:spcBef>
                <a:spcPts val="795"/>
              </a:spcBef>
            </a:pPr>
            <a:endParaRPr lang="en-US" sz="1200" spc="-4" dirty="0" smtClean="0">
              <a:latin typeface="Carlito"/>
              <a:cs typeface="Carlito"/>
            </a:endParaRPr>
          </a:p>
          <a:p>
            <a:pPr marL="38100">
              <a:spcBef>
                <a:spcPts val="795"/>
              </a:spcBef>
            </a:pPr>
            <a:r>
              <a:rPr sz="1200" spc="-4" dirty="0" smtClean="0">
                <a:latin typeface="Carlito"/>
                <a:cs typeface="Carlito"/>
              </a:rPr>
              <a:t>1-100 </a:t>
            </a:r>
            <a:r>
              <a:rPr sz="1200" spc="-4" dirty="0">
                <a:latin typeface="Carlito"/>
                <a:cs typeface="Carlito"/>
              </a:rPr>
              <a:t>pg </a:t>
            </a:r>
            <a:r>
              <a:rPr sz="1200" spc="-8" dirty="0">
                <a:latin typeface="Carlito"/>
                <a:cs typeface="Carlito"/>
              </a:rPr>
              <a:t>(nitrates); </a:t>
            </a:r>
            <a:r>
              <a:rPr sz="1200" spc="-4" dirty="0">
                <a:latin typeface="Carlito"/>
                <a:cs typeface="Carlito"/>
              </a:rPr>
              <a:t>0.1-1 ng</a:t>
            </a:r>
            <a:r>
              <a:rPr sz="1200" spc="1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(carbonyls)</a:t>
            </a:r>
            <a:endParaRPr sz="1200" dirty="0">
              <a:latin typeface="Carlito"/>
              <a:cs typeface="Carlito"/>
            </a:endParaRPr>
          </a:p>
          <a:p>
            <a:pPr marL="9525" marR="735330" indent="18098">
              <a:lnSpc>
                <a:spcPct val="150000"/>
              </a:lnSpc>
            </a:pPr>
            <a:r>
              <a:rPr sz="1200" spc="-8" dirty="0" smtClean="0">
                <a:latin typeface="Carlito"/>
                <a:cs typeface="Carlito"/>
              </a:rPr>
              <a:t>Nitrogen </a:t>
            </a:r>
            <a:r>
              <a:rPr sz="1200" spc="-4" dirty="0">
                <a:latin typeface="Carlito"/>
                <a:cs typeface="Carlito"/>
              </a:rPr>
              <a:t>or </a:t>
            </a:r>
            <a:r>
              <a:rPr sz="1200" spc="-8" dirty="0">
                <a:latin typeface="Carlito"/>
                <a:cs typeface="Carlito"/>
              </a:rPr>
              <a:t>argon/methane  </a:t>
            </a:r>
            <a:endParaRPr lang="en-US" sz="1200" spc="-8" dirty="0" smtClean="0">
              <a:latin typeface="Carlito"/>
              <a:cs typeface="Carlito"/>
            </a:endParaRPr>
          </a:p>
          <a:p>
            <a:pPr marL="9525" marR="735330" indent="18098">
              <a:lnSpc>
                <a:spcPct val="150000"/>
              </a:lnSpc>
            </a:pPr>
            <a:r>
              <a:rPr sz="1200" spc="-8" dirty="0" smtClean="0">
                <a:latin typeface="Carlito"/>
                <a:cs typeface="Carlito"/>
              </a:rPr>
              <a:t>300-400°C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4955" y="3527984"/>
            <a:ext cx="968694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50100"/>
              </a:lnSpc>
              <a:spcBef>
                <a:spcPts val="75"/>
              </a:spcBef>
            </a:pPr>
            <a:r>
              <a:rPr sz="1200" spc="-4" dirty="0">
                <a:latin typeface="Carlito"/>
                <a:cs typeface="Carlito"/>
              </a:rPr>
              <a:t>Linear </a:t>
            </a:r>
            <a:r>
              <a:rPr sz="1200" spc="-11" dirty="0">
                <a:latin typeface="Carlito"/>
                <a:cs typeface="Carlito"/>
              </a:rPr>
              <a:t>range:  </a:t>
            </a:r>
            <a:r>
              <a:rPr sz="1200" spc="-4" dirty="0">
                <a:latin typeface="Carlito"/>
                <a:cs typeface="Carlito"/>
              </a:rPr>
              <a:t>Gases:  </a:t>
            </a:r>
            <a:r>
              <a:rPr sz="1200" spc="-113" dirty="0">
                <a:latin typeface="Carlito"/>
                <a:cs typeface="Carlito"/>
              </a:rPr>
              <a:t>T</a:t>
            </a:r>
            <a:r>
              <a:rPr sz="1200" spc="-4" dirty="0">
                <a:latin typeface="Carlito"/>
                <a:cs typeface="Carlito"/>
              </a:rPr>
              <a:t>e</a:t>
            </a:r>
            <a:r>
              <a:rPr sz="1200" spc="-11" dirty="0">
                <a:latin typeface="Carlito"/>
                <a:cs typeface="Carlito"/>
              </a:rPr>
              <a:t>m</a:t>
            </a:r>
            <a:r>
              <a:rPr sz="1200" spc="-8" dirty="0">
                <a:latin typeface="Carlito"/>
                <a:cs typeface="Carlito"/>
              </a:rPr>
              <a:t>pe</a:t>
            </a:r>
            <a:r>
              <a:rPr sz="1200" spc="-38" dirty="0">
                <a:latin typeface="Carlito"/>
                <a:cs typeface="Carlito"/>
              </a:rPr>
              <a:t>r</a:t>
            </a:r>
            <a:r>
              <a:rPr sz="1200" spc="-11" dirty="0">
                <a:latin typeface="Carlito"/>
                <a:cs typeface="Carlito"/>
              </a:rPr>
              <a:t>a</a:t>
            </a:r>
            <a:r>
              <a:rPr sz="1200" spc="-4" dirty="0">
                <a:latin typeface="Carlito"/>
                <a:cs typeface="Carlito"/>
              </a:rPr>
              <a:t>t</a:t>
            </a:r>
            <a:r>
              <a:rPr sz="1200" spc="-8" dirty="0">
                <a:latin typeface="Carlito"/>
                <a:cs typeface="Carlito"/>
              </a:rPr>
              <a:t>u</a:t>
            </a:r>
            <a:r>
              <a:rPr sz="1200" spc="-26" dirty="0">
                <a:latin typeface="Carlito"/>
                <a:cs typeface="Carlito"/>
              </a:rPr>
              <a:t>r</a:t>
            </a:r>
            <a:r>
              <a:rPr sz="1200" spc="-4" dirty="0">
                <a:latin typeface="Carlito"/>
                <a:cs typeface="Carlito"/>
              </a:rPr>
              <a:t>e: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33105" y="2513189"/>
            <a:ext cx="211455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94528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4950" y="695701"/>
            <a:ext cx="4612638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2800" spc="-4" dirty="0" smtClean="0"/>
              <a:t>Flame </a:t>
            </a:r>
            <a:r>
              <a:rPr sz="2800" spc="-8" dirty="0"/>
              <a:t>ionization </a:t>
            </a:r>
            <a:r>
              <a:rPr sz="2800" spc="-11" dirty="0"/>
              <a:t>Detector</a:t>
            </a:r>
            <a:r>
              <a:rPr sz="2800" spc="34" dirty="0"/>
              <a:t> </a:t>
            </a:r>
            <a:r>
              <a:rPr sz="2800" spc="-4" dirty="0"/>
              <a:t>(FID)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6120" y="1257572"/>
            <a:ext cx="4807519" cy="169164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43339">
              <a:spcBef>
                <a:spcPts val="71"/>
              </a:spcBef>
            </a:pPr>
            <a:r>
              <a:rPr sz="1200" b="1" spc="-4" dirty="0">
                <a:latin typeface="Carlito"/>
                <a:cs typeface="Carlito"/>
              </a:rPr>
              <a:t>Mechanism: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Compounds </a:t>
            </a:r>
            <a:r>
              <a:rPr sz="1200" spc="-11" dirty="0">
                <a:latin typeface="Carlito"/>
                <a:cs typeface="Carlito"/>
              </a:rPr>
              <a:t>are </a:t>
            </a:r>
            <a:r>
              <a:rPr sz="1200" spc="-8" dirty="0">
                <a:latin typeface="Carlito"/>
                <a:cs typeface="Carlito"/>
              </a:rPr>
              <a:t>burned </a:t>
            </a:r>
            <a:r>
              <a:rPr sz="1200" spc="-4" dirty="0">
                <a:latin typeface="Carlito"/>
                <a:cs typeface="Carlito"/>
              </a:rPr>
              <a:t>in a </a:t>
            </a:r>
            <a:r>
              <a:rPr sz="1200" spc="-8" dirty="0">
                <a:latin typeface="Carlito"/>
                <a:cs typeface="Carlito"/>
              </a:rPr>
              <a:t>hydrogen-air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flame.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Carbon containing compounds produce </a:t>
            </a:r>
            <a:r>
              <a:rPr sz="1200" spc="-4" dirty="0">
                <a:latin typeface="Carlito"/>
                <a:cs typeface="Carlito"/>
              </a:rPr>
              <a:t>ions </a:t>
            </a:r>
            <a:r>
              <a:rPr sz="1200" spc="-8" dirty="0">
                <a:latin typeface="Carlito"/>
                <a:cs typeface="Carlito"/>
              </a:rPr>
              <a:t>that </a:t>
            </a:r>
            <a:r>
              <a:rPr sz="1200" spc="-11" dirty="0">
                <a:latin typeface="Carlito"/>
                <a:cs typeface="Carlito"/>
              </a:rPr>
              <a:t>are attracted  </a:t>
            </a:r>
            <a:r>
              <a:rPr sz="1200" spc="-8" dirty="0">
                <a:latin typeface="Carlito"/>
                <a:cs typeface="Carlito"/>
              </a:rPr>
              <a:t>to </a:t>
            </a:r>
            <a:r>
              <a:rPr sz="1200" spc="-4" dirty="0">
                <a:latin typeface="Carlito"/>
                <a:cs typeface="Carlito"/>
              </a:rPr>
              <a:t>the</a:t>
            </a:r>
            <a:r>
              <a:rPr sz="1200" spc="4" dirty="0">
                <a:latin typeface="Carlito"/>
                <a:cs typeface="Carlito"/>
              </a:rPr>
              <a:t> </a:t>
            </a:r>
            <a:r>
              <a:rPr sz="1200" spc="-19" dirty="0">
                <a:latin typeface="Carlito"/>
                <a:cs typeface="Carlito"/>
              </a:rPr>
              <a:t>collector.</a:t>
            </a:r>
            <a:endParaRPr sz="1200" dirty="0">
              <a:latin typeface="Carlito"/>
              <a:cs typeface="Carlito"/>
            </a:endParaRPr>
          </a:p>
          <a:p>
            <a:pPr marL="266700" marR="121444" indent="-257175">
              <a:lnSpc>
                <a:spcPct val="150100"/>
              </a:lnSpc>
              <a:spcBef>
                <a:spcPts val="288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The No. of ions </a:t>
            </a:r>
            <a:r>
              <a:rPr sz="1200" spc="-8" dirty="0">
                <a:latin typeface="Carlito"/>
                <a:cs typeface="Carlito"/>
              </a:rPr>
              <a:t>hitting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collector </a:t>
            </a:r>
            <a:r>
              <a:rPr sz="1200" spc="-4" dirty="0">
                <a:latin typeface="Carlito"/>
                <a:cs typeface="Carlito"/>
              </a:rPr>
              <a:t>is </a:t>
            </a:r>
            <a:r>
              <a:rPr sz="1200" spc="-8" dirty="0">
                <a:latin typeface="Carlito"/>
                <a:cs typeface="Carlito"/>
              </a:rPr>
              <a:t>measured </a:t>
            </a:r>
            <a:r>
              <a:rPr sz="1200" spc="-4" dirty="0">
                <a:latin typeface="Carlito"/>
                <a:cs typeface="Carlito"/>
              </a:rPr>
              <a:t>and a signal  is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generated.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4955" y="3345846"/>
            <a:ext cx="110871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175">
              <a:spcBef>
                <a:spcPts val="71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4" dirty="0">
                <a:latin typeface="Carlito"/>
                <a:cs typeface="Carlito"/>
              </a:rPr>
              <a:t>Selectivity</a:t>
            </a:r>
            <a:r>
              <a:rPr sz="1200" spc="-4" dirty="0">
                <a:latin typeface="Carlito"/>
                <a:cs typeface="Carlito"/>
              </a:rPr>
              <a:t>: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9030" y="3345846"/>
            <a:ext cx="210838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8" dirty="0">
                <a:latin typeface="Carlito"/>
                <a:cs typeface="Carlito"/>
              </a:rPr>
              <a:t>Compounds </a:t>
            </a:r>
            <a:r>
              <a:rPr sz="1200" spc="-4" dirty="0">
                <a:latin typeface="Carlito"/>
                <a:cs typeface="Carlito"/>
              </a:rPr>
              <a:t>with </a:t>
            </a:r>
            <a:r>
              <a:rPr sz="1200" dirty="0">
                <a:latin typeface="Carlito"/>
                <a:cs typeface="Carlito"/>
              </a:rPr>
              <a:t>C-H</a:t>
            </a:r>
            <a:r>
              <a:rPr sz="1200" spc="-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bonds.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4954" y="3589579"/>
            <a:ext cx="1224075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810" indent="-257175">
              <a:lnSpc>
                <a:spcPct val="150000"/>
              </a:lnSpc>
              <a:spcBef>
                <a:spcPts val="7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4" dirty="0">
                <a:latin typeface="Carlito"/>
                <a:cs typeface="Carlito"/>
              </a:rPr>
              <a:t>Sensitivity</a:t>
            </a:r>
            <a:r>
              <a:rPr sz="1200" spc="-4" dirty="0">
                <a:latin typeface="Carlito"/>
                <a:cs typeface="Carlito"/>
              </a:rPr>
              <a:t>:  Linear </a:t>
            </a:r>
            <a:r>
              <a:rPr sz="1200" spc="-11" dirty="0">
                <a:latin typeface="Carlito"/>
                <a:cs typeface="Carlito"/>
              </a:rPr>
              <a:t>range:  </a:t>
            </a:r>
            <a:r>
              <a:rPr sz="1200" spc="-4" dirty="0">
                <a:latin typeface="Carlito"/>
                <a:cs typeface="Carlito"/>
              </a:rPr>
              <a:t>Gases:  </a:t>
            </a:r>
            <a:r>
              <a:rPr sz="1200" spc="-113" dirty="0">
                <a:latin typeface="Carlito"/>
                <a:cs typeface="Carlito"/>
              </a:rPr>
              <a:t>T</a:t>
            </a:r>
            <a:r>
              <a:rPr sz="1200" spc="-4" dirty="0">
                <a:latin typeface="Carlito"/>
                <a:cs typeface="Carlito"/>
              </a:rPr>
              <a:t>empe</a:t>
            </a:r>
            <a:r>
              <a:rPr sz="1200" spc="-38" dirty="0">
                <a:latin typeface="Carlito"/>
                <a:cs typeface="Carlito"/>
              </a:rPr>
              <a:t>r</a:t>
            </a:r>
            <a:r>
              <a:rPr sz="1200" spc="-11" dirty="0">
                <a:latin typeface="Carlito"/>
                <a:cs typeface="Carlito"/>
              </a:rPr>
              <a:t>a</a:t>
            </a:r>
            <a:r>
              <a:rPr sz="1200" spc="-4" dirty="0">
                <a:latin typeface="Carlito"/>
                <a:cs typeface="Carlito"/>
              </a:rPr>
              <a:t>t</a:t>
            </a:r>
            <a:r>
              <a:rPr sz="1200" spc="-8" dirty="0">
                <a:latin typeface="Carlito"/>
                <a:cs typeface="Carlito"/>
              </a:rPr>
              <a:t>u</a:t>
            </a:r>
            <a:r>
              <a:rPr sz="1200" spc="-26" dirty="0">
                <a:latin typeface="Carlito"/>
                <a:cs typeface="Carlito"/>
              </a:rPr>
              <a:t>r</a:t>
            </a:r>
            <a:r>
              <a:rPr sz="1200" spc="-4" dirty="0">
                <a:latin typeface="Carlito"/>
                <a:cs typeface="Carlito"/>
              </a:rPr>
              <a:t>e: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9029" y="3574428"/>
            <a:ext cx="3330021" cy="111504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59055">
              <a:spcBef>
                <a:spcPts val="795"/>
              </a:spcBef>
            </a:pPr>
            <a:r>
              <a:rPr sz="1200" spc="-4" dirty="0">
                <a:latin typeface="Carlito"/>
                <a:cs typeface="Carlito"/>
              </a:rPr>
              <a:t>0.1-10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ng</a:t>
            </a:r>
            <a:endParaRPr sz="1200" dirty="0">
              <a:latin typeface="Carlito"/>
              <a:cs typeface="Carlito"/>
            </a:endParaRPr>
          </a:p>
          <a:p>
            <a:pPr marL="32861">
              <a:spcBef>
                <a:spcPts val="724"/>
              </a:spcBef>
            </a:pPr>
            <a:r>
              <a:rPr sz="1200" spc="-4" dirty="0">
                <a:latin typeface="Carlito"/>
                <a:cs typeface="Carlito"/>
              </a:rPr>
              <a:t>10</a:t>
            </a:r>
            <a:r>
              <a:rPr sz="1181" spc="-5" baseline="26455" dirty="0">
                <a:latin typeface="Carlito"/>
                <a:cs typeface="Carlito"/>
              </a:rPr>
              <a:t>5</a:t>
            </a:r>
            <a:r>
              <a:rPr sz="1181" spc="5" baseline="26455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-10</a:t>
            </a:r>
            <a:r>
              <a:rPr sz="1181" spc="-5" baseline="26455" dirty="0">
                <a:latin typeface="Carlito"/>
                <a:cs typeface="Carlito"/>
              </a:rPr>
              <a:t>7</a:t>
            </a:r>
            <a:endParaRPr sz="1181" baseline="26455" dirty="0">
              <a:latin typeface="Carlito"/>
              <a:cs typeface="Carlito"/>
            </a:endParaRPr>
          </a:p>
          <a:p>
            <a:pPr marL="28575" marR="22860" indent="17621">
              <a:lnSpc>
                <a:spcPct val="150000"/>
              </a:lnSpc>
            </a:pPr>
            <a:r>
              <a:rPr sz="1200" spc="-8" dirty="0" smtClean="0">
                <a:latin typeface="Carlito"/>
                <a:cs typeface="Carlito"/>
              </a:rPr>
              <a:t>Combustion </a:t>
            </a:r>
            <a:r>
              <a:rPr sz="1200" spc="-15" dirty="0">
                <a:latin typeface="Carlito"/>
                <a:cs typeface="Carlito"/>
              </a:rPr>
              <a:t>hydrogen </a:t>
            </a:r>
            <a:r>
              <a:rPr sz="1200" spc="-4" dirty="0">
                <a:latin typeface="Carlito"/>
                <a:cs typeface="Carlito"/>
              </a:rPr>
              <a:t>and air; </a:t>
            </a:r>
            <a:r>
              <a:rPr sz="1200" spc="-11" dirty="0">
                <a:latin typeface="Carlito"/>
                <a:cs typeface="Carlito"/>
              </a:rPr>
              <a:t>Makeup </a:t>
            </a:r>
            <a:r>
              <a:rPr sz="1200" spc="-4" dirty="0">
                <a:latin typeface="Carlito"/>
                <a:cs typeface="Carlito"/>
              </a:rPr>
              <a:t>He or </a:t>
            </a:r>
            <a:r>
              <a:rPr sz="1200" spc="4" dirty="0">
                <a:latin typeface="Carlito"/>
                <a:cs typeface="Carlito"/>
              </a:rPr>
              <a:t>N2  </a:t>
            </a:r>
            <a:endParaRPr lang="en-US" sz="1200" spc="4" dirty="0" smtClean="0">
              <a:latin typeface="Carlito"/>
              <a:cs typeface="Carlito"/>
            </a:endParaRPr>
          </a:p>
          <a:p>
            <a:pPr marL="28575" marR="22860" indent="17621">
              <a:lnSpc>
                <a:spcPct val="150000"/>
              </a:lnSpc>
            </a:pPr>
            <a:r>
              <a:rPr sz="1200" spc="-8" dirty="0" smtClean="0">
                <a:latin typeface="Carlito"/>
                <a:cs typeface="Carlito"/>
              </a:rPr>
              <a:t>250-300°C,and </a:t>
            </a:r>
            <a:r>
              <a:rPr sz="1200" spc="-8" dirty="0">
                <a:latin typeface="Carlito"/>
                <a:cs typeface="Carlito"/>
              </a:rPr>
              <a:t>400-450°C </a:t>
            </a:r>
            <a:r>
              <a:rPr sz="1200" spc="-11" dirty="0">
                <a:latin typeface="Carlito"/>
                <a:cs typeface="Carlito"/>
              </a:rPr>
              <a:t>for </a:t>
            </a:r>
            <a:r>
              <a:rPr sz="1200" spc="-4" dirty="0">
                <a:latin typeface="Carlito"/>
                <a:cs typeface="Carlito"/>
              </a:rPr>
              <a:t>high</a:t>
            </a:r>
            <a:r>
              <a:rPr sz="1200" spc="83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temp.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04460" y="1727080"/>
            <a:ext cx="2171700" cy="2404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060051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1885" y="673241"/>
            <a:ext cx="5191970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2800" spc="-11" dirty="0" smtClean="0"/>
              <a:t>Nitrogen </a:t>
            </a:r>
            <a:r>
              <a:rPr sz="2800" spc="-11" dirty="0"/>
              <a:t>Phosphors Detector</a:t>
            </a:r>
            <a:r>
              <a:rPr sz="2800" spc="64" dirty="0"/>
              <a:t> </a:t>
            </a:r>
            <a:r>
              <a:rPr sz="2800" spc="-4" dirty="0"/>
              <a:t>(NPD)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8965" y="1265110"/>
            <a:ext cx="5368905" cy="341622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57150">
              <a:spcBef>
                <a:spcPts val="71"/>
              </a:spcBef>
            </a:pPr>
            <a:r>
              <a:rPr sz="1200" b="1" spc="-4" dirty="0">
                <a:latin typeface="Carlito"/>
                <a:cs typeface="Carlito"/>
              </a:rPr>
              <a:t>Mechanism</a:t>
            </a:r>
            <a:r>
              <a:rPr sz="1200" spc="-4" dirty="0">
                <a:latin typeface="Carlito"/>
                <a:cs typeface="Carlito"/>
              </a:rPr>
              <a:t>:</a:t>
            </a:r>
            <a:endParaRPr sz="1200" dirty="0">
              <a:latin typeface="Carlito"/>
              <a:cs typeface="Carlito"/>
            </a:endParaRPr>
          </a:p>
          <a:p>
            <a:pPr marL="314325" marR="1017746" indent="-257175">
              <a:lnSpc>
                <a:spcPct val="14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13849" algn="l"/>
                <a:tab pos="314325" algn="l"/>
              </a:tabLst>
            </a:pPr>
            <a:r>
              <a:rPr sz="1200" spc="-8" dirty="0">
                <a:latin typeface="Carlito"/>
                <a:cs typeface="Carlito"/>
              </a:rPr>
              <a:t>Compounds </a:t>
            </a:r>
            <a:r>
              <a:rPr sz="1200" spc="-11" dirty="0">
                <a:latin typeface="Carlito"/>
                <a:cs typeface="Carlito"/>
              </a:rPr>
              <a:t>are </a:t>
            </a:r>
            <a:r>
              <a:rPr sz="1200" spc="-8" dirty="0">
                <a:latin typeface="Carlito"/>
                <a:cs typeface="Carlito"/>
              </a:rPr>
              <a:t>burned </a:t>
            </a:r>
            <a:r>
              <a:rPr sz="1200" spc="-4" dirty="0">
                <a:latin typeface="Carlito"/>
                <a:cs typeface="Carlito"/>
              </a:rPr>
              <a:t>in a plasma </a:t>
            </a:r>
            <a:r>
              <a:rPr sz="1200" spc="-8" dirty="0">
                <a:latin typeface="Carlito"/>
                <a:cs typeface="Carlito"/>
              </a:rPr>
              <a:t>surrounding  </a:t>
            </a:r>
            <a:r>
              <a:rPr sz="1200" spc="-4" dirty="0">
                <a:latin typeface="Carlito"/>
                <a:cs typeface="Carlito"/>
              </a:rPr>
              <a:t>a rubidium </a:t>
            </a:r>
            <a:r>
              <a:rPr sz="1200" spc="-8" dirty="0">
                <a:latin typeface="Carlito"/>
                <a:cs typeface="Carlito"/>
              </a:rPr>
              <a:t>bead </a:t>
            </a:r>
            <a:r>
              <a:rPr sz="1200" spc="-4" dirty="0">
                <a:latin typeface="Carlito"/>
                <a:cs typeface="Carlito"/>
              </a:rPr>
              <a:t>supplied with </a:t>
            </a:r>
            <a:r>
              <a:rPr sz="1200" spc="-15" dirty="0">
                <a:latin typeface="Carlito"/>
                <a:cs typeface="Carlito"/>
              </a:rPr>
              <a:t>hydrogen </a:t>
            </a:r>
            <a:r>
              <a:rPr sz="1200" spc="-4" dirty="0">
                <a:latin typeface="Carlito"/>
                <a:cs typeface="Carlito"/>
              </a:rPr>
              <a:t>and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34" dirty="0">
                <a:latin typeface="Carlito"/>
                <a:cs typeface="Carlito"/>
              </a:rPr>
              <a:t>air.</a:t>
            </a:r>
            <a:endParaRPr sz="1200" dirty="0">
              <a:latin typeface="Carlito"/>
              <a:cs typeface="Carlito"/>
            </a:endParaRPr>
          </a:p>
          <a:p>
            <a:pPr marL="314325" marR="908685" indent="-257175">
              <a:lnSpc>
                <a:spcPct val="14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13849" algn="l"/>
                <a:tab pos="314325" algn="l"/>
              </a:tabLst>
            </a:pPr>
            <a:r>
              <a:rPr sz="1200" spc="-8" dirty="0">
                <a:latin typeface="Carlito"/>
                <a:cs typeface="Carlito"/>
              </a:rPr>
              <a:t>Nitrogen </a:t>
            </a:r>
            <a:r>
              <a:rPr sz="1200" spc="-4" dirty="0">
                <a:latin typeface="Carlito"/>
                <a:cs typeface="Carlito"/>
              </a:rPr>
              <a:t>and </a:t>
            </a:r>
            <a:r>
              <a:rPr sz="1200" spc="-8" dirty="0">
                <a:latin typeface="Carlito"/>
                <a:cs typeface="Carlito"/>
              </a:rPr>
              <a:t>phosphorous containing compounds  produce </a:t>
            </a:r>
            <a:r>
              <a:rPr sz="1200" spc="-4" dirty="0">
                <a:latin typeface="Carlito"/>
                <a:cs typeface="Carlito"/>
              </a:rPr>
              <a:t>ions </a:t>
            </a:r>
            <a:r>
              <a:rPr sz="1200" spc="-8" dirty="0">
                <a:latin typeface="Carlito"/>
                <a:cs typeface="Carlito"/>
              </a:rPr>
              <a:t>that </a:t>
            </a:r>
            <a:r>
              <a:rPr sz="1200" spc="-11" dirty="0">
                <a:latin typeface="Carlito"/>
                <a:cs typeface="Carlito"/>
              </a:rPr>
              <a:t>are attracted </a:t>
            </a:r>
            <a:r>
              <a:rPr sz="1200" spc="-8" dirty="0">
                <a:latin typeface="Carlito"/>
                <a:cs typeface="Carlito"/>
              </a:rPr>
              <a:t>to </a:t>
            </a:r>
            <a:r>
              <a:rPr sz="1200" spc="-4" dirty="0">
                <a:latin typeface="Carlito"/>
                <a:cs typeface="Carlito"/>
              </a:rPr>
              <a:t>the</a:t>
            </a:r>
            <a:r>
              <a:rPr sz="1200" spc="60" dirty="0">
                <a:latin typeface="Carlito"/>
                <a:cs typeface="Carlito"/>
              </a:rPr>
              <a:t> </a:t>
            </a:r>
            <a:r>
              <a:rPr sz="1200" spc="-19" dirty="0">
                <a:latin typeface="Carlito"/>
                <a:cs typeface="Carlito"/>
              </a:rPr>
              <a:t>collector.</a:t>
            </a:r>
            <a:endParaRPr sz="1200" dirty="0">
              <a:latin typeface="Carlito"/>
              <a:cs typeface="Carlito"/>
            </a:endParaRPr>
          </a:p>
          <a:p>
            <a:pPr marL="314325" indent="-257175">
              <a:spcBef>
                <a:spcPts val="863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13849" algn="l"/>
                <a:tab pos="314325" algn="l"/>
              </a:tabLst>
            </a:pP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number </a:t>
            </a:r>
            <a:r>
              <a:rPr sz="1200" spc="-4" dirty="0">
                <a:latin typeface="Carlito"/>
                <a:cs typeface="Carlito"/>
              </a:rPr>
              <a:t>of ions hitting the </a:t>
            </a:r>
            <a:r>
              <a:rPr sz="1200" spc="-8" dirty="0">
                <a:latin typeface="Carlito"/>
                <a:cs typeface="Carlito"/>
              </a:rPr>
              <a:t>collector </a:t>
            </a:r>
            <a:r>
              <a:rPr sz="1200" spc="-4" dirty="0">
                <a:latin typeface="Carlito"/>
                <a:cs typeface="Carlito"/>
              </a:rPr>
              <a:t>is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measured</a:t>
            </a:r>
            <a:endParaRPr sz="1200" dirty="0">
              <a:latin typeface="Carlito"/>
              <a:cs typeface="Carlito"/>
            </a:endParaRPr>
          </a:p>
          <a:p>
            <a:pPr marL="314325">
              <a:spcBef>
                <a:spcPts val="578"/>
              </a:spcBef>
            </a:pPr>
            <a:r>
              <a:rPr sz="1200" spc="-4" dirty="0">
                <a:latin typeface="Carlito"/>
                <a:cs typeface="Carlito"/>
              </a:rPr>
              <a:t>and a signal is</a:t>
            </a:r>
            <a:r>
              <a:rPr sz="1200" spc="-3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generated.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4"/>
              </a:spcBef>
            </a:pPr>
            <a:endParaRPr sz="1650" dirty="0">
              <a:latin typeface="Carlito"/>
              <a:cs typeface="Carlito"/>
            </a:endParaRPr>
          </a:p>
          <a:p>
            <a:pPr marL="314325" indent="-257175">
              <a:buClr>
                <a:srgbClr val="1B1E3D"/>
              </a:buClr>
              <a:buSzPct val="84375"/>
              <a:buFont typeface="Arial"/>
              <a:buChar char="•"/>
              <a:tabLst>
                <a:tab pos="313849" algn="l"/>
                <a:tab pos="314325" algn="l"/>
                <a:tab pos="1211580" algn="l"/>
              </a:tabLst>
            </a:pPr>
            <a:r>
              <a:rPr sz="1200" b="1" spc="-4" dirty="0">
                <a:latin typeface="Carlito"/>
                <a:cs typeface="Carlito"/>
              </a:rPr>
              <a:t>Selectivity</a:t>
            </a:r>
            <a:r>
              <a:rPr sz="1200" spc="-4" dirty="0">
                <a:latin typeface="Carlito"/>
                <a:cs typeface="Carlito"/>
              </a:rPr>
              <a:t>:	</a:t>
            </a:r>
            <a:r>
              <a:rPr sz="1200" spc="-8" dirty="0">
                <a:latin typeface="Carlito"/>
                <a:cs typeface="Carlito"/>
              </a:rPr>
              <a:t>Nitrogen </a:t>
            </a:r>
            <a:r>
              <a:rPr sz="1200" spc="-4" dirty="0">
                <a:latin typeface="Carlito"/>
                <a:cs typeface="Carlito"/>
              </a:rPr>
              <a:t>and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phosphorous</a:t>
            </a:r>
            <a:endParaRPr sz="1200" dirty="0">
              <a:latin typeface="Carlito"/>
              <a:cs typeface="Carlito"/>
            </a:endParaRPr>
          </a:p>
          <a:p>
            <a:pPr marL="314325" marR="2635568" indent="-257175">
              <a:lnSpc>
                <a:spcPct val="140200"/>
              </a:lnSpc>
              <a:spcBef>
                <a:spcPts val="28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13849" algn="l"/>
                <a:tab pos="314325" algn="l"/>
                <a:tab pos="1213961" algn="l"/>
              </a:tabLst>
            </a:pPr>
            <a:r>
              <a:rPr sz="1200" b="1" spc="-4" dirty="0">
                <a:latin typeface="Carlito"/>
                <a:cs typeface="Carlito"/>
              </a:rPr>
              <a:t>Sensitivity</a:t>
            </a:r>
            <a:r>
              <a:rPr sz="1200" spc="-4" dirty="0">
                <a:latin typeface="Carlito"/>
                <a:cs typeface="Carlito"/>
              </a:rPr>
              <a:t>:	1-10</a:t>
            </a:r>
            <a:r>
              <a:rPr sz="1200" spc="-56" dirty="0">
                <a:latin typeface="Carlito"/>
                <a:cs typeface="Carlito"/>
              </a:rPr>
              <a:t> </a:t>
            </a:r>
            <a:r>
              <a:rPr sz="1200" spc="-4" dirty="0" err="1">
                <a:latin typeface="Carlito"/>
                <a:cs typeface="Carlito"/>
              </a:rPr>
              <a:t>pg</a:t>
            </a:r>
            <a:r>
              <a:rPr sz="1200" spc="-4" dirty="0">
                <a:latin typeface="Carlito"/>
                <a:cs typeface="Carlito"/>
              </a:rPr>
              <a:t>  </a:t>
            </a:r>
            <a:endParaRPr lang="en-US" sz="1200" spc="-4" dirty="0" smtClean="0">
              <a:latin typeface="Carlito"/>
              <a:cs typeface="Carlito"/>
            </a:endParaRPr>
          </a:p>
          <a:p>
            <a:pPr marL="314325" marR="2635568" indent="-257175">
              <a:lnSpc>
                <a:spcPct val="140200"/>
              </a:lnSpc>
              <a:spcBef>
                <a:spcPts val="28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13849" algn="l"/>
                <a:tab pos="314325" algn="l"/>
                <a:tab pos="1213961" algn="l"/>
              </a:tabLst>
            </a:pPr>
            <a:r>
              <a:rPr sz="1200" spc="-4" dirty="0" smtClean="0">
                <a:latin typeface="Carlito"/>
                <a:cs typeface="Carlito"/>
              </a:rPr>
              <a:t>Linear </a:t>
            </a:r>
            <a:r>
              <a:rPr sz="1200" spc="-11" dirty="0">
                <a:latin typeface="Carlito"/>
                <a:cs typeface="Carlito"/>
              </a:rPr>
              <a:t>range: </a:t>
            </a:r>
            <a:r>
              <a:rPr sz="1200" spc="-4" dirty="0">
                <a:latin typeface="Carlito"/>
                <a:cs typeface="Carlito"/>
              </a:rPr>
              <a:t>10</a:t>
            </a:r>
            <a:r>
              <a:rPr sz="1181" spc="-5" baseline="26455" dirty="0">
                <a:latin typeface="Carlito"/>
                <a:cs typeface="Carlito"/>
              </a:rPr>
              <a:t>4</a:t>
            </a:r>
            <a:r>
              <a:rPr sz="1181" spc="11" baseline="26455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-10</a:t>
            </a:r>
            <a:r>
              <a:rPr sz="1181" spc="-5" baseline="26455" dirty="0">
                <a:latin typeface="Carlito"/>
                <a:cs typeface="Carlito"/>
              </a:rPr>
              <a:t>6</a:t>
            </a:r>
            <a:endParaRPr sz="1181" baseline="26455" dirty="0">
              <a:latin typeface="Carlito"/>
              <a:cs typeface="Carlito"/>
            </a:endParaRPr>
          </a:p>
          <a:p>
            <a:pPr marL="314325" marR="70485">
              <a:lnSpc>
                <a:spcPct val="140000"/>
              </a:lnSpc>
              <a:tabLst>
                <a:tab pos="1201579" algn="l"/>
                <a:tab pos="1252538" algn="l"/>
              </a:tabLst>
            </a:pPr>
            <a:r>
              <a:rPr sz="1200" spc="-4" dirty="0">
                <a:latin typeface="Carlito"/>
                <a:cs typeface="Carlito"/>
              </a:rPr>
              <a:t>Gases:	</a:t>
            </a:r>
            <a:r>
              <a:rPr sz="1200" spc="-8" dirty="0">
                <a:latin typeface="Carlito"/>
                <a:cs typeface="Carlito"/>
              </a:rPr>
              <a:t>Combustion </a:t>
            </a:r>
            <a:r>
              <a:rPr sz="1200" spc="-4" dirty="0">
                <a:latin typeface="Carlito"/>
                <a:cs typeface="Carlito"/>
              </a:rPr>
              <a:t>- </a:t>
            </a:r>
            <a:r>
              <a:rPr sz="1200" spc="-15" dirty="0">
                <a:latin typeface="Carlito"/>
                <a:cs typeface="Carlito"/>
              </a:rPr>
              <a:t>hydrogen </a:t>
            </a:r>
            <a:r>
              <a:rPr sz="1200" spc="-4" dirty="0">
                <a:latin typeface="Carlito"/>
                <a:cs typeface="Carlito"/>
              </a:rPr>
              <a:t>and air; </a:t>
            </a:r>
            <a:r>
              <a:rPr sz="1200" spc="-11" dirty="0">
                <a:latin typeface="Carlito"/>
                <a:cs typeface="Carlito"/>
              </a:rPr>
              <a:t>Makeup </a:t>
            </a:r>
            <a:r>
              <a:rPr sz="1200" spc="-4" dirty="0">
                <a:latin typeface="Carlito"/>
                <a:cs typeface="Carlito"/>
              </a:rPr>
              <a:t>- </a:t>
            </a:r>
            <a:r>
              <a:rPr sz="1200" spc="-8" dirty="0">
                <a:latin typeface="Carlito"/>
                <a:cs typeface="Carlito"/>
              </a:rPr>
              <a:t>Helium  </a:t>
            </a:r>
            <a:r>
              <a:rPr sz="1200" spc="-19" dirty="0">
                <a:latin typeface="Carlito"/>
                <a:cs typeface="Carlito"/>
              </a:rPr>
              <a:t>Temperature:		</a:t>
            </a:r>
            <a:r>
              <a:rPr sz="1200" spc="-8" dirty="0">
                <a:latin typeface="Carlito"/>
                <a:cs typeface="Carlito"/>
              </a:rPr>
              <a:t>250-300°C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87825" y="1658772"/>
            <a:ext cx="2526030" cy="262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483888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3018" y="776972"/>
            <a:ext cx="5276560" cy="378469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2400" spc="-8" dirty="0" smtClean="0"/>
              <a:t>Thermal </a:t>
            </a:r>
            <a:r>
              <a:rPr sz="2400" spc="-4" dirty="0"/>
              <a:t>Conductivity </a:t>
            </a:r>
            <a:r>
              <a:rPr sz="2400" spc="-11" dirty="0"/>
              <a:t>Detector</a:t>
            </a:r>
            <a:r>
              <a:rPr sz="2400" spc="-8" dirty="0"/>
              <a:t> </a:t>
            </a:r>
            <a:r>
              <a:rPr sz="2400" spc="-11" dirty="0"/>
              <a:t>(TCD)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448965" y="1265110"/>
            <a:ext cx="5955495" cy="16049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4" dirty="0">
                <a:latin typeface="Carlito"/>
                <a:cs typeface="Carlito"/>
              </a:rPr>
              <a:t>Mechanism</a:t>
            </a:r>
            <a:r>
              <a:rPr sz="1200" spc="-4" dirty="0">
                <a:latin typeface="Carlito"/>
                <a:cs typeface="Carlito"/>
              </a:rPr>
              <a:t>: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4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A </a:t>
            </a:r>
            <a:r>
              <a:rPr sz="1200" spc="-8" dirty="0">
                <a:latin typeface="Carlito"/>
                <a:cs typeface="Carlito"/>
              </a:rPr>
              <a:t>detector </a:t>
            </a:r>
            <a:r>
              <a:rPr sz="1200" spc="-4" dirty="0">
                <a:latin typeface="Carlito"/>
                <a:cs typeface="Carlito"/>
              </a:rPr>
              <a:t>cell </a:t>
            </a:r>
            <a:r>
              <a:rPr sz="1200" spc="-8" dirty="0">
                <a:latin typeface="Carlito"/>
                <a:cs typeface="Carlito"/>
              </a:rPr>
              <a:t>contains </a:t>
            </a:r>
            <a:r>
              <a:rPr sz="1200" spc="-4" dirty="0">
                <a:latin typeface="Carlito"/>
                <a:cs typeface="Carlito"/>
              </a:rPr>
              <a:t>a </a:t>
            </a:r>
            <a:r>
              <a:rPr sz="1200" spc="-8" dirty="0">
                <a:latin typeface="Carlito"/>
                <a:cs typeface="Carlito"/>
              </a:rPr>
              <a:t>heated </a:t>
            </a:r>
            <a:r>
              <a:rPr sz="1200" spc="-4" dirty="0">
                <a:latin typeface="Carlito"/>
                <a:cs typeface="Carlito"/>
              </a:rPr>
              <a:t>filament with an applied </a:t>
            </a:r>
            <a:r>
              <a:rPr sz="1200" spc="-8" dirty="0">
                <a:latin typeface="Carlito"/>
                <a:cs typeface="Carlito"/>
              </a:rPr>
              <a:t>current. </a:t>
            </a:r>
            <a:r>
              <a:rPr sz="1200" spc="-4" dirty="0">
                <a:latin typeface="Carlito"/>
                <a:cs typeface="Carlito"/>
              </a:rPr>
              <a:t>As </a:t>
            </a:r>
            <a:r>
              <a:rPr sz="1200" spc="-8" dirty="0">
                <a:latin typeface="Carlito"/>
                <a:cs typeface="Carlito"/>
              </a:rPr>
              <a:t>carrier gas containing  solutes passes through </a:t>
            </a:r>
            <a:r>
              <a:rPr sz="1200" spc="-4" dirty="0">
                <a:latin typeface="Carlito"/>
                <a:cs typeface="Carlito"/>
              </a:rPr>
              <a:t>the cell, a change in the filament </a:t>
            </a:r>
            <a:r>
              <a:rPr sz="1200" spc="-8" dirty="0">
                <a:latin typeface="Carlito"/>
                <a:cs typeface="Carlito"/>
              </a:rPr>
              <a:t>current</a:t>
            </a:r>
            <a:r>
              <a:rPr sz="1200" spc="34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occurs.</a:t>
            </a:r>
            <a:endParaRPr sz="1200" dirty="0">
              <a:latin typeface="Carlito"/>
              <a:cs typeface="Carlito"/>
            </a:endParaRPr>
          </a:p>
          <a:p>
            <a:pPr marL="266700" marR="2444115" indent="-257175">
              <a:lnSpc>
                <a:spcPct val="14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11" dirty="0">
                <a:latin typeface="Carlito"/>
                <a:cs typeface="Carlito"/>
              </a:rPr>
              <a:t>current </a:t>
            </a:r>
            <a:r>
              <a:rPr sz="1200" spc="-4" dirty="0">
                <a:latin typeface="Carlito"/>
                <a:cs typeface="Carlito"/>
              </a:rPr>
              <a:t>change is </a:t>
            </a:r>
            <a:r>
              <a:rPr sz="1200" spc="-11" dirty="0">
                <a:latin typeface="Carlito"/>
                <a:cs typeface="Carlito"/>
              </a:rPr>
              <a:t>compared </a:t>
            </a:r>
            <a:r>
              <a:rPr sz="1200" spc="-8" dirty="0">
                <a:latin typeface="Carlito"/>
                <a:cs typeface="Carlito"/>
              </a:rPr>
              <a:t>against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current  </a:t>
            </a:r>
            <a:r>
              <a:rPr sz="1200" spc="-4" dirty="0">
                <a:latin typeface="Carlito"/>
                <a:cs typeface="Carlito"/>
              </a:rPr>
              <a:t>in a </a:t>
            </a:r>
            <a:r>
              <a:rPr sz="1200" spc="-11" dirty="0">
                <a:latin typeface="Carlito"/>
                <a:cs typeface="Carlito"/>
              </a:rPr>
              <a:t>reference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cell.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863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11" dirty="0">
                <a:latin typeface="Carlito"/>
                <a:cs typeface="Carlito"/>
              </a:rPr>
              <a:t>difference </a:t>
            </a:r>
            <a:r>
              <a:rPr sz="1200" spc="-4" dirty="0">
                <a:latin typeface="Carlito"/>
                <a:cs typeface="Carlito"/>
              </a:rPr>
              <a:t>is </a:t>
            </a:r>
            <a:r>
              <a:rPr sz="1200" spc="-8" dirty="0">
                <a:latin typeface="Carlito"/>
                <a:cs typeface="Carlito"/>
              </a:rPr>
              <a:t>measured </a:t>
            </a:r>
            <a:r>
              <a:rPr sz="1200" spc="-4" dirty="0">
                <a:latin typeface="Carlito"/>
                <a:cs typeface="Carlito"/>
              </a:rPr>
              <a:t>and a signal is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generated.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375" y="3204115"/>
            <a:ext cx="1759273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175">
              <a:spcBef>
                <a:spcPts val="71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4" dirty="0">
                <a:latin typeface="Carlito"/>
                <a:cs typeface="Carlito"/>
              </a:rPr>
              <a:t>Selectivity</a:t>
            </a:r>
            <a:r>
              <a:rPr sz="1200" spc="-4" dirty="0">
                <a:latin typeface="Carlito"/>
                <a:cs typeface="Carlito"/>
              </a:rPr>
              <a:t>: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4130" y="3204115"/>
            <a:ext cx="2842356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latin typeface="Carlito"/>
                <a:cs typeface="Carlito"/>
              </a:rPr>
              <a:t>All </a:t>
            </a:r>
            <a:r>
              <a:rPr sz="1200" spc="-8" dirty="0">
                <a:latin typeface="Carlito"/>
                <a:cs typeface="Carlito"/>
              </a:rPr>
              <a:t>compounds </a:t>
            </a:r>
            <a:r>
              <a:rPr sz="1200" spc="-15" dirty="0">
                <a:latin typeface="Carlito"/>
                <a:cs typeface="Carlito"/>
              </a:rPr>
              <a:t>except </a:t>
            </a:r>
            <a:r>
              <a:rPr sz="1200" spc="-11" dirty="0">
                <a:latin typeface="Carlito"/>
                <a:cs typeface="Carlito"/>
              </a:rPr>
              <a:t>for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carrier</a:t>
            </a:r>
            <a:r>
              <a:rPr sz="1200" spc="6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gas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4375" y="3423452"/>
            <a:ext cx="1899290" cy="105218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marR="3810" indent="-257175">
              <a:lnSpc>
                <a:spcPct val="140000"/>
              </a:lnSpc>
              <a:spcBef>
                <a:spcPts val="71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b="1" spc="-4" dirty="0">
                <a:latin typeface="Carlito"/>
                <a:cs typeface="Carlito"/>
              </a:rPr>
              <a:t>Sensitivity</a:t>
            </a:r>
            <a:r>
              <a:rPr sz="1200" spc="-4" dirty="0">
                <a:latin typeface="Carlito"/>
                <a:cs typeface="Carlito"/>
              </a:rPr>
              <a:t>: </a:t>
            </a:r>
            <a:endParaRPr lang="en-US" sz="1200" spc="-4" dirty="0" smtClean="0">
              <a:latin typeface="Carlito"/>
              <a:cs typeface="Carlito"/>
            </a:endParaRPr>
          </a:p>
          <a:p>
            <a:pPr marL="266700" marR="3810" indent="-257175">
              <a:lnSpc>
                <a:spcPct val="140000"/>
              </a:lnSpc>
              <a:spcBef>
                <a:spcPts val="71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 smtClean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Linear </a:t>
            </a:r>
            <a:r>
              <a:rPr sz="1200" spc="-8" dirty="0">
                <a:latin typeface="Carlito"/>
                <a:cs typeface="Carlito"/>
              </a:rPr>
              <a:t>range:  </a:t>
            </a:r>
            <a:endParaRPr lang="en-US" sz="1200" spc="-8" dirty="0" smtClean="0">
              <a:latin typeface="Carlito"/>
              <a:cs typeface="Carlito"/>
            </a:endParaRPr>
          </a:p>
          <a:p>
            <a:pPr marL="266700" marR="3810" indent="-257175">
              <a:lnSpc>
                <a:spcPct val="140000"/>
              </a:lnSpc>
              <a:spcBef>
                <a:spcPts val="71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 smtClean="0">
                <a:latin typeface="Carlito"/>
                <a:cs typeface="Carlito"/>
              </a:rPr>
              <a:t>Gases</a:t>
            </a:r>
            <a:r>
              <a:rPr sz="1200" spc="-4" dirty="0">
                <a:latin typeface="Carlito"/>
                <a:cs typeface="Carlito"/>
              </a:rPr>
              <a:t>:  </a:t>
            </a:r>
            <a:endParaRPr lang="en-US" sz="1200" spc="-4" dirty="0" smtClean="0">
              <a:latin typeface="Carlito"/>
              <a:cs typeface="Carlito"/>
            </a:endParaRPr>
          </a:p>
          <a:p>
            <a:pPr marL="266700" marR="3810" indent="-257175">
              <a:lnSpc>
                <a:spcPct val="140000"/>
              </a:lnSpc>
              <a:spcBef>
                <a:spcPts val="71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113" dirty="0" smtClean="0">
                <a:latin typeface="Carlito"/>
                <a:cs typeface="Carlito"/>
              </a:rPr>
              <a:t>T</a:t>
            </a:r>
            <a:r>
              <a:rPr sz="1200" spc="-4" dirty="0" smtClean="0">
                <a:latin typeface="Carlito"/>
                <a:cs typeface="Carlito"/>
              </a:rPr>
              <a:t>empe</a:t>
            </a:r>
            <a:r>
              <a:rPr sz="1200" spc="-38" dirty="0" smtClean="0">
                <a:latin typeface="Carlito"/>
                <a:cs typeface="Carlito"/>
              </a:rPr>
              <a:t>r</a:t>
            </a:r>
            <a:r>
              <a:rPr sz="1200" spc="-11" dirty="0" smtClean="0">
                <a:latin typeface="Carlito"/>
                <a:cs typeface="Carlito"/>
              </a:rPr>
              <a:t>a</a:t>
            </a:r>
            <a:r>
              <a:rPr sz="1200" spc="-4" dirty="0" smtClean="0">
                <a:latin typeface="Carlito"/>
                <a:cs typeface="Carlito"/>
              </a:rPr>
              <a:t>t</a:t>
            </a:r>
            <a:r>
              <a:rPr sz="1200" spc="-8" dirty="0" smtClean="0">
                <a:latin typeface="Carlito"/>
                <a:cs typeface="Carlito"/>
              </a:rPr>
              <a:t>u</a:t>
            </a:r>
            <a:r>
              <a:rPr sz="1200" spc="-26" dirty="0" smtClean="0">
                <a:latin typeface="Carlito"/>
                <a:cs typeface="Carlito"/>
              </a:rPr>
              <a:t>r</a:t>
            </a:r>
            <a:r>
              <a:rPr sz="1200" spc="-4" dirty="0" smtClean="0">
                <a:latin typeface="Carlito"/>
                <a:cs typeface="Carlito"/>
              </a:rPr>
              <a:t>e</a:t>
            </a:r>
            <a:r>
              <a:rPr sz="1200" spc="-4" dirty="0">
                <a:latin typeface="Carlito"/>
                <a:cs typeface="Carlito"/>
              </a:rPr>
              <a:t>: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2635" y="3454630"/>
            <a:ext cx="2617480" cy="1046536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59055">
              <a:spcBef>
                <a:spcPts val="649"/>
              </a:spcBef>
            </a:pPr>
            <a:r>
              <a:rPr sz="1200" spc="-4" dirty="0">
                <a:latin typeface="Carlito"/>
                <a:cs typeface="Carlito"/>
              </a:rPr>
              <a:t>5-20</a:t>
            </a:r>
            <a:r>
              <a:rPr sz="1200" spc="-60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ng</a:t>
            </a:r>
            <a:endParaRPr sz="1200" dirty="0">
              <a:latin typeface="Carlito"/>
              <a:cs typeface="Carlito"/>
            </a:endParaRPr>
          </a:p>
          <a:p>
            <a:pPr marL="32861">
              <a:spcBef>
                <a:spcPts val="574"/>
              </a:spcBef>
            </a:pPr>
            <a:r>
              <a:rPr sz="1200" spc="-4" dirty="0">
                <a:latin typeface="Carlito"/>
                <a:cs typeface="Carlito"/>
              </a:rPr>
              <a:t>10</a:t>
            </a:r>
            <a:r>
              <a:rPr sz="1181" spc="-5" baseline="26455" dirty="0">
                <a:latin typeface="Carlito"/>
                <a:cs typeface="Carlito"/>
              </a:rPr>
              <a:t>5</a:t>
            </a:r>
            <a:r>
              <a:rPr sz="1181" spc="-95" baseline="26455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-10</a:t>
            </a:r>
            <a:r>
              <a:rPr sz="1181" spc="-5" baseline="26455" dirty="0">
                <a:latin typeface="Carlito"/>
                <a:cs typeface="Carlito"/>
              </a:rPr>
              <a:t>6</a:t>
            </a:r>
            <a:endParaRPr sz="1181" baseline="26455" dirty="0">
              <a:latin typeface="Carlito"/>
              <a:cs typeface="Carlito"/>
            </a:endParaRPr>
          </a:p>
          <a:p>
            <a:pPr marL="28575" marR="22860" indent="17621">
              <a:lnSpc>
                <a:spcPct val="140000"/>
              </a:lnSpc>
              <a:spcBef>
                <a:spcPts val="4"/>
              </a:spcBef>
            </a:pPr>
            <a:r>
              <a:rPr sz="1200" spc="-11" dirty="0">
                <a:latin typeface="Carlito"/>
                <a:cs typeface="Carlito"/>
              </a:rPr>
              <a:t>Makeup </a:t>
            </a:r>
            <a:r>
              <a:rPr sz="1200" spc="-4" dirty="0">
                <a:latin typeface="Carlito"/>
                <a:cs typeface="Carlito"/>
              </a:rPr>
              <a:t>- </a:t>
            </a:r>
            <a:r>
              <a:rPr sz="1200" spc="-8" dirty="0">
                <a:latin typeface="Carlito"/>
                <a:cs typeface="Carlito"/>
              </a:rPr>
              <a:t>same </a:t>
            </a:r>
            <a:r>
              <a:rPr sz="1200" spc="-4" dirty="0">
                <a:latin typeface="Carlito"/>
                <a:cs typeface="Carlito"/>
              </a:rPr>
              <a:t>as the </a:t>
            </a:r>
            <a:r>
              <a:rPr sz="1200" spc="-8" dirty="0">
                <a:latin typeface="Carlito"/>
                <a:cs typeface="Carlito"/>
              </a:rPr>
              <a:t>carrier gas  150-250°C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51755" y="2161192"/>
            <a:ext cx="2292315" cy="2473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818722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8475" y="739290"/>
            <a:ext cx="1679755" cy="50158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3200" spc="-45" dirty="0" smtClean="0"/>
              <a:t> </a:t>
            </a:r>
            <a:r>
              <a:rPr sz="3200" spc="-11" dirty="0"/>
              <a:t>Detector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8965" y="1570555"/>
            <a:ext cx="5191969" cy="238414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175">
              <a:spcBef>
                <a:spcPts val="71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High</a:t>
            </a:r>
            <a:r>
              <a:rPr sz="1200" spc="-11" dirty="0">
                <a:latin typeface="Carlito"/>
                <a:cs typeface="Carlito"/>
              </a:rPr>
              <a:t> sensitivity.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Rapidly </a:t>
            </a:r>
            <a:r>
              <a:rPr sz="1200" spc="-8" dirty="0">
                <a:latin typeface="Carlito"/>
                <a:cs typeface="Carlito"/>
              </a:rPr>
              <a:t>respond to </a:t>
            </a:r>
            <a:r>
              <a:rPr sz="1200" spc="-11" dirty="0">
                <a:latin typeface="Carlito"/>
                <a:cs typeface="Carlito"/>
              </a:rPr>
              <a:t>concentration</a:t>
            </a:r>
            <a:r>
              <a:rPr sz="1200" spc="26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changes.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11" dirty="0">
                <a:latin typeface="Carlito"/>
                <a:cs typeface="Carlito"/>
              </a:rPr>
              <a:t>Large </a:t>
            </a:r>
            <a:r>
              <a:rPr sz="1200" spc="-4" dirty="0">
                <a:latin typeface="Carlito"/>
                <a:cs typeface="Carlito"/>
              </a:rPr>
              <a:t>linear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range.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Stable </a:t>
            </a:r>
            <a:r>
              <a:rPr sz="1200" spc="-4" dirty="0">
                <a:latin typeface="Carlito"/>
                <a:cs typeface="Carlito"/>
              </a:rPr>
              <a:t>with </a:t>
            </a:r>
            <a:r>
              <a:rPr sz="1200" spc="-8" dirty="0">
                <a:latin typeface="Carlito"/>
                <a:cs typeface="Carlito"/>
              </a:rPr>
              <a:t>respect to </a:t>
            </a:r>
            <a:r>
              <a:rPr sz="1200" spc="-4" dirty="0">
                <a:latin typeface="Carlito"/>
                <a:cs typeface="Carlito"/>
              </a:rPr>
              <a:t>noise and</a:t>
            </a:r>
            <a:r>
              <a:rPr sz="1200" spc="34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drift.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Low </a:t>
            </a:r>
            <a:r>
              <a:rPr sz="1200" spc="-4" dirty="0">
                <a:latin typeface="Carlito"/>
                <a:cs typeface="Carlito"/>
              </a:rPr>
              <a:t>sensitivity </a:t>
            </a:r>
            <a:r>
              <a:rPr sz="1200" spc="-8" dirty="0">
                <a:latin typeface="Carlito"/>
                <a:cs typeface="Carlito"/>
              </a:rPr>
              <a:t>to variation </a:t>
            </a:r>
            <a:r>
              <a:rPr sz="1200" spc="-4" dirty="0">
                <a:latin typeface="Carlito"/>
                <a:cs typeface="Carlito"/>
              </a:rPr>
              <a:t>in</a:t>
            </a:r>
            <a:r>
              <a:rPr sz="1200" spc="4" dirty="0">
                <a:latin typeface="Carlito"/>
                <a:cs typeface="Carlito"/>
              </a:rPr>
              <a:t> </a:t>
            </a:r>
            <a:r>
              <a:rPr sz="1200" spc="-26" dirty="0" smtClean="0">
                <a:latin typeface="Carlito"/>
                <a:cs typeface="Carlito"/>
              </a:rPr>
              <a:t>flow,</a:t>
            </a:r>
            <a:r>
              <a:rPr lang="en-US" sz="1200" spc="-26" dirty="0" smtClean="0">
                <a:latin typeface="Carlito"/>
                <a:cs typeface="Carlito"/>
              </a:rPr>
              <a:t> </a:t>
            </a:r>
            <a:r>
              <a:rPr lang="en-US" sz="1200" spc="-8" dirty="0">
                <a:latin typeface="Carlito"/>
                <a:cs typeface="Carlito"/>
              </a:rPr>
              <a:t>p</a:t>
            </a:r>
            <a:r>
              <a:rPr sz="1200" spc="-8" dirty="0" smtClean="0">
                <a:latin typeface="Carlito"/>
                <a:cs typeface="Carlito"/>
              </a:rPr>
              <a:t>ressure </a:t>
            </a:r>
            <a:r>
              <a:rPr sz="1200" spc="-4" dirty="0">
                <a:latin typeface="Carlito"/>
                <a:cs typeface="Carlito"/>
              </a:rPr>
              <a:t>and</a:t>
            </a:r>
            <a:r>
              <a:rPr sz="1200" spc="23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temperature.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Possible</a:t>
            </a:r>
            <a:r>
              <a:rPr sz="1200" spc="-4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selectivity.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5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Produces </a:t>
            </a:r>
            <a:r>
              <a:rPr sz="1200" spc="-4" dirty="0">
                <a:latin typeface="Carlito"/>
                <a:cs typeface="Carlito"/>
              </a:rPr>
              <a:t>an easily handled signal.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A </a:t>
            </a:r>
            <a:r>
              <a:rPr sz="1200" spc="-11" dirty="0">
                <a:latin typeface="Carlito"/>
                <a:cs typeface="Carlito"/>
              </a:rPr>
              <a:t>temperature range from room temperature </a:t>
            </a:r>
            <a:r>
              <a:rPr sz="1200" spc="-8" dirty="0">
                <a:latin typeface="Carlito"/>
                <a:cs typeface="Carlito"/>
              </a:rPr>
              <a:t>to</a:t>
            </a:r>
            <a:r>
              <a:rPr sz="1200" spc="146" dirty="0">
                <a:latin typeface="Carlito"/>
                <a:cs typeface="Carlito"/>
              </a:rPr>
              <a:t> </a:t>
            </a:r>
            <a:r>
              <a:rPr sz="1200" spc="-8" dirty="0" smtClean="0">
                <a:latin typeface="Carlito"/>
                <a:cs typeface="Carlito"/>
              </a:rPr>
              <a:t>at</a:t>
            </a:r>
            <a:r>
              <a:rPr lang="en-US" sz="1200" spc="-8" dirty="0" smtClean="0">
                <a:latin typeface="Carlito"/>
                <a:cs typeface="Carlito"/>
              </a:rPr>
              <a:t>  </a:t>
            </a:r>
            <a:r>
              <a:rPr sz="1200" spc="-4" dirty="0" smtClean="0">
                <a:latin typeface="Carlito"/>
                <a:cs typeface="Carlito"/>
              </a:rPr>
              <a:t>least </a:t>
            </a:r>
            <a:r>
              <a:rPr sz="1200" spc="-8" dirty="0">
                <a:latin typeface="Carlito"/>
                <a:cs typeface="Carlito"/>
              </a:rPr>
              <a:t>400</a:t>
            </a:r>
            <a:r>
              <a:rPr sz="1200" spc="4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C.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6345" y="1816242"/>
            <a:ext cx="2026115" cy="2167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527432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97405"/>
            <a:ext cx="9143999" cy="3946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66890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7900" y="411448"/>
            <a:ext cx="6191634" cy="68624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-4" dirty="0">
                <a:solidFill>
                  <a:schemeClr val="bg1"/>
                </a:solidFill>
              </a:rPr>
              <a:t>Major </a:t>
            </a:r>
            <a:r>
              <a:rPr spc="-11" dirty="0">
                <a:solidFill>
                  <a:schemeClr val="bg1"/>
                </a:solidFill>
              </a:rPr>
              <a:t>Current </a:t>
            </a:r>
            <a:r>
              <a:rPr spc="-4" dirty="0">
                <a:solidFill>
                  <a:schemeClr val="bg1"/>
                </a:solidFill>
              </a:rPr>
              <a:t>GC</a:t>
            </a:r>
            <a:r>
              <a:rPr spc="8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Markets</a:t>
            </a:r>
          </a:p>
        </p:txBody>
      </p:sp>
      <p:sp>
        <p:nvSpPr>
          <p:cNvPr id="4" name="object 4"/>
          <p:cNvSpPr/>
          <p:nvPr/>
        </p:nvSpPr>
        <p:spPr>
          <a:xfrm>
            <a:off x="1212489" y="1350110"/>
            <a:ext cx="6713071" cy="3664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670874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3065" y="670333"/>
            <a:ext cx="3108391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11" dirty="0"/>
              <a:t>Environmental</a:t>
            </a:r>
          </a:p>
        </p:txBody>
      </p:sp>
      <p:sp>
        <p:nvSpPr>
          <p:cNvPr id="4" name="object 4"/>
          <p:cNvSpPr/>
          <p:nvPr/>
        </p:nvSpPr>
        <p:spPr>
          <a:xfrm>
            <a:off x="1144143" y="2678905"/>
            <a:ext cx="6856856" cy="2464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659263" y="1502815"/>
            <a:ext cx="4428445" cy="30099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8" dirty="0">
                <a:latin typeface="Carlito"/>
                <a:cs typeface="Carlito"/>
              </a:rPr>
              <a:t>What </a:t>
            </a:r>
            <a:r>
              <a:rPr sz="1200" spc="-4" dirty="0">
                <a:latin typeface="Carlito"/>
                <a:cs typeface="Carlito"/>
              </a:rPr>
              <a:t>is the </a:t>
            </a:r>
            <a:r>
              <a:rPr sz="1200" spc="-11" dirty="0">
                <a:latin typeface="Carlito"/>
                <a:cs typeface="Carlito"/>
              </a:rPr>
              <a:t>environmental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market?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23" dirty="0">
                <a:latin typeface="Carlito"/>
                <a:cs typeface="Carlito"/>
              </a:rPr>
              <a:t>Testing </a:t>
            </a:r>
            <a:r>
              <a:rPr sz="1200" spc="-4" dirty="0">
                <a:latin typeface="Carlito"/>
                <a:cs typeface="Carlito"/>
              </a:rPr>
              <a:t>or </a:t>
            </a:r>
            <a:r>
              <a:rPr sz="1200" spc="-8" dirty="0">
                <a:latin typeface="Carlito"/>
                <a:cs typeface="Carlito"/>
              </a:rPr>
              <a:t>commercial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laboratories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Industrial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laboratories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Government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laboratories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11" dirty="0">
                <a:latin typeface="Carlito"/>
                <a:cs typeface="Carlito"/>
              </a:rPr>
              <a:t>Research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institutes</a:t>
            </a:r>
            <a:endParaRPr sz="1200" dirty="0">
              <a:latin typeface="Carlito"/>
              <a:cs typeface="Carlito"/>
            </a:endParaRPr>
          </a:p>
          <a:p>
            <a:pPr marL="9525">
              <a:spcBef>
                <a:spcPts val="1009"/>
              </a:spcBef>
            </a:pPr>
            <a:r>
              <a:rPr sz="1200" b="1" spc="-11" dirty="0">
                <a:latin typeface="Carlito"/>
                <a:cs typeface="Carlito"/>
              </a:rPr>
              <a:t>Requirements </a:t>
            </a:r>
            <a:r>
              <a:rPr sz="1200" b="1" spc="-4" dirty="0">
                <a:latin typeface="Carlito"/>
                <a:cs typeface="Carlito"/>
              </a:rPr>
              <a:t>of </a:t>
            </a:r>
            <a:r>
              <a:rPr sz="1200" b="1" spc="-8" dirty="0">
                <a:latin typeface="Carlito"/>
                <a:cs typeface="Carlito"/>
              </a:rPr>
              <a:t>the</a:t>
            </a:r>
            <a:r>
              <a:rPr sz="1200" b="1" spc="23" dirty="0">
                <a:latin typeface="Carlito"/>
                <a:cs typeface="Carlito"/>
              </a:rPr>
              <a:t> </a:t>
            </a:r>
            <a:r>
              <a:rPr sz="1200" b="1" spc="-4" dirty="0">
                <a:latin typeface="Carlito"/>
                <a:cs typeface="Carlito"/>
              </a:rPr>
              <a:t>applications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Drinking</a:t>
            </a:r>
            <a:r>
              <a:rPr sz="1200" spc="-1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water</a:t>
            </a:r>
            <a:endParaRPr sz="1200" dirty="0">
              <a:latin typeface="Carlito"/>
              <a:cs typeface="Carlito"/>
            </a:endParaRPr>
          </a:p>
          <a:p>
            <a:pPr marL="300990" indent="-291465">
              <a:spcBef>
                <a:spcPts val="100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00514" algn="l"/>
                <a:tab pos="300990" algn="l"/>
              </a:tabLst>
            </a:pPr>
            <a:r>
              <a:rPr sz="1200" spc="-4" dirty="0">
                <a:latin typeface="Carlito"/>
                <a:cs typeface="Carlito"/>
              </a:rPr>
              <a:t>High sensitivity</a:t>
            </a:r>
            <a:r>
              <a:rPr sz="1200" spc="-26" dirty="0">
                <a:latin typeface="Carlito"/>
                <a:cs typeface="Carlito"/>
              </a:rPr>
              <a:t> </a:t>
            </a:r>
            <a:r>
              <a:rPr sz="1200" spc="-15" dirty="0">
                <a:latin typeface="Carlito"/>
                <a:cs typeface="Carlito"/>
              </a:rPr>
              <a:t>Waste</a:t>
            </a:r>
            <a:endParaRPr sz="1200" dirty="0">
              <a:latin typeface="Carlito"/>
              <a:cs typeface="Carlito"/>
            </a:endParaRPr>
          </a:p>
          <a:p>
            <a:pPr marL="300990" indent="-29146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300514" algn="l"/>
                <a:tab pos="300990" algn="l"/>
              </a:tabLst>
            </a:pPr>
            <a:r>
              <a:rPr sz="1200" spc="-4" dirty="0">
                <a:latin typeface="Carlito"/>
                <a:cs typeface="Carlito"/>
              </a:rPr>
              <a:t>Sensitivity and selectivity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Air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13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Sample </a:t>
            </a:r>
            <a:r>
              <a:rPr sz="1200" spc="-8" dirty="0">
                <a:latin typeface="Carlito"/>
                <a:cs typeface="Carlito"/>
              </a:rPr>
              <a:t>introduction</a:t>
            </a:r>
            <a:endParaRPr sz="1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109170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7853" y="631670"/>
            <a:ext cx="3428432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8" dirty="0"/>
              <a:t>Clean </a:t>
            </a:r>
            <a:r>
              <a:rPr sz="2800" spc="-15" dirty="0"/>
              <a:t>water </a:t>
            </a:r>
            <a:r>
              <a:rPr sz="2800" spc="-4" dirty="0"/>
              <a:t>analysis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8965" y="1655520"/>
            <a:ext cx="3551535" cy="254085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8" dirty="0">
                <a:latin typeface="Carlito"/>
                <a:cs typeface="Carlito"/>
              </a:rPr>
              <a:t>Pollutants </a:t>
            </a:r>
            <a:r>
              <a:rPr sz="1200" b="1" spc="-4" dirty="0">
                <a:latin typeface="Carlito"/>
                <a:cs typeface="Carlito"/>
              </a:rPr>
              <a:t>in</a:t>
            </a:r>
            <a:r>
              <a:rPr sz="1200" b="1" spc="-11" dirty="0">
                <a:latin typeface="Carlito"/>
                <a:cs typeface="Carlito"/>
              </a:rPr>
              <a:t> water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8"/>
              </a:spcBef>
            </a:pPr>
            <a:endParaRPr sz="1238" dirty="0">
              <a:latin typeface="Carlito"/>
              <a:cs typeface="Carlito"/>
            </a:endParaRPr>
          </a:p>
          <a:p>
            <a:pPr marL="266700" indent="-257175"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Halocarbons</a:t>
            </a:r>
            <a:endParaRPr sz="1200" dirty="0">
              <a:latin typeface="Carlito"/>
              <a:cs typeface="Carlito"/>
            </a:endParaRPr>
          </a:p>
          <a:p>
            <a:pPr marL="266700" marR="168116" indent="-257175">
              <a:lnSpc>
                <a:spcPct val="20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Acid priority </a:t>
            </a:r>
            <a:r>
              <a:rPr sz="1200" spc="-8" dirty="0">
                <a:latin typeface="Carlito"/>
                <a:cs typeface="Carlito"/>
              </a:rPr>
              <a:t>pollutants: phenols,  chlorophenols,</a:t>
            </a:r>
            <a:r>
              <a:rPr sz="1200" spc="1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nitrophenols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8"/>
              </a:spcBef>
              <a:buClr>
                <a:srgbClr val="1B1E3D"/>
              </a:buClr>
              <a:buFont typeface="Arial"/>
              <a:buChar char="•"/>
            </a:pPr>
            <a:endParaRPr sz="1388" dirty="0">
              <a:latin typeface="Carlito"/>
              <a:cs typeface="Carlito"/>
            </a:endParaRPr>
          </a:p>
          <a:p>
            <a:pPr marL="266700" indent="-257175"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Pesticides </a:t>
            </a:r>
            <a:r>
              <a:rPr sz="1200" spc="-4" dirty="0">
                <a:latin typeface="Carlito"/>
                <a:cs typeface="Carlito"/>
              </a:rPr>
              <a:t>and</a:t>
            </a:r>
            <a:r>
              <a:rPr sz="1200" spc="-11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PCBs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  <a:buClr>
                <a:srgbClr val="1B1E3D"/>
              </a:buClr>
              <a:buFont typeface="Arial"/>
              <a:buChar char="•"/>
            </a:pPr>
            <a:endParaRPr sz="1388" dirty="0">
              <a:latin typeface="Carlito"/>
              <a:cs typeface="Carlito"/>
            </a:endParaRPr>
          </a:p>
          <a:p>
            <a:pPr marL="266700" indent="-257175"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Base </a:t>
            </a:r>
            <a:r>
              <a:rPr sz="1200" spc="-11" dirty="0">
                <a:latin typeface="Carlito"/>
                <a:cs typeface="Carlito"/>
              </a:rPr>
              <a:t>neutral </a:t>
            </a:r>
            <a:r>
              <a:rPr sz="1200" spc="-8" dirty="0">
                <a:latin typeface="Carlito"/>
                <a:cs typeface="Carlito"/>
              </a:rPr>
              <a:t>priority</a:t>
            </a:r>
            <a:r>
              <a:rPr sz="1200" spc="3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pollutants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  <a:buClr>
                <a:srgbClr val="1B1E3D"/>
              </a:buClr>
              <a:buFont typeface="Arial"/>
              <a:buChar char="•"/>
            </a:pPr>
            <a:endParaRPr sz="1388" dirty="0">
              <a:latin typeface="Carlito"/>
              <a:cs typeface="Carlito"/>
            </a:endParaRPr>
          </a:p>
          <a:p>
            <a:pPr marL="266700" indent="-257175"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Polynuclear aromatic</a:t>
            </a:r>
            <a:r>
              <a:rPr sz="1200" spc="4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hydrocarbons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32069" y="1956065"/>
            <a:ext cx="2118360" cy="1939766"/>
            <a:chOff x="5318759" y="2479548"/>
            <a:chExt cx="2824480" cy="2586355"/>
          </a:xfrm>
        </p:grpSpPr>
        <p:sp>
          <p:nvSpPr>
            <p:cNvPr id="6" name="object 6"/>
            <p:cNvSpPr/>
            <p:nvPr/>
          </p:nvSpPr>
          <p:spPr>
            <a:xfrm>
              <a:off x="5318759" y="4485132"/>
              <a:ext cx="2823972" cy="580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5333999" y="2479548"/>
              <a:ext cx="2794000" cy="2016760"/>
            </a:xfrm>
            <a:custGeom>
              <a:avLst/>
              <a:gdLst/>
              <a:ahLst/>
              <a:cxnLst/>
              <a:rect l="l" t="t" r="r" b="b"/>
              <a:pathLst>
                <a:path w="2794000" h="2016760">
                  <a:moveTo>
                    <a:pt x="2620264" y="0"/>
                  </a:moveTo>
                  <a:lnTo>
                    <a:pt x="173227" y="0"/>
                  </a:lnTo>
                  <a:lnTo>
                    <a:pt x="127191" y="6190"/>
                  </a:lnTo>
                  <a:lnTo>
                    <a:pt x="85814" y="23659"/>
                  </a:lnTo>
                  <a:lnTo>
                    <a:pt x="50752" y="50752"/>
                  </a:lnTo>
                  <a:lnTo>
                    <a:pt x="23659" y="85814"/>
                  </a:lnTo>
                  <a:lnTo>
                    <a:pt x="6190" y="127191"/>
                  </a:lnTo>
                  <a:lnTo>
                    <a:pt x="0" y="173227"/>
                  </a:lnTo>
                  <a:lnTo>
                    <a:pt x="0" y="1843024"/>
                  </a:lnTo>
                  <a:lnTo>
                    <a:pt x="6190" y="1889060"/>
                  </a:lnTo>
                  <a:lnTo>
                    <a:pt x="23659" y="1930437"/>
                  </a:lnTo>
                  <a:lnTo>
                    <a:pt x="50752" y="1965499"/>
                  </a:lnTo>
                  <a:lnTo>
                    <a:pt x="85814" y="1992592"/>
                  </a:lnTo>
                  <a:lnTo>
                    <a:pt x="127191" y="2010061"/>
                  </a:lnTo>
                  <a:lnTo>
                    <a:pt x="173227" y="2016252"/>
                  </a:lnTo>
                  <a:lnTo>
                    <a:pt x="2620264" y="2016252"/>
                  </a:lnTo>
                  <a:lnTo>
                    <a:pt x="2666300" y="2010061"/>
                  </a:lnTo>
                  <a:lnTo>
                    <a:pt x="2707677" y="1992592"/>
                  </a:lnTo>
                  <a:lnTo>
                    <a:pt x="2742739" y="1965499"/>
                  </a:lnTo>
                  <a:lnTo>
                    <a:pt x="2769832" y="1930437"/>
                  </a:lnTo>
                  <a:lnTo>
                    <a:pt x="2787301" y="1889060"/>
                  </a:lnTo>
                  <a:lnTo>
                    <a:pt x="2793492" y="1843024"/>
                  </a:lnTo>
                  <a:lnTo>
                    <a:pt x="2793492" y="173227"/>
                  </a:lnTo>
                  <a:lnTo>
                    <a:pt x="2787301" y="127191"/>
                  </a:lnTo>
                  <a:lnTo>
                    <a:pt x="2769832" y="85814"/>
                  </a:lnTo>
                  <a:lnTo>
                    <a:pt x="2742739" y="50752"/>
                  </a:lnTo>
                  <a:lnTo>
                    <a:pt x="2707677" y="23659"/>
                  </a:lnTo>
                  <a:lnTo>
                    <a:pt x="2666300" y="6190"/>
                  </a:lnTo>
                  <a:lnTo>
                    <a:pt x="262026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5333999" y="2479548"/>
              <a:ext cx="2793492" cy="20162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5479759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4130" y="650240"/>
            <a:ext cx="5039264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11" dirty="0"/>
              <a:t>Petrochemical </a:t>
            </a:r>
            <a:r>
              <a:rPr sz="2800" spc="-4" dirty="0"/>
              <a:t>and</a:t>
            </a:r>
            <a:r>
              <a:rPr sz="2800" spc="23" dirty="0"/>
              <a:t> </a:t>
            </a:r>
            <a:r>
              <a:rPr sz="2800" spc="-8" dirty="0"/>
              <a:t>Gas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7531" y="1502815"/>
            <a:ext cx="3590899" cy="30099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11" dirty="0">
                <a:latin typeface="Carlito"/>
                <a:cs typeface="Carlito"/>
              </a:rPr>
              <a:t>Large </a:t>
            </a:r>
            <a:r>
              <a:rPr sz="1200" b="1" spc="-8" dirty="0">
                <a:latin typeface="Carlito"/>
                <a:cs typeface="Carlito"/>
              </a:rPr>
              <a:t>replacement</a:t>
            </a:r>
            <a:r>
              <a:rPr sz="1200" b="1" spc="15" dirty="0">
                <a:latin typeface="Carlito"/>
                <a:cs typeface="Carlito"/>
              </a:rPr>
              <a:t> </a:t>
            </a:r>
            <a:r>
              <a:rPr sz="1200" b="1" spc="-4" dirty="0">
                <a:latin typeface="Carlito"/>
                <a:cs typeface="Carlito"/>
              </a:rPr>
              <a:t>business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Refinery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Oil</a:t>
            </a:r>
            <a:r>
              <a:rPr sz="1200" spc="-11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Industry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Gas</a:t>
            </a:r>
            <a:r>
              <a:rPr sz="1200" spc="-8" dirty="0">
                <a:latin typeface="Carlito"/>
                <a:cs typeface="Carlito"/>
              </a:rPr>
              <a:t> suppliers</a:t>
            </a:r>
            <a:endParaRPr sz="1200" dirty="0">
              <a:latin typeface="Carlito"/>
              <a:cs typeface="Carlito"/>
            </a:endParaRPr>
          </a:p>
          <a:p>
            <a:pPr marL="9525">
              <a:spcBef>
                <a:spcPts val="1009"/>
              </a:spcBef>
            </a:pPr>
            <a:r>
              <a:rPr sz="1200" b="1" spc="-11" dirty="0">
                <a:latin typeface="Carlito"/>
                <a:cs typeface="Carlito"/>
              </a:rPr>
              <a:t>Requirements </a:t>
            </a:r>
            <a:r>
              <a:rPr sz="1200" b="1" spc="-4" dirty="0">
                <a:latin typeface="Carlito"/>
                <a:cs typeface="Carlito"/>
              </a:rPr>
              <a:t>of </a:t>
            </a:r>
            <a:r>
              <a:rPr sz="1200" b="1" spc="-8" dirty="0">
                <a:latin typeface="Carlito"/>
                <a:cs typeface="Carlito"/>
              </a:rPr>
              <a:t>the</a:t>
            </a:r>
            <a:r>
              <a:rPr sz="1200" b="1" spc="23" dirty="0">
                <a:latin typeface="Carlito"/>
                <a:cs typeface="Carlito"/>
              </a:rPr>
              <a:t> </a:t>
            </a:r>
            <a:r>
              <a:rPr sz="1200" b="1" spc="-4" dirty="0">
                <a:latin typeface="Carlito"/>
                <a:cs typeface="Carlito"/>
              </a:rPr>
              <a:t>applications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Multi-valves</a:t>
            </a:r>
            <a:r>
              <a:rPr sz="1200" spc="-26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applications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11" dirty="0">
                <a:latin typeface="Carlito"/>
                <a:cs typeface="Carlito"/>
              </a:rPr>
              <a:t>Fastest </a:t>
            </a:r>
            <a:r>
              <a:rPr sz="1200" spc="-4" dirty="0">
                <a:latin typeface="Carlito"/>
                <a:cs typeface="Carlito"/>
              </a:rPr>
              <a:t>possible </a:t>
            </a:r>
            <a:r>
              <a:rPr sz="1200" spc="-8" dirty="0">
                <a:latin typeface="Carlito"/>
                <a:cs typeface="Carlito"/>
              </a:rPr>
              <a:t>cycle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time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5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QC of gases:</a:t>
            </a:r>
            <a:r>
              <a:rPr sz="1200" spc="-11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sensitivity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Customized</a:t>
            </a:r>
            <a:r>
              <a:rPr sz="1200" spc="-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software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13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11" dirty="0">
                <a:latin typeface="Carlito"/>
                <a:cs typeface="Carlito"/>
              </a:rPr>
              <a:t>Easy </a:t>
            </a:r>
            <a:r>
              <a:rPr sz="1200" spc="-8" dirty="0">
                <a:latin typeface="Carlito"/>
                <a:cs typeface="Carlito"/>
              </a:rPr>
              <a:t>to use </a:t>
            </a:r>
            <a:r>
              <a:rPr sz="1200" spc="-11" dirty="0">
                <a:latin typeface="Carlito"/>
                <a:cs typeface="Carlito"/>
              </a:rPr>
              <a:t>data </a:t>
            </a:r>
            <a:r>
              <a:rPr sz="1200" spc="-4" dirty="0">
                <a:latin typeface="Carlito"/>
                <a:cs typeface="Carlito"/>
              </a:rPr>
              <a:t>handling and</a:t>
            </a:r>
            <a:r>
              <a:rPr sz="1200" spc="-1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reporting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46345" y="2036958"/>
            <a:ext cx="1250633" cy="1941671"/>
            <a:chOff x="6250220" y="2516039"/>
            <a:chExt cx="1667510" cy="2588895"/>
          </a:xfrm>
        </p:grpSpPr>
        <p:sp>
          <p:nvSpPr>
            <p:cNvPr id="6" name="object 6"/>
            <p:cNvSpPr/>
            <p:nvPr/>
          </p:nvSpPr>
          <p:spPr>
            <a:xfrm>
              <a:off x="6297827" y="2516039"/>
              <a:ext cx="1619621" cy="25884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6250220" y="2909850"/>
              <a:ext cx="117582" cy="1518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05741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6146" y="648417"/>
            <a:ext cx="3202115" cy="56313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US" spc="-4" dirty="0" smtClean="0"/>
              <a:t>Instrumentation</a:t>
            </a:r>
            <a:endParaRPr spc="-4" dirty="0"/>
          </a:p>
        </p:txBody>
      </p:sp>
      <p:sp>
        <p:nvSpPr>
          <p:cNvPr id="4" name="object 4"/>
          <p:cNvSpPr txBox="1"/>
          <p:nvPr/>
        </p:nvSpPr>
        <p:spPr>
          <a:xfrm>
            <a:off x="754375" y="1518628"/>
            <a:ext cx="2701771" cy="258330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651">
              <a:spcBef>
                <a:spcPts val="71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sz="1200" b="1" spc="-4" dirty="0">
                <a:latin typeface="Carlito"/>
                <a:cs typeface="Carlito"/>
              </a:rPr>
              <a:t>Manual</a:t>
            </a:r>
            <a:r>
              <a:rPr sz="1200" b="1" dirty="0">
                <a:latin typeface="Carlito"/>
                <a:cs typeface="Carlito"/>
              </a:rPr>
              <a:t> </a:t>
            </a:r>
            <a:r>
              <a:rPr sz="1200" b="1" spc="-8" dirty="0">
                <a:latin typeface="Carlito"/>
                <a:cs typeface="Carlito"/>
              </a:rPr>
              <a:t>Injection.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8"/>
              </a:spcBef>
              <a:buClr>
                <a:srgbClr val="1B1E3D"/>
              </a:buClr>
              <a:buFont typeface="Arial"/>
              <a:buChar char="•"/>
            </a:pPr>
            <a:endParaRPr sz="1388" dirty="0">
              <a:latin typeface="Carlito"/>
              <a:cs typeface="Carlito"/>
            </a:endParaRPr>
          </a:p>
          <a:p>
            <a:pPr marL="266700" indent="-257651">
              <a:buClr>
                <a:srgbClr val="1B1E3D"/>
              </a:buClr>
              <a:buSzPct val="84375"/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sz="1200" b="1" spc="-8" dirty="0">
                <a:latin typeface="Carlito"/>
                <a:cs typeface="Carlito"/>
              </a:rPr>
              <a:t>Automatic</a:t>
            </a:r>
            <a:r>
              <a:rPr sz="1200" b="1" spc="-30" dirty="0">
                <a:latin typeface="Carlito"/>
                <a:cs typeface="Carlito"/>
              </a:rPr>
              <a:t> </a:t>
            </a:r>
            <a:r>
              <a:rPr sz="1200" b="1" spc="-4" dirty="0">
                <a:latin typeface="Carlito"/>
                <a:cs typeface="Carlito"/>
              </a:rPr>
              <a:t>Injections.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  <a:buClr>
                <a:srgbClr val="1B1E3D"/>
              </a:buClr>
              <a:buFont typeface="Arial"/>
              <a:buChar char="•"/>
            </a:pPr>
            <a:endParaRPr sz="1388" dirty="0">
              <a:latin typeface="Carlito"/>
              <a:cs typeface="Carlito"/>
            </a:endParaRPr>
          </a:p>
          <a:p>
            <a:pPr marL="266700" indent="-257651">
              <a:buClr>
                <a:srgbClr val="1B1E3D"/>
              </a:buClr>
              <a:buSzPct val="84375"/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sz="1200" b="1" spc="-8" dirty="0">
                <a:latin typeface="Carlito"/>
                <a:cs typeface="Carlito"/>
              </a:rPr>
              <a:t>Injectors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8"/>
              </a:spcBef>
              <a:buClr>
                <a:srgbClr val="1B1E3D"/>
              </a:buClr>
              <a:buFont typeface="Arial"/>
              <a:buChar char="•"/>
            </a:pPr>
            <a:endParaRPr sz="1388" dirty="0">
              <a:latin typeface="Carlito"/>
              <a:cs typeface="Carlito"/>
            </a:endParaRPr>
          </a:p>
          <a:p>
            <a:pPr marL="266700" indent="-257651">
              <a:buClr>
                <a:srgbClr val="1B1E3D"/>
              </a:buClr>
              <a:buSzPct val="84375"/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sz="1200" b="1" spc="-8" dirty="0">
                <a:latin typeface="Carlito"/>
                <a:cs typeface="Carlito"/>
              </a:rPr>
              <a:t>Columns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  <a:buClr>
                <a:srgbClr val="1B1E3D"/>
              </a:buClr>
              <a:buFont typeface="Arial"/>
              <a:buChar char="•"/>
            </a:pPr>
            <a:endParaRPr sz="1388" dirty="0">
              <a:latin typeface="Carlito"/>
              <a:cs typeface="Carlito"/>
            </a:endParaRPr>
          </a:p>
          <a:p>
            <a:pPr marL="266700" indent="-257651">
              <a:buClr>
                <a:srgbClr val="1B1E3D"/>
              </a:buClr>
              <a:buSzPct val="84375"/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sz="1200" b="1" spc="-8" dirty="0">
                <a:latin typeface="Carlito"/>
                <a:cs typeface="Carlito"/>
              </a:rPr>
              <a:t>Oven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  <a:buClr>
                <a:srgbClr val="1B1E3D"/>
              </a:buClr>
              <a:buFont typeface="Arial"/>
              <a:buChar char="•"/>
            </a:pPr>
            <a:endParaRPr sz="1388" dirty="0">
              <a:latin typeface="Carlito"/>
              <a:cs typeface="Carlito"/>
            </a:endParaRPr>
          </a:p>
          <a:p>
            <a:pPr marL="266700" indent="-257651">
              <a:buClr>
                <a:srgbClr val="1B1E3D"/>
              </a:buClr>
              <a:buSzPct val="84375"/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sz="1200" b="1" spc="-11" dirty="0">
                <a:latin typeface="Carlito"/>
                <a:cs typeface="Carlito"/>
              </a:rPr>
              <a:t>Detectors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8"/>
              </a:spcBef>
              <a:buClr>
                <a:srgbClr val="1B1E3D"/>
              </a:buClr>
              <a:buFont typeface="Arial"/>
              <a:buChar char="•"/>
            </a:pPr>
            <a:endParaRPr sz="1388" dirty="0">
              <a:latin typeface="Carlito"/>
              <a:cs typeface="Carlito"/>
            </a:endParaRPr>
          </a:p>
          <a:p>
            <a:pPr marL="266700" indent="-257651">
              <a:buClr>
                <a:srgbClr val="1B1E3D"/>
              </a:buClr>
              <a:buSzPct val="84375"/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sz="1200" b="1" spc="-8" dirty="0">
                <a:latin typeface="Carlito"/>
                <a:cs typeface="Carlito"/>
              </a:rPr>
              <a:t>Carrier</a:t>
            </a:r>
            <a:r>
              <a:rPr sz="1200" b="1" spc="11" dirty="0">
                <a:latin typeface="Carlito"/>
                <a:cs typeface="Carlito"/>
              </a:rPr>
              <a:t> </a:t>
            </a:r>
            <a:r>
              <a:rPr sz="1200" b="1" spc="-4" dirty="0">
                <a:latin typeface="Carlito"/>
                <a:cs typeface="Carlito"/>
              </a:rPr>
              <a:t>Gas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91393" y="1436030"/>
            <a:ext cx="2719197" cy="2870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9903037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5770" y="739290"/>
            <a:ext cx="3413116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11" dirty="0"/>
              <a:t>Food </a:t>
            </a:r>
            <a:r>
              <a:rPr sz="2800" spc="-4" dirty="0"/>
              <a:t>&amp;</a:t>
            </a:r>
            <a:r>
              <a:rPr sz="2800" spc="-38" dirty="0"/>
              <a:t> </a:t>
            </a:r>
            <a:r>
              <a:rPr sz="2800" spc="-15" dirty="0"/>
              <a:t>Beverages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711" y="1688211"/>
            <a:ext cx="2756059" cy="303304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175">
              <a:spcBef>
                <a:spcPts val="71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19" dirty="0">
                <a:latin typeface="Carlito"/>
                <a:cs typeface="Carlito"/>
              </a:rPr>
              <a:t>Very </a:t>
            </a:r>
            <a:r>
              <a:rPr sz="1200" spc="-8" dirty="0">
                <a:latin typeface="Carlito"/>
                <a:cs typeface="Carlito"/>
              </a:rPr>
              <a:t>extended </a:t>
            </a:r>
            <a:r>
              <a:rPr sz="1200" spc="-11" dirty="0">
                <a:latin typeface="Carlito"/>
                <a:cs typeface="Carlito"/>
              </a:rPr>
              <a:t>market</a:t>
            </a:r>
            <a:r>
              <a:rPr sz="1200" spc="68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field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No </a:t>
            </a:r>
            <a:r>
              <a:rPr sz="1200" spc="-8" dirty="0">
                <a:latin typeface="Carlito"/>
                <a:cs typeface="Carlito"/>
              </a:rPr>
              <a:t>really regulated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methods</a:t>
            </a:r>
            <a:endParaRPr sz="1200" dirty="0">
              <a:latin typeface="Carlito"/>
              <a:cs typeface="Carlito"/>
            </a:endParaRPr>
          </a:p>
          <a:p>
            <a:pPr marL="266700" marR="203359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Ideal </a:t>
            </a:r>
            <a:r>
              <a:rPr sz="1200" spc="-11" dirty="0">
                <a:latin typeface="Carlito"/>
                <a:cs typeface="Carlito"/>
              </a:rPr>
              <a:t>market </a:t>
            </a:r>
            <a:r>
              <a:rPr sz="1200" spc="-8" dirty="0">
                <a:latin typeface="Carlito"/>
                <a:cs typeface="Carlito"/>
              </a:rPr>
              <a:t>to exploit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TRACE </a:t>
            </a:r>
            <a:r>
              <a:rPr sz="1200" spc="-4" dirty="0">
                <a:latin typeface="Carlito"/>
                <a:cs typeface="Carlito"/>
              </a:rPr>
              <a:t>GC  modularity</a:t>
            </a:r>
            <a:endParaRPr sz="1200" dirty="0">
              <a:latin typeface="Carlito"/>
              <a:cs typeface="Carlito"/>
            </a:endParaRPr>
          </a:p>
          <a:p>
            <a:pPr marL="9525">
              <a:spcBef>
                <a:spcPts val="1009"/>
              </a:spcBef>
            </a:pPr>
            <a:r>
              <a:rPr sz="1200" b="1" spc="-11" dirty="0">
                <a:latin typeface="Carlito"/>
                <a:cs typeface="Carlito"/>
              </a:rPr>
              <a:t>Requirements </a:t>
            </a:r>
            <a:r>
              <a:rPr sz="1200" b="1" spc="-4" dirty="0">
                <a:latin typeface="Carlito"/>
                <a:cs typeface="Carlito"/>
              </a:rPr>
              <a:t>of </a:t>
            </a:r>
            <a:r>
              <a:rPr sz="1200" b="1" spc="-8" dirty="0">
                <a:latin typeface="Carlito"/>
                <a:cs typeface="Carlito"/>
              </a:rPr>
              <a:t>the</a:t>
            </a:r>
            <a:r>
              <a:rPr sz="1200" b="1" spc="23" dirty="0">
                <a:latin typeface="Carlito"/>
                <a:cs typeface="Carlito"/>
              </a:rPr>
              <a:t> </a:t>
            </a:r>
            <a:r>
              <a:rPr sz="1200" b="1" spc="-4" dirty="0">
                <a:latin typeface="Carlito"/>
                <a:cs typeface="Carlito"/>
              </a:rPr>
              <a:t>applications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QC of </a:t>
            </a:r>
            <a:r>
              <a:rPr sz="1200" spc="-11" dirty="0">
                <a:latin typeface="Carlito"/>
                <a:cs typeface="Carlito"/>
              </a:rPr>
              <a:t>producers: </a:t>
            </a:r>
            <a:r>
              <a:rPr sz="1200" spc="-4" dirty="0">
                <a:latin typeface="Carlito"/>
                <a:cs typeface="Carlito"/>
              </a:rPr>
              <a:t>Sensitivity and</a:t>
            </a:r>
            <a:r>
              <a:rPr sz="1200" spc="23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rapidity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Multi </a:t>
            </a:r>
            <a:r>
              <a:rPr sz="1200" spc="-8" dirty="0">
                <a:latin typeface="Carlito"/>
                <a:cs typeface="Carlito"/>
              </a:rPr>
              <a:t>detection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capability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11" dirty="0">
                <a:latin typeface="Carlito"/>
                <a:cs typeface="Carlito"/>
              </a:rPr>
              <a:t>Correct </a:t>
            </a:r>
            <a:r>
              <a:rPr sz="1200" spc="-4" dirty="0">
                <a:latin typeface="Carlito"/>
                <a:cs typeface="Carlito"/>
              </a:rPr>
              <a:t>sample </a:t>
            </a:r>
            <a:r>
              <a:rPr sz="1200" spc="-8" dirty="0">
                <a:latin typeface="Carlito"/>
                <a:cs typeface="Carlito"/>
              </a:rPr>
              <a:t>inlet</a:t>
            </a:r>
            <a:r>
              <a:rPr sz="1200" spc="26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(PTV-OC)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11" dirty="0">
                <a:latin typeface="Carlito"/>
                <a:cs typeface="Carlito"/>
              </a:rPr>
              <a:t>Easy </a:t>
            </a:r>
            <a:r>
              <a:rPr sz="1200" spc="-8" dirty="0">
                <a:latin typeface="Carlito"/>
                <a:cs typeface="Carlito"/>
              </a:rPr>
              <a:t>to use </a:t>
            </a:r>
            <a:r>
              <a:rPr sz="1200" spc="-11" dirty="0">
                <a:latin typeface="Carlito"/>
                <a:cs typeface="Carlito"/>
              </a:rPr>
              <a:t>data </a:t>
            </a:r>
            <a:r>
              <a:rPr sz="1200" spc="-4" dirty="0">
                <a:latin typeface="Carlito"/>
                <a:cs typeface="Carlito"/>
              </a:rPr>
              <a:t>handling and</a:t>
            </a:r>
            <a:r>
              <a:rPr sz="1200" spc="-11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reporting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62328" y="2113635"/>
            <a:ext cx="1907666" cy="1912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91711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5770" y="644934"/>
            <a:ext cx="3126679" cy="44002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800" spc="-8" dirty="0"/>
              <a:t>Pharmaceutical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4375" y="1828800"/>
            <a:ext cx="4145644" cy="207380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175">
              <a:spcBef>
                <a:spcPts val="71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Highly </a:t>
            </a:r>
            <a:r>
              <a:rPr sz="1200" spc="-8" dirty="0">
                <a:latin typeface="Carlito"/>
                <a:cs typeface="Carlito"/>
              </a:rPr>
              <a:t>regulated </a:t>
            </a:r>
            <a:r>
              <a:rPr sz="1200" spc="-11" dirty="0">
                <a:latin typeface="Carlito"/>
                <a:cs typeface="Carlito"/>
              </a:rPr>
              <a:t>market</a:t>
            </a:r>
            <a:r>
              <a:rPr sz="1200" spc="-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(pharmacopeia)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Requires </a:t>
            </a:r>
            <a:r>
              <a:rPr sz="1200" spc="-11" dirty="0">
                <a:latin typeface="Carlito"/>
                <a:cs typeface="Carlito"/>
              </a:rPr>
              <a:t>Validation</a:t>
            </a:r>
            <a:r>
              <a:rPr sz="1200" spc="-8" dirty="0">
                <a:latin typeface="Carlito"/>
                <a:cs typeface="Carlito"/>
              </a:rPr>
              <a:t> package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Requirements </a:t>
            </a:r>
            <a:r>
              <a:rPr sz="1200" spc="-4" dirty="0">
                <a:latin typeface="Carlito"/>
                <a:cs typeface="Carlito"/>
              </a:rPr>
              <a:t>of the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applications</a:t>
            </a:r>
            <a:endParaRPr sz="1200" dirty="0">
              <a:latin typeface="Carlito"/>
              <a:cs typeface="Carlito"/>
            </a:endParaRPr>
          </a:p>
          <a:p>
            <a:pPr marL="266700" marR="452914" indent="-257175">
              <a:lnSpc>
                <a:spcPct val="150000"/>
              </a:lnSpc>
              <a:spcBef>
                <a:spcPts val="28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Limited </a:t>
            </a:r>
            <a:r>
              <a:rPr sz="1200" spc="-8" dirty="0">
                <a:latin typeface="Carlito"/>
                <a:cs typeface="Carlito"/>
              </a:rPr>
              <a:t>instrument requirements  SSL/NPD/FID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Highly </a:t>
            </a:r>
            <a:r>
              <a:rPr sz="1200" spc="-8" dirty="0">
                <a:latin typeface="Carlito"/>
                <a:cs typeface="Carlito"/>
              </a:rPr>
              <a:t>Automated</a:t>
            </a:r>
            <a:r>
              <a:rPr sz="1200" spc="-26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market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High sensitivity</a:t>
            </a:r>
            <a:r>
              <a:rPr sz="1200" spc="-23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detectors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A unified </a:t>
            </a:r>
            <a:r>
              <a:rPr sz="1200" spc="-11" dirty="0">
                <a:latin typeface="Carlito"/>
                <a:cs typeface="Carlito"/>
              </a:rPr>
              <a:t>chromatography</a:t>
            </a:r>
            <a:r>
              <a:rPr sz="1200" spc="-8" dirty="0">
                <a:latin typeface="Carlito"/>
                <a:cs typeface="Carlito"/>
              </a:rPr>
              <a:t> software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88230" y="1915583"/>
            <a:ext cx="2262188" cy="1900238"/>
            <a:chOff x="5699759" y="2438400"/>
            <a:chExt cx="3016250" cy="2533650"/>
          </a:xfrm>
        </p:grpSpPr>
        <p:sp>
          <p:nvSpPr>
            <p:cNvPr id="6" name="object 6"/>
            <p:cNvSpPr/>
            <p:nvPr/>
          </p:nvSpPr>
          <p:spPr>
            <a:xfrm>
              <a:off x="5699759" y="4408932"/>
              <a:ext cx="3015995" cy="5625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5714999" y="2438400"/>
              <a:ext cx="2985770" cy="1981200"/>
            </a:xfrm>
            <a:custGeom>
              <a:avLst/>
              <a:gdLst/>
              <a:ahLst/>
              <a:cxnLst/>
              <a:rect l="l" t="t" r="r" b="b"/>
              <a:pathLst>
                <a:path w="2985770" h="1981200">
                  <a:moveTo>
                    <a:pt x="2815208" y="0"/>
                  </a:moveTo>
                  <a:lnTo>
                    <a:pt x="170307" y="0"/>
                  </a:lnTo>
                  <a:lnTo>
                    <a:pt x="125015" y="6080"/>
                  </a:lnTo>
                  <a:lnTo>
                    <a:pt x="84327" y="23240"/>
                  </a:lnTo>
                  <a:lnTo>
                    <a:pt x="49863" y="49863"/>
                  </a:lnTo>
                  <a:lnTo>
                    <a:pt x="23240" y="84327"/>
                  </a:lnTo>
                  <a:lnTo>
                    <a:pt x="6080" y="125015"/>
                  </a:lnTo>
                  <a:lnTo>
                    <a:pt x="0" y="170307"/>
                  </a:lnTo>
                  <a:lnTo>
                    <a:pt x="0" y="1810893"/>
                  </a:lnTo>
                  <a:lnTo>
                    <a:pt x="6080" y="1856184"/>
                  </a:lnTo>
                  <a:lnTo>
                    <a:pt x="23240" y="1896872"/>
                  </a:lnTo>
                  <a:lnTo>
                    <a:pt x="49863" y="1931336"/>
                  </a:lnTo>
                  <a:lnTo>
                    <a:pt x="84327" y="1957959"/>
                  </a:lnTo>
                  <a:lnTo>
                    <a:pt x="125015" y="1975119"/>
                  </a:lnTo>
                  <a:lnTo>
                    <a:pt x="170307" y="1981200"/>
                  </a:lnTo>
                  <a:lnTo>
                    <a:pt x="2815208" y="1981200"/>
                  </a:lnTo>
                  <a:lnTo>
                    <a:pt x="2860500" y="1975119"/>
                  </a:lnTo>
                  <a:lnTo>
                    <a:pt x="2901187" y="1957958"/>
                  </a:lnTo>
                  <a:lnTo>
                    <a:pt x="2935652" y="1931336"/>
                  </a:lnTo>
                  <a:lnTo>
                    <a:pt x="2962275" y="1896871"/>
                  </a:lnTo>
                  <a:lnTo>
                    <a:pt x="2979435" y="1856184"/>
                  </a:lnTo>
                  <a:lnTo>
                    <a:pt x="2985516" y="1810893"/>
                  </a:lnTo>
                  <a:lnTo>
                    <a:pt x="2985516" y="170307"/>
                  </a:lnTo>
                  <a:lnTo>
                    <a:pt x="2979435" y="125015"/>
                  </a:lnTo>
                  <a:lnTo>
                    <a:pt x="2962275" y="84327"/>
                  </a:lnTo>
                  <a:lnTo>
                    <a:pt x="2935652" y="49863"/>
                  </a:lnTo>
                  <a:lnTo>
                    <a:pt x="2901188" y="23240"/>
                  </a:lnTo>
                  <a:lnTo>
                    <a:pt x="2860500" y="6080"/>
                  </a:lnTo>
                  <a:lnTo>
                    <a:pt x="281520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5714999" y="2438400"/>
              <a:ext cx="2985516" cy="1981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6618630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310" y="1350110"/>
            <a:ext cx="5039265" cy="35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4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0448" y="611686"/>
            <a:ext cx="4886560" cy="56313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l">
              <a:spcBef>
                <a:spcPts val="71"/>
              </a:spcBef>
            </a:pPr>
            <a:r>
              <a:rPr spc="-4" dirty="0"/>
              <a:t>Samples</a:t>
            </a:r>
            <a:r>
              <a:rPr spc="-26" dirty="0"/>
              <a:t> </a:t>
            </a:r>
            <a:r>
              <a:rPr spc="-4" dirty="0" smtClean="0"/>
              <a:t>injection</a:t>
            </a:r>
            <a:r>
              <a:rPr lang="en-US" spc="-4" dirty="0" smtClean="0"/>
              <a:t> system</a:t>
            </a:r>
            <a:endParaRPr spc="-4" dirty="0"/>
          </a:p>
        </p:txBody>
      </p:sp>
      <p:sp>
        <p:nvSpPr>
          <p:cNvPr id="4" name="object 4"/>
          <p:cNvSpPr txBox="1"/>
          <p:nvPr/>
        </p:nvSpPr>
        <p:spPr>
          <a:xfrm>
            <a:off x="754376" y="1532052"/>
            <a:ext cx="3571212" cy="247904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US" sz="1200" b="1" spc="-4" dirty="0" smtClean="0">
                <a:latin typeface="Carlito"/>
                <a:cs typeface="Carlito"/>
              </a:rPr>
              <a:t>Sample </a:t>
            </a:r>
            <a:r>
              <a:rPr sz="1200" b="1" spc="-4" dirty="0" smtClean="0">
                <a:latin typeface="Carlito"/>
                <a:cs typeface="Carlito"/>
              </a:rPr>
              <a:t> </a:t>
            </a:r>
            <a:r>
              <a:rPr sz="1200" b="1" spc="-8" dirty="0">
                <a:latin typeface="Carlito"/>
                <a:cs typeface="Carlito"/>
              </a:rPr>
              <a:t>introduction </a:t>
            </a:r>
            <a:r>
              <a:rPr sz="1200" b="1" spc="-11" dirty="0">
                <a:latin typeface="Carlito"/>
                <a:cs typeface="Carlito"/>
              </a:rPr>
              <a:t>by</a:t>
            </a:r>
            <a:r>
              <a:rPr sz="1200" b="1" spc="56" dirty="0">
                <a:latin typeface="Carlito"/>
                <a:cs typeface="Carlito"/>
              </a:rPr>
              <a:t> </a:t>
            </a:r>
            <a:r>
              <a:rPr sz="1200" b="1" spc="-8" dirty="0">
                <a:latin typeface="Carlito"/>
                <a:cs typeface="Carlito"/>
              </a:rPr>
              <a:t>syringe</a:t>
            </a:r>
            <a:endParaRPr sz="1200" dirty="0">
              <a:latin typeface="Carlito"/>
              <a:cs typeface="Carlito"/>
            </a:endParaRPr>
          </a:p>
          <a:p>
            <a:pPr marL="696277" indent="-257651">
              <a:spcBef>
                <a:spcPts val="866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696277" algn="l"/>
                <a:tab pos="696754" algn="l"/>
              </a:tabLst>
            </a:pPr>
            <a:r>
              <a:rPr sz="1200" spc="-4" dirty="0">
                <a:latin typeface="Carlito"/>
                <a:cs typeface="Carlito"/>
              </a:rPr>
              <a:t>Most </a:t>
            </a:r>
            <a:r>
              <a:rPr sz="1200" spc="-8" dirty="0">
                <a:latin typeface="Carlito"/>
                <a:cs typeface="Carlito"/>
              </a:rPr>
              <a:t>commonly used</a:t>
            </a:r>
            <a:r>
              <a:rPr sz="1200" spc="8" dirty="0">
                <a:latin typeface="Carlito"/>
                <a:cs typeface="Carlito"/>
              </a:rPr>
              <a:t> </a:t>
            </a:r>
            <a:r>
              <a:rPr sz="1200" spc="-8" dirty="0" smtClean="0">
                <a:latin typeface="Carlito"/>
                <a:cs typeface="Carlito"/>
              </a:rPr>
              <a:t>technique</a:t>
            </a:r>
            <a:endParaRPr lang="en-US" sz="1200" dirty="0">
              <a:latin typeface="Carlito"/>
              <a:cs typeface="Carlito"/>
            </a:endParaRPr>
          </a:p>
          <a:p>
            <a:pPr marL="696277" indent="-257651">
              <a:spcBef>
                <a:spcPts val="866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696277" algn="l"/>
                <a:tab pos="696754" algn="l"/>
              </a:tabLst>
            </a:pPr>
            <a:r>
              <a:rPr sz="1200" spc="-11" dirty="0" smtClean="0">
                <a:latin typeface="Carlito"/>
                <a:cs typeface="Carlito"/>
              </a:rPr>
              <a:t>Different </a:t>
            </a:r>
            <a:r>
              <a:rPr sz="1200" spc="-8" dirty="0">
                <a:latin typeface="Carlito"/>
                <a:cs typeface="Carlito"/>
              </a:rPr>
              <a:t>syringe </a:t>
            </a:r>
            <a:r>
              <a:rPr sz="1200" spc="-4" dirty="0">
                <a:latin typeface="Carlito"/>
                <a:cs typeface="Carlito"/>
              </a:rPr>
              <a:t>types manual and  </a:t>
            </a:r>
            <a:r>
              <a:rPr sz="1200" spc="-8" dirty="0" smtClean="0">
                <a:latin typeface="Carlito"/>
                <a:cs typeface="Carlito"/>
              </a:rPr>
              <a:t>automatic</a:t>
            </a:r>
            <a:endParaRPr lang="en-US" sz="1200" spc="-8" dirty="0" smtClean="0">
              <a:latin typeface="Carlito"/>
              <a:cs typeface="Carlito"/>
            </a:endParaRPr>
          </a:p>
          <a:p>
            <a:pPr marL="696277" indent="-257651">
              <a:spcBef>
                <a:spcPts val="866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696277" algn="l"/>
                <a:tab pos="696754" algn="l"/>
              </a:tabLst>
            </a:pPr>
            <a:endParaRPr sz="1200" dirty="0">
              <a:latin typeface="Carlito"/>
              <a:cs typeface="Carlito"/>
            </a:endParaRPr>
          </a:p>
          <a:p>
            <a:pPr marL="9525">
              <a:spcBef>
                <a:spcPts val="863"/>
              </a:spcBef>
            </a:pPr>
            <a:r>
              <a:rPr sz="1200" b="1" spc="-8" dirty="0">
                <a:latin typeface="Carlito"/>
                <a:cs typeface="Carlito"/>
              </a:rPr>
              <a:t>Other techniques </a:t>
            </a:r>
            <a:r>
              <a:rPr sz="1200" b="1" spc="-4" dirty="0">
                <a:latin typeface="Carlito"/>
                <a:cs typeface="Carlito"/>
              </a:rPr>
              <a:t>and</a:t>
            </a:r>
            <a:r>
              <a:rPr sz="1200" b="1" spc="56" dirty="0">
                <a:latin typeface="Carlito"/>
                <a:cs typeface="Carlito"/>
              </a:rPr>
              <a:t> </a:t>
            </a:r>
            <a:r>
              <a:rPr sz="1200" b="1" spc="-8" dirty="0">
                <a:latin typeface="Carlito"/>
                <a:cs typeface="Carlito"/>
              </a:rPr>
              <a:t>devices</a:t>
            </a:r>
            <a:endParaRPr sz="1200" dirty="0">
              <a:latin typeface="Carlito"/>
              <a:cs typeface="Carlito"/>
            </a:endParaRPr>
          </a:p>
          <a:p>
            <a:pPr marL="696277" indent="-257651">
              <a:spcBef>
                <a:spcPts val="866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696277" algn="l"/>
                <a:tab pos="696754" algn="l"/>
              </a:tabLst>
            </a:pPr>
            <a:r>
              <a:rPr sz="1200" spc="-4" dirty="0">
                <a:latin typeface="Carlito"/>
                <a:cs typeface="Carlito"/>
              </a:rPr>
              <a:t>Sampling </a:t>
            </a:r>
            <a:r>
              <a:rPr sz="1200" spc="-8" dirty="0">
                <a:latin typeface="Carlito"/>
                <a:cs typeface="Carlito"/>
              </a:rPr>
              <a:t>valve (gas </a:t>
            </a:r>
            <a:r>
              <a:rPr sz="1200" spc="-4" dirty="0">
                <a:latin typeface="Carlito"/>
                <a:cs typeface="Carlito"/>
              </a:rPr>
              <a:t>or</a:t>
            </a:r>
            <a:r>
              <a:rPr sz="1200" spc="-23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liquids)</a:t>
            </a:r>
            <a:endParaRPr sz="1200" dirty="0">
              <a:latin typeface="Carlito"/>
              <a:cs typeface="Carlito"/>
            </a:endParaRPr>
          </a:p>
          <a:p>
            <a:pPr marL="696277" indent="-257651">
              <a:spcBef>
                <a:spcPts val="863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696277" algn="l"/>
                <a:tab pos="696754" algn="l"/>
              </a:tabLst>
            </a:pPr>
            <a:r>
              <a:rPr sz="1200" spc="-4" dirty="0">
                <a:latin typeface="Carlito"/>
                <a:cs typeface="Carlito"/>
              </a:rPr>
              <a:t>Head-space (liquids or</a:t>
            </a:r>
            <a:r>
              <a:rPr sz="1200" spc="-23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solids</a:t>
            </a:r>
            <a:r>
              <a:rPr sz="1200" spc="-8" dirty="0" smtClean="0">
                <a:latin typeface="Carlito"/>
                <a:cs typeface="Carlito"/>
              </a:rPr>
              <a:t>)</a:t>
            </a:r>
            <a:endParaRPr sz="1200" dirty="0">
              <a:latin typeface="Carlito"/>
              <a:cs typeface="Carlito"/>
            </a:endParaRPr>
          </a:p>
          <a:p>
            <a:pPr marL="696277" indent="-257651">
              <a:spcBef>
                <a:spcPts val="866"/>
              </a:spcBef>
              <a:buClr>
                <a:srgbClr val="1B1E3D"/>
              </a:buClr>
              <a:buSzPct val="84375"/>
              <a:buFont typeface="Arial"/>
              <a:buChar char="•"/>
              <a:tabLst>
                <a:tab pos="696277" algn="l"/>
                <a:tab pos="696754" algn="l"/>
              </a:tabLst>
            </a:pP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58504" y="1700488"/>
            <a:ext cx="2067595" cy="239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6776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5195" y="610696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4130" y="610696"/>
            <a:ext cx="3970330" cy="56313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-8" dirty="0"/>
              <a:t>Manual </a:t>
            </a:r>
            <a:r>
              <a:rPr spc="-4" dirty="0"/>
              <a:t>Injection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2446" y="1657351"/>
            <a:ext cx="3790479" cy="3087384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9525">
              <a:spcBef>
                <a:spcPts val="750"/>
              </a:spcBef>
            </a:pPr>
            <a:r>
              <a:rPr sz="1125" b="1" spc="-8" dirty="0">
                <a:latin typeface="Carlito"/>
                <a:cs typeface="Carlito"/>
              </a:rPr>
              <a:t>Micro</a:t>
            </a:r>
            <a:r>
              <a:rPr sz="1125" b="1" spc="8" dirty="0">
                <a:latin typeface="Carlito"/>
                <a:cs typeface="Carlito"/>
              </a:rPr>
              <a:t> </a:t>
            </a:r>
            <a:r>
              <a:rPr sz="1125" b="1" spc="-8" dirty="0">
                <a:latin typeface="Carlito"/>
                <a:cs typeface="Carlito"/>
              </a:rPr>
              <a:t>Syringes</a:t>
            </a:r>
            <a:endParaRPr sz="1125" dirty="0">
              <a:latin typeface="Carlito"/>
              <a:cs typeface="Carlito"/>
            </a:endParaRPr>
          </a:p>
          <a:p>
            <a:pPr marL="521494" marR="56198" indent="-256223">
              <a:lnSpc>
                <a:spcPct val="130200"/>
              </a:lnSpc>
              <a:spcBef>
                <a:spcPts val="266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521494" algn="l"/>
                <a:tab pos="521970" algn="l"/>
              </a:tabLst>
            </a:pPr>
            <a:r>
              <a:rPr sz="1125" spc="-8" dirty="0">
                <a:latin typeface="Carlito"/>
                <a:cs typeface="Carlito"/>
              </a:rPr>
              <a:t>Are </a:t>
            </a:r>
            <a:r>
              <a:rPr sz="1125" spc="-4" dirty="0">
                <a:latin typeface="Carlito"/>
                <a:cs typeface="Carlito"/>
              </a:rPr>
              <a:t>used </a:t>
            </a:r>
            <a:r>
              <a:rPr sz="1125" spc="-8" dirty="0">
                <a:latin typeface="Carlito"/>
                <a:cs typeface="Carlito"/>
              </a:rPr>
              <a:t>to </a:t>
            </a:r>
            <a:r>
              <a:rPr sz="1125" spc="-4" dirty="0">
                <a:latin typeface="Carlito"/>
                <a:cs typeface="Carlito"/>
              </a:rPr>
              <a:t>introduce </a:t>
            </a:r>
            <a:r>
              <a:rPr sz="1125" dirty="0">
                <a:latin typeface="Carlito"/>
                <a:cs typeface="Carlito"/>
              </a:rPr>
              <a:t>a </a:t>
            </a:r>
            <a:r>
              <a:rPr sz="1125" spc="-4" dirty="0">
                <a:latin typeface="Carlito"/>
                <a:cs typeface="Carlito"/>
              </a:rPr>
              <a:t>known volume  of </a:t>
            </a:r>
            <a:r>
              <a:rPr sz="1125" dirty="0">
                <a:latin typeface="Carlito"/>
                <a:cs typeface="Carlito"/>
              </a:rPr>
              <a:t>a liquid </a:t>
            </a:r>
            <a:r>
              <a:rPr sz="1125" spc="-4" dirty="0">
                <a:latin typeface="Carlito"/>
                <a:cs typeface="Carlito"/>
              </a:rPr>
              <a:t>or </a:t>
            </a:r>
            <a:r>
              <a:rPr sz="1125" spc="-8" dirty="0">
                <a:latin typeface="Carlito"/>
                <a:cs typeface="Carlito"/>
              </a:rPr>
              <a:t>gas</a:t>
            </a:r>
            <a:r>
              <a:rPr sz="1125" spc="-34" dirty="0">
                <a:latin typeface="Carlito"/>
                <a:cs typeface="Carlito"/>
              </a:rPr>
              <a:t> </a:t>
            </a:r>
            <a:r>
              <a:rPr sz="1125" spc="-4" dirty="0">
                <a:latin typeface="Carlito"/>
                <a:cs typeface="Carlito"/>
              </a:rPr>
              <a:t>samples.</a:t>
            </a:r>
            <a:endParaRPr sz="1125" dirty="0">
              <a:latin typeface="Carlito"/>
              <a:cs typeface="Carlito"/>
            </a:endParaRPr>
          </a:p>
          <a:p>
            <a:pPr marL="9525">
              <a:spcBef>
                <a:spcPts val="675"/>
              </a:spcBef>
            </a:pPr>
            <a:r>
              <a:rPr sz="1125" b="1" spc="-4" dirty="0">
                <a:latin typeface="Carlito"/>
                <a:cs typeface="Carlito"/>
              </a:rPr>
              <a:t>Adaptor</a:t>
            </a:r>
            <a:endParaRPr sz="1125" dirty="0">
              <a:latin typeface="Carlito"/>
              <a:cs typeface="Carlito"/>
            </a:endParaRPr>
          </a:p>
          <a:p>
            <a:pPr marL="521494" marR="19050" indent="-256223">
              <a:lnSpc>
                <a:spcPct val="130000"/>
              </a:lnSpc>
              <a:spcBef>
                <a:spcPts val="270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521494" algn="l"/>
                <a:tab pos="521970" algn="l"/>
              </a:tabLst>
            </a:pPr>
            <a:r>
              <a:rPr sz="1125" dirty="0">
                <a:latin typeface="Carlito"/>
                <a:cs typeface="Carlito"/>
              </a:rPr>
              <a:t>Can be </a:t>
            </a:r>
            <a:r>
              <a:rPr sz="1125" spc="-4" dirty="0">
                <a:latin typeface="Carlito"/>
                <a:cs typeface="Carlito"/>
              </a:rPr>
              <a:t>used </a:t>
            </a:r>
            <a:r>
              <a:rPr sz="1125" spc="-8" dirty="0">
                <a:latin typeface="Carlito"/>
                <a:cs typeface="Carlito"/>
              </a:rPr>
              <a:t>to </a:t>
            </a:r>
            <a:r>
              <a:rPr sz="1125" dirty="0">
                <a:latin typeface="Carlito"/>
                <a:cs typeface="Carlito"/>
              </a:rPr>
              <a:t>help </a:t>
            </a:r>
            <a:r>
              <a:rPr sz="1125" spc="-8" dirty="0">
                <a:latin typeface="Carlito"/>
                <a:cs typeface="Carlito"/>
              </a:rPr>
              <a:t>control </a:t>
            </a:r>
            <a:r>
              <a:rPr sz="1125" dirty="0">
                <a:latin typeface="Carlito"/>
                <a:cs typeface="Carlito"/>
              </a:rPr>
              <a:t>the</a:t>
            </a:r>
            <a:r>
              <a:rPr sz="1125" spc="-75" dirty="0">
                <a:latin typeface="Carlito"/>
                <a:cs typeface="Carlito"/>
              </a:rPr>
              <a:t> </a:t>
            </a:r>
            <a:r>
              <a:rPr sz="1125" spc="-4" dirty="0">
                <a:latin typeface="Carlito"/>
                <a:cs typeface="Carlito"/>
              </a:rPr>
              <a:t>volume  injected.</a:t>
            </a:r>
            <a:endParaRPr sz="1125" dirty="0">
              <a:latin typeface="Carlito"/>
              <a:cs typeface="Carlito"/>
            </a:endParaRPr>
          </a:p>
          <a:p>
            <a:pPr marL="9525">
              <a:spcBef>
                <a:spcPts val="675"/>
              </a:spcBef>
            </a:pPr>
            <a:r>
              <a:rPr sz="1125" b="1" spc="-8" dirty="0">
                <a:latin typeface="Carlito"/>
                <a:cs typeface="Carlito"/>
              </a:rPr>
              <a:t>Syringe </a:t>
            </a:r>
            <a:r>
              <a:rPr sz="1125" b="1" spc="-4" dirty="0">
                <a:latin typeface="Carlito"/>
                <a:cs typeface="Carlito"/>
              </a:rPr>
              <a:t>injection</a:t>
            </a:r>
            <a:endParaRPr sz="1125" dirty="0">
              <a:latin typeface="Carlito"/>
              <a:cs typeface="Carlito"/>
            </a:endParaRPr>
          </a:p>
          <a:p>
            <a:pPr marL="521494" indent="-256223">
              <a:spcBef>
                <a:spcPts val="675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521494" algn="l"/>
                <a:tab pos="521970" algn="l"/>
              </a:tabLst>
            </a:pPr>
            <a:r>
              <a:rPr sz="1125" spc="-4" dirty="0">
                <a:latin typeface="Carlito"/>
                <a:cs typeface="Carlito"/>
              </a:rPr>
              <a:t>Samples should </a:t>
            </a:r>
            <a:r>
              <a:rPr sz="1125" dirty="0">
                <a:latin typeface="Carlito"/>
                <a:cs typeface="Carlito"/>
              </a:rPr>
              <a:t>be </a:t>
            </a:r>
            <a:r>
              <a:rPr sz="1125" spc="-4" dirty="0">
                <a:latin typeface="Carlito"/>
                <a:cs typeface="Carlito"/>
              </a:rPr>
              <a:t>injected </a:t>
            </a:r>
            <a:r>
              <a:rPr sz="1125" dirty="0">
                <a:latin typeface="Carlito"/>
                <a:cs typeface="Carlito"/>
              </a:rPr>
              <a:t>as a</a:t>
            </a:r>
            <a:r>
              <a:rPr sz="1125" spc="-41" dirty="0">
                <a:latin typeface="Carlito"/>
                <a:cs typeface="Carlito"/>
              </a:rPr>
              <a:t> </a:t>
            </a:r>
            <a:r>
              <a:rPr sz="1125" dirty="0">
                <a:latin typeface="Carlito"/>
                <a:cs typeface="Carlito"/>
              </a:rPr>
              <a:t>plug.</a:t>
            </a:r>
          </a:p>
          <a:p>
            <a:pPr marL="521494" marR="3810" indent="-256223">
              <a:lnSpc>
                <a:spcPct val="130000"/>
              </a:lnSpc>
              <a:spcBef>
                <a:spcPts val="270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521494" algn="l"/>
                <a:tab pos="521970" algn="l"/>
              </a:tabLst>
            </a:pPr>
            <a:r>
              <a:rPr sz="1125" dirty="0">
                <a:latin typeface="Carlito"/>
                <a:cs typeface="Carlito"/>
              </a:rPr>
              <a:t>Rapid and </a:t>
            </a:r>
            <a:r>
              <a:rPr sz="1125" spc="-8" dirty="0">
                <a:latin typeface="Carlito"/>
                <a:cs typeface="Carlito"/>
              </a:rPr>
              <a:t>consistent </a:t>
            </a:r>
            <a:r>
              <a:rPr sz="1125" spc="-4" dirty="0">
                <a:latin typeface="Carlito"/>
                <a:cs typeface="Carlito"/>
              </a:rPr>
              <a:t>injection </a:t>
            </a:r>
            <a:r>
              <a:rPr sz="1125" dirty="0">
                <a:latin typeface="Carlito"/>
                <a:cs typeface="Carlito"/>
              </a:rPr>
              <a:t>is  </a:t>
            </a:r>
            <a:r>
              <a:rPr sz="1125" spc="-4" dirty="0">
                <a:latin typeface="Carlito"/>
                <a:cs typeface="Carlito"/>
              </a:rPr>
              <a:t>necessary </a:t>
            </a:r>
            <a:r>
              <a:rPr sz="1125" dirty="0">
                <a:latin typeface="Carlito"/>
                <a:cs typeface="Carlito"/>
              </a:rPr>
              <a:t>in </a:t>
            </a:r>
            <a:r>
              <a:rPr sz="1125" spc="-8" dirty="0">
                <a:latin typeface="Carlito"/>
                <a:cs typeface="Carlito"/>
              </a:rPr>
              <a:t>order to obtain </a:t>
            </a:r>
            <a:r>
              <a:rPr sz="1125" spc="-4" dirty="0">
                <a:latin typeface="Carlito"/>
                <a:cs typeface="Carlito"/>
              </a:rPr>
              <a:t>Acceptable  precision</a:t>
            </a:r>
            <a:endParaRPr sz="1125" dirty="0">
              <a:latin typeface="Carlito"/>
              <a:cs typeface="Carlito"/>
            </a:endParaRPr>
          </a:p>
          <a:p>
            <a:pPr marL="9525">
              <a:spcBef>
                <a:spcPts val="675"/>
              </a:spcBef>
            </a:pPr>
            <a:r>
              <a:rPr sz="1125" b="1" spc="-4" dirty="0">
                <a:latin typeface="Carlito"/>
                <a:cs typeface="Carlito"/>
              </a:rPr>
              <a:t>Injection</a:t>
            </a:r>
            <a:r>
              <a:rPr sz="1125" b="1" spc="-8" dirty="0">
                <a:latin typeface="Carlito"/>
                <a:cs typeface="Carlito"/>
              </a:rPr>
              <a:t> </a:t>
            </a:r>
            <a:r>
              <a:rPr sz="1125" b="1" spc="-11" dirty="0">
                <a:latin typeface="Carlito"/>
                <a:cs typeface="Carlito"/>
              </a:rPr>
              <a:t>Volume</a:t>
            </a:r>
            <a:endParaRPr sz="1125" dirty="0">
              <a:latin typeface="Carlito"/>
              <a:cs typeface="Carlito"/>
            </a:endParaRPr>
          </a:p>
          <a:p>
            <a:pPr marL="521494" indent="-256223">
              <a:spcBef>
                <a:spcPts val="679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521494" algn="l"/>
                <a:tab pos="521970" algn="l"/>
              </a:tabLst>
            </a:pPr>
            <a:r>
              <a:rPr sz="1125" dirty="0">
                <a:latin typeface="Carlito"/>
                <a:cs typeface="Carlito"/>
              </a:rPr>
              <a:t>Liquids </a:t>
            </a:r>
            <a:r>
              <a:rPr sz="1125" spc="-4" dirty="0">
                <a:latin typeface="Carlito"/>
                <a:cs typeface="Carlito"/>
              </a:rPr>
              <a:t>0.1-10 </a:t>
            </a:r>
            <a:r>
              <a:rPr sz="1125" dirty="0">
                <a:latin typeface="Carlito"/>
                <a:cs typeface="Carlito"/>
              </a:rPr>
              <a:t>µl is</a:t>
            </a:r>
            <a:r>
              <a:rPr sz="1125" spc="-4" dirty="0">
                <a:latin typeface="Carlito"/>
                <a:cs typeface="Carlito"/>
              </a:rPr>
              <a:t> typical</a:t>
            </a:r>
            <a:endParaRPr sz="1125" dirty="0">
              <a:latin typeface="Carlito"/>
              <a:cs typeface="Carlito"/>
            </a:endParaRPr>
          </a:p>
          <a:p>
            <a:pPr marL="521494" indent="-256223">
              <a:spcBef>
                <a:spcPts val="675"/>
              </a:spcBef>
              <a:buClr>
                <a:srgbClr val="1B1E3D"/>
              </a:buClr>
              <a:buSzPct val="83333"/>
              <a:buFont typeface="Arial"/>
              <a:buChar char="•"/>
              <a:tabLst>
                <a:tab pos="521494" algn="l"/>
                <a:tab pos="521970" algn="l"/>
                <a:tab pos="959168" algn="l"/>
              </a:tabLst>
            </a:pPr>
            <a:r>
              <a:rPr sz="1125" dirty="0">
                <a:latin typeface="Carlito"/>
                <a:cs typeface="Carlito"/>
              </a:rPr>
              <a:t>Gases	</a:t>
            </a:r>
            <a:r>
              <a:rPr sz="1125" spc="-4" dirty="0">
                <a:latin typeface="Carlito"/>
                <a:cs typeface="Carlito"/>
              </a:rPr>
              <a:t>0.5- </a:t>
            </a:r>
            <a:r>
              <a:rPr sz="1125" dirty="0">
                <a:latin typeface="Carlito"/>
                <a:cs typeface="Carlito"/>
              </a:rPr>
              <a:t>5 ml is</a:t>
            </a:r>
            <a:r>
              <a:rPr sz="1125" spc="8" dirty="0">
                <a:latin typeface="Carlito"/>
                <a:cs typeface="Carlito"/>
              </a:rPr>
              <a:t> </a:t>
            </a:r>
            <a:r>
              <a:rPr sz="1125" spc="-4" dirty="0">
                <a:latin typeface="Carlito"/>
                <a:cs typeface="Carlito"/>
              </a:rPr>
              <a:t>typical</a:t>
            </a:r>
            <a:endParaRPr sz="1125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2069" y="3258003"/>
            <a:ext cx="1810512" cy="1213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5967274" y="1657351"/>
            <a:ext cx="1825307" cy="1190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52169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2245" y="611686"/>
            <a:ext cx="4275740" cy="56313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-4" dirty="0"/>
              <a:t>Hot Needle</a:t>
            </a:r>
            <a:r>
              <a:rPr spc="-8" dirty="0"/>
              <a:t> </a:t>
            </a:r>
            <a:r>
              <a:rPr spc="-4" dirty="0"/>
              <a:t>injection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1670" y="1752031"/>
            <a:ext cx="4238459" cy="25140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175">
              <a:spcBef>
                <a:spcPts val="71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15" dirty="0">
                <a:latin typeface="Carlito"/>
                <a:cs typeface="Carlito"/>
              </a:rPr>
              <a:t>Draw </a:t>
            </a:r>
            <a:r>
              <a:rPr sz="1200" spc="-4" dirty="0">
                <a:latin typeface="Carlito"/>
                <a:cs typeface="Carlito"/>
              </a:rPr>
              <a:t>sample </a:t>
            </a:r>
            <a:r>
              <a:rPr sz="1200" spc="-8" dirty="0">
                <a:latin typeface="Carlito"/>
                <a:cs typeface="Carlito"/>
              </a:rPr>
              <a:t>into syringe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barrel.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8"/>
              </a:spcBef>
              <a:buClr>
                <a:srgbClr val="1B1E3D"/>
              </a:buClr>
              <a:buFont typeface="Carlito"/>
              <a:buAutoNum type="arabicPeriod"/>
            </a:pPr>
            <a:endParaRPr sz="1388" dirty="0">
              <a:latin typeface="Carlito"/>
              <a:cs typeface="Carlito"/>
            </a:endParaRPr>
          </a:p>
          <a:p>
            <a:pPr marL="266700" indent="-257175"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15" dirty="0">
                <a:latin typeface="Carlito"/>
                <a:cs typeface="Carlito"/>
              </a:rPr>
              <a:t>Draw </a:t>
            </a:r>
            <a:r>
              <a:rPr sz="1200" spc="-4" dirty="0">
                <a:latin typeface="Carlito"/>
                <a:cs typeface="Carlito"/>
              </a:rPr>
              <a:t>2-3 ul </a:t>
            </a:r>
            <a:r>
              <a:rPr sz="1200" dirty="0">
                <a:latin typeface="Carlito"/>
                <a:cs typeface="Carlito"/>
              </a:rPr>
              <a:t>air </a:t>
            </a:r>
            <a:r>
              <a:rPr sz="1200" spc="-8" dirty="0">
                <a:latin typeface="Carlito"/>
                <a:cs typeface="Carlito"/>
              </a:rPr>
              <a:t>into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barrel.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  <a:buClr>
                <a:srgbClr val="1B1E3D"/>
              </a:buClr>
              <a:buFont typeface="Carlito"/>
              <a:buAutoNum type="arabicPeriod"/>
            </a:pPr>
            <a:endParaRPr sz="1388" dirty="0">
              <a:latin typeface="Carlito"/>
              <a:cs typeface="Carlito"/>
            </a:endParaRPr>
          </a:p>
          <a:p>
            <a:pPr marL="266700" indent="-257175"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Inset needle into </a:t>
            </a:r>
            <a:r>
              <a:rPr sz="1200" spc="-4" dirty="0">
                <a:latin typeface="Carlito"/>
                <a:cs typeface="Carlito"/>
              </a:rPr>
              <a:t>injection </a:t>
            </a:r>
            <a:r>
              <a:rPr sz="1200" spc="-8" dirty="0">
                <a:latin typeface="Carlito"/>
                <a:cs typeface="Carlito"/>
              </a:rPr>
              <a:t>port </a:t>
            </a:r>
            <a:r>
              <a:rPr sz="1200" spc="-4" dirty="0">
                <a:latin typeface="Carlito"/>
                <a:cs typeface="Carlito"/>
              </a:rPr>
              <a:t>and allow </a:t>
            </a:r>
            <a:r>
              <a:rPr sz="1200" spc="-8" dirty="0">
                <a:latin typeface="Carlito"/>
                <a:cs typeface="Carlito"/>
              </a:rPr>
              <a:t>to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heat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19"/>
              </a:spcBef>
              <a:buClr>
                <a:srgbClr val="1B1E3D"/>
              </a:buClr>
              <a:buFont typeface="Carlito"/>
              <a:buAutoNum type="arabicPeriod"/>
            </a:pPr>
            <a:endParaRPr sz="1163" dirty="0">
              <a:latin typeface="Carlito"/>
              <a:cs typeface="Carlito"/>
            </a:endParaRPr>
          </a:p>
          <a:p>
            <a:pPr marL="266700">
              <a:spcBef>
                <a:spcPts val="4"/>
              </a:spcBef>
            </a:pPr>
            <a:r>
              <a:rPr sz="1200" spc="-11" dirty="0">
                <a:latin typeface="Carlito"/>
                <a:cs typeface="Carlito"/>
              </a:rPr>
              <a:t>for </a:t>
            </a:r>
            <a:r>
              <a:rPr sz="1200" spc="-4" dirty="0">
                <a:latin typeface="Carlito"/>
                <a:cs typeface="Carlito"/>
              </a:rPr>
              <a:t>a </a:t>
            </a:r>
            <a:r>
              <a:rPr sz="1200" spc="-15" dirty="0">
                <a:latin typeface="Carlito"/>
                <a:cs typeface="Carlito"/>
              </a:rPr>
              <a:t>few</a:t>
            </a:r>
            <a:r>
              <a:rPr sz="1200" spc="23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seconds.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</a:pPr>
            <a:endParaRPr sz="1388" dirty="0">
              <a:latin typeface="Carlito"/>
              <a:cs typeface="Carlito"/>
            </a:endParaRPr>
          </a:p>
          <a:p>
            <a:pPr marL="266700" indent="-257175">
              <a:buClr>
                <a:srgbClr val="1B1E3D"/>
              </a:buClr>
              <a:buSzPct val="84375"/>
              <a:buAutoNum type="arabicPeriod" startAt="4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Rapidly inject sample and </a:t>
            </a:r>
            <a:r>
              <a:rPr sz="1200" spc="-8" dirty="0">
                <a:latin typeface="Carlito"/>
                <a:cs typeface="Carlito"/>
              </a:rPr>
              <a:t>withdraw </a:t>
            </a:r>
            <a:r>
              <a:rPr sz="1200" spc="-4" dirty="0">
                <a:latin typeface="Carlito"/>
                <a:cs typeface="Carlito"/>
              </a:rPr>
              <a:t>the</a:t>
            </a:r>
            <a:r>
              <a:rPr sz="1200" spc="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needle.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34"/>
              </a:spcBef>
              <a:buClr>
                <a:srgbClr val="1B1E3D"/>
              </a:buClr>
              <a:buFont typeface="Carlito"/>
              <a:buAutoNum type="arabicPeriod" startAt="4"/>
            </a:pPr>
            <a:endParaRPr sz="1388" dirty="0">
              <a:latin typeface="Carlito"/>
              <a:cs typeface="Carlito"/>
            </a:endParaRPr>
          </a:p>
          <a:p>
            <a:pPr marL="266700" indent="-257175">
              <a:spcBef>
                <a:spcPts val="4"/>
              </a:spcBef>
              <a:buClr>
                <a:srgbClr val="1B1E3D"/>
              </a:buClr>
              <a:buSzPct val="84375"/>
              <a:buAutoNum type="arabicPeriod" startAt="4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This </a:t>
            </a:r>
            <a:r>
              <a:rPr sz="1200" spc="-8" dirty="0">
                <a:latin typeface="Carlito"/>
                <a:cs typeface="Carlito"/>
              </a:rPr>
              <a:t>insure that </a:t>
            </a:r>
            <a:r>
              <a:rPr sz="1200" dirty="0">
                <a:latin typeface="Carlito"/>
                <a:cs typeface="Carlito"/>
              </a:rPr>
              <a:t>all </a:t>
            </a:r>
            <a:r>
              <a:rPr sz="1200" spc="-4" dirty="0">
                <a:latin typeface="Carlito"/>
                <a:cs typeface="Carlito"/>
              </a:rPr>
              <a:t>sample is </a:t>
            </a:r>
            <a:r>
              <a:rPr sz="1200" spc="-8" dirty="0">
                <a:latin typeface="Carlito"/>
                <a:cs typeface="Carlito"/>
              </a:rPr>
              <a:t>injected </a:t>
            </a:r>
            <a:r>
              <a:rPr sz="1200" spc="-4" dirty="0">
                <a:latin typeface="Carlito"/>
                <a:cs typeface="Carlito"/>
              </a:rPr>
              <a:t>and the</a:t>
            </a:r>
            <a:r>
              <a:rPr sz="1200" spc="-8" dirty="0">
                <a:latin typeface="Carlito"/>
                <a:cs typeface="Carlito"/>
              </a:rPr>
              <a:t> hot</a:t>
            </a:r>
            <a:endParaRPr sz="1200" dirty="0">
              <a:latin typeface="Carlito"/>
              <a:cs typeface="Carlito"/>
            </a:endParaRPr>
          </a:p>
          <a:p>
            <a:pPr>
              <a:spcBef>
                <a:spcPts val="19"/>
              </a:spcBef>
            </a:pPr>
            <a:endParaRPr sz="1163" dirty="0">
              <a:latin typeface="Carlito"/>
              <a:cs typeface="Carlito"/>
            </a:endParaRPr>
          </a:p>
          <a:p>
            <a:pPr marL="266700"/>
            <a:r>
              <a:rPr sz="1200" spc="-4" dirty="0">
                <a:latin typeface="Carlito"/>
                <a:cs typeface="Carlito"/>
              </a:rPr>
              <a:t>needle assists in </a:t>
            </a:r>
            <a:r>
              <a:rPr sz="1200" spc="-8" dirty="0">
                <a:latin typeface="Carlito"/>
                <a:cs typeface="Carlito"/>
              </a:rPr>
              <a:t>solvent</a:t>
            </a:r>
            <a:r>
              <a:rPr sz="1200" spc="-4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volatilization.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8230" y="1911193"/>
            <a:ext cx="2386609" cy="2305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0822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896" y="318897"/>
            <a:ext cx="6463665" cy="114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1776" y="611686"/>
            <a:ext cx="3817624" cy="563135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-4" dirty="0"/>
              <a:t>Normal</a:t>
            </a:r>
            <a:r>
              <a:rPr spc="-26" dirty="0"/>
              <a:t> </a:t>
            </a:r>
            <a:r>
              <a:rPr spc="-4" dirty="0"/>
              <a:t>injection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259" y="1808225"/>
            <a:ext cx="4733855" cy="2369719"/>
          </a:xfrm>
          <a:prstGeom prst="rect">
            <a:avLst/>
          </a:prstGeom>
        </p:spPr>
        <p:txBody>
          <a:bodyPr vert="horz" wrap="square" lIns="0" tIns="101441" rIns="0" bIns="0" rtlCol="0">
            <a:spAutoFit/>
          </a:bodyPr>
          <a:lstStyle/>
          <a:p>
            <a:pPr marL="266700" indent="-257175">
              <a:spcBef>
                <a:spcPts val="799"/>
              </a:spcBef>
              <a:buClr>
                <a:srgbClr val="1B1E3D"/>
              </a:buClr>
              <a:buSzPct val="84375"/>
              <a:buAutoNum type="arabicPeriod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Rinse the </a:t>
            </a:r>
            <a:r>
              <a:rPr sz="1200" spc="-8" dirty="0">
                <a:latin typeface="Carlito"/>
                <a:cs typeface="Carlito"/>
              </a:rPr>
              <a:t>syringe </a:t>
            </a:r>
            <a:r>
              <a:rPr sz="1200" dirty="0">
                <a:latin typeface="Carlito"/>
                <a:cs typeface="Carlito"/>
              </a:rPr>
              <a:t>with </a:t>
            </a:r>
            <a:r>
              <a:rPr sz="1200" spc="-11" dirty="0">
                <a:latin typeface="Carlito"/>
                <a:cs typeface="Carlito"/>
              </a:rPr>
              <a:t>your </a:t>
            </a:r>
            <a:r>
              <a:rPr sz="1200" spc="-4" dirty="0">
                <a:latin typeface="Carlito"/>
                <a:cs typeface="Carlito"/>
              </a:rPr>
              <a:t>sample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at</a:t>
            </a:r>
            <a:endParaRPr sz="1200" dirty="0">
              <a:latin typeface="Carlito"/>
              <a:cs typeface="Carlito"/>
            </a:endParaRPr>
          </a:p>
          <a:p>
            <a:pPr marL="266700">
              <a:spcBef>
                <a:spcPts val="724"/>
              </a:spcBef>
            </a:pPr>
            <a:r>
              <a:rPr sz="1200" spc="-4" dirty="0">
                <a:latin typeface="Carlito"/>
                <a:cs typeface="Carlito"/>
              </a:rPr>
              <a:t>least twice</a:t>
            </a:r>
            <a:r>
              <a:rPr sz="1200" spc="-11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.</a:t>
            </a:r>
            <a:endParaRPr sz="1200" dirty="0">
              <a:latin typeface="Carlito"/>
              <a:cs typeface="Carlito"/>
            </a:endParaRPr>
          </a:p>
          <a:p>
            <a:pPr marL="266700" marR="3810" indent="-257175">
              <a:lnSpc>
                <a:spcPct val="150000"/>
              </a:lnSpc>
              <a:spcBef>
                <a:spcPts val="288"/>
              </a:spcBef>
              <a:buClr>
                <a:srgbClr val="1B1E3D"/>
              </a:buClr>
              <a:buSzPct val="84375"/>
              <a:buAutoNum type="arabicPeriod" startAt="2"/>
              <a:tabLst>
                <a:tab pos="266224" algn="l"/>
                <a:tab pos="266700" algn="l"/>
              </a:tabLst>
            </a:pPr>
            <a:r>
              <a:rPr sz="1200" spc="-15" dirty="0">
                <a:latin typeface="Carlito"/>
                <a:cs typeface="Carlito"/>
              </a:rPr>
              <a:t>Draw </a:t>
            </a:r>
            <a:r>
              <a:rPr sz="1200" spc="-4" dirty="0">
                <a:latin typeface="Carlito"/>
                <a:cs typeface="Carlito"/>
              </a:rPr>
              <a:t>up the </a:t>
            </a:r>
            <a:r>
              <a:rPr sz="1200" spc="-8" dirty="0">
                <a:latin typeface="Carlito"/>
                <a:cs typeface="Carlito"/>
              </a:rPr>
              <a:t>suggested </a:t>
            </a:r>
            <a:r>
              <a:rPr sz="1200" spc="-4" dirty="0">
                <a:latin typeface="Carlito"/>
                <a:cs typeface="Carlito"/>
              </a:rPr>
              <a:t>amount of sample  </a:t>
            </a:r>
            <a:r>
              <a:rPr sz="1200" spc="-8" dirty="0">
                <a:latin typeface="Carlito"/>
                <a:cs typeface="Carlito"/>
              </a:rPr>
              <a:t>into </a:t>
            </a:r>
            <a:r>
              <a:rPr sz="1200" spc="-4" dirty="0">
                <a:latin typeface="Carlito"/>
                <a:cs typeface="Carlito"/>
              </a:rPr>
              <a:t>the</a:t>
            </a:r>
            <a:r>
              <a:rPr sz="1200" spc="-8" dirty="0">
                <a:latin typeface="Carlito"/>
                <a:cs typeface="Carlito"/>
              </a:rPr>
              <a:t> syringe.</a:t>
            </a:r>
            <a:endParaRPr sz="1200" dirty="0">
              <a:latin typeface="Carlito"/>
              <a:cs typeface="Carlito"/>
            </a:endParaRPr>
          </a:p>
          <a:p>
            <a:pPr marL="266700" marR="73343" indent="-257175">
              <a:lnSpc>
                <a:spcPct val="150100"/>
              </a:lnSpc>
              <a:spcBef>
                <a:spcPts val="285"/>
              </a:spcBef>
              <a:buClr>
                <a:srgbClr val="1B1E3D"/>
              </a:buClr>
              <a:buSzPct val="84375"/>
              <a:buAutoNum type="arabicPeriod" startAt="2"/>
              <a:tabLst>
                <a:tab pos="266224" algn="l"/>
                <a:tab pos="266700" algn="l"/>
              </a:tabLst>
            </a:pPr>
            <a:r>
              <a:rPr sz="1200" dirty="0">
                <a:latin typeface="Carlito"/>
                <a:cs typeface="Carlito"/>
              </a:rPr>
              <a:t>Pull </a:t>
            </a:r>
            <a:r>
              <a:rPr sz="1200" spc="-4" dirty="0">
                <a:latin typeface="Carlito"/>
                <a:cs typeface="Carlito"/>
              </a:rPr>
              <a:t>up about 1-2 ul of </a:t>
            </a:r>
            <a:r>
              <a:rPr sz="1200" spc="-30" dirty="0">
                <a:latin typeface="Carlito"/>
                <a:cs typeface="Carlito"/>
              </a:rPr>
              <a:t>air, </a:t>
            </a:r>
            <a:r>
              <a:rPr sz="1200" spc="-4" dirty="0">
                <a:latin typeface="Carlito"/>
                <a:cs typeface="Carlito"/>
              </a:rPr>
              <a:t>This </a:t>
            </a:r>
            <a:r>
              <a:rPr sz="1200" dirty="0">
                <a:latin typeface="Carlito"/>
                <a:cs typeface="Carlito"/>
              </a:rPr>
              <a:t>will </a:t>
            </a:r>
            <a:r>
              <a:rPr sz="1200" spc="-4" dirty="0">
                <a:latin typeface="Carlito"/>
                <a:cs typeface="Carlito"/>
              </a:rPr>
              <a:t>give a  signal </a:t>
            </a:r>
            <a:r>
              <a:rPr sz="1200" spc="-8" dirty="0">
                <a:latin typeface="Carlito"/>
                <a:cs typeface="Carlito"/>
              </a:rPr>
              <a:t>showing </a:t>
            </a:r>
            <a:r>
              <a:rPr sz="1200" spc="-4" dirty="0">
                <a:latin typeface="Carlito"/>
                <a:cs typeface="Carlito"/>
              </a:rPr>
              <a:t>the beginning of </a:t>
            </a:r>
            <a:r>
              <a:rPr sz="1200" spc="-8" dirty="0">
                <a:latin typeface="Carlito"/>
                <a:cs typeface="Carlito"/>
              </a:rPr>
              <a:t>the  </a:t>
            </a:r>
            <a:r>
              <a:rPr sz="1200" spc="-4" dirty="0">
                <a:latin typeface="Carlito"/>
                <a:cs typeface="Carlito"/>
              </a:rPr>
              <a:t>elution.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AutoNum type="arabicPeriod" startAt="2"/>
              <a:tabLst>
                <a:tab pos="266224" algn="l"/>
                <a:tab pos="266700" algn="l"/>
              </a:tabLst>
            </a:pPr>
            <a:r>
              <a:rPr sz="1200" spc="-8" dirty="0">
                <a:latin typeface="Carlito"/>
                <a:cs typeface="Carlito"/>
              </a:rPr>
              <a:t>Insert </a:t>
            </a:r>
            <a:r>
              <a:rPr sz="1200" spc="-4" dirty="0">
                <a:latin typeface="Carlito"/>
                <a:cs typeface="Carlito"/>
              </a:rPr>
              <a:t>the </a:t>
            </a:r>
            <a:r>
              <a:rPr sz="1200" spc="-8" dirty="0">
                <a:latin typeface="Carlito"/>
                <a:cs typeface="Carlito"/>
              </a:rPr>
              <a:t>needle through </a:t>
            </a:r>
            <a:r>
              <a:rPr sz="1200" spc="-4" dirty="0">
                <a:latin typeface="Carlito"/>
                <a:cs typeface="Carlito"/>
              </a:rPr>
              <a:t>the</a:t>
            </a:r>
            <a:r>
              <a:rPr sz="1200" spc="23" dirty="0">
                <a:latin typeface="Carlito"/>
                <a:cs typeface="Carlito"/>
              </a:rPr>
              <a:t> </a:t>
            </a:r>
            <a:r>
              <a:rPr sz="1200" spc="-4" dirty="0">
                <a:latin typeface="Carlito"/>
                <a:cs typeface="Carlito"/>
              </a:rPr>
              <a:t>injection</a:t>
            </a:r>
            <a:endParaRPr sz="1200" dirty="0">
              <a:latin typeface="Carlito"/>
              <a:cs typeface="Carlito"/>
            </a:endParaRPr>
          </a:p>
          <a:p>
            <a:pPr marL="266700">
              <a:spcBef>
                <a:spcPts val="720"/>
              </a:spcBef>
            </a:pPr>
            <a:r>
              <a:rPr sz="1200" spc="-8" dirty="0">
                <a:latin typeface="Carlito"/>
                <a:cs typeface="Carlito"/>
              </a:rPr>
              <a:t>port </a:t>
            </a:r>
            <a:r>
              <a:rPr sz="1200" spc="-4" dirty="0">
                <a:latin typeface="Carlito"/>
                <a:cs typeface="Carlito"/>
              </a:rPr>
              <a:t>and septum in one</a:t>
            </a:r>
            <a:r>
              <a:rPr sz="1200" spc="19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movement.</a:t>
            </a:r>
            <a:endParaRPr sz="1200" dirty="0">
              <a:latin typeface="Carlito"/>
              <a:cs typeface="Carlito"/>
            </a:endParaRPr>
          </a:p>
          <a:p>
            <a:pPr marL="266700" indent="-257175">
              <a:spcBef>
                <a:spcPts val="1009"/>
              </a:spcBef>
              <a:buClr>
                <a:srgbClr val="1B1E3D"/>
              </a:buClr>
              <a:buSzPct val="84375"/>
              <a:buAutoNum type="arabicPeriod" startAt="5"/>
              <a:tabLst>
                <a:tab pos="266224" algn="l"/>
                <a:tab pos="266700" algn="l"/>
              </a:tabLst>
            </a:pPr>
            <a:r>
              <a:rPr sz="1200" spc="-4" dirty="0">
                <a:latin typeface="Carlito"/>
                <a:cs typeface="Carlito"/>
              </a:rPr>
              <a:t>Quickly </a:t>
            </a:r>
            <a:r>
              <a:rPr sz="1200" spc="-8" dirty="0">
                <a:latin typeface="Carlito"/>
                <a:cs typeface="Carlito"/>
              </a:rPr>
              <a:t>push </a:t>
            </a:r>
            <a:r>
              <a:rPr sz="1200" spc="-4" dirty="0">
                <a:latin typeface="Carlito"/>
                <a:cs typeface="Carlito"/>
              </a:rPr>
              <a:t>the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23" dirty="0">
                <a:latin typeface="Carlito"/>
                <a:cs typeface="Carlito"/>
              </a:rPr>
              <a:t>plunger.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3640" y="1742211"/>
            <a:ext cx="2222340" cy="2435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84610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2362</Words>
  <Application>Microsoft Office PowerPoint</Application>
  <PresentationFormat>On-screen Show (16:9)</PresentationFormat>
  <Paragraphs>398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Carlito</vt:lpstr>
      <vt:lpstr>Times New Roman</vt:lpstr>
      <vt:lpstr>Wingdings</vt:lpstr>
      <vt:lpstr>Office Theme</vt:lpstr>
      <vt:lpstr>Gas Chromatography</vt:lpstr>
      <vt:lpstr>Contents</vt:lpstr>
      <vt:lpstr>Gas chromatograph</vt:lpstr>
      <vt:lpstr>Separations Process</vt:lpstr>
      <vt:lpstr>Instrumentation</vt:lpstr>
      <vt:lpstr>Samples injection system</vt:lpstr>
      <vt:lpstr>Manual Injection</vt:lpstr>
      <vt:lpstr>Hot Needle injection</vt:lpstr>
      <vt:lpstr>Normal injection</vt:lpstr>
      <vt:lpstr>Auto Sampler </vt:lpstr>
      <vt:lpstr>GC Basic Components</vt:lpstr>
      <vt:lpstr>Carrier gas</vt:lpstr>
      <vt:lpstr>Carrier Gas Control</vt:lpstr>
      <vt:lpstr>Gas Purity</vt:lpstr>
      <vt:lpstr>Carrier Gas</vt:lpstr>
      <vt:lpstr>Required Gases Purities</vt:lpstr>
      <vt:lpstr>Leak Detection</vt:lpstr>
      <vt:lpstr>Generators</vt:lpstr>
      <vt:lpstr> Injector</vt:lpstr>
      <vt:lpstr>Injector</vt:lpstr>
      <vt:lpstr>Injection Techniques</vt:lpstr>
      <vt:lpstr>Septa</vt:lpstr>
      <vt:lpstr>Injector Types</vt:lpstr>
      <vt:lpstr>Split/Splitless Injector (vaporizing injector)</vt:lpstr>
      <vt:lpstr>Good injector</vt:lpstr>
      <vt:lpstr> Column</vt:lpstr>
      <vt:lpstr>Stationary phase</vt:lpstr>
      <vt:lpstr>Adsorbents</vt:lpstr>
      <vt:lpstr>Stationary Phase</vt:lpstr>
      <vt:lpstr>Inactive Solid Supports</vt:lpstr>
      <vt:lpstr>Column Types</vt:lpstr>
      <vt:lpstr>Factors Affecting Column Separations</vt:lpstr>
      <vt:lpstr>Loss of Separation or Resolution</vt:lpstr>
      <vt:lpstr>Column Damage</vt:lpstr>
      <vt:lpstr>Oven</vt:lpstr>
      <vt:lpstr>The Oven Capabilities</vt:lpstr>
      <vt:lpstr>Multiple-ramp temperature programs</vt:lpstr>
      <vt:lpstr>Detector</vt:lpstr>
      <vt:lpstr>Detectors</vt:lpstr>
      <vt:lpstr>Electron Capture Detector (ECD)</vt:lpstr>
      <vt:lpstr>Flame ionization Detector (FID)</vt:lpstr>
      <vt:lpstr>Nitrogen Phosphors Detector (NPD)</vt:lpstr>
      <vt:lpstr>Thermal Conductivity Detector (TCD)</vt:lpstr>
      <vt:lpstr> Detector</vt:lpstr>
      <vt:lpstr>PowerPoint Presentation</vt:lpstr>
      <vt:lpstr>Major Current GC Markets</vt:lpstr>
      <vt:lpstr>Environmental</vt:lpstr>
      <vt:lpstr>Clean water analysis</vt:lpstr>
      <vt:lpstr>Petrochemical and Gas</vt:lpstr>
      <vt:lpstr>Food &amp; Beverages</vt:lpstr>
      <vt:lpstr>Pharmaceutical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2020-08-29T09:21:02Z</dcterms:modified>
</cp:coreProperties>
</file>