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0639" autoAdjust="0"/>
  </p:normalViewPr>
  <p:slideViewPr>
    <p:cSldViewPr>
      <p:cViewPr varScale="1">
        <p:scale>
          <a:sx n="74" d="100"/>
          <a:sy n="74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238125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Stages/Phases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human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development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b="1" dirty="0">
                <a:latin typeface="Times New Roman" pitchFamily="18" charset="0"/>
                <a:cs typeface="Times New Roman" pitchFamily="18" charset="0"/>
              </a:rPr>
              <a:t>The Biological and Psychological development of the individual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4800600"/>
            <a:ext cx="3505200" cy="838200"/>
          </a:xfrm>
        </p:spPr>
        <p:txBody>
          <a:bodyPr>
            <a:normAutofit/>
          </a:bodyPr>
          <a:lstStyle/>
          <a:p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M.Sulaman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27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Thank You</a:t>
            </a:r>
          </a:p>
          <a:p>
            <a:pPr marL="0" indent="0" algn="ctr">
              <a:buNone/>
            </a:pP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Question and answer session 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22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HUMAN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From birth till death human development can be described in may stages.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Each stage of development includes a time period during the life span and has its own characteristics and a specific rate of development.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overall human life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span can be divided into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eight developmental stages, these stages are as follows…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The prenatal period (conception to birth) 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55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OF HUMAN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Infancy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birth to age 3)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Pre-School Child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 to 6 years)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4. School Child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 to 11 years)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5. Puberty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11 years to about 20 years)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6. Adulthood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20 to 40 years)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7. Middle Adulthood (40 to 65 years) </a:t>
            </a:r>
          </a:p>
          <a:p>
            <a:pPr marL="0" indent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8. Old Age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65 years and above) </a:t>
            </a:r>
          </a:p>
        </p:txBody>
      </p:sp>
    </p:spTree>
    <p:extLst>
      <p:ext uri="{BB962C8B-B14F-4D97-AF65-F5344CB8AC3E}">
        <p14:creationId xmlns:p14="http://schemas.microsoft.com/office/powerpoint/2010/main" val="137638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ERIKSON MODEL OF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Erik Erikson (1902 – 1994) was a German born psychoanalyst, a pioneer in a life span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perspective.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Erikson's theory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psychosocial development covers eight stages across the life span. According to Erikson each stage involves a “crisis” in personality – that is important at that time and will remain an issue to some degree throughout the rest of life. In each stage there is the balancing of a positive tendency and a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negative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one. As Erikson mentioned different stages of human development, crisis is very typical of each stage and resolution of it is a must. Resolution requires balancing a positive trait and a corresponding negative trait. Both are required for healthy development. If either of the two predominates, there will be imbalance and the conflict remains.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94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ERIKSON MODEL OF DEVELOPMENT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8906371"/>
              </p:ext>
            </p:extLst>
          </p:nvPr>
        </p:nvGraphicFramePr>
        <p:xfrm>
          <a:off x="457200" y="1600200"/>
          <a:ext cx="8229600" cy="460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524000"/>
                <a:gridCol w="2727960"/>
                <a:gridCol w="1645920"/>
                <a:gridCol w="1645920"/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Developmental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Successful Dealing with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Unsuccessful Dealing with Crisis 	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Birth to 1 year old</a:t>
                      </a:r>
                    </a:p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Trust versus Mistrust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Babies learn to trust or mistrust others based on whether or not their needs-such as food and comfort-are met.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If babies‟ needs are met, they learn to trust people and expect life to be pleasant.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If babies‟ needs are not met, they learn not to trust.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to 3 years old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Infancy and Toddlerhood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Autonomy versus Shame and Doubt </a:t>
                      </a:r>
                      <a:endParaRPr lang="en-US" sz="1400" b="0" i="0" u="none" strike="noStrike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Toddlers realize that they can direct their own behavior 	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If toddlers are successful in directing their own behavior, they learn to be independent 	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If toddlers‟ attempts at being independent are blocked, they learn self-doubt and shame for being unsuccessful. 	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642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ERIKSON MODEL OF DEVELOPMENT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938961"/>
              </p:ext>
            </p:extLst>
          </p:nvPr>
        </p:nvGraphicFramePr>
        <p:xfrm>
          <a:off x="228600" y="304800"/>
          <a:ext cx="822960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295400"/>
                <a:gridCol w="295656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Developmental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Successful Dealing with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Unsuccessful Dealing with Crisis 	</a:t>
                      </a:r>
                    </a:p>
                  </a:txBody>
                  <a:tcPr/>
                </a:tc>
              </a:tr>
              <a:tr h="23774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to 6 years </a:t>
                      </a: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The early childhood 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Initiative versus Guilt</a:t>
                      </a:r>
                    </a:p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Preschoolers are challenged to control their own </a:t>
                      </a:r>
                      <a:r>
                        <a:rPr lang="en-US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behaviour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such as controlling their exuberance when they are in a restaurant.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If preschoolers succeed in taking responsibility, they feel capable and develop initiative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If preschoolers fail in taking responsibility, they feel irresponsible, anxious and guilty.</a:t>
                      </a:r>
                    </a:p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6670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 6 to 11 years</a:t>
                      </a:r>
                    </a:p>
                    <a:p>
                      <a:endParaRPr lang="en-US" sz="1400" dirty="0" smtClean="0"/>
                    </a:p>
                    <a:p>
                      <a:r>
                        <a:rPr lang="en-US" sz="1400" dirty="0" smtClean="0"/>
                        <a:t>The middle childhood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Industry versus Inferiority</a:t>
                      </a:r>
                    </a:p>
                    <a:p>
                      <a:r>
                        <a:rPr lang="en-US" sz="1400" dirty="0" smtClean="0"/>
                        <a:t>When children succeed in learning new skills and obtaining new knowledge, they develop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feeling of competence arising from their work and effort.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When children succeed at learning new skills, they develop a feeling of competence and self-esteem arising from their work and effort.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If children fail to develop new ability, they feel incompetent, inadequate, and inferior.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649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292672"/>
              </p:ext>
            </p:extLst>
          </p:nvPr>
        </p:nvGraphicFramePr>
        <p:xfrm>
          <a:off x="457200" y="1600200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Developmental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Successful Dealing with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Unsuccessful Dealing with Crisis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years to  20 years </a:t>
                      </a:r>
                    </a:p>
                    <a:p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Adolescence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Identity versus Role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Confusion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Adolescents are faced with deciding who or what they want to be in terms of occupation, beliefs, attitudes, and behavior patterns.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Adolescents who succeed in defining who they are and find a role for themselves develop a strong sense of identity. 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Adolescents who fail to define their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identity become confused and withdraw, or want to inconspicuously blend in the crowd 	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87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52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302279"/>
              </p:ext>
            </p:extLst>
          </p:nvPr>
        </p:nvGraphicFramePr>
        <p:xfrm>
          <a:off x="457200" y="304800"/>
          <a:ext cx="8229600" cy="6006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1066800"/>
                <a:gridCol w="3261360"/>
                <a:gridCol w="1645920"/>
                <a:gridCol w="1645920"/>
              </a:tblGrid>
              <a:tr h="106195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Developmental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Successful Dealing with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Unsuccessful Dealing with Crisis 	</a:t>
                      </a:r>
                    </a:p>
                  </a:txBody>
                  <a:tcPr/>
                </a:tc>
              </a:tr>
              <a:tr h="1735042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to 40 years </a:t>
                      </a:r>
                    </a:p>
                    <a:p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Early Adulthood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Intimacy versus Isolation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The task facing those in early adulthood is to be able to share who they are with another person in a close, committed relationship.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People who succeed in this task will have intimate relationships.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Adults who fail at this task will be isolated from other people and may suffer from loneliness.</a:t>
                      </a:r>
                    </a:p>
                    <a:p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46601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40 to 65 years</a:t>
                      </a:r>
                    </a:p>
                    <a:p>
                      <a:endParaRPr lang="en-US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Middle Adulthood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Generativist versus Stagnation</a:t>
                      </a:r>
                    </a:p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The challenge is to be creative, productive, and nurturing of the next generation.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Adults who succeed in this challenge</a:t>
                      </a:r>
                      <a:r>
                        <a:rPr lang="en-US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will be creative, productive, and nurturing, thereby benefiting themselves, their family, community, country, and future generations.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Adults who fail will be passive, and self-centered , feel that they have done nothing for the next generation, and feel that the world is no better off for their being alive.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17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1762674"/>
              </p:ext>
            </p:extLst>
          </p:nvPr>
        </p:nvGraphicFramePr>
        <p:xfrm>
          <a:off x="457200" y="1600200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Stage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Age </a:t>
                      </a:r>
                      <a:r>
                        <a:rPr lang="en-US" sz="1600" b="0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		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Developmental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Successful Dealing with Crisis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Unsuccessful Dealing with Crisis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 years and above</a:t>
                      </a:r>
                    </a:p>
                    <a:p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Late Adulthood</a:t>
                      </a:r>
                    </a:p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Or Old ages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Ego Integrity versus Despair</a:t>
                      </a:r>
                    </a:p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The issue is whether a person will reach wisdom, sense of wholeness, and acceptance of his or her life.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Elderly people who succeed in addressing this issue will enjoy life and not fear death.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Elderly people who fail will feel that their life is empty and will fear death.</a:t>
                      </a:r>
                    </a:p>
                    <a:p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5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927</Words>
  <Application>Microsoft Office PowerPoint</Application>
  <PresentationFormat>On-screen Show (4:3)</PresentationFormat>
  <Paragraphs>121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Stages/Phases of human development  (The Biological and Psychological development of the individual) </vt:lpstr>
      <vt:lpstr>STAGES OF HUMAN DEVELOPMENT</vt:lpstr>
      <vt:lpstr>STAGES OF HUMAN DEVELOPMENT</vt:lpstr>
      <vt:lpstr>ERIKSON MODEL OF DEVELOPMENT</vt:lpstr>
      <vt:lpstr>ERIKSON MODEL OF DEVELOPMENT</vt:lpstr>
      <vt:lpstr>ERIKSON MODEL OF DEVELOPMENT</vt:lpstr>
      <vt:lpstr>PowerPoint Presentation</vt:lpstr>
      <vt:lpstr>.</vt:lpstr>
      <vt:lpstr>.</vt:lpstr>
      <vt:lpstr>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Stages/Phases of human development  (The Biological and Psychological development of the individual) </dc:title>
  <dc:creator>Home</dc:creator>
  <cp:lastModifiedBy>Home</cp:lastModifiedBy>
  <cp:revision>18</cp:revision>
  <dcterms:created xsi:type="dcterms:W3CDTF">2006-08-16T00:00:00Z</dcterms:created>
  <dcterms:modified xsi:type="dcterms:W3CDTF">2020-06-13T17:59:03Z</dcterms:modified>
</cp:coreProperties>
</file>