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57FE4A-AE6F-4071-9C3B-7E1CF6E2EEF0}" type="datetimeFigureOut">
              <a:rPr lang="en-US" smtClean="0"/>
              <a:pPr/>
              <a:t>5/30/2020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A6FFAD-6093-416E-ACA4-5E12C5F042E7}" type="slidenum">
              <a:rPr lang="en-US" smtClean="0"/>
              <a:pPr/>
              <a:t>‹#›</a:t>
            </a:fld>
            <a:endParaRPr lang="en-US"/>
          </a:p>
        </p:txBody>
      </p:sp>
    </p:spTree>
    <p:extLst>
      <p:ext uri="{BB962C8B-B14F-4D97-AF65-F5344CB8AC3E}">
        <p14:creationId xmlns:p14="http://schemas.microsoft.com/office/powerpoint/2010/main" val="1946421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16B87B1-943D-4E6F-9915-2A95A47CAF51}" type="slidenum">
              <a:rPr lang="en-US"/>
              <a:pPr/>
              <a:t>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596633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10</a:t>
            </a:fld>
            <a:endParaRPr lang="en-US"/>
          </a:p>
        </p:txBody>
      </p:sp>
    </p:spTree>
    <p:extLst>
      <p:ext uri="{BB962C8B-B14F-4D97-AF65-F5344CB8AC3E}">
        <p14:creationId xmlns:p14="http://schemas.microsoft.com/office/powerpoint/2010/main" val="2967705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11</a:t>
            </a:fld>
            <a:endParaRPr lang="en-US"/>
          </a:p>
        </p:txBody>
      </p:sp>
    </p:spTree>
    <p:extLst>
      <p:ext uri="{BB962C8B-B14F-4D97-AF65-F5344CB8AC3E}">
        <p14:creationId xmlns:p14="http://schemas.microsoft.com/office/powerpoint/2010/main" val="3011676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2</a:t>
            </a:fld>
            <a:endParaRPr lang="en-US"/>
          </a:p>
        </p:txBody>
      </p:sp>
    </p:spTree>
    <p:extLst>
      <p:ext uri="{BB962C8B-B14F-4D97-AF65-F5344CB8AC3E}">
        <p14:creationId xmlns:p14="http://schemas.microsoft.com/office/powerpoint/2010/main" val="1218493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3</a:t>
            </a:fld>
            <a:endParaRPr lang="en-US"/>
          </a:p>
        </p:txBody>
      </p:sp>
    </p:spTree>
    <p:extLst>
      <p:ext uri="{BB962C8B-B14F-4D97-AF65-F5344CB8AC3E}">
        <p14:creationId xmlns:p14="http://schemas.microsoft.com/office/powerpoint/2010/main" val="2799999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4</a:t>
            </a:fld>
            <a:endParaRPr lang="en-US"/>
          </a:p>
        </p:txBody>
      </p:sp>
    </p:spTree>
    <p:extLst>
      <p:ext uri="{BB962C8B-B14F-4D97-AF65-F5344CB8AC3E}">
        <p14:creationId xmlns:p14="http://schemas.microsoft.com/office/powerpoint/2010/main" val="3876504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5</a:t>
            </a:fld>
            <a:endParaRPr lang="en-US"/>
          </a:p>
        </p:txBody>
      </p:sp>
    </p:spTree>
    <p:extLst>
      <p:ext uri="{BB962C8B-B14F-4D97-AF65-F5344CB8AC3E}">
        <p14:creationId xmlns:p14="http://schemas.microsoft.com/office/powerpoint/2010/main" val="207461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6</a:t>
            </a:fld>
            <a:endParaRPr lang="en-US"/>
          </a:p>
        </p:txBody>
      </p:sp>
    </p:spTree>
    <p:extLst>
      <p:ext uri="{BB962C8B-B14F-4D97-AF65-F5344CB8AC3E}">
        <p14:creationId xmlns:p14="http://schemas.microsoft.com/office/powerpoint/2010/main" val="166449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7</a:t>
            </a:fld>
            <a:endParaRPr lang="en-US"/>
          </a:p>
        </p:txBody>
      </p:sp>
    </p:spTree>
    <p:extLst>
      <p:ext uri="{BB962C8B-B14F-4D97-AF65-F5344CB8AC3E}">
        <p14:creationId xmlns:p14="http://schemas.microsoft.com/office/powerpoint/2010/main" val="2495019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8</a:t>
            </a:fld>
            <a:endParaRPr lang="en-US"/>
          </a:p>
        </p:txBody>
      </p:sp>
    </p:spTree>
    <p:extLst>
      <p:ext uri="{BB962C8B-B14F-4D97-AF65-F5344CB8AC3E}">
        <p14:creationId xmlns:p14="http://schemas.microsoft.com/office/powerpoint/2010/main" val="3353713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AA6FFAD-6093-416E-ACA4-5E12C5F042E7}" type="slidenum">
              <a:rPr lang="en-US" smtClean="0"/>
              <a:pPr/>
              <a:t>9</a:t>
            </a:fld>
            <a:endParaRPr lang="en-US"/>
          </a:p>
        </p:txBody>
      </p:sp>
    </p:spTree>
    <p:extLst>
      <p:ext uri="{BB962C8B-B14F-4D97-AF65-F5344CB8AC3E}">
        <p14:creationId xmlns:p14="http://schemas.microsoft.com/office/powerpoint/2010/main" val="1871199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304CE5EC-1369-4011-AC73-651935F0D265}" type="datetimeFigureOut">
              <a:rPr lang="en-US" smtClean="0"/>
              <a:pPr/>
              <a:t>5/30/2020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DC19D380-BA66-454C-B67C-DE5903E878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4CE5EC-1369-4011-AC73-651935F0D265}"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4CE5EC-1369-4011-AC73-651935F0D265}"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04CE5EC-1369-4011-AC73-651935F0D265}" type="datetimeFigureOut">
              <a:rPr lang="en-US" smtClean="0"/>
              <a:pPr/>
              <a:t>5/30/2020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DC19D380-BA66-454C-B67C-DE5903E878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304CE5EC-1369-4011-AC73-651935F0D265}" type="datetimeFigureOut">
              <a:rPr lang="en-US" smtClean="0"/>
              <a:pPr/>
              <a:t>5/30/2020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DC19D380-BA66-454C-B67C-DE5903E878C7}"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304CE5EC-1369-4011-AC73-651935F0D265}" type="datetimeFigureOut">
              <a:rPr lang="en-US" smtClean="0"/>
              <a:pPr/>
              <a:t>5/30/2020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304CE5EC-1369-4011-AC73-651935F0D265}" type="datetimeFigureOut">
              <a:rPr lang="en-US" smtClean="0"/>
              <a:pPr/>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DC19D380-BA66-454C-B67C-DE5903E878C7}"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04CE5EC-1369-4011-AC73-651935F0D265}" type="datetimeFigureOut">
              <a:rPr lang="en-US" smtClean="0"/>
              <a:pPr/>
              <a:t>5/30/2020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04CE5EC-1369-4011-AC73-651935F0D265}" type="datetimeFigureOut">
              <a:rPr lang="en-US" smtClean="0"/>
              <a:pPr/>
              <a:t>5/30/2020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304CE5EC-1369-4011-AC73-651935F0D265}" type="datetimeFigureOut">
              <a:rPr lang="en-US" smtClean="0"/>
              <a:pPr/>
              <a:t>5/30/2020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9D380-BA66-454C-B67C-DE5903E878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304CE5EC-1369-4011-AC73-651935F0D265}"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DC19D380-BA66-454C-B67C-DE5903E878C7}"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04CE5EC-1369-4011-AC73-651935F0D265}" type="datetimeFigureOut">
              <a:rPr lang="en-US" smtClean="0"/>
              <a:pPr/>
              <a:t>5/30/2020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C19D380-BA66-454C-B67C-DE5903E878C7}"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838200" y="3962401"/>
            <a:ext cx="7162800" cy="2113386"/>
          </a:xfrm>
        </p:spPr>
        <p:txBody>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1066800" y="533400"/>
            <a:ext cx="6400800" cy="2286000"/>
          </a:xfrm>
        </p:spPr>
        <p:txBody>
          <a:bodyPr>
            <a:normAutofit fontScale="92500"/>
          </a:bodyPr>
          <a:lstStyle/>
          <a:p>
            <a:pPr algn="ctr">
              <a:defRPr/>
            </a:pPr>
            <a:r>
              <a:rPr lang="en-US" sz="4800" b="1" dirty="0" smtClean="0"/>
              <a:t>Introduction</a:t>
            </a:r>
            <a:r>
              <a:rPr lang="en-US" sz="4800" b="1" dirty="0" smtClean="0">
                <a:solidFill>
                  <a:srgbClr val="008080"/>
                </a:solidFill>
              </a:rPr>
              <a:t> </a:t>
            </a:r>
            <a:r>
              <a:rPr lang="en-US" sz="4800" b="1" dirty="0" smtClean="0"/>
              <a:t>to Sociology</a:t>
            </a:r>
          </a:p>
          <a:p>
            <a:pPr algn="ctr">
              <a:defRPr/>
            </a:pPr>
            <a:r>
              <a:rPr lang="en-US" sz="3500" b="1" dirty="0" smtClean="0">
                <a:solidFill>
                  <a:srgbClr val="336699"/>
                </a:solidFill>
                <a:latin typeface="Arial" charset="0"/>
              </a:rPr>
              <a:t>Chapter 1 (Cont)</a:t>
            </a:r>
          </a:p>
          <a:p>
            <a:pPr algn="ctr">
              <a:defRPr/>
            </a:pPr>
            <a:r>
              <a:rPr lang="en-US" sz="3500" b="1" dirty="0" smtClean="0">
                <a:solidFill>
                  <a:srgbClr val="336699"/>
                </a:solidFill>
                <a:latin typeface="Arial" charset="0"/>
              </a:rPr>
              <a:t>Society </a:t>
            </a:r>
          </a:p>
        </p:txBody>
      </p:sp>
      <p:sp>
        <p:nvSpPr>
          <p:cNvPr id="3076" name="Text Box 4"/>
          <p:cNvSpPr txBox="1">
            <a:spLocks noChangeArrowheads="1"/>
          </p:cNvSpPr>
          <p:nvPr/>
        </p:nvSpPr>
        <p:spPr bwMode="auto">
          <a:xfrm>
            <a:off x="1981200" y="5562600"/>
            <a:ext cx="5943600" cy="457200"/>
          </a:xfrm>
          <a:prstGeom prst="rect">
            <a:avLst/>
          </a:prstGeom>
          <a:noFill/>
          <a:ln w="9525">
            <a:noFill/>
            <a:miter lim="800000"/>
            <a:headEnd/>
            <a:tailEnd/>
          </a:ln>
        </p:spPr>
        <p:txBody>
          <a:bodyPr>
            <a:spAutoFit/>
          </a:bodyPr>
          <a:lstStyle/>
          <a:p>
            <a:pPr eaLnBrk="1" hangingPunct="1">
              <a:spcBef>
                <a:spcPct val="50000"/>
              </a:spcBef>
            </a:pPr>
            <a:r>
              <a:rPr lang="en-US" sz="2400" b="1" dirty="0">
                <a:solidFill>
                  <a:srgbClr val="0099FF"/>
                </a:solidFill>
                <a:latin typeface="Times New Roman" pitchFamily="18" charset="0"/>
              </a:rPr>
              <a:t>Prepared </a:t>
            </a:r>
            <a:r>
              <a:rPr lang="en-US" sz="2400" b="1" smtClean="0">
                <a:solidFill>
                  <a:srgbClr val="0099FF"/>
                </a:solidFill>
                <a:latin typeface="Times New Roman" pitchFamily="18" charset="0"/>
              </a:rPr>
              <a:t>For </a:t>
            </a:r>
            <a:r>
              <a:rPr lang="en-US" sz="2400" b="1" smtClean="0">
                <a:solidFill>
                  <a:srgbClr val="0099FF"/>
                </a:solidFill>
                <a:latin typeface="Times New Roman" pitchFamily="18" charset="0"/>
              </a:rPr>
              <a:t>BPA 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a:t>
            </a:r>
            <a:r>
              <a:rPr lang="en-US" sz="2400" b="1" dirty="0" smtClean="0">
                <a:solidFill>
                  <a:srgbClr val="0099FF"/>
                </a:solidFill>
                <a:latin typeface="Times New Roman" pitchFamily="18" charset="0"/>
              </a:rPr>
              <a:t>Semester</a:t>
            </a:r>
            <a:endParaRPr lang="en-US" sz="2800" b="1" dirty="0">
              <a:solidFill>
                <a:srgbClr val="0099FF"/>
              </a:solidFill>
              <a:latin typeface="Arial Unicode MS" pitchFamily="34" charset="-128"/>
            </a:endParaRPr>
          </a:p>
        </p:txBody>
      </p:sp>
      <p:pic>
        <p:nvPicPr>
          <p:cNvPr id="5" name="Picture 1028" descr="popula2"/>
          <p:cNvPicPr>
            <a:picLocks noChangeAspect="1" noChangeArrowheads="1"/>
          </p:cNvPicPr>
          <p:nvPr/>
        </p:nvPicPr>
        <p:blipFill>
          <a:blip r:embed="rId3"/>
          <a:srcRect/>
          <a:stretch>
            <a:fillRect/>
          </a:stretch>
        </p:blipFill>
        <p:spPr bwMode="auto">
          <a:xfrm>
            <a:off x="7086600" y="1676400"/>
            <a:ext cx="1905000" cy="2667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Social groups</a:t>
            </a:r>
            <a:endParaRPr lang="en-US" dirty="0"/>
          </a:p>
        </p:txBody>
      </p:sp>
      <p:sp>
        <p:nvSpPr>
          <p:cNvPr id="3" name="Content Placeholder 2"/>
          <p:cNvSpPr>
            <a:spLocks noGrp="1"/>
          </p:cNvSpPr>
          <p:nvPr>
            <p:ph idx="1"/>
          </p:nvPr>
        </p:nvSpPr>
        <p:spPr>
          <a:xfrm>
            <a:off x="152400" y="1371600"/>
            <a:ext cx="8839200" cy="5486400"/>
          </a:xfrm>
        </p:spPr>
        <p:txBody>
          <a:bodyPr>
            <a:normAutofit fontScale="92500" lnSpcReduction="20000"/>
          </a:bodyPr>
          <a:lstStyle/>
          <a:p>
            <a:r>
              <a:rPr lang="en-US" b="1" u="sng" dirty="0" smtClean="0"/>
              <a:t>Primary Group: </a:t>
            </a:r>
            <a:r>
              <a:rPr lang="en-US" dirty="0" smtClean="0"/>
              <a:t>It has been defined as one in which the members have very close or intimate relations and there is an emotional involvement. </a:t>
            </a:r>
          </a:p>
          <a:p>
            <a:r>
              <a:rPr lang="en-US" dirty="0" smtClean="0"/>
              <a:t>It has also been defined as primary because it is this group, which is chiefly responsible for nurture of social ideas of the individual.</a:t>
            </a:r>
          </a:p>
          <a:p>
            <a:r>
              <a:rPr lang="en-US" dirty="0" smtClean="0"/>
              <a:t>Its members generally have face-to-face contact, and thus, have intimate and co-operative relationships, as well as strong loyalty. </a:t>
            </a:r>
          </a:p>
          <a:p>
            <a:r>
              <a:rPr lang="en-US" dirty="0" smtClean="0"/>
              <a:t>The relationships between the members are ends in themselves.</a:t>
            </a:r>
          </a:p>
          <a:p>
            <a:r>
              <a:rPr lang="en-US" dirty="0" smtClean="0"/>
              <a:t>The best example of a primary group is the family or the friendship, or 'peer‘ group.</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Social groups</a:t>
            </a:r>
            <a:endParaRPr lang="en-US" dirty="0"/>
          </a:p>
        </p:txBody>
      </p:sp>
      <p:sp>
        <p:nvSpPr>
          <p:cNvPr id="3" name="Content Placeholder 2"/>
          <p:cNvSpPr>
            <a:spLocks noGrp="1"/>
          </p:cNvSpPr>
          <p:nvPr>
            <p:ph idx="1"/>
          </p:nvPr>
        </p:nvSpPr>
        <p:spPr>
          <a:xfrm>
            <a:off x="304800" y="1371600"/>
            <a:ext cx="8686800" cy="5486400"/>
          </a:xfrm>
        </p:spPr>
        <p:txBody>
          <a:bodyPr>
            <a:normAutofit fontScale="92500"/>
          </a:bodyPr>
          <a:lstStyle/>
          <a:p>
            <a:r>
              <a:rPr lang="en-US" b="1" u="sng" dirty="0" smtClean="0"/>
              <a:t>Secondary Group: </a:t>
            </a:r>
            <a:r>
              <a:rPr lang="en-US" dirty="0" smtClean="0"/>
              <a:t>In these members interact with one another in a very specific range of activities.</a:t>
            </a:r>
          </a:p>
          <a:p>
            <a:r>
              <a:rPr lang="en-US" dirty="0" smtClean="0"/>
              <a:t>The relationships in the secondary group are more casual, impersonal and for specific purposes.</a:t>
            </a:r>
          </a:p>
          <a:p>
            <a:r>
              <a:rPr lang="en-US" dirty="0" smtClean="0"/>
              <a:t>These groups are specific or specialized interest groups. Generally, a well defined, division of labor characterizes these groups.</a:t>
            </a:r>
            <a:endParaRPr lang="en-US" smtClean="0"/>
          </a:p>
          <a:p>
            <a:r>
              <a:rPr lang="en-US" smtClean="0"/>
              <a:t>Member </a:t>
            </a:r>
            <a:r>
              <a:rPr lang="en-US" dirty="0" smtClean="0"/>
              <a:t>can be substituted and replaced, hence, a secondary group may continue irrespective of whether its original members continue to be its members or not.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Society</a:t>
            </a:r>
            <a:endParaRPr lang="en-US" sz="4000" b="1" dirty="0"/>
          </a:p>
        </p:txBody>
      </p:sp>
      <p:sp>
        <p:nvSpPr>
          <p:cNvPr id="3" name="Content Placeholder 2"/>
          <p:cNvSpPr>
            <a:spLocks noGrp="1"/>
          </p:cNvSpPr>
          <p:nvPr>
            <p:ph idx="1"/>
          </p:nvPr>
        </p:nvSpPr>
        <p:spPr>
          <a:xfrm>
            <a:off x="304800" y="1295400"/>
            <a:ext cx="8686800" cy="5410200"/>
          </a:xfrm>
        </p:spPr>
        <p:txBody>
          <a:bodyPr>
            <a:normAutofit/>
          </a:bodyPr>
          <a:lstStyle/>
          <a:p>
            <a:r>
              <a:rPr lang="en-US" dirty="0" smtClean="0"/>
              <a:t>Society has been defined as a relatively self sufficient, usually large group of people who maintain direct or indirect contact with each other through a culture.</a:t>
            </a:r>
          </a:p>
          <a:p>
            <a:r>
              <a:rPr lang="en-US" dirty="0" smtClean="0"/>
              <a:t>Society is viewed by sociologists as s chain of social relationships. </a:t>
            </a:r>
          </a:p>
          <a:p>
            <a:r>
              <a:rPr lang="en-US" dirty="0" smtClean="0"/>
              <a:t>A relationship is social, when it is determined by mutual awareness, that is, the behavior of one individual influences the behavior of another.</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Society and Sociology</a:t>
            </a:r>
            <a:endParaRPr lang="en-US" sz="4000" b="1" dirty="0"/>
          </a:p>
        </p:txBody>
      </p:sp>
      <p:sp>
        <p:nvSpPr>
          <p:cNvPr id="3" name="Content Placeholder 2"/>
          <p:cNvSpPr>
            <a:spLocks noGrp="1"/>
          </p:cNvSpPr>
          <p:nvPr>
            <p:ph idx="1"/>
          </p:nvPr>
        </p:nvSpPr>
        <p:spPr>
          <a:xfrm>
            <a:off x="304800" y="1554162"/>
            <a:ext cx="8686800" cy="5151438"/>
          </a:xfrm>
        </p:spPr>
        <p:txBody>
          <a:bodyPr>
            <a:normAutofit lnSpcReduction="10000"/>
          </a:bodyPr>
          <a:lstStyle/>
          <a:p>
            <a:r>
              <a:rPr lang="en-US" dirty="0" smtClean="0"/>
              <a:t>Sociology is defined as the study of social life and group interaction and social behavior. </a:t>
            </a:r>
          </a:p>
          <a:p>
            <a:r>
              <a:rPr lang="en-US" dirty="0" smtClean="0"/>
              <a:t>In order to understand social life, sociology is interested in the study of the organization and the functioning of societies or social groups.</a:t>
            </a:r>
          </a:p>
          <a:p>
            <a:r>
              <a:rPr lang="en-US" dirty="0" smtClean="0"/>
              <a:t>Sociology has been concerned with the evolution of society.</a:t>
            </a:r>
          </a:p>
          <a:p>
            <a:r>
              <a:rPr lang="en-US" dirty="0" smtClean="0"/>
              <a:t>It has tried to analyze the factors and forces underlying the historical transformations of society.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Major Concerns of Sociology</a:t>
            </a:r>
            <a:endParaRPr lang="en-US" sz="4000" b="1" dirty="0"/>
          </a:p>
        </p:txBody>
      </p:sp>
      <p:sp>
        <p:nvSpPr>
          <p:cNvPr id="3" name="Content Placeholder 2"/>
          <p:cNvSpPr>
            <a:spLocks noGrp="1"/>
          </p:cNvSpPr>
          <p:nvPr>
            <p:ph idx="1"/>
          </p:nvPr>
        </p:nvSpPr>
        <p:spPr>
          <a:xfrm>
            <a:off x="304800" y="1554162"/>
            <a:ext cx="8686800" cy="5151438"/>
          </a:xfrm>
        </p:spPr>
        <p:txBody>
          <a:bodyPr>
            <a:normAutofit/>
          </a:bodyPr>
          <a:lstStyle/>
          <a:p>
            <a:r>
              <a:rPr lang="en-US" sz="3600" dirty="0" smtClean="0"/>
              <a:t>Sociology seeks to study the society and to analyze it in terms of the social relations that have a pattern. Sociology addresses itself to three basic questions:</a:t>
            </a:r>
          </a:p>
          <a:p>
            <a:r>
              <a:rPr lang="en-US" sz="3600" dirty="0" err="1" smtClean="0"/>
              <a:t>i</a:t>
            </a:r>
            <a:r>
              <a:rPr lang="en-US" sz="3600" dirty="0" smtClean="0"/>
              <a:t>) how and why societies emerge?</a:t>
            </a:r>
          </a:p>
          <a:p>
            <a:r>
              <a:rPr lang="en-US" sz="3600" dirty="0" smtClean="0"/>
              <a:t>ii) how and why societies persist? and</a:t>
            </a:r>
          </a:p>
          <a:p>
            <a:r>
              <a:rPr lang="en-US" sz="3600" dirty="0" smtClean="0"/>
              <a:t>iii) how and why societies change?</a:t>
            </a:r>
            <a:endParaRPr 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The Concept of Society</a:t>
            </a:r>
            <a:endParaRPr lang="en-US" sz="4000" b="1" dirty="0"/>
          </a:p>
        </p:txBody>
      </p:sp>
      <p:sp>
        <p:nvSpPr>
          <p:cNvPr id="3" name="Content Placeholder 2"/>
          <p:cNvSpPr>
            <a:spLocks noGrp="1"/>
          </p:cNvSpPr>
          <p:nvPr>
            <p:ph idx="1"/>
          </p:nvPr>
        </p:nvSpPr>
        <p:spPr>
          <a:xfrm>
            <a:off x="304800" y="1554162"/>
            <a:ext cx="8686800" cy="5075238"/>
          </a:xfrm>
        </p:spPr>
        <p:txBody>
          <a:bodyPr>
            <a:normAutofit/>
          </a:bodyPr>
          <a:lstStyle/>
          <a:p>
            <a:r>
              <a:rPr lang="en-US" sz="4000" dirty="0" smtClean="0"/>
              <a:t>Society is not a substantial concept. It does not denote a concrete reality, rather it refers to social relationships, which become institutionalized, when people relate to each other in well-established and familiar ways.</a:t>
            </a:r>
            <a:endParaRPr lang="en-US"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society</a:t>
            </a:r>
            <a:endParaRPr lang="en-US" dirty="0"/>
          </a:p>
        </p:txBody>
      </p:sp>
      <p:sp>
        <p:nvSpPr>
          <p:cNvPr id="3" name="Content Placeholder 2"/>
          <p:cNvSpPr>
            <a:spLocks noGrp="1"/>
          </p:cNvSpPr>
          <p:nvPr>
            <p:ph idx="1"/>
          </p:nvPr>
        </p:nvSpPr>
        <p:spPr>
          <a:xfrm>
            <a:off x="304800" y="1295400"/>
            <a:ext cx="8686800" cy="5562600"/>
          </a:xfrm>
        </p:spPr>
        <p:txBody>
          <a:bodyPr>
            <a:normAutofit fontScale="92500" lnSpcReduction="10000"/>
          </a:bodyPr>
          <a:lstStyle/>
          <a:p>
            <a:r>
              <a:rPr lang="en-US" dirty="0" smtClean="0"/>
              <a:t>Spencer and Durkheim, classified societies on the basis of their size or scale and other features, such as, the extent and degree of the division of labor, political organization and social stratification, etc.</a:t>
            </a:r>
          </a:p>
          <a:p>
            <a:r>
              <a:rPr lang="en-US" dirty="0" smtClean="0"/>
              <a:t>Karl Marx, distinguish them on the basis of their economic institutions.</a:t>
            </a:r>
          </a:p>
          <a:p>
            <a:r>
              <a:rPr lang="en-US" dirty="0" smtClean="0"/>
              <a:t>Thus, there are clearly many ways of classifying societies.</a:t>
            </a:r>
          </a:p>
          <a:p>
            <a:r>
              <a:rPr lang="en-US" dirty="0" smtClean="0"/>
              <a:t>Taking the wider interests of sociology into consideration, we can divide societies into two types, namely; simple and complex.</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society</a:t>
            </a:r>
            <a:endParaRPr lang="en-US" dirty="0"/>
          </a:p>
        </p:txBody>
      </p:sp>
      <p:sp>
        <p:nvSpPr>
          <p:cNvPr id="3" name="Content Placeholder 2"/>
          <p:cNvSpPr>
            <a:spLocks noGrp="1"/>
          </p:cNvSpPr>
          <p:nvPr>
            <p:ph idx="1"/>
          </p:nvPr>
        </p:nvSpPr>
        <p:spPr/>
        <p:txBody>
          <a:bodyPr/>
          <a:lstStyle/>
          <a:p>
            <a:r>
              <a:rPr lang="en-US" b="1" u="sng" dirty="0" smtClean="0"/>
              <a:t>Simple Societies</a:t>
            </a:r>
            <a:r>
              <a:rPr lang="en-US" dirty="0" smtClean="0"/>
              <a:t>: All primitive or tribal social organizations are included among simple societies. </a:t>
            </a:r>
          </a:p>
          <a:p>
            <a:r>
              <a:rPr lang="en-US" b="1" u="sng" dirty="0" smtClean="0"/>
              <a:t>Complex Societies: </a:t>
            </a:r>
            <a:r>
              <a:rPr lang="en-US" dirty="0" smtClean="0"/>
              <a:t>The industrial societies with overlapping sets of social relationships are called complex societies.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Group</a:t>
            </a:r>
            <a:endParaRPr lang="en-US" dirty="0"/>
          </a:p>
        </p:txBody>
      </p:sp>
      <p:sp>
        <p:nvSpPr>
          <p:cNvPr id="3" name="Content Placeholder 2"/>
          <p:cNvSpPr>
            <a:spLocks noGrp="1"/>
          </p:cNvSpPr>
          <p:nvPr>
            <p:ph idx="1"/>
          </p:nvPr>
        </p:nvSpPr>
        <p:spPr>
          <a:xfrm>
            <a:off x="304800" y="1371600"/>
            <a:ext cx="8686800" cy="5334000"/>
          </a:xfrm>
        </p:spPr>
        <p:txBody>
          <a:bodyPr>
            <a:normAutofit fontScale="85000" lnSpcReduction="10000"/>
          </a:bodyPr>
          <a:lstStyle/>
          <a:p>
            <a:r>
              <a:rPr lang="en-US" dirty="0" smtClean="0"/>
              <a:t>Just as every human being is born in a society, everywhere, social life is lived in groups, whether large or small.</a:t>
            </a:r>
          </a:p>
          <a:p>
            <a:r>
              <a:rPr lang="en-US" dirty="0" smtClean="0"/>
              <a:t>In sociology, the group is viewed as a study of how people relate to each other or interact with each other.</a:t>
            </a:r>
          </a:p>
          <a:p>
            <a:r>
              <a:rPr lang="en-US" dirty="0" smtClean="0"/>
              <a:t>The social group, therefore, would have to have the following:</a:t>
            </a:r>
          </a:p>
          <a:p>
            <a:r>
              <a:rPr lang="en-US" dirty="0" err="1" smtClean="0"/>
              <a:t>i</a:t>
            </a:r>
            <a:r>
              <a:rPr lang="en-US" dirty="0" smtClean="0"/>
              <a:t>) a group of persons (two or more);</a:t>
            </a:r>
          </a:p>
          <a:p>
            <a:r>
              <a:rPr lang="en-US" dirty="0" smtClean="0"/>
              <a:t>ii) a patterned interaction (i.e., there is a regularity in the social relations, based on shared beliefs, values and norms); and</a:t>
            </a:r>
          </a:p>
          <a:p>
            <a:r>
              <a:rPr lang="en-US" dirty="0" smtClean="0"/>
              <a:t>iii) the interaction is sustained over a period of time.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Group</a:t>
            </a:r>
            <a:endParaRPr lang="en-US" dirty="0"/>
          </a:p>
        </p:txBody>
      </p:sp>
      <p:sp>
        <p:nvSpPr>
          <p:cNvPr id="3" name="Content Placeholder 2"/>
          <p:cNvSpPr>
            <a:spLocks noGrp="1"/>
          </p:cNvSpPr>
          <p:nvPr>
            <p:ph idx="1"/>
          </p:nvPr>
        </p:nvSpPr>
        <p:spPr/>
        <p:txBody>
          <a:bodyPr>
            <a:normAutofit fontScale="92500"/>
          </a:bodyPr>
          <a:lstStyle/>
          <a:p>
            <a:r>
              <a:rPr lang="en-US" dirty="0" smtClean="0"/>
              <a:t>Any collection of two or more individuals to be a group, sociologically, individuals constituting a group must be conscious of a common belongingness, of sharing some common understanding, common interests and goals as well as accepting certain rights and obligations.</a:t>
            </a:r>
          </a:p>
          <a:p>
            <a:r>
              <a:rPr lang="en-US" dirty="0" smtClean="0"/>
              <a:t>In this sense, a family or a class can be called a group. </a:t>
            </a:r>
          </a:p>
          <a:p>
            <a:r>
              <a:rPr lang="en-US" dirty="0" smtClean="0"/>
              <a:t>A society or community can also be called a group.</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TotalTime>
  <Words>768</Words>
  <Application>Microsoft Office PowerPoint</Application>
  <PresentationFormat>On-screen Show (4:3)</PresentationFormat>
  <Paragraphs>62</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 Unicode MS</vt:lpstr>
      <vt:lpstr>Arial</vt:lpstr>
      <vt:lpstr>Calibri</vt:lpstr>
      <vt:lpstr>Franklin Gothic Book</vt:lpstr>
      <vt:lpstr>Franklin Gothic Medium</vt:lpstr>
      <vt:lpstr>Times New Roman</vt:lpstr>
      <vt:lpstr>Wingdings 2</vt:lpstr>
      <vt:lpstr>Trek</vt:lpstr>
      <vt:lpstr> Resource Person  Ms Mahwish Talib</vt:lpstr>
      <vt:lpstr>Society</vt:lpstr>
      <vt:lpstr>Society and Sociology</vt:lpstr>
      <vt:lpstr>Major Concerns of Sociology</vt:lpstr>
      <vt:lpstr>The Concept of Society</vt:lpstr>
      <vt:lpstr>Types of society</vt:lpstr>
      <vt:lpstr>Types of society</vt:lpstr>
      <vt:lpstr>Social Group</vt:lpstr>
      <vt:lpstr>Social Group</vt:lpstr>
      <vt:lpstr>Types of Social groups</vt:lpstr>
      <vt:lpstr>Types of Social groups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Person  Ms Mahwish Talib</dc:title>
  <dc:creator>Mahwish Talib</dc:creator>
  <cp:lastModifiedBy>Mehwish Talib</cp:lastModifiedBy>
  <cp:revision>6</cp:revision>
  <dcterms:created xsi:type="dcterms:W3CDTF">2017-12-13T06:25:01Z</dcterms:created>
  <dcterms:modified xsi:type="dcterms:W3CDTF">2020-05-30T18:54:23Z</dcterms:modified>
</cp:coreProperties>
</file>