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19"/>
  </p:notesMasterIdLst>
  <p:sldIdLst>
    <p:sldId id="256" r:id="rId2"/>
    <p:sldId id="271" r:id="rId3"/>
    <p:sldId id="257" r:id="rId4"/>
    <p:sldId id="258" r:id="rId5"/>
    <p:sldId id="259" r:id="rId6"/>
    <p:sldId id="270" r:id="rId7"/>
    <p:sldId id="260" r:id="rId8"/>
    <p:sldId id="268" r:id="rId9"/>
    <p:sldId id="269" r:id="rId10"/>
    <p:sldId id="272" r:id="rId11"/>
    <p:sldId id="261" r:id="rId12"/>
    <p:sldId id="262" r:id="rId13"/>
    <p:sldId id="263" r:id="rId14"/>
    <p:sldId id="264" r:id="rId15"/>
    <p:sldId id="265" r:id="rId16"/>
    <p:sldId id="266" r:id="rId17"/>
    <p:sldId id="267"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0" autoAdjust="0"/>
    <p:restoredTop sz="94662" autoAdjust="0"/>
  </p:normalViewPr>
  <p:slideViewPr>
    <p:cSldViewPr>
      <p:cViewPr varScale="1">
        <p:scale>
          <a:sx n="81" d="100"/>
          <a:sy n="81" d="100"/>
        </p:scale>
        <p:origin x="-1026" y="-90"/>
      </p:cViewPr>
      <p:guideLst>
        <p:guide orient="horz" pos="2160"/>
        <p:guide pos="2880"/>
      </p:guideLst>
    </p:cSldViewPr>
  </p:slideViewPr>
  <p:outlineViewPr>
    <p:cViewPr>
      <p:scale>
        <a:sx n="33" d="100"/>
        <a:sy n="33" d="100"/>
      </p:scale>
      <p:origin x="0" y="834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7253457-CEE8-430A-BA13-CDDD13A5AA09}" type="datetimeFigureOut">
              <a:rPr lang="en-US" smtClean="0"/>
              <a:t>5/28/2020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C91E70A-9608-46BF-9431-44313460A883}" type="slidenum">
              <a:rPr lang="en-US" smtClean="0"/>
              <a:t>‹#›</a:t>
            </a:fld>
            <a:endParaRPr lang="en-US"/>
          </a:p>
        </p:txBody>
      </p:sp>
    </p:spTree>
    <p:extLst>
      <p:ext uri="{BB962C8B-B14F-4D97-AF65-F5344CB8AC3E}">
        <p14:creationId xmlns:p14="http://schemas.microsoft.com/office/powerpoint/2010/main" val="2078707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91E70A-9608-46BF-9431-44313460A883}" type="slidenum">
              <a:rPr lang="en-US" smtClean="0"/>
              <a:t>16</a:t>
            </a:fld>
            <a:endParaRPr lang="en-US"/>
          </a:p>
        </p:txBody>
      </p:sp>
    </p:spTree>
    <p:extLst>
      <p:ext uri="{BB962C8B-B14F-4D97-AF65-F5344CB8AC3E}">
        <p14:creationId xmlns:p14="http://schemas.microsoft.com/office/powerpoint/2010/main" val="13689168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D9E03ACB-3C94-47DE-A635-0457400AF892}" type="datetimeFigureOut">
              <a:rPr lang="en-US" smtClean="0"/>
              <a:t>5/28/2020</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3AFA9D65-EE52-4C4E-81C5-D679A75AA86D}"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9E03ACB-3C94-47DE-A635-0457400AF892}" type="datetimeFigureOut">
              <a:rPr lang="en-US" smtClean="0"/>
              <a:t>5/28/2020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FA9D65-EE52-4C4E-81C5-D679A75AA86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9E03ACB-3C94-47DE-A635-0457400AF892}" type="datetimeFigureOut">
              <a:rPr lang="en-US" smtClean="0"/>
              <a:t>5/28/2020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FA9D65-EE52-4C4E-81C5-D679A75AA86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D9E03ACB-3C94-47DE-A635-0457400AF892}" type="datetimeFigureOut">
              <a:rPr lang="en-US" smtClean="0"/>
              <a:t>5/28/2020</a:t>
            </a:fld>
            <a:endParaRPr lang="en-US"/>
          </a:p>
        </p:txBody>
      </p:sp>
      <p:sp>
        <p:nvSpPr>
          <p:cNvPr id="9" name="Slide Number Placeholder 8"/>
          <p:cNvSpPr>
            <a:spLocks noGrp="1"/>
          </p:cNvSpPr>
          <p:nvPr>
            <p:ph type="sldNum" sz="quarter" idx="15"/>
          </p:nvPr>
        </p:nvSpPr>
        <p:spPr/>
        <p:txBody>
          <a:bodyPr rtlCol="0"/>
          <a:lstStyle/>
          <a:p>
            <a:fld id="{3AFA9D65-EE52-4C4E-81C5-D679A75AA86D}" type="slidenum">
              <a:rPr lang="en-US" smtClean="0"/>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E03ACB-3C94-47DE-A635-0457400AF892}" type="datetimeFigureOut">
              <a:rPr lang="en-US" smtClean="0"/>
              <a:t>5/28/2020</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3AFA9D65-EE52-4C4E-81C5-D679A75AA86D}"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D9E03ACB-3C94-47DE-A635-0457400AF892}" type="datetimeFigureOut">
              <a:rPr lang="en-US" smtClean="0"/>
              <a:t>5/28/2020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FA9D65-EE52-4C4E-81C5-D679A75AA86D}" type="slidenum">
              <a:rPr lang="en-US" smtClean="0"/>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D9E03ACB-3C94-47DE-A635-0457400AF892}" type="datetimeFigureOut">
              <a:rPr lang="en-US" smtClean="0"/>
              <a:t>5/28/2020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FA9D65-EE52-4C4E-81C5-D679A75AA86D}" type="slidenum">
              <a:rPr lang="en-US" smtClean="0"/>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D9E03ACB-3C94-47DE-A635-0457400AF892}" type="datetimeFigureOut">
              <a:rPr lang="en-US" smtClean="0"/>
              <a:t>5/28/2020</a:t>
            </a:fld>
            <a:endParaRPr lang="en-US"/>
          </a:p>
        </p:txBody>
      </p:sp>
      <p:sp>
        <p:nvSpPr>
          <p:cNvPr id="7" name="Slide Number Placeholder 6"/>
          <p:cNvSpPr>
            <a:spLocks noGrp="1"/>
          </p:cNvSpPr>
          <p:nvPr>
            <p:ph type="sldNum" sz="quarter" idx="11"/>
          </p:nvPr>
        </p:nvSpPr>
        <p:spPr/>
        <p:txBody>
          <a:bodyPr rtlCol="0"/>
          <a:lstStyle/>
          <a:p>
            <a:fld id="{3AFA9D65-EE52-4C4E-81C5-D679A75AA86D}" type="slidenum">
              <a:rPr lang="en-US" smtClean="0"/>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E03ACB-3C94-47DE-A635-0457400AF892}" type="datetimeFigureOut">
              <a:rPr lang="en-US" smtClean="0"/>
              <a:t>5/28/2020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AFA9D65-EE52-4C4E-81C5-D679A75AA86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D9E03ACB-3C94-47DE-A635-0457400AF892}" type="datetimeFigureOut">
              <a:rPr lang="en-US" smtClean="0"/>
              <a:t>5/28/2020</a:t>
            </a:fld>
            <a:endParaRPr lang="en-US"/>
          </a:p>
        </p:txBody>
      </p:sp>
      <p:sp>
        <p:nvSpPr>
          <p:cNvPr id="22" name="Slide Number Placeholder 21"/>
          <p:cNvSpPr>
            <a:spLocks noGrp="1"/>
          </p:cNvSpPr>
          <p:nvPr>
            <p:ph type="sldNum" sz="quarter" idx="15"/>
          </p:nvPr>
        </p:nvSpPr>
        <p:spPr/>
        <p:txBody>
          <a:bodyPr rtlCol="0"/>
          <a:lstStyle/>
          <a:p>
            <a:fld id="{3AFA9D65-EE52-4C4E-81C5-D679A75AA86D}" type="slidenum">
              <a:rPr lang="en-US" smtClean="0"/>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E03ACB-3C94-47DE-A635-0457400AF892}" type="datetimeFigureOut">
              <a:rPr lang="en-US" smtClean="0"/>
              <a:t>5/28/2020</a:t>
            </a:fld>
            <a:endParaRPr lang="en-US"/>
          </a:p>
        </p:txBody>
      </p:sp>
      <p:sp>
        <p:nvSpPr>
          <p:cNvPr id="18" name="Slide Number Placeholder 17"/>
          <p:cNvSpPr>
            <a:spLocks noGrp="1"/>
          </p:cNvSpPr>
          <p:nvPr>
            <p:ph type="sldNum" sz="quarter" idx="11"/>
          </p:nvPr>
        </p:nvSpPr>
        <p:spPr/>
        <p:txBody>
          <a:bodyPr rtlCol="0"/>
          <a:lstStyle/>
          <a:p>
            <a:fld id="{3AFA9D65-EE52-4C4E-81C5-D679A75AA86D}" type="slidenum">
              <a:rPr lang="en-US" smtClean="0"/>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E03ACB-3C94-47DE-A635-0457400AF892}" type="datetimeFigureOut">
              <a:rPr lang="en-US" smtClean="0"/>
              <a:t>5/28/2020</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3AFA9D65-EE52-4C4E-81C5-D679A75AA86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1066799"/>
          </a:xfrm>
        </p:spPr>
        <p:txBody>
          <a:bodyPr>
            <a:normAutofit/>
          </a:bodyPr>
          <a:lstStyle/>
          <a:p>
            <a:r>
              <a:rPr lang="en-US" b="0" i="0" dirty="0" smtClean="0">
                <a:solidFill>
                  <a:srgbClr val="222222"/>
                </a:solidFill>
                <a:effectLst/>
                <a:latin typeface="+mn-lt"/>
              </a:rPr>
              <a:t>sociology of development?</a:t>
            </a:r>
            <a:endParaRPr lang="en-US" dirty="0">
              <a:latin typeface="+mn-lt"/>
            </a:endParaRPr>
          </a:p>
        </p:txBody>
      </p:sp>
      <p:sp>
        <p:nvSpPr>
          <p:cNvPr id="3" name="Subtitle 2"/>
          <p:cNvSpPr>
            <a:spLocks noGrp="1"/>
          </p:cNvSpPr>
          <p:nvPr>
            <p:ph type="subTitle" idx="1"/>
          </p:nvPr>
        </p:nvSpPr>
        <p:spPr>
          <a:xfrm>
            <a:off x="838200" y="1371600"/>
            <a:ext cx="7620000" cy="4267200"/>
          </a:xfrm>
        </p:spPr>
        <p:txBody>
          <a:bodyPr/>
          <a:lstStyle/>
          <a:p>
            <a:pPr>
              <a:lnSpc>
                <a:spcPct val="200000"/>
              </a:lnSpc>
            </a:pPr>
            <a:r>
              <a:rPr lang="en-US" b="1" i="0" smtClean="0">
                <a:solidFill>
                  <a:srgbClr val="222222"/>
                </a:solidFill>
                <a:effectLst/>
                <a:latin typeface="arial"/>
              </a:rPr>
              <a:t>Sociology of development</a:t>
            </a:r>
            <a:r>
              <a:rPr lang="en-US" b="0" i="0" smtClean="0">
                <a:solidFill>
                  <a:srgbClr val="222222"/>
                </a:solidFill>
                <a:effectLst/>
                <a:latin typeface="arial"/>
              </a:rPr>
              <a:t> is a social science discipline which studies economic </a:t>
            </a:r>
            <a:r>
              <a:rPr lang="en-US" b="1" i="0" smtClean="0">
                <a:solidFill>
                  <a:srgbClr val="222222"/>
                </a:solidFill>
                <a:effectLst/>
                <a:latin typeface="arial"/>
              </a:rPr>
              <a:t>development</a:t>
            </a:r>
            <a:r>
              <a:rPr lang="en-US" b="0" i="0" smtClean="0">
                <a:solidFill>
                  <a:srgbClr val="222222"/>
                </a:solidFill>
                <a:effectLst/>
                <a:latin typeface="arial"/>
              </a:rPr>
              <a:t> from the point of view of social </a:t>
            </a:r>
            <a:r>
              <a:rPr lang="en-US" b="1" i="0" smtClean="0">
                <a:solidFill>
                  <a:srgbClr val="222222"/>
                </a:solidFill>
                <a:effectLst/>
                <a:latin typeface="arial"/>
              </a:rPr>
              <a:t>development</a:t>
            </a:r>
            <a:r>
              <a:rPr lang="en-US" b="0" i="0" smtClean="0">
                <a:solidFill>
                  <a:srgbClr val="222222"/>
                </a:solidFill>
                <a:effectLst/>
                <a:latin typeface="arial"/>
              </a:rPr>
              <a:t>. It attempts to explore the linkages between social, cultural, political and institutional spheres, and the levels of economic </a:t>
            </a:r>
            <a:r>
              <a:rPr lang="en-US" b="1" i="0" smtClean="0">
                <a:solidFill>
                  <a:srgbClr val="222222"/>
                </a:solidFill>
                <a:effectLst/>
                <a:latin typeface="arial"/>
              </a:rPr>
              <a:t>development</a:t>
            </a:r>
            <a:r>
              <a:rPr lang="en-US" b="0" i="0" smtClean="0">
                <a:solidFill>
                  <a:srgbClr val="222222"/>
                </a:solidFill>
                <a:effectLst/>
                <a:latin typeface="arial"/>
              </a:rPr>
              <a:t> in a society.</a:t>
            </a:r>
            <a:endParaRPr lang="en-US" dirty="0"/>
          </a:p>
        </p:txBody>
      </p:sp>
    </p:spTree>
    <p:extLst>
      <p:ext uri="{BB962C8B-B14F-4D97-AF65-F5344CB8AC3E}">
        <p14:creationId xmlns:p14="http://schemas.microsoft.com/office/powerpoint/2010/main" val="20930348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Seers outlined several conditions that can make for achievement of this aim:</a:t>
            </a:r>
          </a:p>
        </p:txBody>
      </p:sp>
      <p:sp>
        <p:nvSpPr>
          <p:cNvPr id="3" name="Content Placeholder 2"/>
          <p:cNvSpPr>
            <a:spLocks noGrp="1"/>
          </p:cNvSpPr>
          <p:nvPr>
            <p:ph sz="quarter" idx="1"/>
          </p:nvPr>
        </p:nvSpPr>
        <p:spPr/>
        <p:txBody>
          <a:bodyPr>
            <a:normAutofit lnSpcReduction="10000"/>
          </a:bodyPr>
          <a:lstStyle/>
          <a:p>
            <a:r>
              <a:rPr lang="en-US" dirty="0"/>
              <a:t>. The capacity to obtain physical necessities, particularly food;</a:t>
            </a:r>
          </a:p>
          <a:p>
            <a:r>
              <a:rPr lang="en-US" dirty="0"/>
              <a:t>ii. A job (not necessarily paid employment) but including studying, working on a family farm or keeping house;</a:t>
            </a:r>
          </a:p>
          <a:p>
            <a:r>
              <a:rPr lang="en-US" dirty="0"/>
              <a:t>iii. Equality, which should be considered an objective in its own right;</a:t>
            </a:r>
          </a:p>
          <a:p>
            <a:r>
              <a:rPr lang="en-US" dirty="0"/>
              <a:t>iv. Participation in government;</a:t>
            </a:r>
          </a:p>
          <a:p>
            <a:r>
              <a:rPr lang="en-US" dirty="0"/>
              <a:t>v. Belonging to a nation that is truly independent, both economically and politically; and</a:t>
            </a:r>
          </a:p>
          <a:p>
            <a:r>
              <a:rPr lang="en-US" dirty="0"/>
              <a:t>vi. Adequate educational levels (especially literacy).</a:t>
            </a:r>
          </a:p>
          <a:p>
            <a:endParaRPr lang="en-US" dirty="0"/>
          </a:p>
        </p:txBody>
      </p:sp>
    </p:spTree>
    <p:extLst>
      <p:ext uri="{BB962C8B-B14F-4D97-AF65-F5344CB8AC3E}">
        <p14:creationId xmlns:p14="http://schemas.microsoft.com/office/powerpoint/2010/main" val="41903279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
            </a:r>
            <a:r>
              <a:rPr lang="en-US" dirty="0" smtClean="0"/>
              <a:t>efinitions</a:t>
            </a:r>
            <a:endParaRPr lang="en-US" dirty="0"/>
          </a:p>
        </p:txBody>
      </p:sp>
      <p:sp>
        <p:nvSpPr>
          <p:cNvPr id="3" name="Content Placeholder 2"/>
          <p:cNvSpPr>
            <a:spLocks noGrp="1"/>
          </p:cNvSpPr>
          <p:nvPr>
            <p:ph sz="quarter" idx="1"/>
          </p:nvPr>
        </p:nvSpPr>
        <p:spPr>
          <a:xfrm>
            <a:off x="457200" y="1600200"/>
            <a:ext cx="7848600" cy="4873752"/>
          </a:xfrm>
        </p:spPr>
        <p:txBody>
          <a:bodyPr>
            <a:normAutofit/>
          </a:bodyPr>
          <a:lstStyle/>
          <a:p>
            <a:pPr algn="just">
              <a:lnSpc>
                <a:spcPct val="150000"/>
              </a:lnSpc>
            </a:pPr>
            <a:r>
              <a:rPr lang="en-US" dirty="0">
                <a:latin typeface="Times New Roman"/>
                <a:ea typeface="Times New Roman"/>
              </a:rPr>
              <a:t>Through the years, professionals and various researchers developed a number of definitions and emphases for the term “development.” Amartya Sen, for example, developed the “capability approach,” which defined development as a tool enabling people to reach the highest level of their ability, through granting freedom of action, i.e., freedom of economic, social and family actions, </a:t>
            </a:r>
            <a:r>
              <a:rPr lang="en-US" dirty="0" err="1">
                <a:latin typeface="Times New Roman"/>
                <a:ea typeface="Times New Roman"/>
              </a:rPr>
              <a:t>etc</a:t>
            </a:r>
            <a:endParaRPr lang="en-US" dirty="0"/>
          </a:p>
        </p:txBody>
      </p:sp>
    </p:spTree>
    <p:extLst>
      <p:ext uri="{BB962C8B-B14F-4D97-AF65-F5344CB8AC3E}">
        <p14:creationId xmlns:p14="http://schemas.microsoft.com/office/powerpoint/2010/main" val="39502941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575F6D"/>
                </a:solidFill>
              </a:rPr>
              <a:t>Definitions</a:t>
            </a:r>
            <a:endParaRPr lang="en-US" dirty="0"/>
          </a:p>
        </p:txBody>
      </p:sp>
      <p:sp>
        <p:nvSpPr>
          <p:cNvPr id="3" name="Content Placeholder 2"/>
          <p:cNvSpPr>
            <a:spLocks noGrp="1"/>
          </p:cNvSpPr>
          <p:nvPr>
            <p:ph sz="quarter" idx="1"/>
          </p:nvPr>
        </p:nvSpPr>
        <p:spPr/>
        <p:txBody>
          <a:bodyPr/>
          <a:lstStyle/>
          <a:p>
            <a:pPr>
              <a:lnSpc>
                <a:spcPct val="150000"/>
              </a:lnSpc>
            </a:pPr>
            <a:r>
              <a:rPr lang="en-US" dirty="0">
                <a:latin typeface="Times New Roman"/>
                <a:ea typeface="Times New Roman"/>
              </a:rPr>
              <a:t>This approach became a basis for the measurement of development by the HDI (Human Development Index), which was developed by the UN Development Program (UNDP) in 1990.  Martha Nussbaum developed the abilities approach in the field of gender and emphasized the empowerment of women as a development tool</a:t>
            </a:r>
            <a:endParaRPr lang="en-US" dirty="0"/>
          </a:p>
        </p:txBody>
      </p:sp>
    </p:spTree>
    <p:extLst>
      <p:ext uri="{BB962C8B-B14F-4D97-AF65-F5344CB8AC3E}">
        <p14:creationId xmlns:p14="http://schemas.microsoft.com/office/powerpoint/2010/main" val="22494121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575F6D"/>
                </a:solidFill>
              </a:rPr>
              <a:t>Definitions</a:t>
            </a:r>
            <a:endParaRPr lang="en-US" dirty="0"/>
          </a:p>
        </p:txBody>
      </p:sp>
      <p:sp>
        <p:nvSpPr>
          <p:cNvPr id="3" name="Content Placeholder 2"/>
          <p:cNvSpPr>
            <a:spLocks noGrp="1"/>
          </p:cNvSpPr>
          <p:nvPr>
            <p:ph sz="quarter" idx="1"/>
          </p:nvPr>
        </p:nvSpPr>
        <p:spPr/>
        <p:txBody>
          <a:bodyPr/>
          <a:lstStyle/>
          <a:p>
            <a:pPr marL="0" marR="0" algn="just">
              <a:lnSpc>
                <a:spcPct val="150000"/>
              </a:lnSpc>
              <a:spcBef>
                <a:spcPts val="0"/>
              </a:spcBef>
              <a:spcAft>
                <a:spcPts val="750"/>
              </a:spcAft>
            </a:pPr>
            <a:r>
              <a:rPr lang="en-US" dirty="0">
                <a:latin typeface="Times New Roman"/>
                <a:ea typeface="Times New Roman"/>
                <a:cs typeface="Times New Roman"/>
              </a:rPr>
              <a:t>One of the emphases in the work of Jeffrey Sacks is the promotion of sustainable development, which believes in growth and development in order to raise the standard of living for citizens of the world today, through relating to the needs of environmental resources and the coming generations of the citizens of the world.</a:t>
            </a:r>
            <a:endParaRPr lang="en-US" dirty="0">
              <a:ea typeface="Times New Roman"/>
              <a:cs typeface="Times New Roman"/>
            </a:endParaRPr>
          </a:p>
          <a:p>
            <a:pPr algn="just">
              <a:lnSpc>
                <a:spcPct val="150000"/>
              </a:lnSpc>
            </a:pPr>
            <a:endParaRPr lang="en-US" dirty="0"/>
          </a:p>
        </p:txBody>
      </p:sp>
    </p:spTree>
    <p:extLst>
      <p:ext uri="{BB962C8B-B14F-4D97-AF65-F5344CB8AC3E}">
        <p14:creationId xmlns:p14="http://schemas.microsoft.com/office/powerpoint/2010/main" val="35588232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762000"/>
          </a:xfrm>
        </p:spPr>
        <p:txBody>
          <a:bodyPr>
            <a:normAutofit fontScale="90000"/>
          </a:bodyPr>
          <a:lstStyle/>
          <a:p>
            <a:pPr marL="0" marR="0">
              <a:lnSpc>
                <a:spcPct val="107000"/>
              </a:lnSpc>
              <a:spcBef>
                <a:spcPts val="0"/>
              </a:spcBef>
              <a:spcAft>
                <a:spcPts val="800"/>
              </a:spcAft>
            </a:pPr>
            <a:r>
              <a:rPr lang="en-US" b="1" dirty="0">
                <a:solidFill>
                  <a:srgbClr val="ED7D31"/>
                </a:solidFill>
                <a:latin typeface="Times New Roman"/>
                <a:ea typeface="Times New Roman"/>
                <a:cs typeface="Times New Roman"/>
              </a:rPr>
              <a:t>Difference between progress and development</a:t>
            </a:r>
            <a:r>
              <a:rPr lang="en-US" b="1" dirty="0">
                <a:latin typeface="Times New Roman"/>
                <a:ea typeface="Times New Roman"/>
                <a:cs typeface="Times New Roman"/>
              </a:rPr>
              <a:t> </a:t>
            </a:r>
            <a:r>
              <a:rPr lang="en-US" sz="2800" dirty="0">
                <a:ea typeface="Times New Roman"/>
                <a:cs typeface="Times New Roman"/>
              </a:rPr>
              <a:t/>
            </a:r>
            <a:br>
              <a:rPr lang="en-US" sz="2800" dirty="0">
                <a:ea typeface="Times New Roman"/>
                <a:cs typeface="Times New Roman"/>
              </a:rPr>
            </a:br>
            <a:endParaRPr lang="en-US" dirty="0"/>
          </a:p>
        </p:txBody>
      </p:sp>
      <p:sp>
        <p:nvSpPr>
          <p:cNvPr id="3" name="Content Placeholder 2"/>
          <p:cNvSpPr>
            <a:spLocks noGrp="1"/>
          </p:cNvSpPr>
          <p:nvPr>
            <p:ph sz="quarter" idx="1"/>
          </p:nvPr>
        </p:nvSpPr>
        <p:spPr>
          <a:xfrm>
            <a:off x="457200" y="1600200"/>
            <a:ext cx="8229600" cy="4648200"/>
          </a:xfrm>
        </p:spPr>
        <p:txBody>
          <a:bodyPr>
            <a:normAutofit/>
          </a:bodyPr>
          <a:lstStyle/>
          <a:p>
            <a:pPr algn="just"/>
            <a:r>
              <a:rPr lang="en-US" b="1" dirty="0">
                <a:ea typeface="Times New Roman"/>
                <a:cs typeface="Times New Roman"/>
              </a:rPr>
              <a:t>1.“</a:t>
            </a:r>
            <a:r>
              <a:rPr lang="en-US" dirty="0">
                <a:ea typeface="Times New Roman"/>
                <a:cs typeface="Times New Roman"/>
              </a:rPr>
              <a:t>Progress” and “development” are similar but not exactly alike. Progress denotes a picture of a straight and upward movement while development favors the depiction of wholesome growth in all aspects and </a:t>
            </a:r>
            <a:r>
              <a:rPr lang="en-US" dirty="0" smtClean="0">
                <a:ea typeface="Times New Roman"/>
                <a:cs typeface="Times New Roman"/>
              </a:rPr>
              <a:t>sides</a:t>
            </a:r>
          </a:p>
          <a:p>
            <a:pPr algn="just"/>
            <a:endParaRPr lang="en-US" dirty="0">
              <a:ea typeface="Times New Roman"/>
              <a:cs typeface="Times New Roman"/>
            </a:endParaRPr>
          </a:p>
          <a:p>
            <a:pPr algn="just"/>
            <a:r>
              <a:rPr lang="en-US" dirty="0" smtClean="0">
                <a:ea typeface="Times New Roman"/>
                <a:cs typeface="Times New Roman"/>
              </a:rPr>
              <a:t>.</a:t>
            </a:r>
            <a:r>
              <a:rPr lang="en-US" dirty="0">
                <a:ea typeface="Times New Roman"/>
                <a:cs typeface="Times New Roman"/>
              </a:rPr>
              <a:t/>
            </a:r>
            <a:br>
              <a:rPr lang="en-US" dirty="0">
                <a:ea typeface="Times New Roman"/>
                <a:cs typeface="Times New Roman"/>
              </a:rPr>
            </a:br>
            <a:r>
              <a:rPr lang="en-US" b="1" dirty="0">
                <a:ea typeface="Times New Roman"/>
                <a:cs typeface="Times New Roman"/>
              </a:rPr>
              <a:t>2.</a:t>
            </a:r>
            <a:r>
              <a:rPr lang="en-US" dirty="0">
                <a:ea typeface="Times New Roman"/>
                <a:cs typeface="Times New Roman"/>
              </a:rPr>
              <a:t> Development deals more with a wholesome activity while progress deals with the particulars of the same action. In short, progress contributes to development.</a:t>
            </a:r>
            <a:endParaRPr lang="en-US" dirty="0"/>
          </a:p>
        </p:txBody>
      </p:sp>
    </p:spTree>
    <p:extLst>
      <p:ext uri="{BB962C8B-B14F-4D97-AF65-F5344CB8AC3E}">
        <p14:creationId xmlns:p14="http://schemas.microsoft.com/office/powerpoint/2010/main" val="177028457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sz="2700" b="1" dirty="0">
                <a:solidFill>
                  <a:srgbClr val="ED7D31"/>
                </a:solidFill>
                <a:latin typeface="Times New Roman"/>
                <a:ea typeface="Times New Roman"/>
                <a:cs typeface="Times New Roman"/>
              </a:rPr>
              <a:t>Difference between progress and development</a:t>
            </a:r>
            <a:endParaRPr lang="en-US" dirty="0"/>
          </a:p>
        </p:txBody>
      </p:sp>
      <p:sp>
        <p:nvSpPr>
          <p:cNvPr id="3" name="Content Placeholder 2"/>
          <p:cNvSpPr>
            <a:spLocks noGrp="1"/>
          </p:cNvSpPr>
          <p:nvPr>
            <p:ph sz="quarter" idx="1"/>
          </p:nvPr>
        </p:nvSpPr>
        <p:spPr/>
        <p:txBody>
          <a:bodyPr>
            <a:normAutofit/>
          </a:bodyPr>
          <a:lstStyle/>
          <a:p>
            <a:r>
              <a:rPr lang="en-US" b="1" dirty="0">
                <a:ea typeface="Times New Roman"/>
                <a:cs typeface="Times New Roman"/>
              </a:rPr>
              <a:t>3</a:t>
            </a:r>
            <a:r>
              <a:rPr lang="en-US" dirty="0">
                <a:ea typeface="Times New Roman"/>
                <a:cs typeface="Times New Roman"/>
              </a:rPr>
              <a:t>.Progress deals with the current status of the activity which includes the tasks done and the undone tasks while development also looks at the current status but on a macro level</a:t>
            </a:r>
            <a:r>
              <a:rPr lang="en-US" dirty="0" smtClean="0">
                <a:ea typeface="Times New Roman"/>
                <a:cs typeface="Times New Roman"/>
              </a:rPr>
              <a:t>.</a:t>
            </a:r>
          </a:p>
          <a:p>
            <a:r>
              <a:rPr lang="en-US" dirty="0">
                <a:ea typeface="Times New Roman"/>
                <a:cs typeface="Times New Roman"/>
              </a:rPr>
              <a:t/>
            </a:r>
            <a:br>
              <a:rPr lang="en-US" dirty="0">
                <a:ea typeface="Times New Roman"/>
                <a:cs typeface="Times New Roman"/>
              </a:rPr>
            </a:br>
            <a:r>
              <a:rPr lang="en-US" b="1" dirty="0">
                <a:ea typeface="Times New Roman"/>
                <a:cs typeface="Times New Roman"/>
              </a:rPr>
              <a:t>4</a:t>
            </a:r>
            <a:r>
              <a:rPr lang="en-US" dirty="0">
                <a:ea typeface="Times New Roman"/>
                <a:cs typeface="Times New Roman"/>
              </a:rPr>
              <a:t>.Progress is part of the development. Development is the wholesome approach or status of a particular activity whether a plan or a project.</a:t>
            </a:r>
            <a:br>
              <a:rPr lang="en-US" dirty="0">
                <a:ea typeface="Times New Roman"/>
                <a:cs typeface="Times New Roman"/>
              </a:rPr>
            </a:br>
            <a:endParaRPr lang="en-US" dirty="0"/>
          </a:p>
        </p:txBody>
      </p:sp>
    </p:spTree>
    <p:extLst>
      <p:ext uri="{BB962C8B-B14F-4D97-AF65-F5344CB8AC3E}">
        <p14:creationId xmlns:p14="http://schemas.microsoft.com/office/powerpoint/2010/main" val="22485978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700" b="1" dirty="0">
                <a:solidFill>
                  <a:srgbClr val="ED7D31"/>
                </a:solidFill>
                <a:latin typeface="Times New Roman"/>
                <a:ea typeface="Times New Roman"/>
                <a:cs typeface="Times New Roman"/>
              </a:rPr>
              <a:t>Difference between progress and development</a:t>
            </a:r>
            <a:endParaRPr lang="en-US" dirty="0"/>
          </a:p>
        </p:txBody>
      </p:sp>
      <p:sp>
        <p:nvSpPr>
          <p:cNvPr id="3" name="Content Placeholder 2"/>
          <p:cNvSpPr>
            <a:spLocks noGrp="1"/>
          </p:cNvSpPr>
          <p:nvPr>
            <p:ph sz="quarter" idx="1"/>
          </p:nvPr>
        </p:nvSpPr>
        <p:spPr>
          <a:xfrm>
            <a:off x="457200" y="1447800"/>
            <a:ext cx="8229600" cy="5029200"/>
          </a:xfrm>
        </p:spPr>
        <p:txBody>
          <a:bodyPr>
            <a:normAutofit/>
          </a:bodyPr>
          <a:lstStyle/>
          <a:p>
            <a:r>
              <a:rPr lang="en-US" dirty="0"/>
              <a:t>5.Progress and development is also reflected in work and the individual. Progress is concerned with the results while development deals with the process. Progress looks at the end of labor and the evaluative results while development concentrates on the methods and techniques</a:t>
            </a:r>
            <a:r>
              <a:rPr lang="en-US" dirty="0" smtClean="0"/>
              <a:t>.</a:t>
            </a:r>
          </a:p>
          <a:p>
            <a:endParaRPr lang="en-US" dirty="0"/>
          </a:p>
          <a:p>
            <a:r>
              <a:rPr lang="en-US" dirty="0"/>
              <a:t>6.Economic progress and development also are relative concepts. Progress is seen as the economic growth of a country while development refers to the distribution of progress to the members of society.</a:t>
            </a:r>
          </a:p>
          <a:p>
            <a:endParaRPr lang="en-US" dirty="0"/>
          </a:p>
        </p:txBody>
      </p:sp>
    </p:spTree>
    <p:extLst>
      <p:ext uri="{BB962C8B-B14F-4D97-AF65-F5344CB8AC3E}">
        <p14:creationId xmlns:p14="http://schemas.microsoft.com/office/powerpoint/2010/main" val="161473038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a:xfrm>
            <a:off x="1295400" y="1600200"/>
            <a:ext cx="6477000" cy="4873752"/>
          </a:xfrm>
        </p:spPr>
        <p:txBody>
          <a:bodyPr/>
          <a:lstStyle/>
          <a:p>
            <a:endParaRPr lang="en-US" dirty="0" smtClean="0"/>
          </a:p>
          <a:p>
            <a:endParaRPr lang="en-US" dirty="0"/>
          </a:p>
          <a:p>
            <a:pPr marL="2377440" lvl="8" indent="0">
              <a:buNone/>
            </a:pPr>
            <a:r>
              <a:rPr lang="en-US" sz="6000" dirty="0" smtClean="0"/>
              <a:t>Thank you</a:t>
            </a:r>
            <a:endParaRPr lang="en-US" sz="6000" dirty="0"/>
          </a:p>
        </p:txBody>
      </p:sp>
    </p:spTree>
    <p:extLst>
      <p:ext uri="{BB962C8B-B14F-4D97-AF65-F5344CB8AC3E}">
        <p14:creationId xmlns:p14="http://schemas.microsoft.com/office/powerpoint/2010/main" val="32969880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222222"/>
                </a:solidFill>
              </a:rPr>
              <a:t>sociology of development</a:t>
            </a:r>
            <a:endParaRPr lang="en-US" dirty="0"/>
          </a:p>
        </p:txBody>
      </p:sp>
      <p:sp>
        <p:nvSpPr>
          <p:cNvPr id="3" name="Content Placeholder 2"/>
          <p:cNvSpPr>
            <a:spLocks noGrp="1"/>
          </p:cNvSpPr>
          <p:nvPr>
            <p:ph sz="quarter" idx="1"/>
          </p:nvPr>
        </p:nvSpPr>
        <p:spPr/>
        <p:txBody>
          <a:bodyPr>
            <a:normAutofit lnSpcReduction="10000"/>
          </a:bodyPr>
          <a:lstStyle/>
          <a:p>
            <a:pPr marL="0" marR="0" algn="just" fontAlgn="base">
              <a:lnSpc>
                <a:spcPct val="150000"/>
              </a:lnSpc>
              <a:spcBef>
                <a:spcPts val="0"/>
              </a:spcBef>
              <a:spcAft>
                <a:spcPts val="0"/>
              </a:spcAft>
            </a:pPr>
            <a:r>
              <a:rPr lang="en-US" dirty="0">
                <a:solidFill>
                  <a:srgbClr val="404040"/>
                </a:solidFill>
                <a:latin typeface="Times New Roman"/>
                <a:ea typeface="Times New Roman"/>
              </a:rPr>
              <a:t>Development sociology is the study of the causes and consequences of economic change in society. The study of development has been one of the fundamental aspects of sociology since the beginnings of the discipline.</a:t>
            </a:r>
            <a:endParaRPr lang="en-US" sz="3600" dirty="0">
              <a:latin typeface="Times New Roman"/>
              <a:ea typeface="Times New Roman"/>
            </a:endParaRPr>
          </a:p>
          <a:p>
            <a:pPr marL="0" marR="0" algn="just" fontAlgn="base">
              <a:lnSpc>
                <a:spcPct val="150000"/>
              </a:lnSpc>
              <a:spcBef>
                <a:spcPts val="0"/>
              </a:spcBef>
              <a:spcAft>
                <a:spcPts val="0"/>
              </a:spcAft>
            </a:pPr>
            <a:r>
              <a:rPr lang="en-US" dirty="0">
                <a:solidFill>
                  <a:srgbClr val="404040"/>
                </a:solidFill>
                <a:latin typeface="Times New Roman"/>
                <a:ea typeface="Times New Roman"/>
              </a:rPr>
              <a:t> The competing visions of Weber’s </a:t>
            </a:r>
            <a:r>
              <a:rPr lang="en-US" i="1" dirty="0">
                <a:solidFill>
                  <a:srgbClr val="404040"/>
                </a:solidFill>
                <a:latin typeface="Times New Roman"/>
                <a:ea typeface="Times New Roman"/>
              </a:rPr>
              <a:t>Protestant Ethic and the Spirit of Capitalism</a:t>
            </a:r>
            <a:r>
              <a:rPr lang="en-US" dirty="0">
                <a:solidFill>
                  <a:srgbClr val="404040"/>
                </a:solidFill>
                <a:latin typeface="Times New Roman"/>
                <a:ea typeface="Times New Roman"/>
              </a:rPr>
              <a:t> (1904-5) and Marx’s </a:t>
            </a:r>
            <a:r>
              <a:rPr lang="en-US" i="1" dirty="0">
                <a:solidFill>
                  <a:srgbClr val="404040"/>
                </a:solidFill>
                <a:latin typeface="Times New Roman"/>
                <a:ea typeface="Times New Roman"/>
              </a:rPr>
              <a:t>Das </a:t>
            </a:r>
            <a:r>
              <a:rPr lang="en-US" i="1" dirty="0" err="1">
                <a:solidFill>
                  <a:srgbClr val="404040"/>
                </a:solidFill>
                <a:latin typeface="Times New Roman"/>
                <a:ea typeface="Times New Roman"/>
              </a:rPr>
              <a:t>Kapital</a:t>
            </a:r>
            <a:r>
              <a:rPr lang="en-US" dirty="0">
                <a:solidFill>
                  <a:srgbClr val="404040"/>
                </a:solidFill>
                <a:latin typeface="Times New Roman"/>
                <a:ea typeface="Times New Roman"/>
              </a:rPr>
              <a:t> (1867) have made debates concerning the rise and evolution of capitalism central to the core theoretical debates of sociology.</a:t>
            </a:r>
            <a:endParaRPr lang="en-US" sz="3600" dirty="0">
              <a:latin typeface="Times New Roman"/>
              <a:ea typeface="Times New Roman"/>
            </a:endParaRPr>
          </a:p>
          <a:p>
            <a:endParaRPr lang="en-US" dirty="0"/>
          </a:p>
        </p:txBody>
      </p:sp>
    </p:spTree>
    <p:extLst>
      <p:ext uri="{BB962C8B-B14F-4D97-AF65-F5344CB8AC3E}">
        <p14:creationId xmlns:p14="http://schemas.microsoft.com/office/powerpoint/2010/main" val="30610414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Significance of Sociology of Development as a Field</a:t>
            </a:r>
            <a:endParaRPr lang="en-US" dirty="0"/>
          </a:p>
        </p:txBody>
      </p:sp>
      <p:sp>
        <p:nvSpPr>
          <p:cNvPr id="3" name="Content Placeholder 2"/>
          <p:cNvSpPr>
            <a:spLocks noGrp="1"/>
          </p:cNvSpPr>
          <p:nvPr>
            <p:ph sz="quarter" idx="1"/>
          </p:nvPr>
        </p:nvSpPr>
        <p:spPr/>
        <p:txBody>
          <a:bodyPr/>
          <a:lstStyle/>
          <a:p>
            <a:pPr algn="just">
              <a:lnSpc>
                <a:spcPct val="200000"/>
              </a:lnSpc>
            </a:pPr>
            <a:r>
              <a:rPr lang="en-US" b="0" i="0" dirty="0" smtClean="0">
                <a:solidFill>
                  <a:srgbClr val="333333"/>
                </a:solidFill>
                <a:effectLst/>
                <a:latin typeface="Georgia"/>
              </a:rPr>
              <a:t>Development sociology is the study of the causes and consequences of economic change in society. The study of development has been one of the fundamental aspects of sociology since the beginnings of the discipline</a:t>
            </a:r>
            <a:endParaRPr lang="en-US" dirty="0"/>
          </a:p>
        </p:txBody>
      </p:sp>
    </p:spTree>
    <p:extLst>
      <p:ext uri="{BB962C8B-B14F-4D97-AF65-F5344CB8AC3E}">
        <p14:creationId xmlns:p14="http://schemas.microsoft.com/office/powerpoint/2010/main" val="1827887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a:xfrm>
            <a:off x="457200" y="1600200"/>
            <a:ext cx="8229600" cy="4876800"/>
          </a:xfrm>
        </p:spPr>
        <p:txBody>
          <a:bodyPr>
            <a:normAutofit lnSpcReduction="10000"/>
          </a:bodyPr>
          <a:lstStyle/>
          <a:p>
            <a:pPr algn="just">
              <a:lnSpc>
                <a:spcPct val="150000"/>
              </a:lnSpc>
            </a:pPr>
            <a:r>
              <a:rPr lang="en-US" dirty="0" smtClean="0"/>
              <a:t>Development Sociology investigates the practices and processes of social change.  In this sense the sociology of development addresses pressing intellectual challenges: internal and international migration, transformation of political regimes, changes in household and family formations, technological change, sustainable (and unsustainable) population and economic growth, and the production and reproduction of social and economic inequality.</a:t>
            </a:r>
            <a:endParaRPr lang="en-US" dirty="0"/>
          </a:p>
        </p:txBody>
      </p:sp>
    </p:spTree>
    <p:extLst>
      <p:ext uri="{BB962C8B-B14F-4D97-AF65-F5344CB8AC3E}">
        <p14:creationId xmlns:p14="http://schemas.microsoft.com/office/powerpoint/2010/main" val="42285686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What is development</a:t>
            </a:r>
            <a:endParaRPr lang="en-US" dirty="0"/>
          </a:p>
        </p:txBody>
      </p:sp>
      <p:sp>
        <p:nvSpPr>
          <p:cNvPr id="3" name="Content Placeholder 2"/>
          <p:cNvSpPr>
            <a:spLocks noGrp="1"/>
          </p:cNvSpPr>
          <p:nvPr>
            <p:ph sz="quarter" idx="1"/>
          </p:nvPr>
        </p:nvSpPr>
        <p:spPr>
          <a:xfrm>
            <a:off x="457200" y="1219200"/>
            <a:ext cx="8229600" cy="5334000"/>
          </a:xfrm>
        </p:spPr>
        <p:txBody>
          <a:bodyPr>
            <a:normAutofit/>
          </a:bodyPr>
          <a:lstStyle/>
          <a:p>
            <a:pPr>
              <a:lnSpc>
                <a:spcPct val="150000"/>
              </a:lnSpc>
            </a:pPr>
            <a:r>
              <a:rPr lang="en-US" dirty="0"/>
              <a:t>Development is a process that creates growth, progress, positive change or the addition of physical, economic, environmental, social and demographic components.  The purpose of development is a rise in the level and quality of life of the population, and the creation or expansion of local regional </a:t>
            </a:r>
            <a:r>
              <a:rPr lang="en-US" dirty="0" smtClean="0"/>
              <a:t>income</a:t>
            </a:r>
            <a:endParaRPr lang="en-US" dirty="0"/>
          </a:p>
        </p:txBody>
      </p:sp>
    </p:spTree>
    <p:extLst>
      <p:ext uri="{BB962C8B-B14F-4D97-AF65-F5344CB8AC3E}">
        <p14:creationId xmlns:p14="http://schemas.microsoft.com/office/powerpoint/2010/main" val="8963232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575F6D"/>
                </a:solidFill>
              </a:rPr>
              <a:t>What is development</a:t>
            </a:r>
            <a:endParaRPr lang="en-US" dirty="0"/>
          </a:p>
        </p:txBody>
      </p:sp>
      <p:sp>
        <p:nvSpPr>
          <p:cNvPr id="3" name="Content Placeholder 2"/>
          <p:cNvSpPr>
            <a:spLocks noGrp="1"/>
          </p:cNvSpPr>
          <p:nvPr>
            <p:ph sz="quarter" idx="1"/>
          </p:nvPr>
        </p:nvSpPr>
        <p:spPr/>
        <p:txBody>
          <a:bodyPr/>
          <a:lstStyle/>
          <a:p>
            <a:pPr lvl="0" algn="just">
              <a:lnSpc>
                <a:spcPct val="150000"/>
              </a:lnSpc>
              <a:buClr>
                <a:srgbClr val="FE8637"/>
              </a:buClr>
            </a:pPr>
            <a:r>
              <a:rPr lang="en-US" dirty="0">
                <a:solidFill>
                  <a:prstClr val="black"/>
                </a:solidFill>
              </a:rPr>
              <a:t>and employment opportunities, without damaging the resources of the environment.  Development is visible and useful, not necessarily immediately, and includes an aspect of quality change and the creation of conditions for a continuation of that change.</a:t>
            </a:r>
          </a:p>
        </p:txBody>
      </p:sp>
    </p:spTree>
    <p:extLst>
      <p:ext uri="{BB962C8B-B14F-4D97-AF65-F5344CB8AC3E}">
        <p14:creationId xmlns:p14="http://schemas.microsoft.com/office/powerpoint/2010/main" val="1381759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457200" y="1371600"/>
            <a:ext cx="8229600" cy="5181600"/>
          </a:xfrm>
        </p:spPr>
        <p:txBody>
          <a:bodyPr>
            <a:normAutofit/>
          </a:bodyPr>
          <a:lstStyle/>
          <a:p>
            <a:pPr algn="just">
              <a:lnSpc>
                <a:spcPct val="150000"/>
              </a:lnSpc>
            </a:pPr>
            <a:r>
              <a:rPr lang="en-US" dirty="0">
                <a:latin typeface="Times New Roman"/>
                <a:ea typeface="Times New Roman"/>
              </a:rPr>
              <a:t>The international agenda began to focus on development beginning in the second half of the twentieth century.  An understanding developed that economic growth did not necessarily lead to a rise in the level and quality of life for populations all over the world;  there was a need to place an emphasis on specific policies that would channel resources and enable social and economic mobility for various layers of the population</a:t>
            </a:r>
            <a:endParaRPr lang="en-US" dirty="0"/>
          </a:p>
        </p:txBody>
      </p:sp>
    </p:spTree>
    <p:extLst>
      <p:ext uri="{BB962C8B-B14F-4D97-AF65-F5344CB8AC3E}">
        <p14:creationId xmlns:p14="http://schemas.microsoft.com/office/powerpoint/2010/main" val="18971596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solidFill>
                  <a:srgbClr val="000000"/>
                </a:solidFill>
                <a:latin typeface="Times New Roman"/>
                <a:ea typeface="Times New Roman"/>
              </a:rPr>
              <a:t>Meaning and Concept of Development</a:t>
            </a:r>
            <a:endParaRPr lang="en-US" dirty="0"/>
          </a:p>
        </p:txBody>
      </p:sp>
      <p:sp>
        <p:nvSpPr>
          <p:cNvPr id="3" name="Content Placeholder 2"/>
          <p:cNvSpPr>
            <a:spLocks noGrp="1"/>
          </p:cNvSpPr>
          <p:nvPr>
            <p:ph sz="quarter" idx="1"/>
          </p:nvPr>
        </p:nvSpPr>
        <p:spPr/>
        <p:txBody>
          <a:bodyPr/>
          <a:lstStyle/>
          <a:p>
            <a:endParaRPr lang="en-US" dirty="0" smtClean="0"/>
          </a:p>
          <a:p>
            <a:endParaRPr lang="en-US" dirty="0"/>
          </a:p>
          <a:p>
            <a:pPr algn="just">
              <a:lnSpc>
                <a:spcPct val="150000"/>
              </a:lnSpc>
            </a:pPr>
            <a:r>
              <a:rPr lang="en-US" dirty="0" smtClean="0"/>
              <a:t>Development </a:t>
            </a:r>
            <a:r>
              <a:rPr lang="en-US" dirty="0"/>
              <a:t>means “improvement in country’s economic and social conditions”. More specially, it refers to improvements in way of managing an area’s natural and human resources. In order to create wealth and improve people’s lives.</a:t>
            </a:r>
          </a:p>
        </p:txBody>
      </p:sp>
    </p:spTree>
    <p:extLst>
      <p:ext uri="{BB962C8B-B14F-4D97-AF65-F5344CB8AC3E}">
        <p14:creationId xmlns:p14="http://schemas.microsoft.com/office/powerpoint/2010/main" val="38128553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Meaning and Concept of Development</a:t>
            </a:r>
          </a:p>
        </p:txBody>
      </p:sp>
      <p:sp>
        <p:nvSpPr>
          <p:cNvPr id="3" name="Content Placeholder 2"/>
          <p:cNvSpPr>
            <a:spLocks noGrp="1"/>
          </p:cNvSpPr>
          <p:nvPr>
            <p:ph sz="quarter" idx="1"/>
          </p:nvPr>
        </p:nvSpPr>
        <p:spPr/>
        <p:txBody>
          <a:bodyPr/>
          <a:lstStyle/>
          <a:p>
            <a:pPr>
              <a:lnSpc>
                <a:spcPct val="150000"/>
              </a:lnSpc>
            </a:pPr>
            <a:r>
              <a:rPr lang="en-US" dirty="0"/>
              <a:t>Dudley Seers while elaborating on the meaning of development suggests that while there can be value judgements on what is development and what is not, it should be a universally acceptable aim of development to make for conditions that lead to a </a:t>
            </a:r>
            <a:r>
              <a:rPr lang="en-US" dirty="0" smtClean="0"/>
              <a:t>realization </a:t>
            </a:r>
            <a:r>
              <a:rPr lang="en-US" dirty="0"/>
              <a:t>of the potentials of human personality.</a:t>
            </a:r>
          </a:p>
        </p:txBody>
      </p:sp>
    </p:spTree>
    <p:extLst>
      <p:ext uri="{BB962C8B-B14F-4D97-AF65-F5344CB8AC3E}">
        <p14:creationId xmlns:p14="http://schemas.microsoft.com/office/powerpoint/2010/main" val="357322224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73</TotalTime>
  <Words>753</Words>
  <Application>Microsoft Office PowerPoint</Application>
  <PresentationFormat>On-screen Show (4:3)</PresentationFormat>
  <Paragraphs>47</Paragraphs>
  <Slides>17</Slides>
  <Notes>1</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Oriel</vt:lpstr>
      <vt:lpstr>sociology of development?</vt:lpstr>
      <vt:lpstr>sociology of development</vt:lpstr>
      <vt:lpstr>Significance of Sociology of Development as a Field</vt:lpstr>
      <vt:lpstr>PowerPoint Presentation</vt:lpstr>
      <vt:lpstr>What is development</vt:lpstr>
      <vt:lpstr>What is development</vt:lpstr>
      <vt:lpstr>PowerPoint Presentation</vt:lpstr>
      <vt:lpstr>Meaning and Concept of Development</vt:lpstr>
      <vt:lpstr>Meaning and Concept of Development</vt:lpstr>
      <vt:lpstr>Seers outlined several conditions that can make for achievement of this aim:</vt:lpstr>
      <vt:lpstr>Definitions</vt:lpstr>
      <vt:lpstr>Definitions</vt:lpstr>
      <vt:lpstr>Definitions</vt:lpstr>
      <vt:lpstr>Difference between progress and development  </vt:lpstr>
      <vt:lpstr> Difference between progress and development</vt:lpstr>
      <vt:lpstr>Difference between progress and development</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sociology of development?</dc:title>
  <dc:creator>zahoor ahmed</dc:creator>
  <cp:lastModifiedBy>zahoor ahmed</cp:lastModifiedBy>
  <cp:revision>9</cp:revision>
  <dcterms:created xsi:type="dcterms:W3CDTF">2020-05-01T20:39:30Z</dcterms:created>
  <dcterms:modified xsi:type="dcterms:W3CDTF">2020-05-28T17:28:11Z</dcterms:modified>
</cp:coreProperties>
</file>