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82" r:id="rId2"/>
    <p:sldId id="283" r:id="rId3"/>
    <p:sldId id="284" r:id="rId4"/>
    <p:sldId id="285" r:id="rId5"/>
    <p:sldId id="286" r:id="rId6"/>
    <p:sldId id="287" r:id="rId7"/>
    <p:sldId id="288" r:id="rId8"/>
    <p:sldId id="289" r:id="rId9"/>
    <p:sldId id="290" r:id="rId10"/>
    <p:sldId id="291" r:id="rId11"/>
    <p:sldId id="292" r:id="rId12"/>
    <p:sldId id="293" r:id="rId13"/>
    <p:sldId id="294" r:id="rId14"/>
    <p:sldId id="295" r:id="rId15"/>
    <p:sldId id="296" r:id="rId16"/>
    <p:sldId id="301" r:id="rId17"/>
    <p:sldId id="302" r:id="rId18"/>
    <p:sldId id="303" r:id="rId19"/>
    <p:sldId id="304" r:id="rId20"/>
    <p:sldId id="305" r:id="rId21"/>
    <p:sldId id="306" r:id="rId22"/>
    <p:sldId id="297" r:id="rId23"/>
    <p:sldId id="298" r:id="rId24"/>
    <p:sldId id="299" r:id="rId25"/>
    <p:sldId id="300" r:id="rId26"/>
    <p:sldId id="307" r:id="rId27"/>
    <p:sldId id="308" r:id="rId28"/>
    <p:sldId id="309" r:id="rId29"/>
    <p:sldId id="310" r:id="rId30"/>
    <p:sldId id="311" r:id="rId31"/>
    <p:sldId id="312" r:id="rId32"/>
    <p:sldId id="313"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85" autoAdjust="0"/>
    <p:restoredTop sz="94737" autoAdjust="0"/>
  </p:normalViewPr>
  <p:slideViewPr>
    <p:cSldViewPr snapToGrid="0">
      <p:cViewPr varScale="1">
        <p:scale>
          <a:sx n="68" d="100"/>
          <a:sy n="68" d="100"/>
        </p:scale>
        <p:origin x="840" y="6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1C0C283-DDAC-4788-A9FD-C2C99F1325C1}" type="datetimeFigureOut">
              <a:rPr lang="en-US" smtClean="0"/>
              <a:t>6/3/2020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42E06512-D75C-4088-8FE1-1CC5CEBC23D0}" type="slidenum">
              <a:rPr lang="en-US" smtClean="0"/>
              <a:t>‹#›</a:t>
            </a:fld>
            <a:endParaRPr lang="en-US" dirty="0"/>
          </a:p>
        </p:txBody>
      </p:sp>
    </p:spTree>
    <p:extLst>
      <p:ext uri="{BB962C8B-B14F-4D97-AF65-F5344CB8AC3E}">
        <p14:creationId xmlns:p14="http://schemas.microsoft.com/office/powerpoint/2010/main" val="2887191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C0C283-DDAC-4788-A9FD-C2C99F1325C1}" type="datetimeFigureOut">
              <a:rPr lang="en-US" smtClean="0"/>
              <a:t>6/3/2020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42E06512-D75C-4088-8FE1-1CC5CEBC23D0}" type="slidenum">
              <a:rPr lang="en-US" smtClean="0"/>
              <a:t>‹#›</a:t>
            </a:fld>
            <a:endParaRPr lang="en-US" dirty="0"/>
          </a:p>
        </p:txBody>
      </p:sp>
    </p:spTree>
    <p:extLst>
      <p:ext uri="{BB962C8B-B14F-4D97-AF65-F5344CB8AC3E}">
        <p14:creationId xmlns:p14="http://schemas.microsoft.com/office/powerpoint/2010/main" val="12920406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C0C283-DDAC-4788-A9FD-C2C99F1325C1}" type="datetimeFigureOut">
              <a:rPr lang="en-US" smtClean="0"/>
              <a:t>6/3/2020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42E06512-D75C-4088-8FE1-1CC5CEBC23D0}" type="slidenum">
              <a:rPr lang="en-US" smtClean="0"/>
              <a:t>‹#›</a:t>
            </a:fld>
            <a:endParaRPr lang="en-US" dirty="0"/>
          </a:p>
        </p:txBody>
      </p:sp>
    </p:spTree>
    <p:extLst>
      <p:ext uri="{BB962C8B-B14F-4D97-AF65-F5344CB8AC3E}">
        <p14:creationId xmlns:p14="http://schemas.microsoft.com/office/powerpoint/2010/main" val="27877800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C0C283-DDAC-4788-A9FD-C2C99F1325C1}" type="datetimeFigureOut">
              <a:rPr lang="en-US" smtClean="0"/>
              <a:t>6/3/2020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42E06512-D75C-4088-8FE1-1CC5CEBC23D0}" type="slidenum">
              <a:rPr lang="en-US" smtClean="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42126079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C0C283-DDAC-4788-A9FD-C2C99F1325C1}" type="datetimeFigureOut">
              <a:rPr lang="en-US" smtClean="0"/>
              <a:t>6/3/2020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42E06512-D75C-4088-8FE1-1CC5CEBC23D0}" type="slidenum">
              <a:rPr lang="en-US" smtClean="0"/>
              <a:t>‹#›</a:t>
            </a:fld>
            <a:endParaRPr lang="en-US" dirty="0"/>
          </a:p>
        </p:txBody>
      </p:sp>
    </p:spTree>
    <p:extLst>
      <p:ext uri="{BB962C8B-B14F-4D97-AF65-F5344CB8AC3E}">
        <p14:creationId xmlns:p14="http://schemas.microsoft.com/office/powerpoint/2010/main" val="17824302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1C0C283-DDAC-4788-A9FD-C2C99F1325C1}" type="datetimeFigureOut">
              <a:rPr lang="en-US" smtClean="0"/>
              <a:t>6/3/2020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2E06512-D75C-4088-8FE1-1CC5CEBC23D0}" type="slidenum">
              <a:rPr lang="en-US" smtClean="0"/>
              <a:t>‹#›</a:t>
            </a:fld>
            <a:endParaRPr lang="en-US" dirty="0"/>
          </a:p>
        </p:txBody>
      </p:sp>
    </p:spTree>
    <p:extLst>
      <p:ext uri="{BB962C8B-B14F-4D97-AF65-F5344CB8AC3E}">
        <p14:creationId xmlns:p14="http://schemas.microsoft.com/office/powerpoint/2010/main" val="6625885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1C0C283-DDAC-4788-A9FD-C2C99F1325C1}" type="datetimeFigureOut">
              <a:rPr lang="en-US" smtClean="0"/>
              <a:t>6/3/2020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2E06512-D75C-4088-8FE1-1CC5CEBC23D0}" type="slidenum">
              <a:rPr lang="en-US" smtClean="0"/>
              <a:t>‹#›</a:t>
            </a:fld>
            <a:endParaRPr lang="en-US" dirty="0"/>
          </a:p>
        </p:txBody>
      </p:sp>
    </p:spTree>
    <p:extLst>
      <p:ext uri="{BB962C8B-B14F-4D97-AF65-F5344CB8AC3E}">
        <p14:creationId xmlns:p14="http://schemas.microsoft.com/office/powerpoint/2010/main" val="24584970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1C0C283-DDAC-4788-A9FD-C2C99F1325C1}" type="datetimeFigureOut">
              <a:rPr lang="en-US" smtClean="0"/>
              <a:t>6/3/2020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2E06512-D75C-4088-8FE1-1CC5CEBC23D0}" type="slidenum">
              <a:rPr lang="en-US" smtClean="0"/>
              <a:t>‹#›</a:t>
            </a:fld>
            <a:endParaRPr lang="en-US" dirty="0"/>
          </a:p>
        </p:txBody>
      </p:sp>
    </p:spTree>
    <p:extLst>
      <p:ext uri="{BB962C8B-B14F-4D97-AF65-F5344CB8AC3E}">
        <p14:creationId xmlns:p14="http://schemas.microsoft.com/office/powerpoint/2010/main" val="25738757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41C0C283-DDAC-4788-A9FD-C2C99F1325C1}" type="datetimeFigureOut">
              <a:rPr lang="en-US" smtClean="0"/>
              <a:t>6/3/2020</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42E06512-D75C-4088-8FE1-1CC5CEBC23D0}" type="slidenum">
              <a:rPr lang="en-US" smtClean="0"/>
              <a:t>‹#›</a:t>
            </a:fld>
            <a:endParaRPr lang="en-US" dirty="0"/>
          </a:p>
        </p:txBody>
      </p:sp>
    </p:spTree>
    <p:extLst>
      <p:ext uri="{BB962C8B-B14F-4D97-AF65-F5344CB8AC3E}">
        <p14:creationId xmlns:p14="http://schemas.microsoft.com/office/powerpoint/2010/main" val="3990496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defRPr>
                <a:latin typeface="Times New Roman" panose="02020603050405020304" pitchFamily="18" charset="0"/>
                <a:cs typeface="Times New Roman" panose="02020603050405020304" pitchFamily="18"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1C0C283-DDAC-4788-A9FD-C2C99F1325C1}" type="datetimeFigureOut">
              <a:rPr lang="en-US" smtClean="0"/>
              <a:pPr/>
              <a:t>6/3/2020</a:t>
            </a:fld>
            <a:endParaRPr lang="en-US" dirty="0"/>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en-US"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42E06512-D75C-4088-8FE1-1CC5CEBC23D0}" type="slidenum">
              <a:rPr lang="en-US" smtClean="0"/>
              <a:pPr/>
              <a:t>‹#›</a:t>
            </a:fld>
            <a:endParaRPr lang="en-US" dirty="0"/>
          </a:p>
        </p:txBody>
      </p:sp>
    </p:spTree>
    <p:extLst>
      <p:ext uri="{BB962C8B-B14F-4D97-AF65-F5344CB8AC3E}">
        <p14:creationId xmlns:p14="http://schemas.microsoft.com/office/powerpoint/2010/main" val="3270314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1C0C283-DDAC-4788-A9FD-C2C99F1325C1}" type="datetimeFigureOut">
              <a:rPr lang="en-US" smtClean="0"/>
              <a:t>6/3/2020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42E06512-D75C-4088-8FE1-1CC5CEBC23D0}" type="slidenum">
              <a:rPr lang="en-US" smtClean="0"/>
              <a:t>‹#›</a:t>
            </a:fld>
            <a:endParaRPr lang="en-US" dirty="0"/>
          </a:p>
        </p:txBody>
      </p:sp>
    </p:spTree>
    <p:extLst>
      <p:ext uri="{BB962C8B-B14F-4D97-AF65-F5344CB8AC3E}">
        <p14:creationId xmlns:p14="http://schemas.microsoft.com/office/powerpoint/2010/main" val="4123990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1C0C283-DDAC-4788-A9FD-C2C99F1325C1}" type="datetimeFigureOut">
              <a:rPr lang="en-US" smtClean="0"/>
              <a:t>6/3/2020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2E06512-D75C-4088-8FE1-1CC5CEBC23D0}" type="slidenum">
              <a:rPr lang="en-US" smtClean="0"/>
              <a:t>‹#›</a:t>
            </a:fld>
            <a:endParaRPr lang="en-US" dirty="0"/>
          </a:p>
        </p:txBody>
      </p:sp>
    </p:spTree>
    <p:extLst>
      <p:ext uri="{BB962C8B-B14F-4D97-AF65-F5344CB8AC3E}">
        <p14:creationId xmlns:p14="http://schemas.microsoft.com/office/powerpoint/2010/main" val="30116719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1C0C283-DDAC-4788-A9FD-C2C99F1325C1}" type="datetimeFigureOut">
              <a:rPr lang="en-US" smtClean="0"/>
              <a:t>6/3/2020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2E06512-D75C-4088-8FE1-1CC5CEBC23D0}" type="slidenum">
              <a:rPr lang="en-US" smtClean="0"/>
              <a:t>‹#›</a:t>
            </a:fld>
            <a:endParaRPr lang="en-US" dirty="0"/>
          </a:p>
        </p:txBody>
      </p:sp>
    </p:spTree>
    <p:extLst>
      <p:ext uri="{BB962C8B-B14F-4D97-AF65-F5344CB8AC3E}">
        <p14:creationId xmlns:p14="http://schemas.microsoft.com/office/powerpoint/2010/main" val="16199454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1C0C283-DDAC-4788-A9FD-C2C99F1325C1}" type="datetimeFigureOut">
              <a:rPr lang="en-US" smtClean="0"/>
              <a:t>6/3/2020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2E06512-D75C-4088-8FE1-1CC5CEBC23D0}" type="slidenum">
              <a:rPr lang="en-US" smtClean="0"/>
              <a:t>‹#›</a:t>
            </a:fld>
            <a:endParaRPr lang="en-US" dirty="0"/>
          </a:p>
        </p:txBody>
      </p:sp>
    </p:spTree>
    <p:extLst>
      <p:ext uri="{BB962C8B-B14F-4D97-AF65-F5344CB8AC3E}">
        <p14:creationId xmlns:p14="http://schemas.microsoft.com/office/powerpoint/2010/main" val="10768497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41C0C283-DDAC-4788-A9FD-C2C99F1325C1}" type="datetimeFigureOut">
              <a:rPr lang="en-US" smtClean="0"/>
              <a:t>6/3/2020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2E06512-D75C-4088-8FE1-1CC5CEBC23D0}" type="slidenum">
              <a:rPr lang="en-US" smtClean="0"/>
              <a:t>‹#›</a:t>
            </a:fld>
            <a:endParaRPr lang="en-US" dirty="0"/>
          </a:p>
        </p:txBody>
      </p:sp>
    </p:spTree>
    <p:extLst>
      <p:ext uri="{BB962C8B-B14F-4D97-AF65-F5344CB8AC3E}">
        <p14:creationId xmlns:p14="http://schemas.microsoft.com/office/powerpoint/2010/main" val="3624803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C0C283-DDAC-4788-A9FD-C2C99F1325C1}" type="datetimeFigureOut">
              <a:rPr lang="en-US" smtClean="0"/>
              <a:t>6/3/2020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2E06512-D75C-4088-8FE1-1CC5CEBC23D0}" type="slidenum">
              <a:rPr lang="en-US" smtClean="0"/>
              <a:t>‹#›</a:t>
            </a:fld>
            <a:endParaRPr lang="en-US" dirty="0"/>
          </a:p>
        </p:txBody>
      </p:sp>
    </p:spTree>
    <p:extLst>
      <p:ext uri="{BB962C8B-B14F-4D97-AF65-F5344CB8AC3E}">
        <p14:creationId xmlns:p14="http://schemas.microsoft.com/office/powerpoint/2010/main" val="37499595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C0C283-DDAC-4788-A9FD-C2C99F1325C1}" type="datetimeFigureOut">
              <a:rPr lang="en-US" smtClean="0"/>
              <a:t>6/3/2020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2E06512-D75C-4088-8FE1-1CC5CEBC23D0}" type="slidenum">
              <a:rPr lang="en-US" smtClean="0"/>
              <a:t>‹#›</a:t>
            </a:fld>
            <a:endParaRPr lang="en-US" dirty="0"/>
          </a:p>
        </p:txBody>
      </p:sp>
    </p:spTree>
    <p:extLst>
      <p:ext uri="{BB962C8B-B14F-4D97-AF65-F5344CB8AC3E}">
        <p14:creationId xmlns:p14="http://schemas.microsoft.com/office/powerpoint/2010/main" val="3131443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1C0C283-DDAC-4788-A9FD-C2C99F1325C1}" type="datetimeFigureOut">
              <a:rPr lang="en-US" smtClean="0"/>
              <a:t>6/3/2020</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42E06512-D75C-4088-8FE1-1CC5CEBC23D0}" type="slidenum">
              <a:rPr lang="en-US" smtClean="0"/>
              <a:t>‹#›</a:t>
            </a:fld>
            <a:endParaRPr lang="en-US" dirty="0"/>
          </a:p>
        </p:txBody>
      </p:sp>
    </p:spTree>
    <p:extLst>
      <p:ext uri="{BB962C8B-B14F-4D97-AF65-F5344CB8AC3E}">
        <p14:creationId xmlns:p14="http://schemas.microsoft.com/office/powerpoint/2010/main" val="2274485628"/>
      </p:ext>
    </p:extLst>
  </p:cSld>
  <p:clrMap bg1="dk1" tx1="lt1" bg2="dk2" tx2="lt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 id="2147483694"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Computer Hardware</a:t>
            </a:r>
          </a:p>
        </p:txBody>
      </p:sp>
      <p:sp>
        <p:nvSpPr>
          <p:cNvPr id="3" name="Content Placeholder 2"/>
          <p:cNvSpPr>
            <a:spLocks noGrp="1"/>
          </p:cNvSpPr>
          <p:nvPr>
            <p:ph idx="1"/>
          </p:nvPr>
        </p:nvSpPr>
        <p:spPr>
          <a:xfrm>
            <a:off x="680321" y="2084294"/>
            <a:ext cx="6661773" cy="4773706"/>
          </a:xfrm>
        </p:spPr>
        <p:txBody>
          <a:bodyPr/>
          <a:lstStyle/>
          <a:p>
            <a:pPr algn="just"/>
            <a:r>
              <a:rPr lang="en-US" b="1" dirty="0"/>
              <a:t>Computer hardware</a:t>
            </a:r>
            <a:r>
              <a:rPr lang="en-US" dirty="0"/>
              <a:t> is the collection of physical elements that constitutes a computer system. Computer hardware refers to the physical parts or components of a computer such as the monitor, mouse, keyboard, computer data storage, hard drive disk (HDD), system unit (graphic cards, sound cards, memory, motherboard and chips), etc. all of which are physical objects that can be touched</a:t>
            </a:r>
          </a:p>
        </p:txBody>
      </p:sp>
      <p:pic>
        <p:nvPicPr>
          <p:cNvPr id="10242" name="Picture 2" descr="http://www.innovativesuperstore.com.jm/images/computerhardware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90965" y="2084294"/>
            <a:ext cx="3629399" cy="46919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1594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Secondary Storage Devices</a:t>
            </a:r>
          </a:p>
        </p:txBody>
      </p:sp>
      <p:sp>
        <p:nvSpPr>
          <p:cNvPr id="3" name="Content Placeholder 2"/>
          <p:cNvSpPr>
            <a:spLocks noGrp="1"/>
          </p:cNvSpPr>
          <p:nvPr>
            <p:ph idx="1"/>
          </p:nvPr>
        </p:nvSpPr>
        <p:spPr>
          <a:xfrm>
            <a:off x="680322" y="2336873"/>
            <a:ext cx="6473514" cy="4521128"/>
          </a:xfrm>
        </p:spPr>
        <p:txBody>
          <a:bodyPr>
            <a:normAutofit/>
          </a:bodyPr>
          <a:lstStyle/>
          <a:p>
            <a:pPr algn="just"/>
            <a:r>
              <a:rPr lang="en-US" dirty="0"/>
              <a:t>Alternatively referred to as</a:t>
            </a:r>
            <a:r>
              <a:rPr lang="en-US" b="1" dirty="0"/>
              <a:t> external memory</a:t>
            </a:r>
            <a:r>
              <a:rPr lang="en-US" dirty="0"/>
              <a:t> and </a:t>
            </a:r>
            <a:r>
              <a:rPr lang="en-US" b="1" dirty="0"/>
              <a:t>auxiliary storage</a:t>
            </a:r>
            <a:r>
              <a:rPr lang="en-US" dirty="0"/>
              <a:t>, </a:t>
            </a:r>
            <a:r>
              <a:rPr lang="en-US" b="1" dirty="0"/>
              <a:t>secondary storage</a:t>
            </a:r>
            <a:r>
              <a:rPr lang="en-US" dirty="0"/>
              <a:t> is a storage medium that holds information until it is deleted or overwritten regardless if the computer has power. For example, a floppy disk drive and hard drive are both good examples of secondary storage devices. As can be seen by the picture below there are three different storage on a computer, although primary storage is accessed much faster than secondary storage because of the price and size limitations secondary storage is used with today's computers to store all your programs and your personal data.</a:t>
            </a:r>
          </a:p>
        </p:txBody>
      </p:sp>
      <p:pic>
        <p:nvPicPr>
          <p:cNvPr id="4" name="Picture 2" descr="Secondary storage"/>
          <p:cNvPicPr>
            <a:picLocks noChangeAspect="1" noChangeArrowheads="1"/>
          </p:cNvPicPr>
          <p:nvPr/>
        </p:nvPicPr>
        <p:blipFill rotWithShape="1">
          <a:blip r:embed="rId2">
            <a:extLst>
              <a:ext uri="{28A0092B-C50C-407E-A947-70E740481C1C}">
                <a14:useLocalDpi xmlns:a14="http://schemas.microsoft.com/office/drawing/2010/main" val="0"/>
              </a:ext>
            </a:extLst>
          </a:blip>
          <a:srcRect b="7419"/>
          <a:stretch/>
        </p:blipFill>
        <p:spPr bwMode="auto">
          <a:xfrm>
            <a:off x="7183633" y="2130331"/>
            <a:ext cx="4818241" cy="33560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072029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Off-line Storage Devices </a:t>
            </a:r>
            <a:br>
              <a:rPr lang="en-US" b="1" dirty="0"/>
            </a:br>
            <a:endParaRPr lang="en-US" dirty="0"/>
          </a:p>
        </p:txBody>
      </p:sp>
      <p:sp>
        <p:nvSpPr>
          <p:cNvPr id="3" name="Content Placeholder 2"/>
          <p:cNvSpPr>
            <a:spLocks noGrp="1"/>
          </p:cNvSpPr>
          <p:nvPr>
            <p:ph idx="1"/>
          </p:nvPr>
        </p:nvSpPr>
        <p:spPr>
          <a:xfrm>
            <a:off x="680321" y="2054485"/>
            <a:ext cx="6392832" cy="4709386"/>
          </a:xfrm>
        </p:spPr>
        <p:txBody>
          <a:bodyPr/>
          <a:lstStyle/>
          <a:p>
            <a:pPr algn="just"/>
            <a:r>
              <a:rPr lang="en-US" dirty="0"/>
              <a:t>Term used to describe any storage that is removable and cannot be accessed by the computer once removed. A good example of </a:t>
            </a:r>
            <a:r>
              <a:rPr lang="en-US" b="1" dirty="0"/>
              <a:t>off-line storage</a:t>
            </a:r>
            <a:r>
              <a:rPr lang="en-US" dirty="0"/>
              <a:t> is a floppy disk. Off-line storage allows a user to store information that will not be affected by computer viruses or hardware failure.</a:t>
            </a:r>
          </a:p>
          <a:p>
            <a:pPr algn="just"/>
            <a:r>
              <a:rPr lang="en-US" dirty="0"/>
              <a:t>Although off-line storage could be considered secondary storage, we've separated these into their own category because this media can be easily removed from the computer and stored elsewhere.</a:t>
            </a:r>
          </a:p>
        </p:txBody>
      </p:sp>
      <p:pic>
        <p:nvPicPr>
          <p:cNvPr id="4" name="Picture 2" descr="Secondary storage"/>
          <p:cNvPicPr>
            <a:picLocks noChangeAspect="1" noChangeArrowheads="1"/>
          </p:cNvPicPr>
          <p:nvPr/>
        </p:nvPicPr>
        <p:blipFill rotWithShape="1">
          <a:blip r:embed="rId2">
            <a:extLst>
              <a:ext uri="{28A0092B-C50C-407E-A947-70E740481C1C}">
                <a14:useLocalDpi xmlns:a14="http://schemas.microsoft.com/office/drawing/2010/main" val="0"/>
              </a:ext>
            </a:extLst>
          </a:blip>
          <a:srcRect b="7419"/>
          <a:stretch/>
        </p:blipFill>
        <p:spPr bwMode="auto">
          <a:xfrm>
            <a:off x="7183633" y="2130331"/>
            <a:ext cx="4818241" cy="33560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0335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Memory</a:t>
            </a:r>
          </a:p>
        </p:txBody>
      </p:sp>
      <p:sp>
        <p:nvSpPr>
          <p:cNvPr id="3" name="Content Placeholder 2"/>
          <p:cNvSpPr>
            <a:spLocks noGrp="1"/>
          </p:cNvSpPr>
          <p:nvPr>
            <p:ph idx="1"/>
          </p:nvPr>
        </p:nvSpPr>
        <p:spPr>
          <a:xfrm>
            <a:off x="680322" y="2336872"/>
            <a:ext cx="6244914" cy="4521127"/>
          </a:xfrm>
        </p:spPr>
        <p:txBody>
          <a:bodyPr/>
          <a:lstStyle/>
          <a:p>
            <a:pPr algn="just"/>
            <a:r>
              <a:rPr lang="en-US" dirty="0"/>
              <a:t>Computer </a:t>
            </a:r>
            <a:r>
              <a:rPr lang="en-US" b="1" dirty="0"/>
              <a:t>memory</a:t>
            </a:r>
            <a:r>
              <a:rPr lang="en-US" dirty="0"/>
              <a:t> is any physical device capable of storing information temporarily or permanently. For example, Random Access Memory (</a:t>
            </a:r>
            <a:r>
              <a:rPr lang="en-US" b="1" dirty="0"/>
              <a:t>RAM</a:t>
            </a:r>
            <a:r>
              <a:rPr lang="en-US" dirty="0"/>
              <a:t>), is a type of volatile memory that is stores information on an integrated circuit, and that is used by the operating system, software, hardware, or the user. Below is an example picture of a 512MB DIMM computer memory module.</a:t>
            </a:r>
          </a:p>
        </p:txBody>
      </p:sp>
      <p:pic>
        <p:nvPicPr>
          <p:cNvPr id="17410" name="Picture 2" descr="Computer memory"/>
          <p:cNvPicPr>
            <a:picLocks noChangeAspect="1" noChangeArrowheads="1"/>
          </p:cNvPicPr>
          <p:nvPr/>
        </p:nvPicPr>
        <p:blipFill rotWithShape="1">
          <a:blip r:embed="rId2">
            <a:extLst>
              <a:ext uri="{28A0092B-C50C-407E-A947-70E740481C1C}">
                <a14:useLocalDpi xmlns:a14="http://schemas.microsoft.com/office/drawing/2010/main" val="0"/>
              </a:ext>
            </a:extLst>
          </a:blip>
          <a:srcRect b="14386"/>
          <a:stretch/>
        </p:blipFill>
        <p:spPr bwMode="auto">
          <a:xfrm>
            <a:off x="7096045" y="2512359"/>
            <a:ext cx="4978107" cy="13603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767139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Volatile vs. non-volatile memory</a:t>
            </a:r>
          </a:p>
        </p:txBody>
      </p:sp>
      <p:sp>
        <p:nvSpPr>
          <p:cNvPr id="3" name="Content Placeholder 2"/>
          <p:cNvSpPr>
            <a:spLocks noGrp="1"/>
          </p:cNvSpPr>
          <p:nvPr>
            <p:ph idx="1"/>
          </p:nvPr>
        </p:nvSpPr>
        <p:spPr>
          <a:xfrm>
            <a:off x="680321" y="2336872"/>
            <a:ext cx="11354797" cy="4521127"/>
          </a:xfrm>
        </p:spPr>
        <p:txBody>
          <a:bodyPr>
            <a:normAutofit/>
          </a:bodyPr>
          <a:lstStyle/>
          <a:p>
            <a:pPr algn="just"/>
            <a:r>
              <a:rPr lang="en-US" dirty="0"/>
              <a:t>Memory can be either volatile and non-volatile memory. Volatile memory is a temporary memory that loses its contents when the computer or hardware device loses power. Computer RAM is a good example of a volatile memory and is why if your computer freezes or reboots when working on a program you lose anything that hasn't been saved. Non-volatile memory, sometimes abbreviated as NVRAM, is memory that keeps its contents even if the power is lost. EPROM is a good example of a non-volatile memory. </a:t>
            </a:r>
          </a:p>
        </p:txBody>
      </p:sp>
    </p:spTree>
    <p:extLst>
      <p:ext uri="{BB962C8B-B14F-4D97-AF65-F5344CB8AC3E}">
        <p14:creationId xmlns:p14="http://schemas.microsoft.com/office/powerpoint/2010/main" val="25839465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Memory is not disk storage</a:t>
            </a:r>
            <a:br>
              <a:rPr lang="en-US" b="1" dirty="0"/>
            </a:br>
            <a:endParaRPr lang="en-US" dirty="0"/>
          </a:p>
        </p:txBody>
      </p:sp>
      <p:sp>
        <p:nvSpPr>
          <p:cNvPr id="3" name="Content Placeholder 2"/>
          <p:cNvSpPr>
            <a:spLocks noGrp="1"/>
          </p:cNvSpPr>
          <p:nvPr>
            <p:ph idx="1"/>
          </p:nvPr>
        </p:nvSpPr>
        <p:spPr>
          <a:xfrm>
            <a:off x="680321" y="1990164"/>
            <a:ext cx="11511679" cy="4867835"/>
          </a:xfrm>
        </p:spPr>
        <p:txBody>
          <a:bodyPr>
            <a:normAutofit/>
          </a:bodyPr>
          <a:lstStyle/>
          <a:p>
            <a:pPr algn="just"/>
            <a:r>
              <a:rPr lang="en-US" dirty="0"/>
              <a:t>It is very common for new computer users to be confused by what parts in the computer are memory. Although both the hard drive and RAM are considered memory, it is more appropriate to refer to RAM as "memory" or "primary memory" and a hard drive as "storage" or "secondary storage" and not memory.</a:t>
            </a:r>
          </a:p>
          <a:p>
            <a:pPr algn="just"/>
            <a:r>
              <a:rPr lang="en-US" dirty="0"/>
              <a:t>When a program such as your Internet browser is open, it is loaded from your hard drive and placed into RAM, which allows that program to communicate with the processor at higher speeds. Anything you save to your computer such as a picture or video is sent to your hard drive for storage.</a:t>
            </a:r>
          </a:p>
          <a:p>
            <a:pPr algn="just"/>
            <a:r>
              <a:rPr lang="en-US" dirty="0"/>
              <a:t>When someone asks how much memory is in your computer, it is likely between 1GB and 8GB of Random Access Memory (RAM) and several hundred Gigs of hard disk drive memory (storage). In other words, You will almost always have more hard drive space than RAM.</a:t>
            </a:r>
          </a:p>
          <a:p>
            <a:endParaRPr lang="en-US" dirty="0"/>
          </a:p>
        </p:txBody>
      </p:sp>
    </p:spTree>
    <p:extLst>
      <p:ext uri="{BB962C8B-B14F-4D97-AF65-F5344CB8AC3E}">
        <p14:creationId xmlns:p14="http://schemas.microsoft.com/office/powerpoint/2010/main" val="21990136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n-US" dirty="0"/>
              <a:t>What is RAM</a:t>
            </a:r>
          </a:p>
        </p:txBody>
      </p:sp>
      <p:sp>
        <p:nvSpPr>
          <p:cNvPr id="3" name="Content Placeholder 2"/>
          <p:cNvSpPr>
            <a:spLocks noGrp="1"/>
          </p:cNvSpPr>
          <p:nvPr>
            <p:ph idx="1"/>
          </p:nvPr>
        </p:nvSpPr>
        <p:spPr>
          <a:xfrm>
            <a:off x="680321" y="2003612"/>
            <a:ext cx="11511679" cy="4854388"/>
          </a:xfrm>
        </p:spPr>
        <p:txBody>
          <a:bodyPr>
            <a:normAutofit fontScale="92500" lnSpcReduction="20000"/>
          </a:bodyPr>
          <a:lstStyle/>
          <a:p>
            <a:pPr algn="just"/>
            <a:r>
              <a:rPr lang="en-US" dirty="0"/>
              <a:t>Alternatively referred to as </a:t>
            </a:r>
            <a:r>
              <a:rPr lang="en-US" b="1" dirty="0"/>
              <a:t>main memory</a:t>
            </a:r>
            <a:r>
              <a:rPr lang="en-US" dirty="0"/>
              <a:t>, </a:t>
            </a:r>
            <a:r>
              <a:rPr lang="en-US" b="1" dirty="0"/>
              <a:t>primary memory</a:t>
            </a:r>
            <a:r>
              <a:rPr lang="en-US" dirty="0"/>
              <a:t>, or </a:t>
            </a:r>
            <a:r>
              <a:rPr lang="en-US" b="1" dirty="0"/>
              <a:t>system memory</a:t>
            </a:r>
            <a:r>
              <a:rPr lang="en-US" dirty="0"/>
              <a:t>, </a:t>
            </a:r>
            <a:r>
              <a:rPr lang="en-US" b="1" dirty="0"/>
              <a:t>Random Access Memory</a:t>
            </a:r>
            <a:r>
              <a:rPr lang="en-US" dirty="0"/>
              <a:t> (</a:t>
            </a:r>
            <a:r>
              <a:rPr lang="en-US" b="1" dirty="0"/>
              <a:t>RAM</a:t>
            </a:r>
            <a:r>
              <a:rPr lang="en-US" dirty="0"/>
              <a:t>) is a computer storage location that allows information to be stored and accessed quickly from random locations within DRAM on a memory module. Because information is accessed randomly instead of sequentially like a CD or hard drive the computer can access the data much faster than it would if it was only reading the hard drive. However, unlike ROM and the hard drive RAM is a volatile memory and requires power in order to keep the data accessible, if power is lost all data contained in memory lost.</a:t>
            </a:r>
          </a:p>
          <a:p>
            <a:pPr algn="just"/>
            <a:r>
              <a:rPr lang="en-US" dirty="0"/>
              <a:t>As the computer loads parts of the operating system and drivers are loaded into memory, which allows the CPU to process the instructions much faster and your computer to load faster. After the operating system has loaded, each program you open such as the browser you're using to view this page is loaded into memory while it is running. If too many programs are open the computer will swap the data in the memory between the RAM and the hard disk drive.</a:t>
            </a:r>
          </a:p>
          <a:p>
            <a:pPr algn="just"/>
            <a:r>
              <a:rPr lang="en-US" dirty="0"/>
              <a:t>Over the evolution of computers there has been different variations of RAM used in computer. Some of the more common examples are DIMM, RIMM, SIMM, SO-DIMM, and SOO-RIMM. Below is an example image of a 512MB DIMM computer memory module and what the typical desktop computer memory card will look like. This memory module would be installed into memory slots on the motherboard.</a:t>
            </a:r>
          </a:p>
          <a:p>
            <a:pPr algn="just"/>
            <a:endParaRPr lang="en-US" dirty="0"/>
          </a:p>
        </p:txBody>
      </p:sp>
      <p:pic>
        <p:nvPicPr>
          <p:cNvPr id="4" name="Picture 2" descr="Computer memory"/>
          <p:cNvPicPr>
            <a:picLocks noChangeAspect="1" noChangeArrowheads="1"/>
          </p:cNvPicPr>
          <p:nvPr/>
        </p:nvPicPr>
        <p:blipFill rotWithShape="1">
          <a:blip r:embed="rId2">
            <a:extLst>
              <a:ext uri="{28A0092B-C50C-407E-A947-70E740481C1C}">
                <a14:useLocalDpi xmlns:a14="http://schemas.microsoft.com/office/drawing/2010/main" val="0"/>
              </a:ext>
            </a:extLst>
          </a:blip>
          <a:srcRect b="14386"/>
          <a:stretch/>
        </p:blipFill>
        <p:spPr bwMode="auto">
          <a:xfrm>
            <a:off x="6710082" y="830194"/>
            <a:ext cx="3392205" cy="9270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709231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SD, DDR, DDR2 &amp; DDR3 RAM Comparison </a:t>
            </a:r>
            <a:br>
              <a:rPr lang="en-US" b="1" dirty="0"/>
            </a:br>
            <a:endParaRPr lang="en-US" dirty="0"/>
          </a:p>
        </p:txBody>
      </p:sp>
      <p:sp>
        <p:nvSpPr>
          <p:cNvPr id="3" name="Content Placeholder 2"/>
          <p:cNvSpPr>
            <a:spLocks noGrp="1"/>
          </p:cNvSpPr>
          <p:nvPr>
            <p:ph idx="1"/>
          </p:nvPr>
        </p:nvSpPr>
        <p:spPr>
          <a:xfrm>
            <a:off x="680321" y="1976718"/>
            <a:ext cx="11511679" cy="4881282"/>
          </a:xfrm>
        </p:spPr>
        <p:txBody>
          <a:bodyPr/>
          <a:lstStyle/>
          <a:p>
            <a:pPr algn="just"/>
            <a:r>
              <a:rPr lang="en-US" dirty="0"/>
              <a:t>SD, DDR, DDR2 and DDR3 are all different types of RAM (Random Access Memory). RAM is a kind of computer memory that temporarily stores information, improving your systems performance. Or in other words RAM simply holds data for the processor. The processor also has its own memory known as the L2 cache, the cache lies between the processor and the RAM. The processor sends and retrieves data from this cache, when this cache overflows data is sent to the RAM.</a:t>
            </a:r>
          </a:p>
          <a:p>
            <a:pPr algn="just"/>
            <a:br>
              <a:rPr lang="en-US" dirty="0"/>
            </a:br>
            <a:r>
              <a:rPr lang="en-US" dirty="0"/>
              <a:t>There are mainly four types of RAM; SD, DDR, DDR2 and DDR3. They differ in the way they operate and mainly in their operation speeds. All RAM's used in computers today have a synchronous interface meaning they wait for a clock signal before it can respond to clock signals.</a:t>
            </a:r>
          </a:p>
        </p:txBody>
      </p:sp>
    </p:spTree>
    <p:extLst>
      <p:ext uri="{BB962C8B-B14F-4D97-AF65-F5344CB8AC3E}">
        <p14:creationId xmlns:p14="http://schemas.microsoft.com/office/powerpoint/2010/main" val="18123359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SD RAM</a:t>
            </a:r>
          </a:p>
        </p:txBody>
      </p:sp>
      <p:sp>
        <p:nvSpPr>
          <p:cNvPr id="3" name="Content Placeholder 2"/>
          <p:cNvSpPr>
            <a:spLocks noGrp="1"/>
          </p:cNvSpPr>
          <p:nvPr>
            <p:ph idx="1"/>
          </p:nvPr>
        </p:nvSpPr>
        <p:spPr/>
        <p:txBody>
          <a:bodyPr/>
          <a:lstStyle/>
          <a:p>
            <a:pPr algn="just"/>
            <a:r>
              <a:rPr lang="en-US" dirty="0"/>
              <a:t>SDRAM stands for synchronous dynamic random access memory. SDRAM is Single Data Rate meaning that SDRAM can accept one command and transfer one word of data per clock cycle. As mentioned above SDRAM's have synchronous interface therefore they depend on the computer clock signals to perform operations. Typical speeds of SDRAM are 100 and 133 </a:t>
            </a:r>
            <a:r>
              <a:rPr lang="en-US" dirty="0" err="1"/>
              <a:t>MHz.</a:t>
            </a:r>
            <a:endParaRPr lang="en-US" dirty="0"/>
          </a:p>
        </p:txBody>
      </p:sp>
    </p:spTree>
    <p:extLst>
      <p:ext uri="{BB962C8B-B14F-4D97-AF65-F5344CB8AC3E}">
        <p14:creationId xmlns:p14="http://schemas.microsoft.com/office/powerpoint/2010/main" val="32114924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br>
              <a:rPr lang="en-US" dirty="0"/>
            </a:br>
            <a:r>
              <a:rPr lang="en-US" dirty="0"/>
              <a:t>DDR SDRAM</a:t>
            </a:r>
          </a:p>
        </p:txBody>
      </p:sp>
      <p:sp>
        <p:nvSpPr>
          <p:cNvPr id="3" name="Content Placeholder 2"/>
          <p:cNvSpPr>
            <a:spLocks noGrp="1"/>
          </p:cNvSpPr>
          <p:nvPr>
            <p:ph idx="1"/>
          </p:nvPr>
        </p:nvSpPr>
        <p:spPr/>
        <p:txBody>
          <a:bodyPr/>
          <a:lstStyle/>
          <a:p>
            <a:pPr algn="just"/>
            <a:r>
              <a:rPr lang="en-US" dirty="0"/>
              <a:t>DDR SDRAM stands for double data rate synchronous dynamic random access memory. DDR RAM transfers data twice per clock cycle, hence the name double data rate. DDR clock speeds range between 200 MHz (DDR-200) and 400 MHz (DDR-400). DDR-200 transfers 1600 MB/s, while DDR-400 transfers 3200 MB/s.</a:t>
            </a:r>
          </a:p>
        </p:txBody>
      </p:sp>
    </p:spTree>
    <p:extLst>
      <p:ext uri="{BB962C8B-B14F-4D97-AF65-F5344CB8AC3E}">
        <p14:creationId xmlns:p14="http://schemas.microsoft.com/office/powerpoint/2010/main" val="29096558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br>
              <a:rPr lang="en-US" dirty="0"/>
            </a:br>
            <a:r>
              <a:rPr lang="en-US" dirty="0"/>
              <a:t>DDR2 SDRAM</a:t>
            </a:r>
          </a:p>
        </p:txBody>
      </p:sp>
      <p:sp>
        <p:nvSpPr>
          <p:cNvPr id="3" name="Content Placeholder 2"/>
          <p:cNvSpPr>
            <a:spLocks noGrp="1"/>
          </p:cNvSpPr>
          <p:nvPr>
            <p:ph idx="1"/>
          </p:nvPr>
        </p:nvSpPr>
        <p:spPr/>
        <p:txBody>
          <a:bodyPr/>
          <a:lstStyle/>
          <a:p>
            <a:pPr algn="just"/>
            <a:r>
              <a:rPr lang="en-US" dirty="0"/>
              <a:t>DDR2 SDRAM stands for double data rate 2 synchronous dynamic random access memory.DDR2 is twice as fast as DDR which means twice as much data is carried to the module for each clock cycle. Also due to the design improvements DDR2 consumes less power as compared to the DDR memory. DDR2 speeds range between 400 MHz (DDR2-400) and 800 MHz (DDR2-800). DDR2-400 transfers 3200 MB/s. DDR2-800 transfers 6400 MB/s.</a:t>
            </a:r>
          </a:p>
        </p:txBody>
      </p:sp>
    </p:spTree>
    <p:extLst>
      <p:ext uri="{BB962C8B-B14F-4D97-AF65-F5344CB8AC3E}">
        <p14:creationId xmlns:p14="http://schemas.microsoft.com/office/powerpoint/2010/main" val="1737140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Components of Computer Hardware</a:t>
            </a:r>
          </a:p>
        </p:txBody>
      </p:sp>
      <p:sp>
        <p:nvSpPr>
          <p:cNvPr id="3" name="Content Placeholder 2"/>
          <p:cNvSpPr>
            <a:spLocks noGrp="1"/>
          </p:cNvSpPr>
          <p:nvPr>
            <p:ph idx="1"/>
          </p:nvPr>
        </p:nvSpPr>
        <p:spPr>
          <a:xfrm>
            <a:off x="680321" y="2084294"/>
            <a:ext cx="11395138" cy="4773706"/>
          </a:xfrm>
        </p:spPr>
        <p:txBody>
          <a:bodyPr/>
          <a:lstStyle/>
          <a:p>
            <a:r>
              <a:rPr lang="en-US" dirty="0"/>
              <a:t>Input Devices</a:t>
            </a:r>
          </a:p>
          <a:p>
            <a:r>
              <a:rPr lang="en-US" dirty="0"/>
              <a:t>Output Devices</a:t>
            </a:r>
          </a:p>
          <a:p>
            <a:r>
              <a:rPr lang="en-US" dirty="0"/>
              <a:t>Storage Devices</a:t>
            </a:r>
          </a:p>
          <a:p>
            <a:r>
              <a:rPr lang="en-US" dirty="0"/>
              <a:t>CPU</a:t>
            </a:r>
          </a:p>
          <a:p>
            <a:r>
              <a:rPr lang="en-US" dirty="0"/>
              <a:t>Communication / Network Devices</a:t>
            </a:r>
          </a:p>
          <a:p>
            <a:r>
              <a:rPr lang="en-US" dirty="0"/>
              <a:t>Computer Motherboard</a:t>
            </a:r>
          </a:p>
          <a:p>
            <a:r>
              <a:rPr lang="en-US" dirty="0"/>
              <a:t>Power Supply</a:t>
            </a:r>
          </a:p>
          <a:p>
            <a:pPr marL="0" indent="0">
              <a:buNone/>
            </a:pPr>
            <a:endParaRPr lang="en-US" dirty="0"/>
          </a:p>
        </p:txBody>
      </p:sp>
      <p:pic>
        <p:nvPicPr>
          <p:cNvPr id="4" name="Picture 2" descr="http://www.innovativesuperstore.com.jm/images/computerhardware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90965" y="2084294"/>
            <a:ext cx="3629399" cy="46919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236188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DDR3 SDRAM</a:t>
            </a:r>
          </a:p>
        </p:txBody>
      </p:sp>
      <p:sp>
        <p:nvSpPr>
          <p:cNvPr id="3" name="Content Placeholder 2"/>
          <p:cNvSpPr>
            <a:spLocks noGrp="1"/>
          </p:cNvSpPr>
          <p:nvPr>
            <p:ph idx="1"/>
          </p:nvPr>
        </p:nvSpPr>
        <p:spPr/>
        <p:txBody>
          <a:bodyPr/>
          <a:lstStyle/>
          <a:p>
            <a:pPr algn="just"/>
            <a:r>
              <a:rPr lang="en-US" dirty="0"/>
              <a:t>So by now after reading the previous slide it is quite obvious what DDR3 SDRAM stands for, double data rate 3 synchronous dynamic random access memory. In theory DDR3 is supposed to act twice as fast as DDR2 memories. Thus DDR3 speeds range between 800 MHz (DDR3-800) and 1600 MHz (DDR3-1600). DDR3-800 transfers 6400 MB/s; DDR3-1600 transfers 12800 MB/s.</a:t>
            </a:r>
          </a:p>
        </p:txBody>
      </p:sp>
    </p:spTree>
    <p:extLst>
      <p:ext uri="{BB962C8B-B14F-4D97-AF65-F5344CB8AC3E}">
        <p14:creationId xmlns:p14="http://schemas.microsoft.com/office/powerpoint/2010/main" val="2312885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RAM Diagram</a:t>
            </a:r>
          </a:p>
        </p:txBody>
      </p:sp>
      <p:pic>
        <p:nvPicPr>
          <p:cNvPr id="2050" name="Picture 2" descr="http://site.bixnet.com/images/products/ddr-compar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a:off x="3439508" y="1663041"/>
            <a:ext cx="4874462" cy="52167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73413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ROM?</a:t>
            </a:r>
          </a:p>
        </p:txBody>
      </p:sp>
      <p:sp>
        <p:nvSpPr>
          <p:cNvPr id="3" name="Content Placeholder 2"/>
          <p:cNvSpPr>
            <a:spLocks noGrp="1"/>
          </p:cNvSpPr>
          <p:nvPr>
            <p:ph idx="1"/>
          </p:nvPr>
        </p:nvSpPr>
        <p:spPr>
          <a:xfrm>
            <a:off x="680321" y="2084294"/>
            <a:ext cx="6984503" cy="4773706"/>
          </a:xfrm>
        </p:spPr>
        <p:txBody>
          <a:bodyPr>
            <a:normAutofit lnSpcReduction="10000"/>
          </a:bodyPr>
          <a:lstStyle/>
          <a:p>
            <a:pPr algn="just"/>
            <a:r>
              <a:rPr lang="en-US" dirty="0"/>
              <a:t>Short for </a:t>
            </a:r>
            <a:r>
              <a:rPr lang="en-US" b="1" dirty="0"/>
              <a:t>Read-Only Memory, ROM</a:t>
            </a:r>
            <a:r>
              <a:rPr lang="en-US" dirty="0"/>
              <a:t> is a type of "built-in" memory that is used with computers and other electronic devices. As the name indicates, data stored in ROM may only be read; it is either modified with extreme difficulty or not at all. ROM is mostly used for firmware updates. A simple example of ROM is the cartridge used with video game consoles; which allows one system to run multiple games. Another example of ROM is EEPROM, which is a programmable ROM used for the computer BIOS, as shown in the picture.</a:t>
            </a:r>
          </a:p>
          <a:p>
            <a:pPr algn="just"/>
            <a:r>
              <a:rPr lang="en-US" dirty="0"/>
              <a:t>Unlike Random Access Memory (RAM), ROM is non-volatile which means it keeps its contents regardless of whether or not it has power.</a:t>
            </a:r>
          </a:p>
        </p:txBody>
      </p:sp>
      <p:pic>
        <p:nvPicPr>
          <p:cNvPr id="4" name="Picture 3"/>
          <p:cNvPicPr>
            <a:picLocks noChangeAspect="1"/>
          </p:cNvPicPr>
          <p:nvPr/>
        </p:nvPicPr>
        <p:blipFill>
          <a:blip r:embed="rId2"/>
          <a:stretch>
            <a:fillRect/>
          </a:stretch>
        </p:blipFill>
        <p:spPr>
          <a:xfrm>
            <a:off x="7974105" y="2574552"/>
            <a:ext cx="3966883" cy="2462773"/>
          </a:xfrm>
          <a:prstGeom prst="rect">
            <a:avLst/>
          </a:prstGeom>
        </p:spPr>
      </p:pic>
    </p:spTree>
    <p:extLst>
      <p:ext uri="{BB962C8B-B14F-4D97-AF65-F5344CB8AC3E}">
        <p14:creationId xmlns:p14="http://schemas.microsoft.com/office/powerpoint/2010/main" val="7930559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BIOS</a:t>
            </a:r>
          </a:p>
        </p:txBody>
      </p:sp>
      <p:sp>
        <p:nvSpPr>
          <p:cNvPr id="3" name="Content Placeholder 2"/>
          <p:cNvSpPr>
            <a:spLocks noGrp="1"/>
          </p:cNvSpPr>
          <p:nvPr>
            <p:ph idx="1"/>
          </p:nvPr>
        </p:nvSpPr>
        <p:spPr>
          <a:xfrm>
            <a:off x="680321" y="1990165"/>
            <a:ext cx="7038291" cy="4961964"/>
          </a:xfrm>
        </p:spPr>
        <p:txBody>
          <a:bodyPr/>
          <a:lstStyle/>
          <a:p>
            <a:pPr algn="just"/>
            <a:r>
              <a:rPr lang="en-US" dirty="0"/>
              <a:t>Short for </a:t>
            </a:r>
            <a:r>
              <a:rPr lang="en-US" b="1" dirty="0"/>
              <a:t>Basic Input/output System</a:t>
            </a:r>
            <a:r>
              <a:rPr lang="en-US" dirty="0"/>
              <a:t>, the </a:t>
            </a:r>
            <a:r>
              <a:rPr lang="en-US" b="1" dirty="0"/>
              <a:t>BIOS</a:t>
            </a:r>
            <a:r>
              <a:rPr lang="en-US" dirty="0"/>
              <a:t>, </a:t>
            </a:r>
            <a:r>
              <a:rPr lang="en-US" b="1" dirty="0"/>
              <a:t>ROM BIOS</a:t>
            </a:r>
            <a:r>
              <a:rPr lang="en-US" dirty="0"/>
              <a:t>, or </a:t>
            </a:r>
            <a:r>
              <a:rPr lang="en-US" b="1" dirty="0"/>
              <a:t>System BIOS</a:t>
            </a:r>
            <a:r>
              <a:rPr lang="en-US" dirty="0"/>
              <a:t> is a chip located on all motherboards that contain instructions and setup for how your system should boot and how it operates. In the picture below, is an example of what a BIOS chip may look like on your computer motherboard. In this example, this is a picture of an early AMIBIOS, a type of BIOS manufactured by the AMI. Another good example of a BIOS manufacturer is Phoenix.</a:t>
            </a:r>
          </a:p>
        </p:txBody>
      </p:sp>
      <p:pic>
        <p:nvPicPr>
          <p:cNvPr id="1026" name="Picture 2" descr="BIO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81581" y="2565867"/>
            <a:ext cx="3859488" cy="23960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529120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The four main functions of a PC BIOS</a:t>
            </a:r>
            <a:br>
              <a:rPr lang="en-US" b="1" dirty="0"/>
            </a:br>
            <a:endParaRPr lang="en-US" dirty="0"/>
          </a:p>
        </p:txBody>
      </p:sp>
      <p:sp>
        <p:nvSpPr>
          <p:cNvPr id="3" name="Content Placeholder 2"/>
          <p:cNvSpPr>
            <a:spLocks noGrp="1"/>
          </p:cNvSpPr>
          <p:nvPr>
            <p:ph idx="1"/>
          </p:nvPr>
        </p:nvSpPr>
        <p:spPr/>
        <p:txBody>
          <a:bodyPr>
            <a:normAutofit lnSpcReduction="10000"/>
          </a:bodyPr>
          <a:lstStyle/>
          <a:p>
            <a:pPr algn="just"/>
            <a:r>
              <a:rPr lang="en-US" b="1" dirty="0"/>
              <a:t>POST - </a:t>
            </a:r>
            <a:r>
              <a:rPr lang="en-US" dirty="0"/>
              <a:t>Test the computer hardware and make sure no errors exist before loading the operating system. Additional information on the POST can be found on our POST and Beep Codes page.</a:t>
            </a:r>
          </a:p>
          <a:p>
            <a:pPr algn="just"/>
            <a:r>
              <a:rPr lang="en-US" b="1" dirty="0"/>
              <a:t>Bootstrap Loader - </a:t>
            </a:r>
            <a:r>
              <a:rPr lang="en-US" dirty="0"/>
              <a:t>Locate the operating system. If a capable operating system is located, the BIOS will pass control to it.</a:t>
            </a:r>
          </a:p>
          <a:p>
            <a:pPr algn="just"/>
            <a:r>
              <a:rPr lang="en-US" b="1" dirty="0"/>
              <a:t>BIOS drivers - </a:t>
            </a:r>
            <a:r>
              <a:rPr lang="en-US" dirty="0"/>
              <a:t>Low level drivers that give the computer basic operational control over your computer's hardware.</a:t>
            </a:r>
          </a:p>
          <a:p>
            <a:pPr algn="just"/>
            <a:r>
              <a:rPr lang="en-US" b="1" dirty="0"/>
              <a:t>BIOS or CMOS Setup - </a:t>
            </a:r>
            <a:r>
              <a:rPr lang="en-US" dirty="0"/>
              <a:t>Configuration program that allows you to configure hardware settings including system settings such as computer passwords, time, and date.</a:t>
            </a:r>
          </a:p>
          <a:p>
            <a:pPr algn="just"/>
            <a:endParaRPr lang="en-US" dirty="0"/>
          </a:p>
        </p:txBody>
      </p:sp>
    </p:spTree>
    <p:extLst>
      <p:ext uri="{BB962C8B-B14F-4D97-AF65-F5344CB8AC3E}">
        <p14:creationId xmlns:p14="http://schemas.microsoft.com/office/powerpoint/2010/main" val="25881609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CPU</a:t>
            </a:r>
          </a:p>
        </p:txBody>
      </p:sp>
      <p:sp>
        <p:nvSpPr>
          <p:cNvPr id="3" name="Content Placeholder 2"/>
          <p:cNvSpPr>
            <a:spLocks noGrp="1"/>
          </p:cNvSpPr>
          <p:nvPr>
            <p:ph idx="1"/>
          </p:nvPr>
        </p:nvSpPr>
        <p:spPr>
          <a:xfrm>
            <a:off x="680321" y="1990164"/>
            <a:ext cx="11511679" cy="4867835"/>
          </a:xfrm>
        </p:spPr>
        <p:txBody>
          <a:bodyPr>
            <a:normAutofit fontScale="92500" lnSpcReduction="10000"/>
          </a:bodyPr>
          <a:lstStyle/>
          <a:p>
            <a:pPr algn="just"/>
            <a:r>
              <a:rPr lang="en-US" dirty="0"/>
              <a:t>Alternatively referred to as the </a:t>
            </a:r>
            <a:r>
              <a:rPr lang="en-US" b="1" dirty="0"/>
              <a:t>brain of the computer</a:t>
            </a:r>
            <a:r>
              <a:rPr lang="en-US" dirty="0"/>
              <a:t>, </a:t>
            </a:r>
            <a:r>
              <a:rPr lang="en-US" b="1" dirty="0"/>
              <a:t>processor</a:t>
            </a:r>
            <a:r>
              <a:rPr lang="en-US" dirty="0"/>
              <a:t>, </a:t>
            </a:r>
            <a:r>
              <a:rPr lang="en-US" b="1" dirty="0"/>
              <a:t>central processor</a:t>
            </a:r>
            <a:r>
              <a:rPr lang="en-US" dirty="0"/>
              <a:t>, or </a:t>
            </a:r>
            <a:r>
              <a:rPr lang="en-US" b="1" dirty="0"/>
              <a:t>microprocessor</a:t>
            </a:r>
            <a:r>
              <a:rPr lang="en-US" dirty="0"/>
              <a:t>, the </a:t>
            </a:r>
            <a:r>
              <a:rPr lang="en-US" b="1" dirty="0"/>
              <a:t>CPU</a:t>
            </a:r>
            <a:r>
              <a:rPr lang="en-US" dirty="0"/>
              <a:t> (pronounced as C-P-U) was first developed at Intel with the help of Ted Hoff in the early 1970's and is short for </a:t>
            </a:r>
            <a:r>
              <a:rPr lang="en-US" b="1" dirty="0"/>
              <a:t>Central Processing Unit</a:t>
            </a:r>
            <a:r>
              <a:rPr lang="en-US" dirty="0"/>
              <a:t>. The computer CPU is responsible for handling all instructions it receives from hardware and software running on the computer. </a:t>
            </a:r>
          </a:p>
          <a:p>
            <a:pPr algn="just"/>
            <a:r>
              <a:rPr lang="en-US" dirty="0"/>
              <a:t>The processor is placed and secured into a compatible CPU socket found on the motherboard, and because of the heat it produces it is covered with a heat sink to help keep it cool and running smoothly.</a:t>
            </a:r>
          </a:p>
          <a:p>
            <a:pPr algn="just"/>
            <a:r>
              <a:rPr lang="en-US" dirty="0"/>
              <a:t>the CPU chip is usually in the shape of a square or rectangle and has one notched corner to help place the chip into the computer properly. On the bottom of the chip are hundreds of connector pins that plug into each of the corresponding holes on the socket. Today, most CPU's resemble the picture shown above; however, Intel and AMD have also experimented with slot processors that were much larger and slid into a slot on the motherboard. Also, over the years there have been dozens of different types of sockets on motherboards, each socket only supports so many different processors, and each has its own pin layout.</a:t>
            </a:r>
          </a:p>
        </p:txBody>
      </p:sp>
    </p:spTree>
    <p:extLst>
      <p:ext uri="{BB962C8B-B14F-4D97-AF65-F5344CB8AC3E}">
        <p14:creationId xmlns:p14="http://schemas.microsoft.com/office/powerpoint/2010/main" val="34449472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CPU </a:t>
            </a:r>
            <a:r>
              <a:rPr lang="en-US" i="1" dirty="0"/>
              <a:t>(</a:t>
            </a:r>
            <a:r>
              <a:rPr lang="en-US" i="1" dirty="0" err="1"/>
              <a:t>cont</a:t>
            </a:r>
            <a:r>
              <a:rPr lang="en-US" i="1" dirty="0"/>
              <a:t>)</a:t>
            </a:r>
          </a:p>
        </p:txBody>
      </p:sp>
      <p:sp>
        <p:nvSpPr>
          <p:cNvPr id="3" name="Content Placeholder 2"/>
          <p:cNvSpPr>
            <a:spLocks noGrp="1"/>
          </p:cNvSpPr>
          <p:nvPr>
            <p:ph idx="1"/>
          </p:nvPr>
        </p:nvSpPr>
        <p:spPr>
          <a:xfrm>
            <a:off x="680321" y="1976718"/>
            <a:ext cx="7320679" cy="4881282"/>
          </a:xfrm>
        </p:spPr>
        <p:txBody>
          <a:bodyPr/>
          <a:lstStyle/>
          <a:p>
            <a:pPr algn="just"/>
            <a:r>
              <a:rPr lang="en-US" dirty="0"/>
              <a:t>In the CPU, the primary components are the ALU (Arithmetic Logic Unit) that performs mathematical, logical, and decision operations and the CU (Control Unit) that directs all of the processors operations. Over the history of computer processors, the speed (clock speed) and capabilities of the processor have dramatically improved. For example, the first microprocessor was the Intel 4004 that was released November 15, 1971 and had 2,300 transistors and performed 60,000 operations per second. The Intel Pentium Processor shown on this page has 3,300,000 transistors and performs around 188,000,000 instructions per second.</a:t>
            </a:r>
          </a:p>
        </p:txBody>
      </p:sp>
      <p:pic>
        <p:nvPicPr>
          <p:cNvPr id="3074" name="Picture 2" descr="Computer CPU (Central Processing Uni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13694" y="2041712"/>
            <a:ext cx="2622176" cy="4751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785211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Types of CPUs</a:t>
            </a:r>
            <a:br>
              <a:rPr lang="en-US" b="1" dirty="0"/>
            </a:br>
            <a:endParaRPr lang="en-US" dirty="0"/>
          </a:p>
        </p:txBody>
      </p:sp>
      <p:sp>
        <p:nvSpPr>
          <p:cNvPr id="3" name="Content Placeholder 2"/>
          <p:cNvSpPr>
            <a:spLocks noGrp="1"/>
          </p:cNvSpPr>
          <p:nvPr>
            <p:ph idx="1"/>
          </p:nvPr>
        </p:nvSpPr>
        <p:spPr>
          <a:xfrm>
            <a:off x="680322" y="1976718"/>
            <a:ext cx="11368244" cy="4881282"/>
          </a:xfrm>
        </p:spPr>
        <p:txBody>
          <a:bodyPr/>
          <a:lstStyle/>
          <a:p>
            <a:pPr algn="just"/>
            <a:r>
              <a:rPr lang="en-US" dirty="0"/>
              <a:t>There are two main types of CPUs found in computers today: 32-bit and 64-bit. In addition to this, CPUs can be broken down into types based on the manufacturer and version as well. </a:t>
            </a:r>
          </a:p>
          <a:p>
            <a:pPr algn="just"/>
            <a:r>
              <a:rPr lang="en-US" dirty="0"/>
              <a:t>Below is a list of the more common types of CPUs for home or business computers, in chronological order of release by manufacturer.</a:t>
            </a:r>
          </a:p>
          <a:p>
            <a:pPr algn="ctr"/>
            <a:r>
              <a:rPr lang="en-US" dirty="0"/>
              <a:t>AMD Processors</a:t>
            </a:r>
          </a:p>
          <a:p>
            <a:pPr marL="0" indent="0" algn="ctr">
              <a:buNone/>
            </a:pPr>
            <a:endParaRPr lang="en-US" dirty="0"/>
          </a:p>
          <a:p>
            <a:pPr algn="just"/>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161686441"/>
              </p:ext>
            </p:extLst>
          </p:nvPr>
        </p:nvGraphicFramePr>
        <p:xfrm>
          <a:off x="1662673" y="4410551"/>
          <a:ext cx="9613900" cy="1737360"/>
        </p:xfrm>
        <a:graphic>
          <a:graphicData uri="http://schemas.openxmlformats.org/drawingml/2006/table">
            <a:tbl>
              <a:tblPr/>
              <a:tblGrid>
                <a:gridCol w="1922780">
                  <a:extLst>
                    <a:ext uri="{9D8B030D-6E8A-4147-A177-3AD203B41FA5}">
                      <a16:colId xmlns:a16="http://schemas.microsoft.com/office/drawing/2014/main" val="20000"/>
                    </a:ext>
                  </a:extLst>
                </a:gridCol>
                <a:gridCol w="1922780">
                  <a:extLst>
                    <a:ext uri="{9D8B030D-6E8A-4147-A177-3AD203B41FA5}">
                      <a16:colId xmlns:a16="http://schemas.microsoft.com/office/drawing/2014/main" val="20001"/>
                    </a:ext>
                  </a:extLst>
                </a:gridCol>
                <a:gridCol w="1922780">
                  <a:extLst>
                    <a:ext uri="{9D8B030D-6E8A-4147-A177-3AD203B41FA5}">
                      <a16:colId xmlns:a16="http://schemas.microsoft.com/office/drawing/2014/main" val="20002"/>
                    </a:ext>
                  </a:extLst>
                </a:gridCol>
                <a:gridCol w="1922780">
                  <a:extLst>
                    <a:ext uri="{9D8B030D-6E8A-4147-A177-3AD203B41FA5}">
                      <a16:colId xmlns:a16="http://schemas.microsoft.com/office/drawing/2014/main" val="20003"/>
                    </a:ext>
                  </a:extLst>
                </a:gridCol>
                <a:gridCol w="1922780">
                  <a:extLst>
                    <a:ext uri="{9D8B030D-6E8A-4147-A177-3AD203B41FA5}">
                      <a16:colId xmlns:a16="http://schemas.microsoft.com/office/drawing/2014/main" val="20004"/>
                    </a:ext>
                  </a:extLst>
                </a:gridCol>
              </a:tblGrid>
              <a:tr h="0">
                <a:tc>
                  <a:txBody>
                    <a:bodyPr/>
                    <a:lstStyle/>
                    <a:p>
                      <a:r>
                        <a:rPr lang="en-US" dirty="0"/>
                        <a:t>K6-2</a:t>
                      </a:r>
                      <a:br>
                        <a:rPr lang="en-US" dirty="0"/>
                      </a:br>
                      <a:r>
                        <a:rPr lang="en-US" dirty="0"/>
                        <a:t>K6-III</a:t>
                      </a:r>
                      <a:br>
                        <a:rPr lang="en-US" dirty="0"/>
                      </a:br>
                      <a:r>
                        <a:rPr lang="en-US" dirty="0"/>
                        <a:t>Athlon</a:t>
                      </a:r>
                      <a:br>
                        <a:rPr lang="en-US" dirty="0"/>
                      </a:br>
                      <a:r>
                        <a:rPr lang="en-US" dirty="0"/>
                        <a:t>Duron</a:t>
                      </a:r>
                      <a:br>
                        <a:rPr lang="en-US" dirty="0"/>
                      </a:br>
                      <a:r>
                        <a:rPr lang="en-US" dirty="0"/>
                        <a:t>Athlon XP</a:t>
                      </a:r>
                    </a:p>
                  </a:txBody>
                  <a:tcPr anchor="ctr">
                    <a:lnL>
                      <a:noFill/>
                    </a:lnL>
                    <a:lnR>
                      <a:noFill/>
                    </a:lnR>
                    <a:lnT>
                      <a:noFill/>
                    </a:lnT>
                    <a:lnB>
                      <a:noFill/>
                    </a:lnB>
                  </a:tcPr>
                </a:tc>
                <a:tc>
                  <a:txBody>
                    <a:bodyPr/>
                    <a:lstStyle/>
                    <a:p>
                      <a:r>
                        <a:rPr lang="en-US"/>
                        <a:t>Sempron</a:t>
                      </a:r>
                      <a:br>
                        <a:rPr lang="en-US"/>
                      </a:br>
                      <a:r>
                        <a:rPr lang="en-US"/>
                        <a:t>Athlon 64</a:t>
                      </a:r>
                      <a:br>
                        <a:rPr lang="en-US"/>
                      </a:br>
                      <a:r>
                        <a:rPr lang="en-US"/>
                        <a:t>Mobile Athlon 64</a:t>
                      </a:r>
                      <a:br>
                        <a:rPr lang="en-US"/>
                      </a:br>
                      <a:r>
                        <a:rPr lang="en-US"/>
                        <a:t>Athlon XP-M</a:t>
                      </a:r>
                      <a:br>
                        <a:rPr lang="en-US"/>
                      </a:br>
                      <a:r>
                        <a:rPr lang="en-US"/>
                        <a:t>Athlon 64 FX</a:t>
                      </a:r>
                      <a:br>
                        <a:rPr lang="en-US"/>
                      </a:br>
                      <a:endParaRPr lang="en-US"/>
                    </a:p>
                  </a:txBody>
                  <a:tcPr anchor="ctr">
                    <a:lnL>
                      <a:noFill/>
                    </a:lnL>
                    <a:lnR>
                      <a:noFill/>
                    </a:lnR>
                    <a:lnT>
                      <a:noFill/>
                    </a:lnT>
                    <a:lnB>
                      <a:noFill/>
                    </a:lnB>
                  </a:tcPr>
                </a:tc>
                <a:tc>
                  <a:txBody>
                    <a:bodyPr/>
                    <a:lstStyle/>
                    <a:p>
                      <a:r>
                        <a:rPr lang="en-US"/>
                        <a:t>Turion 64</a:t>
                      </a:r>
                      <a:br>
                        <a:rPr lang="en-US"/>
                      </a:br>
                      <a:r>
                        <a:rPr lang="en-US"/>
                        <a:t>Athlon 64 X2</a:t>
                      </a:r>
                      <a:br>
                        <a:rPr lang="en-US"/>
                      </a:br>
                      <a:r>
                        <a:rPr lang="en-US"/>
                        <a:t>Turion 64 X2</a:t>
                      </a:r>
                      <a:br>
                        <a:rPr lang="en-US"/>
                      </a:br>
                      <a:r>
                        <a:rPr lang="en-US"/>
                        <a:t>Phenom FX</a:t>
                      </a:r>
                      <a:br>
                        <a:rPr lang="en-US"/>
                      </a:br>
                      <a:r>
                        <a:rPr lang="en-US"/>
                        <a:t>Phenom X4</a:t>
                      </a:r>
                      <a:br>
                        <a:rPr lang="en-US"/>
                      </a:br>
                      <a:endParaRPr lang="en-US"/>
                    </a:p>
                  </a:txBody>
                  <a:tcPr anchor="ctr">
                    <a:lnL>
                      <a:noFill/>
                    </a:lnL>
                    <a:lnR>
                      <a:noFill/>
                    </a:lnR>
                    <a:lnT>
                      <a:noFill/>
                    </a:lnT>
                    <a:lnB>
                      <a:noFill/>
                    </a:lnB>
                  </a:tcPr>
                </a:tc>
                <a:tc>
                  <a:txBody>
                    <a:bodyPr/>
                    <a:lstStyle/>
                    <a:p>
                      <a:r>
                        <a:rPr lang="en-US"/>
                        <a:t>Phenom X3</a:t>
                      </a:r>
                      <a:br>
                        <a:rPr lang="en-US"/>
                      </a:br>
                      <a:r>
                        <a:rPr lang="en-US"/>
                        <a:t>Athlon 6-series</a:t>
                      </a:r>
                      <a:br>
                        <a:rPr lang="en-US"/>
                      </a:br>
                      <a:r>
                        <a:rPr lang="en-US"/>
                        <a:t>Athlon 4-series</a:t>
                      </a:r>
                      <a:br>
                        <a:rPr lang="en-US"/>
                      </a:br>
                      <a:r>
                        <a:rPr lang="en-US"/>
                        <a:t>Athlon X2</a:t>
                      </a:r>
                      <a:br>
                        <a:rPr lang="en-US"/>
                      </a:br>
                      <a:r>
                        <a:rPr lang="en-US"/>
                        <a:t>Phenom II</a:t>
                      </a:r>
                      <a:br>
                        <a:rPr lang="en-US"/>
                      </a:br>
                      <a:endParaRPr lang="en-US"/>
                    </a:p>
                  </a:txBody>
                  <a:tcPr anchor="ctr">
                    <a:lnL>
                      <a:noFill/>
                    </a:lnL>
                    <a:lnR>
                      <a:noFill/>
                    </a:lnR>
                    <a:lnT>
                      <a:noFill/>
                    </a:lnT>
                    <a:lnB>
                      <a:noFill/>
                    </a:lnB>
                  </a:tcPr>
                </a:tc>
                <a:tc>
                  <a:txBody>
                    <a:bodyPr/>
                    <a:lstStyle/>
                    <a:p>
                      <a:r>
                        <a:rPr lang="en-US" dirty="0"/>
                        <a:t>Athlon II</a:t>
                      </a:r>
                      <a:br>
                        <a:rPr lang="en-US" dirty="0"/>
                      </a:br>
                      <a:r>
                        <a:rPr lang="en-US" dirty="0"/>
                        <a:t>E2 series</a:t>
                      </a:r>
                      <a:br>
                        <a:rPr lang="en-US" dirty="0"/>
                      </a:br>
                      <a:r>
                        <a:rPr lang="en-US" dirty="0"/>
                        <a:t>A4 series</a:t>
                      </a:r>
                      <a:br>
                        <a:rPr lang="en-US" dirty="0"/>
                      </a:br>
                      <a:r>
                        <a:rPr lang="en-US" dirty="0"/>
                        <a:t>A6 series</a:t>
                      </a:r>
                      <a:br>
                        <a:rPr lang="en-US" dirty="0"/>
                      </a:br>
                      <a:r>
                        <a:rPr lang="en-US" dirty="0"/>
                        <a:t>A8 series</a:t>
                      </a:r>
                      <a:br>
                        <a:rPr lang="en-US" dirty="0"/>
                      </a:br>
                      <a:r>
                        <a:rPr lang="en-US" dirty="0"/>
                        <a:t>A10 series</a:t>
                      </a:r>
                    </a:p>
                  </a:txBody>
                  <a:tcPr anchor="ctr">
                    <a:lnL>
                      <a:noFill/>
                    </a:lnL>
                    <a:lnR>
                      <a:noFill/>
                    </a:lnR>
                    <a:lnT>
                      <a:noFill/>
                    </a:lnT>
                    <a:lnB>
                      <a:noFill/>
                    </a:lnB>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105406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Intel processors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60285892"/>
              </p:ext>
            </p:extLst>
          </p:nvPr>
        </p:nvGraphicFramePr>
        <p:xfrm>
          <a:off x="936532" y="2476864"/>
          <a:ext cx="9613900" cy="1463040"/>
        </p:xfrm>
        <a:graphic>
          <a:graphicData uri="http://schemas.openxmlformats.org/drawingml/2006/table">
            <a:tbl>
              <a:tblPr/>
              <a:tblGrid>
                <a:gridCol w="1922780">
                  <a:extLst>
                    <a:ext uri="{9D8B030D-6E8A-4147-A177-3AD203B41FA5}">
                      <a16:colId xmlns:a16="http://schemas.microsoft.com/office/drawing/2014/main" val="20000"/>
                    </a:ext>
                  </a:extLst>
                </a:gridCol>
                <a:gridCol w="1922780">
                  <a:extLst>
                    <a:ext uri="{9D8B030D-6E8A-4147-A177-3AD203B41FA5}">
                      <a16:colId xmlns:a16="http://schemas.microsoft.com/office/drawing/2014/main" val="20001"/>
                    </a:ext>
                  </a:extLst>
                </a:gridCol>
                <a:gridCol w="1922780">
                  <a:extLst>
                    <a:ext uri="{9D8B030D-6E8A-4147-A177-3AD203B41FA5}">
                      <a16:colId xmlns:a16="http://schemas.microsoft.com/office/drawing/2014/main" val="20002"/>
                    </a:ext>
                  </a:extLst>
                </a:gridCol>
                <a:gridCol w="1922780">
                  <a:extLst>
                    <a:ext uri="{9D8B030D-6E8A-4147-A177-3AD203B41FA5}">
                      <a16:colId xmlns:a16="http://schemas.microsoft.com/office/drawing/2014/main" val="20003"/>
                    </a:ext>
                  </a:extLst>
                </a:gridCol>
                <a:gridCol w="1922780">
                  <a:extLst>
                    <a:ext uri="{9D8B030D-6E8A-4147-A177-3AD203B41FA5}">
                      <a16:colId xmlns:a16="http://schemas.microsoft.com/office/drawing/2014/main" val="20004"/>
                    </a:ext>
                  </a:extLst>
                </a:gridCol>
              </a:tblGrid>
              <a:tr h="0">
                <a:tc>
                  <a:txBody>
                    <a:bodyPr/>
                    <a:lstStyle/>
                    <a:p>
                      <a:r>
                        <a:rPr lang="en-US" dirty="0"/>
                        <a:t>Pentium</a:t>
                      </a:r>
                      <a:br>
                        <a:rPr lang="en-US" dirty="0"/>
                      </a:br>
                      <a:r>
                        <a:rPr lang="en-US" dirty="0"/>
                        <a:t>Pentium w/ MMX</a:t>
                      </a:r>
                      <a:br>
                        <a:rPr lang="en-US" dirty="0"/>
                      </a:br>
                      <a:r>
                        <a:rPr lang="en-US" dirty="0"/>
                        <a:t>Pentium Pro</a:t>
                      </a:r>
                      <a:br>
                        <a:rPr lang="en-US" dirty="0"/>
                      </a:br>
                      <a:r>
                        <a:rPr lang="en-US" dirty="0"/>
                        <a:t>Pentium II</a:t>
                      </a:r>
                      <a:br>
                        <a:rPr lang="en-US" dirty="0"/>
                      </a:br>
                      <a:endParaRPr lang="en-US" dirty="0"/>
                    </a:p>
                  </a:txBody>
                  <a:tcPr anchor="ctr">
                    <a:lnL>
                      <a:noFill/>
                    </a:lnL>
                    <a:lnR>
                      <a:noFill/>
                    </a:lnR>
                    <a:lnT>
                      <a:noFill/>
                    </a:lnT>
                    <a:lnB>
                      <a:noFill/>
                    </a:lnB>
                  </a:tcPr>
                </a:tc>
                <a:tc>
                  <a:txBody>
                    <a:bodyPr/>
                    <a:lstStyle/>
                    <a:p>
                      <a:r>
                        <a:rPr lang="en-US" dirty="0"/>
                        <a:t>Celeron</a:t>
                      </a:r>
                      <a:br>
                        <a:rPr lang="en-US" dirty="0"/>
                      </a:br>
                      <a:r>
                        <a:rPr lang="en-US" dirty="0"/>
                        <a:t>Pentium III</a:t>
                      </a:r>
                      <a:br>
                        <a:rPr lang="en-US" dirty="0"/>
                      </a:br>
                      <a:r>
                        <a:rPr lang="en-US" dirty="0"/>
                        <a:t>Pentium M</a:t>
                      </a:r>
                      <a:br>
                        <a:rPr lang="en-US" dirty="0"/>
                      </a:br>
                      <a:r>
                        <a:rPr lang="en-US" dirty="0"/>
                        <a:t>Celeron M</a:t>
                      </a:r>
                      <a:br>
                        <a:rPr lang="en-US" dirty="0"/>
                      </a:br>
                      <a:endParaRPr lang="en-US" dirty="0"/>
                    </a:p>
                  </a:txBody>
                  <a:tcPr anchor="ctr">
                    <a:lnL>
                      <a:noFill/>
                    </a:lnL>
                    <a:lnR>
                      <a:noFill/>
                    </a:lnR>
                    <a:lnT>
                      <a:noFill/>
                    </a:lnT>
                    <a:lnB>
                      <a:noFill/>
                    </a:lnB>
                  </a:tcPr>
                </a:tc>
                <a:tc>
                  <a:txBody>
                    <a:bodyPr/>
                    <a:lstStyle/>
                    <a:p>
                      <a:r>
                        <a:rPr lang="en-US" dirty="0"/>
                        <a:t>Pentium 4</a:t>
                      </a:r>
                      <a:br>
                        <a:rPr lang="en-US" dirty="0"/>
                      </a:br>
                      <a:r>
                        <a:rPr lang="en-US" dirty="0"/>
                        <a:t>Mobile Pentium 4-M</a:t>
                      </a:r>
                      <a:br>
                        <a:rPr lang="en-US" dirty="0"/>
                      </a:br>
                      <a:r>
                        <a:rPr lang="en-US" dirty="0"/>
                        <a:t>Pentium D</a:t>
                      </a:r>
                      <a:br>
                        <a:rPr lang="en-US" dirty="0"/>
                      </a:br>
                      <a:endParaRPr lang="en-US" dirty="0"/>
                    </a:p>
                  </a:txBody>
                  <a:tcPr anchor="ctr">
                    <a:lnL>
                      <a:noFill/>
                    </a:lnL>
                    <a:lnR>
                      <a:noFill/>
                    </a:lnR>
                    <a:lnT>
                      <a:noFill/>
                    </a:lnT>
                    <a:lnB>
                      <a:noFill/>
                    </a:lnB>
                  </a:tcPr>
                </a:tc>
                <a:tc>
                  <a:txBody>
                    <a:bodyPr/>
                    <a:lstStyle/>
                    <a:p>
                      <a:r>
                        <a:rPr lang="en-US" dirty="0"/>
                        <a:t>Pentium Extreme Edition</a:t>
                      </a:r>
                      <a:br>
                        <a:rPr lang="en-US" dirty="0"/>
                      </a:br>
                      <a:r>
                        <a:rPr lang="en-US" dirty="0"/>
                        <a:t>Core Duo</a:t>
                      </a:r>
                      <a:br>
                        <a:rPr lang="en-US" dirty="0"/>
                      </a:br>
                      <a:r>
                        <a:rPr lang="en-US" dirty="0"/>
                        <a:t>Core 2 Duo</a:t>
                      </a:r>
                      <a:br>
                        <a:rPr lang="en-US" dirty="0"/>
                      </a:br>
                      <a:endParaRPr lang="en-US" dirty="0"/>
                    </a:p>
                  </a:txBody>
                  <a:tcPr anchor="ctr">
                    <a:lnL>
                      <a:noFill/>
                    </a:lnL>
                    <a:lnR>
                      <a:noFill/>
                    </a:lnR>
                    <a:lnT>
                      <a:noFill/>
                    </a:lnT>
                    <a:lnB>
                      <a:noFill/>
                    </a:lnB>
                  </a:tcPr>
                </a:tc>
                <a:tc>
                  <a:txBody>
                    <a:bodyPr/>
                    <a:lstStyle/>
                    <a:p>
                      <a:r>
                        <a:rPr lang="it-IT" dirty="0"/>
                        <a:t>Core i3</a:t>
                      </a:r>
                      <a:br>
                        <a:rPr lang="it-IT" dirty="0"/>
                      </a:br>
                      <a:r>
                        <a:rPr lang="it-IT" dirty="0"/>
                        <a:t>Core i5</a:t>
                      </a:r>
                      <a:br>
                        <a:rPr lang="it-IT" dirty="0"/>
                      </a:br>
                      <a:r>
                        <a:rPr lang="it-IT" dirty="0"/>
                        <a:t>Core i7</a:t>
                      </a:r>
                    </a:p>
                  </a:txBody>
                  <a:tcPr anchor="ctr">
                    <a:lnL>
                      <a:noFill/>
                    </a:lnL>
                    <a:lnR>
                      <a:noFill/>
                    </a:lnR>
                    <a:lnT>
                      <a:noFill/>
                    </a:lnT>
                    <a:lnB>
                      <a:noFill/>
                    </a:lnB>
                  </a:tcPr>
                </a:tc>
                <a:extLst>
                  <a:ext uri="{0D108BD9-81ED-4DB2-BD59-A6C34878D82A}">
                    <a16:rowId xmlns:a16="http://schemas.microsoft.com/office/drawing/2014/main" val="10000"/>
                  </a:ext>
                </a:extLst>
              </a:tr>
            </a:tbl>
          </a:graphicData>
        </a:graphic>
      </p:graphicFrame>
      <p:sp>
        <p:nvSpPr>
          <p:cNvPr id="5" name="Rectangle 4"/>
          <p:cNvSpPr/>
          <p:nvPr/>
        </p:nvSpPr>
        <p:spPr>
          <a:xfrm>
            <a:off x="950258" y="3856202"/>
            <a:ext cx="10856259" cy="1200329"/>
          </a:xfrm>
          <a:prstGeom prst="rect">
            <a:avLst/>
          </a:prstGeom>
        </p:spPr>
        <p:txBody>
          <a:bodyPr wrap="square">
            <a:spAutoFit/>
          </a:bodyPr>
          <a:lstStyle/>
          <a:p>
            <a:pPr algn="just"/>
            <a:r>
              <a:rPr lang="en-US" dirty="0"/>
              <a:t>The AMD Opteron series and Intel Xeon series are two common types of CPUs for servers and some workstation computers.</a:t>
            </a:r>
          </a:p>
          <a:p>
            <a:pPr algn="just"/>
            <a:r>
              <a:rPr lang="en-US" dirty="0"/>
              <a:t>Some mobile devices, like smartphones and tablets, use ARM CPUs. These CPUs are smaller in size, require less power and generate less heat.</a:t>
            </a:r>
          </a:p>
        </p:txBody>
      </p:sp>
    </p:spTree>
    <p:extLst>
      <p:ext uri="{BB962C8B-B14F-4D97-AF65-F5344CB8AC3E}">
        <p14:creationId xmlns:p14="http://schemas.microsoft.com/office/powerpoint/2010/main" val="20524772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32bit in Processors?</a:t>
            </a:r>
          </a:p>
        </p:txBody>
      </p:sp>
      <p:sp>
        <p:nvSpPr>
          <p:cNvPr id="3" name="Content Placeholder 2"/>
          <p:cNvSpPr>
            <a:spLocks noGrp="1"/>
          </p:cNvSpPr>
          <p:nvPr>
            <p:ph idx="1"/>
          </p:nvPr>
        </p:nvSpPr>
        <p:spPr>
          <a:xfrm>
            <a:off x="680321" y="2336873"/>
            <a:ext cx="11274114" cy="4359762"/>
          </a:xfrm>
        </p:spPr>
        <p:txBody>
          <a:bodyPr/>
          <a:lstStyle/>
          <a:p>
            <a:pPr algn="just"/>
            <a:r>
              <a:rPr lang="en-US" dirty="0"/>
              <a:t>Computers, operating systems, or software programs capable of transferring data 32-bits at a time. With computer processors, (e.g. 80386, 80486, and Pentium) they were 32-bit processors, which means the processor were capable of working with 32 bit binary numbers (decimal number up to 4,294,967,295). Anything larger and the computer would need to break up the number into smaller pieces.</a:t>
            </a:r>
          </a:p>
          <a:p>
            <a:pPr algn="just"/>
            <a:r>
              <a:rPr lang="en-US" dirty="0"/>
              <a:t>A good example of the first 32-bit operating system is OS/2 and Windows NT, often versions of Windows that are </a:t>
            </a:r>
            <a:r>
              <a:rPr lang="en-US" b="1" dirty="0"/>
              <a:t>32-bit</a:t>
            </a:r>
            <a:r>
              <a:rPr lang="en-US" dirty="0"/>
              <a:t> are referred to as </a:t>
            </a:r>
            <a:r>
              <a:rPr lang="en-US" b="1" dirty="0"/>
              <a:t>WOW32</a:t>
            </a:r>
            <a:r>
              <a:rPr lang="en-US" dirty="0"/>
              <a:t>. Today, 32-bit computers and operating systems are being replaced by 64-bit computers and operating systems such as 64-bit versions of Windows 7. </a:t>
            </a:r>
          </a:p>
          <a:p>
            <a:endParaRPr lang="en-US" dirty="0"/>
          </a:p>
        </p:txBody>
      </p:sp>
    </p:spTree>
    <p:extLst>
      <p:ext uri="{BB962C8B-B14F-4D97-AF65-F5344CB8AC3E}">
        <p14:creationId xmlns:p14="http://schemas.microsoft.com/office/powerpoint/2010/main" val="5279331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Input Devices</a:t>
            </a:r>
          </a:p>
        </p:txBody>
      </p:sp>
      <p:sp>
        <p:nvSpPr>
          <p:cNvPr id="3" name="Content Placeholder 2"/>
          <p:cNvSpPr>
            <a:spLocks noGrp="1"/>
          </p:cNvSpPr>
          <p:nvPr>
            <p:ph idx="1"/>
          </p:nvPr>
        </p:nvSpPr>
        <p:spPr>
          <a:xfrm>
            <a:off x="680321" y="2336873"/>
            <a:ext cx="6002867" cy="3599316"/>
          </a:xfrm>
        </p:spPr>
        <p:txBody>
          <a:bodyPr/>
          <a:lstStyle/>
          <a:p>
            <a:pPr algn="just"/>
            <a:r>
              <a:rPr lang="en-US" dirty="0"/>
              <a:t>An </a:t>
            </a:r>
            <a:r>
              <a:rPr lang="en-US" b="1" dirty="0"/>
              <a:t>input device</a:t>
            </a:r>
            <a:r>
              <a:rPr lang="en-US" dirty="0"/>
              <a:t> is any hardware device that sends data to a computer, allowing users to interact with and control it. The picture shows the a Logitech trackball mouse; an example of an input device. Below is a listing of different computer input devices that can be used on a computer.</a:t>
            </a:r>
          </a:p>
        </p:txBody>
      </p:sp>
      <p:pic>
        <p:nvPicPr>
          <p:cNvPr id="11266" name="Picture 2" descr="http://ictlainsarahusnaronan.files.wordpress.com/2014/03/smksbs.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83119" y="2192864"/>
            <a:ext cx="5508881" cy="41003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153582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64bit in Processors?</a:t>
            </a:r>
          </a:p>
        </p:txBody>
      </p:sp>
      <p:sp>
        <p:nvSpPr>
          <p:cNvPr id="3" name="Content Placeholder 2"/>
          <p:cNvSpPr>
            <a:spLocks noGrp="1"/>
          </p:cNvSpPr>
          <p:nvPr>
            <p:ph idx="1"/>
          </p:nvPr>
        </p:nvSpPr>
        <p:spPr>
          <a:xfrm>
            <a:off x="680321" y="2043952"/>
            <a:ext cx="11511679" cy="4814047"/>
          </a:xfrm>
        </p:spPr>
        <p:txBody>
          <a:bodyPr/>
          <a:lstStyle/>
          <a:p>
            <a:pPr algn="just"/>
            <a:r>
              <a:rPr lang="en-US" dirty="0"/>
              <a:t>Replacement for the older x86 or 32-bit platform, </a:t>
            </a:r>
            <a:r>
              <a:rPr lang="en-US" b="1" dirty="0"/>
              <a:t>64-bit</a:t>
            </a:r>
            <a:r>
              <a:rPr lang="en-US" dirty="0"/>
              <a:t> is a computer or software program that is capable of transferring 64-bits at a time. With respect to hardware, 64-bit is referencing the width of the registers on a computer's microprocessor or the computer bus; sometimes called</a:t>
            </a:r>
            <a:r>
              <a:rPr lang="en-US" b="1" dirty="0"/>
              <a:t> WOW64</a:t>
            </a:r>
            <a:r>
              <a:rPr lang="en-US" dirty="0"/>
              <a:t> and </a:t>
            </a:r>
            <a:r>
              <a:rPr lang="en-US" b="1" dirty="0"/>
              <a:t>x64</a:t>
            </a:r>
            <a:r>
              <a:rPr lang="en-US" dirty="0"/>
              <a:t>.</a:t>
            </a:r>
          </a:p>
          <a:p>
            <a:pPr algn="ctr"/>
            <a:r>
              <a:rPr lang="en-US" b="1" dirty="0"/>
              <a:t>Examples of 64-bit processors</a:t>
            </a:r>
          </a:p>
          <a:p>
            <a:pPr marL="0" indent="0">
              <a:buNone/>
            </a:pPr>
            <a:r>
              <a:rPr lang="en-US" dirty="0"/>
              <a:t>Below is a list of examples of 64-bit computer processors.</a:t>
            </a:r>
          </a:p>
          <a:p>
            <a:r>
              <a:rPr lang="en-US" dirty="0"/>
              <a:t>AMD Opteron, Athlon 64, </a:t>
            </a:r>
            <a:r>
              <a:rPr lang="en-US" dirty="0" err="1"/>
              <a:t>Turion</a:t>
            </a:r>
            <a:r>
              <a:rPr lang="en-US" dirty="0"/>
              <a:t> 64, Sempron, Phenom, FX, and Fusion.</a:t>
            </a:r>
          </a:p>
          <a:p>
            <a:r>
              <a:rPr lang="en-US" dirty="0"/>
              <a:t>All Intel Xeon processors since the Nocona released in June 2004.</a:t>
            </a:r>
          </a:p>
          <a:p>
            <a:r>
              <a:rPr lang="en-US" dirty="0"/>
              <a:t>Intel Celeron and Pentium 4 processors since Prescott.</a:t>
            </a:r>
          </a:p>
          <a:p>
            <a:r>
              <a:rPr lang="en-US" dirty="0"/>
              <a:t>Intel Pentium Dual-Core, Core i3, Core i5, and Core i7 processors.</a:t>
            </a:r>
          </a:p>
          <a:p>
            <a:endParaRPr lang="en-US" dirty="0"/>
          </a:p>
        </p:txBody>
      </p:sp>
    </p:spTree>
    <p:extLst>
      <p:ext uri="{BB962C8B-B14F-4D97-AF65-F5344CB8AC3E}">
        <p14:creationId xmlns:p14="http://schemas.microsoft.com/office/powerpoint/2010/main" val="43200760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ALU in Processor</a:t>
            </a:r>
          </a:p>
        </p:txBody>
      </p:sp>
      <p:sp>
        <p:nvSpPr>
          <p:cNvPr id="3" name="Content Placeholder 2"/>
          <p:cNvSpPr>
            <a:spLocks noGrp="1"/>
          </p:cNvSpPr>
          <p:nvPr>
            <p:ph idx="1"/>
          </p:nvPr>
        </p:nvSpPr>
        <p:spPr>
          <a:xfrm>
            <a:off x="680322" y="1963272"/>
            <a:ext cx="5760820" cy="4894728"/>
          </a:xfrm>
        </p:spPr>
        <p:txBody>
          <a:bodyPr>
            <a:normAutofit/>
          </a:bodyPr>
          <a:lstStyle/>
          <a:p>
            <a:pPr algn="just"/>
            <a:r>
              <a:rPr lang="en-US" dirty="0"/>
              <a:t>Short for </a:t>
            </a:r>
            <a:r>
              <a:rPr lang="en-US" b="1" dirty="0"/>
              <a:t>Arithmetic Logic Unit</a:t>
            </a:r>
            <a:r>
              <a:rPr lang="en-US" dirty="0"/>
              <a:t>, </a:t>
            </a:r>
            <a:r>
              <a:rPr lang="en-US" b="1" dirty="0"/>
              <a:t>ALU</a:t>
            </a:r>
            <a:r>
              <a:rPr lang="en-US" dirty="0"/>
              <a:t> is one of the many components within a computer processor. The ALU performs mathematical, logical, and decision operations in a computer and is the final processing performed by the processor. After the information has been processed by the ALU, it is sent to the computer memory.</a:t>
            </a:r>
          </a:p>
          <a:p>
            <a:pPr algn="just"/>
            <a:r>
              <a:rPr lang="en-US" dirty="0"/>
              <a:t>In some computer processors, the ALU is divided into an AU and LU. The AU performs the arithmetic operations and the LU performs the logical operations.</a:t>
            </a:r>
          </a:p>
          <a:p>
            <a:pPr algn="just"/>
            <a:endParaRPr lang="en-US" dirty="0"/>
          </a:p>
        </p:txBody>
      </p:sp>
      <p:pic>
        <p:nvPicPr>
          <p:cNvPr id="6146" name="Picture 2" descr="Machine cyc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03152" y="2557369"/>
            <a:ext cx="5534020" cy="24852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848687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Control unit in Processors</a:t>
            </a:r>
            <a:endParaRPr lang="en-US" dirty="0"/>
          </a:p>
        </p:txBody>
      </p:sp>
      <p:sp>
        <p:nvSpPr>
          <p:cNvPr id="3" name="Content Placeholder 2"/>
          <p:cNvSpPr>
            <a:spLocks noGrp="1"/>
          </p:cNvSpPr>
          <p:nvPr>
            <p:ph idx="1"/>
          </p:nvPr>
        </p:nvSpPr>
        <p:spPr>
          <a:xfrm>
            <a:off x="680321" y="2003612"/>
            <a:ext cx="6863479" cy="4854387"/>
          </a:xfrm>
        </p:spPr>
        <p:txBody>
          <a:bodyPr>
            <a:normAutofit fontScale="92500"/>
          </a:bodyPr>
          <a:lstStyle/>
          <a:p>
            <a:pPr algn="just"/>
            <a:r>
              <a:rPr lang="en-US" dirty="0"/>
              <a:t>A </a:t>
            </a:r>
            <a:r>
              <a:rPr lang="en-US" b="1" dirty="0"/>
              <a:t>control unit</a:t>
            </a:r>
            <a:r>
              <a:rPr lang="en-US" dirty="0"/>
              <a:t> is circuitry that directs operations within the computer's processor by directing the input and output of a computer system. The processor then controls how the rest of the computer operates (giving directions to the other parts and systems). A control unit works by gathering input through a series of commands it receives from instructions in a running programs and then outputs those commands into control signals that the computer and other hardware attached to the computer carry out.</a:t>
            </a:r>
          </a:p>
          <a:p>
            <a:pPr algn="just"/>
            <a:r>
              <a:rPr lang="en-US" dirty="0"/>
              <a:t>The control unit is basically circuitry inside the CPU, controlling the operations inside the CPU and "directing traffic" in a sense. The functions a control unit performs can depend on the type of CPU, since the varying degrees of architecture between all the different CPUs determine the functions of the control unit.</a:t>
            </a:r>
          </a:p>
          <a:p>
            <a:pPr algn="just"/>
            <a:endParaRPr lang="en-US" dirty="0"/>
          </a:p>
        </p:txBody>
      </p:sp>
      <p:pic>
        <p:nvPicPr>
          <p:cNvPr id="4" name="Picture 2" descr="Machine cyc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43800" y="2638052"/>
            <a:ext cx="4605791" cy="20684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923708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Input Devices</a:t>
            </a:r>
          </a:p>
        </p:txBody>
      </p:sp>
      <p:sp>
        <p:nvSpPr>
          <p:cNvPr id="4" name="Content Placeholder 3"/>
          <p:cNvSpPr>
            <a:spLocks noGrp="1"/>
          </p:cNvSpPr>
          <p:nvPr>
            <p:ph idx="1"/>
          </p:nvPr>
        </p:nvSpPr>
        <p:spPr>
          <a:xfrm>
            <a:off x="680321" y="2003612"/>
            <a:ext cx="11511679" cy="4854387"/>
          </a:xfrm>
        </p:spPr>
        <p:txBody>
          <a:bodyPr numCol="3">
            <a:normAutofit fontScale="92500" lnSpcReduction="20000"/>
          </a:bodyPr>
          <a:lstStyle/>
          <a:p>
            <a:r>
              <a:rPr lang="en-US" dirty="0"/>
              <a:t>Audio conversion device</a:t>
            </a:r>
          </a:p>
          <a:p>
            <a:r>
              <a:rPr lang="en-US" dirty="0"/>
              <a:t>Barcode reader</a:t>
            </a:r>
          </a:p>
          <a:p>
            <a:r>
              <a:rPr lang="en-US" dirty="0"/>
              <a:t>Biometrics (e.g. fingerprint scanner)</a:t>
            </a:r>
          </a:p>
          <a:p>
            <a:r>
              <a:rPr lang="en-US" dirty="0"/>
              <a:t>Business Card Reader</a:t>
            </a:r>
          </a:p>
          <a:p>
            <a:r>
              <a:rPr lang="en-US" dirty="0"/>
              <a:t>Digital camera and Digital Camcorder</a:t>
            </a:r>
          </a:p>
          <a:p>
            <a:r>
              <a:rPr lang="en-US" dirty="0"/>
              <a:t>Electroencephalography (EEG)</a:t>
            </a:r>
          </a:p>
          <a:p>
            <a:r>
              <a:rPr lang="en-US" dirty="0"/>
              <a:t>Finger (with touchscreen or Windows Touch)</a:t>
            </a:r>
          </a:p>
          <a:p>
            <a:r>
              <a:rPr lang="en-US" dirty="0"/>
              <a:t>Gamepad, Joystick, Paddle, Steering wheel, and Microsoft Kinect</a:t>
            </a:r>
          </a:p>
          <a:p>
            <a:r>
              <a:rPr lang="en-US" dirty="0"/>
              <a:t>Graphics tablet</a:t>
            </a:r>
          </a:p>
          <a:p>
            <a:r>
              <a:rPr lang="en-US" dirty="0"/>
              <a:t>Keyboard</a:t>
            </a:r>
          </a:p>
          <a:p>
            <a:r>
              <a:rPr lang="en-US" dirty="0"/>
              <a:t>Light gun and light pen scanner</a:t>
            </a:r>
          </a:p>
          <a:p>
            <a:r>
              <a:rPr lang="en-US" dirty="0"/>
              <a:t>Magnetic ink (like the ink found on checks)</a:t>
            </a:r>
          </a:p>
          <a:p>
            <a:r>
              <a:rPr lang="en-US" dirty="0"/>
              <a:t>Magnetic-stripe reader</a:t>
            </a:r>
          </a:p>
          <a:p>
            <a:r>
              <a:rPr lang="en-US" dirty="0"/>
              <a:t>Medical imaging devices (e.g., X-Ray, CAT Scan, and Ultrasound images)</a:t>
            </a:r>
          </a:p>
          <a:p>
            <a:r>
              <a:rPr lang="en-US" dirty="0"/>
              <a:t>Microphone (using voice speech recognition or biometric verification)</a:t>
            </a:r>
          </a:p>
          <a:p>
            <a:r>
              <a:rPr lang="en-US" dirty="0"/>
              <a:t>MIDI keyboard</a:t>
            </a:r>
          </a:p>
          <a:p>
            <a:r>
              <a:rPr lang="en-US" dirty="0"/>
              <a:t>MICR</a:t>
            </a:r>
          </a:p>
          <a:p>
            <a:r>
              <a:rPr lang="en-US" dirty="0"/>
              <a:t>Mouse, touchpad, or other pointing device</a:t>
            </a:r>
          </a:p>
          <a:p>
            <a:r>
              <a:rPr lang="en-US" dirty="0"/>
              <a:t>Optical Mark Reader (OMR)</a:t>
            </a:r>
          </a:p>
          <a:p>
            <a:r>
              <a:rPr lang="en-US" dirty="0"/>
              <a:t>Paddle</a:t>
            </a:r>
          </a:p>
          <a:p>
            <a:r>
              <a:rPr lang="en-US" dirty="0"/>
              <a:t>Pen or Stylus</a:t>
            </a:r>
          </a:p>
          <a:p>
            <a:r>
              <a:rPr lang="en-US" dirty="0"/>
              <a:t>Punch card reader</a:t>
            </a:r>
          </a:p>
          <a:p>
            <a:r>
              <a:rPr lang="en-US" dirty="0"/>
              <a:t>Remote</a:t>
            </a:r>
          </a:p>
          <a:p>
            <a:r>
              <a:rPr lang="en-US" dirty="0"/>
              <a:t>Scanner</a:t>
            </a:r>
          </a:p>
          <a:p>
            <a:r>
              <a:rPr lang="en-US" dirty="0"/>
              <a:t>Sonar imaging devices</a:t>
            </a:r>
          </a:p>
          <a:p>
            <a:r>
              <a:rPr lang="en-US" dirty="0"/>
              <a:t>Touch screen</a:t>
            </a:r>
          </a:p>
          <a:p>
            <a:r>
              <a:rPr lang="en-US" dirty="0"/>
              <a:t>Video capture device</a:t>
            </a:r>
          </a:p>
          <a:p>
            <a:r>
              <a:rPr lang="en-US" dirty="0"/>
              <a:t>VR helmet and gloves</a:t>
            </a:r>
          </a:p>
          <a:p>
            <a:r>
              <a:rPr lang="en-US" dirty="0"/>
              <a:t>Webcam</a:t>
            </a:r>
          </a:p>
          <a:p>
            <a:r>
              <a:rPr lang="en-US" dirty="0"/>
              <a:t>Yoke</a:t>
            </a:r>
          </a:p>
          <a:p>
            <a:endParaRPr lang="en-US" dirty="0"/>
          </a:p>
        </p:txBody>
      </p:sp>
    </p:spTree>
    <p:extLst>
      <p:ext uri="{BB962C8B-B14F-4D97-AF65-F5344CB8AC3E}">
        <p14:creationId xmlns:p14="http://schemas.microsoft.com/office/powerpoint/2010/main" val="37636884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Output Devices</a:t>
            </a:r>
          </a:p>
        </p:txBody>
      </p:sp>
      <p:sp>
        <p:nvSpPr>
          <p:cNvPr id="3" name="Content Placeholder 2"/>
          <p:cNvSpPr>
            <a:spLocks noGrp="1"/>
          </p:cNvSpPr>
          <p:nvPr>
            <p:ph idx="1"/>
          </p:nvPr>
        </p:nvSpPr>
        <p:spPr>
          <a:xfrm>
            <a:off x="680321" y="2070846"/>
            <a:ext cx="6782797" cy="4679577"/>
          </a:xfrm>
        </p:spPr>
        <p:txBody>
          <a:bodyPr/>
          <a:lstStyle/>
          <a:p>
            <a:pPr algn="just"/>
            <a:r>
              <a:rPr lang="en-US" dirty="0"/>
              <a:t>An </a:t>
            </a:r>
            <a:r>
              <a:rPr lang="en-US" b="1" dirty="0"/>
              <a:t>output device</a:t>
            </a:r>
            <a:r>
              <a:rPr lang="en-US" dirty="0"/>
              <a:t> is any peripheral that receives or displays output from a computer. The picture shows an inkjet printer, an output device that can make a hard copy of anything being displayed on a monitor. Below is a listing of all the different computer output devices used with a computer.</a:t>
            </a:r>
          </a:p>
        </p:txBody>
      </p:sp>
      <p:pic>
        <p:nvPicPr>
          <p:cNvPr id="14338" name="Picture 2" descr="http://1.bp.blogspot.com/_QJYe-he-IOY/TBsBD9-YlTI/AAAAAAAAAbU/jFmbRf9OJFs/s320/input+and+output+devices.jpg"/>
          <p:cNvPicPr>
            <a:picLocks noChangeAspect="1" noChangeArrowheads="1"/>
          </p:cNvPicPr>
          <p:nvPr/>
        </p:nvPicPr>
        <p:blipFill rotWithShape="1">
          <a:blip r:embed="rId2">
            <a:extLst>
              <a:ext uri="{28A0092B-C50C-407E-A947-70E740481C1C}">
                <a14:useLocalDpi xmlns:a14="http://schemas.microsoft.com/office/drawing/2010/main" val="0"/>
              </a:ext>
            </a:extLst>
          </a:blip>
          <a:srcRect t="53052"/>
          <a:stretch/>
        </p:blipFill>
        <p:spPr bwMode="auto">
          <a:xfrm>
            <a:off x="7564671" y="2178424"/>
            <a:ext cx="4524320" cy="27297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64771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Output Devices</a:t>
            </a:r>
          </a:p>
        </p:txBody>
      </p:sp>
      <p:sp>
        <p:nvSpPr>
          <p:cNvPr id="3" name="Content Placeholder 2"/>
          <p:cNvSpPr>
            <a:spLocks noGrp="1"/>
          </p:cNvSpPr>
          <p:nvPr>
            <p:ph idx="1"/>
          </p:nvPr>
        </p:nvSpPr>
        <p:spPr>
          <a:xfrm>
            <a:off x="680321" y="2124636"/>
            <a:ext cx="11511679" cy="4733364"/>
          </a:xfrm>
        </p:spPr>
        <p:txBody>
          <a:bodyPr numCol="2">
            <a:normAutofit/>
          </a:bodyPr>
          <a:lstStyle/>
          <a:p>
            <a:r>
              <a:rPr lang="en-US" dirty="0"/>
              <a:t>3D Printer</a:t>
            </a:r>
          </a:p>
          <a:p>
            <a:r>
              <a:rPr lang="en-US" dirty="0"/>
              <a:t>Braille reader (For Blinds)</a:t>
            </a:r>
          </a:p>
          <a:p>
            <a:r>
              <a:rPr lang="en-US" dirty="0"/>
              <a:t>Flat panel (LED, LCD)</a:t>
            </a:r>
          </a:p>
          <a:p>
            <a:r>
              <a:rPr lang="en-US" dirty="0"/>
              <a:t>GPS</a:t>
            </a:r>
          </a:p>
          <a:p>
            <a:r>
              <a:rPr lang="en-US" dirty="0"/>
              <a:t>Headphones</a:t>
            </a:r>
          </a:p>
          <a:p>
            <a:r>
              <a:rPr lang="en-US" dirty="0"/>
              <a:t>Computer Output Microfilm (COM)</a:t>
            </a:r>
          </a:p>
          <a:p>
            <a:r>
              <a:rPr lang="en-US" dirty="0"/>
              <a:t>Monitor</a:t>
            </a:r>
          </a:p>
          <a:p>
            <a:r>
              <a:rPr lang="en-US" dirty="0"/>
              <a:t>Plotter</a:t>
            </a:r>
          </a:p>
          <a:p>
            <a:r>
              <a:rPr lang="en-US" dirty="0"/>
              <a:t>Printer</a:t>
            </a:r>
          </a:p>
          <a:p>
            <a:r>
              <a:rPr lang="en-US" dirty="0"/>
              <a:t>Projector</a:t>
            </a:r>
          </a:p>
          <a:p>
            <a:r>
              <a:rPr lang="en-US" dirty="0"/>
              <a:t>Sound card</a:t>
            </a:r>
          </a:p>
          <a:p>
            <a:r>
              <a:rPr lang="en-US" dirty="0"/>
              <a:t>Speakers</a:t>
            </a:r>
          </a:p>
          <a:p>
            <a:r>
              <a:rPr lang="en-US" dirty="0"/>
              <a:t>Speech-generating device (SGD)</a:t>
            </a:r>
          </a:p>
          <a:p>
            <a:r>
              <a:rPr lang="en-US" dirty="0"/>
              <a:t>TV</a:t>
            </a:r>
          </a:p>
          <a:p>
            <a:r>
              <a:rPr lang="en-US" dirty="0"/>
              <a:t>Video card</a:t>
            </a:r>
          </a:p>
          <a:p>
            <a:endParaRPr lang="en-US" dirty="0"/>
          </a:p>
        </p:txBody>
      </p:sp>
    </p:spTree>
    <p:extLst>
      <p:ext uri="{BB962C8B-B14F-4D97-AF65-F5344CB8AC3E}">
        <p14:creationId xmlns:p14="http://schemas.microsoft.com/office/powerpoint/2010/main" val="11264584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Storage Devices</a:t>
            </a:r>
          </a:p>
        </p:txBody>
      </p:sp>
      <p:sp>
        <p:nvSpPr>
          <p:cNvPr id="3" name="Content Placeholder 2"/>
          <p:cNvSpPr>
            <a:spLocks noGrp="1"/>
          </p:cNvSpPr>
          <p:nvPr>
            <p:ph idx="1"/>
          </p:nvPr>
        </p:nvSpPr>
        <p:spPr>
          <a:xfrm>
            <a:off x="680321" y="2336872"/>
            <a:ext cx="6056655" cy="4521127"/>
          </a:xfrm>
        </p:spPr>
        <p:txBody>
          <a:bodyPr>
            <a:normAutofit/>
          </a:bodyPr>
          <a:lstStyle/>
          <a:p>
            <a:pPr algn="just"/>
            <a:r>
              <a:rPr lang="en-US" dirty="0"/>
              <a:t>Alternatively referred to as </a:t>
            </a:r>
            <a:r>
              <a:rPr lang="en-US" b="1" dirty="0"/>
              <a:t>storage</a:t>
            </a:r>
            <a:r>
              <a:rPr lang="en-US" dirty="0"/>
              <a:t>, </a:t>
            </a:r>
            <a:r>
              <a:rPr lang="en-US" b="1" dirty="0"/>
              <a:t>storage media</a:t>
            </a:r>
            <a:r>
              <a:rPr lang="en-US" dirty="0"/>
              <a:t>, or </a:t>
            </a:r>
            <a:r>
              <a:rPr lang="en-US" b="1" dirty="0"/>
              <a:t>storage medium</a:t>
            </a:r>
            <a:r>
              <a:rPr lang="en-US" dirty="0"/>
              <a:t>, a </a:t>
            </a:r>
            <a:r>
              <a:rPr lang="en-US" b="1" dirty="0"/>
              <a:t>storage device</a:t>
            </a:r>
            <a:r>
              <a:rPr lang="en-US" dirty="0"/>
              <a:t> is any hardware capable of holding information. There are two types of storage devices used in computers; a primary storage device, such as RAM, and a secondary storage device, like a hard drive. Secondary storage can be a removable, internal, or external storage.</a:t>
            </a:r>
          </a:p>
          <a:p>
            <a:pPr algn="just"/>
            <a:r>
              <a:rPr lang="en-US" dirty="0"/>
              <a:t>Without a storage device, your computer would not be able to save any settings or information and would be considered a dumb terminal</a:t>
            </a:r>
          </a:p>
        </p:txBody>
      </p:sp>
      <p:pic>
        <p:nvPicPr>
          <p:cNvPr id="15362" name="Picture 2" descr="http://imgsrv.worldstart.com/ct-images/onlinestorag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39635" y="2108947"/>
            <a:ext cx="4092847" cy="46758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66738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Computer Storage Devices</a:t>
            </a:r>
          </a:p>
        </p:txBody>
      </p:sp>
      <p:sp>
        <p:nvSpPr>
          <p:cNvPr id="3" name="Content Placeholder 2"/>
          <p:cNvSpPr>
            <a:spLocks noGrp="1"/>
          </p:cNvSpPr>
          <p:nvPr>
            <p:ph idx="1"/>
          </p:nvPr>
        </p:nvSpPr>
        <p:spPr>
          <a:xfrm>
            <a:off x="680321" y="2336872"/>
            <a:ext cx="11341350" cy="4521127"/>
          </a:xfrm>
        </p:spPr>
        <p:txBody>
          <a:bodyPr numCol="2">
            <a:normAutofit/>
          </a:bodyPr>
          <a:lstStyle/>
          <a:p>
            <a:r>
              <a:rPr lang="en-US" dirty="0"/>
              <a:t>Floppy diskette</a:t>
            </a:r>
          </a:p>
          <a:p>
            <a:r>
              <a:rPr lang="en-US" dirty="0"/>
              <a:t>CD-ROM disc</a:t>
            </a:r>
          </a:p>
          <a:p>
            <a:r>
              <a:rPr lang="en-US" dirty="0"/>
              <a:t>CD-R and CD-RW disc</a:t>
            </a:r>
          </a:p>
          <a:p>
            <a:r>
              <a:rPr lang="en-US" dirty="0"/>
              <a:t>Cloud storage</a:t>
            </a:r>
          </a:p>
          <a:p>
            <a:r>
              <a:rPr lang="en-US" dirty="0"/>
              <a:t>DVD-R, DVD+R, DVD-RW, and DVD+RW disc</a:t>
            </a:r>
          </a:p>
          <a:p>
            <a:r>
              <a:rPr lang="en-US" dirty="0"/>
              <a:t>Jump or USB flash drive</a:t>
            </a:r>
          </a:p>
          <a:p>
            <a:r>
              <a:rPr lang="en-US" dirty="0"/>
              <a:t>Hard drive</a:t>
            </a:r>
          </a:p>
          <a:p>
            <a:r>
              <a:rPr lang="en-US" dirty="0"/>
              <a:t>Memory card</a:t>
            </a:r>
          </a:p>
          <a:p>
            <a:r>
              <a:rPr lang="en-US" dirty="0"/>
              <a:t>Memory stick</a:t>
            </a:r>
          </a:p>
          <a:p>
            <a:r>
              <a:rPr lang="en-US" dirty="0"/>
              <a:t>Network media</a:t>
            </a:r>
          </a:p>
          <a:p>
            <a:r>
              <a:rPr lang="en-US" dirty="0"/>
              <a:t>Tape cassette</a:t>
            </a:r>
          </a:p>
          <a:p>
            <a:r>
              <a:rPr lang="en-US" dirty="0"/>
              <a:t>Zip diskette</a:t>
            </a:r>
          </a:p>
          <a:p>
            <a:endParaRPr lang="en-US" dirty="0"/>
          </a:p>
        </p:txBody>
      </p:sp>
    </p:spTree>
    <p:extLst>
      <p:ext uri="{BB962C8B-B14F-4D97-AF65-F5344CB8AC3E}">
        <p14:creationId xmlns:p14="http://schemas.microsoft.com/office/powerpoint/2010/main" val="39320962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Primary storage device</a:t>
            </a:r>
            <a:br>
              <a:rPr lang="en-US" dirty="0"/>
            </a:br>
            <a:endParaRPr lang="en-US" dirty="0"/>
          </a:p>
        </p:txBody>
      </p:sp>
      <p:sp>
        <p:nvSpPr>
          <p:cNvPr id="3" name="Content Placeholder 2"/>
          <p:cNvSpPr>
            <a:spLocks noGrp="1"/>
          </p:cNvSpPr>
          <p:nvPr>
            <p:ph idx="1"/>
          </p:nvPr>
        </p:nvSpPr>
        <p:spPr>
          <a:xfrm>
            <a:off x="680321" y="2336872"/>
            <a:ext cx="7226550" cy="4521127"/>
          </a:xfrm>
        </p:spPr>
        <p:txBody>
          <a:bodyPr/>
          <a:lstStyle/>
          <a:p>
            <a:pPr algn="just"/>
            <a:r>
              <a:rPr lang="en-US" dirty="0"/>
              <a:t>Alternatively referred to as</a:t>
            </a:r>
            <a:r>
              <a:rPr lang="en-US" b="1" dirty="0"/>
              <a:t> internal memory</a:t>
            </a:r>
            <a:r>
              <a:rPr lang="en-US" dirty="0"/>
              <a:t>, </a:t>
            </a:r>
            <a:r>
              <a:rPr lang="en-US" b="1" dirty="0"/>
              <a:t>main memory</a:t>
            </a:r>
            <a:r>
              <a:rPr lang="en-US" dirty="0"/>
              <a:t>, and </a:t>
            </a:r>
            <a:r>
              <a:rPr lang="en-US" b="1" dirty="0"/>
              <a:t>primary memory</a:t>
            </a:r>
            <a:r>
              <a:rPr lang="en-US" dirty="0"/>
              <a:t>, </a:t>
            </a:r>
            <a:r>
              <a:rPr lang="en-US" b="1" dirty="0"/>
              <a:t>primary storage</a:t>
            </a:r>
            <a:r>
              <a:rPr lang="en-US" dirty="0"/>
              <a:t> is a storage location that holds memory for short periods of times while the computer running. For example, computer RAM and cache are both examples of a primary storage device. This storage is the fastest memory in your computer and is used to store data while it's being used. For example, when you open a program data is moved from the secondary storage into the primary storage.</a:t>
            </a:r>
          </a:p>
        </p:txBody>
      </p:sp>
      <p:pic>
        <p:nvPicPr>
          <p:cNvPr id="16386" name="Picture 2" descr="Secondary storage"/>
          <p:cNvPicPr>
            <a:picLocks noChangeAspect="1" noChangeArrowheads="1"/>
          </p:cNvPicPr>
          <p:nvPr/>
        </p:nvPicPr>
        <p:blipFill rotWithShape="1">
          <a:blip r:embed="rId2">
            <a:extLst>
              <a:ext uri="{28A0092B-C50C-407E-A947-70E740481C1C}">
                <a14:useLocalDpi xmlns:a14="http://schemas.microsoft.com/office/drawing/2010/main" val="0"/>
              </a:ext>
            </a:extLst>
          </a:blip>
          <a:srcRect b="8312"/>
          <a:stretch/>
        </p:blipFill>
        <p:spPr bwMode="auto">
          <a:xfrm>
            <a:off x="7916441" y="2130331"/>
            <a:ext cx="4085433" cy="28181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2931350"/>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TC104033917[[fn=Berlin]]</Template>
  <TotalTime>450</TotalTime>
  <Words>3304</Words>
  <Application>Microsoft Office PowerPoint</Application>
  <PresentationFormat>Widescreen</PresentationFormat>
  <Paragraphs>158</Paragraphs>
  <Slides>32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32</vt:i4>
      </vt:variant>
    </vt:vector>
  </HeadingPairs>
  <TitlesOfParts>
    <vt:vector size="36" baseType="lpstr">
      <vt:lpstr>Arial</vt:lpstr>
      <vt:lpstr>Times New Roman</vt:lpstr>
      <vt:lpstr>Trebuchet MS</vt:lpstr>
      <vt:lpstr>Berlin</vt:lpstr>
      <vt:lpstr>What is Computer Hardware</vt:lpstr>
      <vt:lpstr>Components of Computer Hardware</vt:lpstr>
      <vt:lpstr>Input Devices</vt:lpstr>
      <vt:lpstr>Types of Input Devices</vt:lpstr>
      <vt:lpstr>Output Devices</vt:lpstr>
      <vt:lpstr>Types of Output Devices</vt:lpstr>
      <vt:lpstr>Storage Devices</vt:lpstr>
      <vt:lpstr>Types of Computer Storage Devices</vt:lpstr>
      <vt:lpstr>Primary storage device </vt:lpstr>
      <vt:lpstr>Secondary Storage Devices</vt:lpstr>
      <vt:lpstr>Off-line Storage Devices  </vt:lpstr>
      <vt:lpstr>What is Memory</vt:lpstr>
      <vt:lpstr>Volatile vs. non-volatile memory</vt:lpstr>
      <vt:lpstr>Memory is not disk storage </vt:lpstr>
      <vt:lpstr>What is RAM</vt:lpstr>
      <vt:lpstr>SD, DDR, DDR2 &amp; DDR3 RAM Comparison  </vt:lpstr>
      <vt:lpstr>SD RAM</vt:lpstr>
      <vt:lpstr> DDR SDRAM</vt:lpstr>
      <vt:lpstr> DDR2 SDRAM</vt:lpstr>
      <vt:lpstr>DDR3 SDRAM</vt:lpstr>
      <vt:lpstr>RAM Diagram</vt:lpstr>
      <vt:lpstr>What is ROM?</vt:lpstr>
      <vt:lpstr>BIOS</vt:lpstr>
      <vt:lpstr>The four main functions of a PC BIOS </vt:lpstr>
      <vt:lpstr>CPU</vt:lpstr>
      <vt:lpstr>CPU (cont)</vt:lpstr>
      <vt:lpstr>Types of CPUs </vt:lpstr>
      <vt:lpstr>Intel processors </vt:lpstr>
      <vt:lpstr>What is 32bit in Processors?</vt:lpstr>
      <vt:lpstr>What is 64bit in Processors?</vt:lpstr>
      <vt:lpstr>ALU in Processor</vt:lpstr>
      <vt:lpstr>Control unit in Processors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Balochistan, Quetta</dc:title>
  <dc:creator>Kamal Tarakai</dc:creator>
  <cp:lastModifiedBy>Yasir Jahangir</cp:lastModifiedBy>
  <cp:revision>179</cp:revision>
  <dcterms:created xsi:type="dcterms:W3CDTF">2014-10-13T04:20:31Z</dcterms:created>
  <dcterms:modified xsi:type="dcterms:W3CDTF">2020-06-03T05:40:34Z</dcterms:modified>
</cp:coreProperties>
</file>