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BBF5B7-A75B-46D6-8968-3901EE21DE0A}" type="datetimeFigureOut">
              <a:rPr lang="en-US" smtClean="0"/>
              <a:t>5/12/2020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E5B1FE-0188-4D27-BC7B-69B5CDED9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571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52B72-68C7-4404-8CC0-11DA465A24C6}" type="datetime1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4DD70-5E38-482D-9BC5-95944FA9D968}" type="datetime1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D3E01-0A62-49E8-9776-026234080EEA}" type="datetime1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47538-DEC4-443C-A6D4-01542E46D424}" type="datetime1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A5A8E-87A5-4A67-BB0A-162CCA7221FD}" type="datetime1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432A2-FF0D-473A-82F1-550E950FAD38}" type="datetime1">
              <a:rPr lang="en-US" smtClean="0"/>
              <a:t>5/12/2020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8812D-C539-4678-A876-9DE18D5F3530}" type="datetime1">
              <a:rPr lang="en-US" smtClean="0"/>
              <a:t>5/12/2020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82589-0A25-4A75-8C61-95B824895554}" type="datetime1">
              <a:rPr lang="en-US" smtClean="0"/>
              <a:t>5/12/2020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0E7DA-DBB3-47DC-ADC5-C87141903C27}" type="datetime1">
              <a:rPr lang="en-US" smtClean="0"/>
              <a:t>5/12/2020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71A2B-9D0A-4A52-BAB0-E515BB395BF9}" type="datetime1">
              <a:rPr lang="en-US" smtClean="0"/>
              <a:t>5/12/2020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1BCA-BE87-43B3-A21E-17A2A02B24BC}" type="datetime1">
              <a:rPr lang="en-US" smtClean="0"/>
              <a:t>5/12/2020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2C8DF2-39E7-46BE-A433-606E7A71CE4A}" type="datetime1">
              <a:rPr lang="en-US" smtClean="0"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The limitations of nineteenth- century evolutionary theory 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886200"/>
            <a:ext cx="7162800" cy="1752600"/>
          </a:xfrm>
        </p:spPr>
        <p:txBody>
          <a:bodyPr/>
          <a:lstStyle/>
          <a:p>
            <a:pPr marL="457200" indent="-457200">
              <a:buFont typeface="Arial" pitchFamily="34" charset="0"/>
              <a:buChar char="•"/>
            </a:pPr>
            <a:r>
              <a:rPr lang="en-US" dirty="0"/>
              <a:t>Opposition to the evolution </a:t>
            </a:r>
            <a:r>
              <a:rPr lang="en-US" dirty="0" smtClean="0"/>
              <a:t>today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dirty="0" smtClean="0"/>
              <a:t>A </a:t>
            </a:r>
            <a:r>
              <a:rPr lang="en-US" dirty="0"/>
              <a:t>brief history of opposition to evolution in the United States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E9358-4D58-41BA-A2CF-6913EA2D0679}" type="datetime1">
              <a:rPr lang="en-US" smtClean="0"/>
              <a:t>5/12/2020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933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dirty="0"/>
              <a:t>Darwin argued for the concept of evolution in general and the role of </a:t>
            </a:r>
            <a:r>
              <a:rPr lang="en-US" dirty="0" smtClean="0"/>
              <a:t>natural selection </a:t>
            </a:r>
            <a:r>
              <a:rPr lang="en-US" dirty="0"/>
              <a:t>in particular. But he didn’t entirely comprehend the exact </a:t>
            </a:r>
            <a:r>
              <a:rPr lang="en-US" dirty="0" smtClean="0"/>
              <a:t>mechanisms of </a:t>
            </a:r>
            <a:r>
              <a:rPr lang="en-US" dirty="0"/>
              <a:t>evolutionary change.</a:t>
            </a:r>
          </a:p>
          <a:p>
            <a:pPr algn="just"/>
            <a:r>
              <a:rPr lang="en-US" dirty="0"/>
              <a:t>As we’ve already seen, natural selection acts on </a:t>
            </a:r>
            <a:r>
              <a:rPr lang="en-US" i="1" dirty="0"/>
              <a:t>variation </a:t>
            </a:r>
            <a:r>
              <a:rPr lang="en-US" dirty="0"/>
              <a:t>within </a:t>
            </a:r>
            <a:r>
              <a:rPr lang="en-US" dirty="0" smtClean="0"/>
              <a:t>species, though </a:t>
            </a:r>
            <a:r>
              <a:rPr lang="en-US" dirty="0"/>
              <a:t>neither Darwin nor anyone else in the nineteenth century understood </a:t>
            </a:r>
            <a:r>
              <a:rPr lang="en-US" dirty="0" smtClean="0"/>
              <a:t>the actual </a:t>
            </a:r>
            <a:r>
              <a:rPr lang="en-US" dirty="0"/>
              <a:t>source of this variation. </a:t>
            </a:r>
            <a:endParaRPr lang="en-US" dirty="0" smtClean="0"/>
          </a:p>
          <a:p>
            <a:pPr algn="just"/>
            <a:r>
              <a:rPr lang="en-US" dirty="0" smtClean="0"/>
              <a:t>Also</a:t>
            </a:r>
            <a:r>
              <a:rPr lang="en-US" dirty="0"/>
              <a:t>, no one understood how parents pass </a:t>
            </a:r>
            <a:r>
              <a:rPr lang="en-US" dirty="0" smtClean="0"/>
              <a:t>traits on </a:t>
            </a:r>
            <a:r>
              <a:rPr lang="en-US" dirty="0"/>
              <a:t>to </a:t>
            </a:r>
            <a:r>
              <a:rPr lang="en-US" dirty="0" smtClean="0"/>
              <a:t>offspring</a:t>
            </a:r>
          </a:p>
          <a:p>
            <a:pPr algn="just"/>
            <a:r>
              <a:rPr lang="en-US" dirty="0" smtClean="0"/>
              <a:t>Almost </a:t>
            </a:r>
            <a:r>
              <a:rPr lang="en-US" dirty="0"/>
              <a:t>all nineteenth-century scientists believed that </a:t>
            </a:r>
            <a:r>
              <a:rPr lang="en-US" dirty="0" smtClean="0"/>
              <a:t>inheritance is </a:t>
            </a:r>
            <a:r>
              <a:rPr lang="en-US" dirty="0"/>
              <a:t>a </a:t>
            </a:r>
            <a:r>
              <a:rPr lang="en-US" i="1" dirty="0"/>
              <a:t>blending </a:t>
            </a:r>
            <a:r>
              <a:rPr lang="en-US" dirty="0"/>
              <a:t>process in which parental characteristics are mixed </a:t>
            </a:r>
            <a:r>
              <a:rPr lang="en-US" dirty="0" smtClean="0"/>
              <a:t>together to </a:t>
            </a:r>
            <a:r>
              <a:rPr lang="en-US" dirty="0"/>
              <a:t>produce intermediate expressions in </a:t>
            </a:r>
            <a:r>
              <a:rPr lang="en-US" dirty="0" smtClean="0"/>
              <a:t>offspring.</a:t>
            </a:r>
          </a:p>
          <a:p>
            <a:pPr algn="just"/>
            <a:r>
              <a:rPr lang="en-US" dirty="0" smtClean="0"/>
              <a:t>However</a:t>
            </a:r>
            <a:r>
              <a:rPr lang="en-US" dirty="0"/>
              <a:t>, the work of this </a:t>
            </a:r>
            <a:r>
              <a:rPr lang="en-US" dirty="0" smtClean="0"/>
              <a:t>Augustinian monk </a:t>
            </a:r>
            <a:r>
              <a:rPr lang="en-US" dirty="0"/>
              <a:t>named </a:t>
            </a:r>
            <a:r>
              <a:rPr lang="en-US" dirty="0" err="1"/>
              <a:t>Gregor</a:t>
            </a:r>
            <a:r>
              <a:rPr lang="en-US" dirty="0"/>
              <a:t> Mendel (whom you’ll meet in Chapter 4) wasn’t </a:t>
            </a:r>
            <a:r>
              <a:rPr lang="en-US" dirty="0" smtClean="0"/>
              <a:t>recognized until </a:t>
            </a:r>
            <a:r>
              <a:rPr lang="en-US" dirty="0"/>
              <a:t>the beginning of the twentieth century.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E02D2-816B-445C-BEF4-F9329203E62F}" type="datetime1">
              <a:rPr lang="en-US" smtClean="0"/>
              <a:t>5/12/2020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889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Continued…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8640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dirty="0"/>
              <a:t>The first three decades of the twentieth century saw the merger of </a:t>
            </a:r>
            <a:r>
              <a:rPr lang="en-US" dirty="0" smtClean="0"/>
              <a:t>natural selection </a:t>
            </a:r>
            <a:r>
              <a:rPr lang="en-US" dirty="0"/>
              <a:t>theory and Mendel’s discoveries. </a:t>
            </a:r>
            <a:endParaRPr lang="en-US" dirty="0" smtClean="0"/>
          </a:p>
          <a:p>
            <a:pPr algn="just"/>
            <a:r>
              <a:rPr lang="en-US" dirty="0" smtClean="0"/>
              <a:t>This </a:t>
            </a:r>
            <a:r>
              <a:rPr lang="en-US" dirty="0"/>
              <a:t>was a crucial </a:t>
            </a:r>
            <a:r>
              <a:rPr lang="en-US" dirty="0" smtClean="0"/>
              <a:t>development because </a:t>
            </a:r>
            <a:r>
              <a:rPr lang="en-US" dirty="0"/>
              <a:t>until then, scientists thought these concepts were unrelated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 </a:t>
            </a:r>
            <a:r>
              <a:rPr lang="en-US" dirty="0"/>
              <a:t>Then, </a:t>
            </a:r>
            <a:r>
              <a:rPr lang="en-US" dirty="0" smtClean="0"/>
              <a:t>in 1953</a:t>
            </a:r>
            <a:r>
              <a:rPr lang="en-US" dirty="0"/>
              <a:t>, the structure of DNA was discovered. </a:t>
            </a:r>
            <a:endParaRPr lang="en-US" dirty="0" smtClean="0"/>
          </a:p>
          <a:p>
            <a:pPr algn="just"/>
            <a:r>
              <a:rPr lang="en-US" dirty="0" smtClean="0"/>
              <a:t>This </a:t>
            </a:r>
            <a:r>
              <a:rPr lang="en-US" dirty="0"/>
              <a:t>landmark achievement </a:t>
            </a:r>
            <a:r>
              <a:rPr lang="en-US" dirty="0" smtClean="0"/>
              <a:t>has been </a:t>
            </a:r>
            <a:r>
              <a:rPr lang="en-US" dirty="0"/>
              <a:t>followed by even more amazing advances in the field of genetics. </a:t>
            </a:r>
            <a:endParaRPr lang="en-US" dirty="0" smtClean="0"/>
          </a:p>
          <a:p>
            <a:pPr algn="just"/>
            <a:r>
              <a:rPr lang="en-US" dirty="0" smtClean="0"/>
              <a:t>The</a:t>
            </a:r>
            <a:r>
              <a:rPr lang="en-US" dirty="0"/>
              <a:t> </a:t>
            </a:r>
            <a:r>
              <a:rPr lang="en-US" dirty="0" smtClean="0"/>
              <a:t>human </a:t>
            </a:r>
            <a:r>
              <a:rPr lang="en-US" b="1" dirty="0"/>
              <a:t>genome </a:t>
            </a:r>
            <a:r>
              <a:rPr lang="en-US" dirty="0"/>
              <a:t>was sequenced in 2003, followed by the chimpanzee genome </a:t>
            </a:r>
            <a:r>
              <a:rPr lang="en-US" dirty="0" smtClean="0"/>
              <a:t>in 2005.</a:t>
            </a:r>
          </a:p>
          <a:p>
            <a:pPr algn="just"/>
            <a:r>
              <a:rPr lang="en-US" dirty="0"/>
              <a:t>By comparing different species’ genomes, scientists can examine </a:t>
            </a:r>
            <a:r>
              <a:rPr lang="en-US" dirty="0" smtClean="0"/>
              <a:t>how genetically </a:t>
            </a:r>
            <a:r>
              <a:rPr lang="en-US" dirty="0"/>
              <a:t>similar (or different) the species are, and this will explain </a:t>
            </a:r>
            <a:r>
              <a:rPr lang="en-US" dirty="0" smtClean="0"/>
              <a:t>many aspects </a:t>
            </a:r>
            <a:r>
              <a:rPr lang="en-US" dirty="0"/>
              <a:t>of how these species evolved. </a:t>
            </a:r>
            <a:endParaRPr lang="en-US" dirty="0" smtClean="0"/>
          </a:p>
          <a:p>
            <a:pPr algn="just"/>
            <a:r>
              <a:rPr lang="en-US" dirty="0" smtClean="0"/>
              <a:t>Today</a:t>
            </a:r>
            <a:r>
              <a:rPr lang="en-US" dirty="0"/>
              <a:t>, scientists are finally on the </a:t>
            </a:r>
            <a:r>
              <a:rPr lang="en-US" dirty="0" smtClean="0"/>
              <a:t>threshold of </a:t>
            </a:r>
            <a:r>
              <a:rPr lang="en-US" dirty="0"/>
              <a:t>revealing the remaining secrets of the evolutionary process. If only</a:t>
            </a:r>
          </a:p>
          <a:p>
            <a:pPr algn="just"/>
            <a:r>
              <a:rPr lang="en-US" dirty="0"/>
              <a:t>Darwin could know!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5E03D-96FB-4591-90AD-3C64CF9E3A51}" type="datetime1">
              <a:rPr lang="en-US" smtClean="0"/>
              <a:t>5/12/2020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200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Opposition to Evolution Today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458200" cy="56388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/>
              <a:t>One hundred and fifty years after the publication of </a:t>
            </a:r>
            <a:r>
              <a:rPr lang="en-US" i="1" dirty="0"/>
              <a:t>Origin of Species</a:t>
            </a:r>
            <a:r>
              <a:rPr lang="en-US" dirty="0"/>
              <a:t>, the </a:t>
            </a:r>
            <a:r>
              <a:rPr lang="en-US" dirty="0" smtClean="0"/>
              <a:t>debate over </a:t>
            </a:r>
            <a:r>
              <a:rPr lang="en-US" dirty="0"/>
              <a:t>evolution is far from over</a:t>
            </a:r>
            <a:r>
              <a:rPr lang="en-US" dirty="0" smtClean="0"/>
              <a:t>,</a:t>
            </a:r>
            <a:r>
              <a:rPr lang="en-US" dirty="0"/>
              <a:t> Anyone who appreciates and understands genetic mechanisms can’t avoid </a:t>
            </a:r>
            <a:r>
              <a:rPr lang="en-US" dirty="0" smtClean="0"/>
              <a:t>the conclusion </a:t>
            </a:r>
            <a:r>
              <a:rPr lang="en-US" dirty="0"/>
              <a:t>that populations and species </a:t>
            </a:r>
            <a:r>
              <a:rPr lang="en-US" dirty="0" smtClean="0"/>
              <a:t>evolve.</a:t>
            </a:r>
          </a:p>
          <a:p>
            <a:pPr algn="just"/>
            <a:r>
              <a:rPr lang="en-US" dirty="0"/>
              <a:t>The mechanisms of evolution are complex and don’t lend themselves to </a:t>
            </a:r>
            <a:r>
              <a:rPr lang="en-US" dirty="0" smtClean="0"/>
              <a:t>simple explanations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smtClean="0"/>
              <a:t>Understanding </a:t>
            </a:r>
            <a:r>
              <a:rPr lang="en-US" dirty="0"/>
              <a:t>those mechanisms requires some </a:t>
            </a:r>
            <a:r>
              <a:rPr lang="en-US" dirty="0" smtClean="0"/>
              <a:t>familiarity with </a:t>
            </a:r>
            <a:r>
              <a:rPr lang="en-US" dirty="0"/>
              <a:t>genetics and </a:t>
            </a:r>
            <a:r>
              <a:rPr lang="en-US" dirty="0" smtClean="0"/>
              <a:t>biology.</a:t>
            </a:r>
          </a:p>
          <a:p>
            <a:pPr algn="just"/>
            <a:r>
              <a:rPr lang="en-US" dirty="0" smtClean="0"/>
              <a:t> </a:t>
            </a:r>
            <a:r>
              <a:rPr lang="en-US" dirty="0"/>
              <a:t>Another thing to consider is </a:t>
            </a:r>
            <a:r>
              <a:rPr lang="en-US" dirty="0" smtClean="0"/>
              <a:t>that regardless </a:t>
            </a:r>
            <a:r>
              <a:rPr lang="en-US" dirty="0"/>
              <a:t>of their culture, most people are raised in belief systems that </a:t>
            </a:r>
            <a:r>
              <a:rPr lang="en-US" dirty="0" smtClean="0"/>
              <a:t>don’t emphasize </a:t>
            </a:r>
            <a:r>
              <a:rPr lang="en-US" b="1" dirty="0"/>
              <a:t>biological </a:t>
            </a:r>
            <a:r>
              <a:rPr lang="en-US" b="1" dirty="0" smtClean="0"/>
              <a:t>continuity </a:t>
            </a:r>
            <a:r>
              <a:rPr lang="en-US" dirty="0" smtClean="0"/>
              <a:t>between </a:t>
            </a:r>
            <a:r>
              <a:rPr lang="en-US" dirty="0"/>
              <a:t>species or offer scientific </a:t>
            </a:r>
            <a:r>
              <a:rPr lang="en-US" dirty="0" smtClean="0"/>
              <a:t>explanations for </a:t>
            </a:r>
            <a:r>
              <a:rPr lang="en-US" dirty="0"/>
              <a:t>natural phenomena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C06F6-7402-443F-B207-C9F8A79A83F5}" type="datetime1">
              <a:rPr lang="en-US" smtClean="0"/>
              <a:t>5/12/2020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774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Continued…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458200" cy="563880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dirty="0"/>
              <a:t>The relationship between science and religion has never been easy (</a:t>
            </a:r>
            <a:r>
              <a:rPr lang="en-US" dirty="0" smtClean="0"/>
              <a:t>remember Galileo</a:t>
            </a:r>
            <a:r>
              <a:rPr lang="en-US" dirty="0"/>
              <a:t>), even though both systems serve, in their own ways, to explain </a:t>
            </a:r>
            <a:r>
              <a:rPr lang="en-US" dirty="0" smtClean="0"/>
              <a:t>natural phenomena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smtClean="0"/>
              <a:t>Scientific </a:t>
            </a:r>
            <a:r>
              <a:rPr lang="en-US" dirty="0"/>
              <a:t>explanations are based in data analysis, </a:t>
            </a:r>
            <a:r>
              <a:rPr lang="en-US" dirty="0" smtClean="0"/>
              <a:t>hypothesis  testing</a:t>
            </a:r>
            <a:r>
              <a:rPr lang="en-US" dirty="0"/>
              <a:t>, and </a:t>
            </a:r>
            <a:r>
              <a:rPr lang="en-US" dirty="0" smtClean="0"/>
              <a:t>interpretation.</a:t>
            </a:r>
          </a:p>
          <a:p>
            <a:pPr algn="just"/>
            <a:r>
              <a:rPr lang="en-US" dirty="0" smtClean="0"/>
              <a:t> </a:t>
            </a:r>
            <a:r>
              <a:rPr lang="en-US" dirty="0"/>
              <a:t>Religion, meanwhile, is a system of faith-based </a:t>
            </a:r>
            <a:r>
              <a:rPr lang="en-US" dirty="0" smtClean="0"/>
              <a:t>beliefs that</a:t>
            </a:r>
            <a:r>
              <a:rPr lang="en-US" dirty="0"/>
              <a:t>, like science, often attempts to explain natural phenomena. </a:t>
            </a:r>
            <a:endParaRPr lang="en-US" dirty="0" smtClean="0"/>
          </a:p>
          <a:p>
            <a:pPr algn="just"/>
            <a:r>
              <a:rPr lang="en-US" dirty="0" smtClean="0"/>
              <a:t>One difference between </a:t>
            </a:r>
            <a:r>
              <a:rPr lang="en-US" dirty="0"/>
              <a:t>science and religion is that religious beliefs and explanations aren’t </a:t>
            </a:r>
            <a:r>
              <a:rPr lang="en-US" dirty="0" smtClean="0"/>
              <a:t>amenable to </a:t>
            </a:r>
            <a:r>
              <a:rPr lang="en-US" dirty="0"/>
              <a:t>scientific testing. </a:t>
            </a:r>
            <a:endParaRPr lang="en-US" dirty="0" smtClean="0"/>
          </a:p>
          <a:p>
            <a:pPr algn="just"/>
            <a:r>
              <a:rPr lang="en-US" dirty="0" smtClean="0"/>
              <a:t>Religion </a:t>
            </a:r>
            <a:r>
              <a:rPr lang="en-US" dirty="0"/>
              <a:t>and science concern different aspects of </a:t>
            </a:r>
            <a:r>
              <a:rPr lang="en-US" dirty="0" smtClean="0"/>
              <a:t>the human </a:t>
            </a:r>
            <a:r>
              <a:rPr lang="en-US" dirty="0"/>
              <a:t>experience, and they aren’t inherently mutually exclusive </a:t>
            </a:r>
            <a:r>
              <a:rPr lang="en-US" dirty="0" smtClean="0"/>
              <a:t>approaches.</a:t>
            </a:r>
          </a:p>
          <a:p>
            <a:pPr algn="just"/>
            <a:r>
              <a:rPr lang="en-US" dirty="0" smtClean="0"/>
              <a:t>That </a:t>
            </a:r>
            <a:r>
              <a:rPr lang="en-US" dirty="0"/>
              <a:t>is, belief in God doesn’t exclude the reality of biological evolution; </a:t>
            </a:r>
            <a:r>
              <a:rPr lang="en-US" dirty="0" smtClean="0"/>
              <a:t>and acknowledgment </a:t>
            </a:r>
            <a:r>
              <a:rPr lang="en-US" dirty="0"/>
              <a:t>of evolutionary processes doesn’t preclude the existence of </a:t>
            </a:r>
            <a:r>
              <a:rPr lang="en-US" dirty="0" smtClean="0"/>
              <a:t>God.</a:t>
            </a:r>
          </a:p>
          <a:p>
            <a:pPr algn="just"/>
            <a:r>
              <a:rPr lang="en-US" dirty="0" smtClean="0"/>
              <a:t>What’s </a:t>
            </a:r>
            <a:r>
              <a:rPr lang="en-US" dirty="0"/>
              <a:t>more, evolutionary theories aren’t rejected by all religions or by </a:t>
            </a:r>
            <a:r>
              <a:rPr lang="en-US" dirty="0" smtClean="0"/>
              <a:t>most forms </a:t>
            </a:r>
            <a:r>
              <a:rPr lang="en-US" dirty="0"/>
              <a:t>of Christianity.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E043E-0F64-4A49-8A01-8012ECE6D592}" type="datetime1">
              <a:rPr lang="en-US" smtClean="0"/>
              <a:t>5/12/2020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867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731838"/>
          </a:xfrm>
        </p:spPr>
        <p:txBody>
          <a:bodyPr>
            <a:normAutofit fontScale="90000"/>
          </a:bodyPr>
          <a:lstStyle/>
          <a:p>
            <a:r>
              <a:rPr lang="en-US" dirty="0"/>
              <a:t>A brief history of opposition to evolution in the United States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dirty="0"/>
              <a:t>Despite mounting evidence in </a:t>
            </a:r>
            <a:r>
              <a:rPr lang="en-US" dirty="0" smtClean="0"/>
              <a:t>support of </a:t>
            </a:r>
            <a:r>
              <a:rPr lang="en-US" dirty="0"/>
              <a:t>evolutionary theory for </a:t>
            </a:r>
            <a:r>
              <a:rPr lang="en-US" dirty="0" smtClean="0"/>
              <a:t>almost 150 </a:t>
            </a:r>
            <a:r>
              <a:rPr lang="en-US" dirty="0"/>
              <a:t>years, there is still very strong </a:t>
            </a:r>
            <a:r>
              <a:rPr lang="en-US" dirty="0" smtClean="0"/>
              <a:t>public sentiment </a:t>
            </a:r>
            <a:r>
              <a:rPr lang="en-US" dirty="0"/>
              <a:t>against it, especially in </a:t>
            </a:r>
            <a:r>
              <a:rPr lang="en-US" dirty="0" smtClean="0"/>
              <a:t>the United </a:t>
            </a:r>
            <a:r>
              <a:rPr lang="en-US" dirty="0"/>
              <a:t>States. </a:t>
            </a:r>
            <a:endParaRPr lang="en-US" dirty="0" smtClean="0"/>
          </a:p>
          <a:p>
            <a:pPr algn="just"/>
            <a:r>
              <a:rPr lang="en-US" dirty="0" smtClean="0"/>
              <a:t>The </a:t>
            </a:r>
            <a:r>
              <a:rPr lang="en-US" dirty="0"/>
              <a:t>opposition has </a:t>
            </a:r>
            <a:r>
              <a:rPr lang="en-US" dirty="0" smtClean="0"/>
              <a:t>been fueled </a:t>
            </a:r>
            <a:r>
              <a:rPr lang="en-US" dirty="0"/>
              <a:t>mostly by fundamentalist </a:t>
            </a:r>
            <a:r>
              <a:rPr lang="en-US" dirty="0" smtClean="0"/>
              <a:t>Christian groups </a:t>
            </a:r>
            <a:r>
              <a:rPr lang="en-US" dirty="0"/>
              <a:t>attempting to either ban the </a:t>
            </a:r>
            <a:r>
              <a:rPr lang="en-US" dirty="0" smtClean="0"/>
              <a:t>teaching of </a:t>
            </a:r>
            <a:r>
              <a:rPr lang="en-US" dirty="0"/>
              <a:t>evolution in public schools or </a:t>
            </a:r>
            <a:r>
              <a:rPr lang="en-US" dirty="0" smtClean="0"/>
              <a:t>introduce religiously </a:t>
            </a:r>
            <a:r>
              <a:rPr lang="en-US" dirty="0"/>
              <a:t>based views into </a:t>
            </a:r>
            <a:r>
              <a:rPr lang="en-US" dirty="0" smtClean="0"/>
              <a:t>public school </a:t>
            </a:r>
            <a:r>
              <a:rPr lang="en-US" dirty="0"/>
              <a:t>curricula in the name of “fair </a:t>
            </a:r>
            <a:r>
              <a:rPr lang="en-US" dirty="0" smtClean="0"/>
              <a:t>and balanced </a:t>
            </a:r>
            <a:r>
              <a:rPr lang="en-US" dirty="0"/>
              <a:t>treatment.” </a:t>
            </a:r>
            <a:endParaRPr lang="en-US" dirty="0" smtClean="0"/>
          </a:p>
          <a:p>
            <a:pPr algn="just"/>
            <a:r>
              <a:rPr lang="en-US" dirty="0" smtClean="0"/>
              <a:t>So </a:t>
            </a:r>
            <a:r>
              <a:rPr lang="en-US" dirty="0"/>
              <a:t>far, </a:t>
            </a:r>
            <a:r>
              <a:rPr lang="en-US" dirty="0" smtClean="0"/>
              <a:t>these attempts </a:t>
            </a:r>
            <a:r>
              <a:rPr lang="en-US" dirty="0"/>
              <a:t>have repeatedly been </a:t>
            </a:r>
            <a:r>
              <a:rPr lang="en-US" dirty="0" smtClean="0"/>
              <a:t>struck down </a:t>
            </a:r>
            <a:r>
              <a:rPr lang="en-US" dirty="0"/>
              <a:t>in state and federal courts </a:t>
            </a:r>
            <a:r>
              <a:rPr lang="en-US" dirty="0" smtClean="0"/>
              <a:t>because they </a:t>
            </a:r>
            <a:r>
              <a:rPr lang="en-US" dirty="0"/>
              <a:t>violate the First Amendment to </a:t>
            </a:r>
            <a:r>
              <a:rPr lang="en-US" dirty="0" smtClean="0"/>
              <a:t>the U.S</a:t>
            </a:r>
            <a:r>
              <a:rPr lang="en-US" dirty="0"/>
              <a:t>. Constitution.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14817-5447-497D-B60B-7AE3DBC5FDB9}" type="datetime1">
              <a:rPr lang="en-US" smtClean="0"/>
              <a:t>5/12/2020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6983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659</Words>
  <Application>Microsoft Office PowerPoint</Application>
  <PresentationFormat>On-screen Show (4:3)</PresentationFormat>
  <Paragraphs>46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The limitations of nineteenth- century evolutionary theory  </vt:lpstr>
      <vt:lpstr>PowerPoint Presentation</vt:lpstr>
      <vt:lpstr>Continued… </vt:lpstr>
      <vt:lpstr>Opposition to Evolution Today</vt:lpstr>
      <vt:lpstr>Continued…</vt:lpstr>
      <vt:lpstr>A brief history of opposition to evolution in the United States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limitations of nineteenth- century evolutionary theory  </dc:title>
  <dc:creator>computer world</dc:creator>
  <cp:lastModifiedBy>computer world</cp:lastModifiedBy>
  <cp:revision>8</cp:revision>
  <dcterms:created xsi:type="dcterms:W3CDTF">2006-08-16T00:00:00Z</dcterms:created>
  <dcterms:modified xsi:type="dcterms:W3CDTF">2020-05-12T06:35:43Z</dcterms:modified>
</cp:coreProperties>
</file>