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83" r:id="rId3"/>
    <p:sldId id="273" r:id="rId4"/>
    <p:sldId id="274" r:id="rId5"/>
    <p:sldId id="284" r:id="rId6"/>
    <p:sldId id="275" r:id="rId7"/>
    <p:sldId id="276" r:id="rId8"/>
    <p:sldId id="258" r:id="rId9"/>
    <p:sldId id="259" r:id="rId10"/>
    <p:sldId id="260" r:id="rId11"/>
    <p:sldId id="261" r:id="rId12"/>
    <p:sldId id="262" r:id="rId13"/>
    <p:sldId id="263" r:id="rId14"/>
    <p:sldId id="264" r:id="rId15"/>
    <p:sldId id="265" r:id="rId16"/>
    <p:sldId id="266" r:id="rId17"/>
    <p:sldId id="289" r:id="rId18"/>
    <p:sldId id="267" r:id="rId19"/>
    <p:sldId id="288" r:id="rId20"/>
    <p:sldId id="268" r:id="rId21"/>
    <p:sldId id="286" r:id="rId22"/>
    <p:sldId id="269" r:id="rId23"/>
    <p:sldId id="287" r:id="rId24"/>
    <p:sldId id="270" r:id="rId25"/>
    <p:sldId id="290" r:id="rId26"/>
    <p:sldId id="27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9744" autoAdjust="0"/>
  </p:normalViewPr>
  <p:slideViewPr>
    <p:cSldViewPr>
      <p:cViewPr varScale="1">
        <p:scale>
          <a:sx n="67" d="100"/>
          <a:sy n="67" d="100"/>
        </p:scale>
        <p:origin x="-114"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FB1A8-339E-4260-A70B-02F44A585C69}" type="datetimeFigureOut">
              <a:rPr lang="en-US" smtClean="0"/>
              <a:pPr/>
              <a:t>6/18/2020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A64949-4458-4B65-AB7D-AA07C1166CE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 Friendly: Offer to help the reader further, if that is appropriate. Words like </a:t>
            </a:r>
            <a:r>
              <a:rPr lang="en-US" i="1" dirty="0" smtClean="0"/>
              <a:t>please or will you help soften commands. </a:t>
            </a:r>
          </a:p>
          <a:p>
            <a:r>
              <a:rPr lang="en-US" dirty="0" smtClean="0"/>
              <a:t>Good: If there is any further way we can assist you please call 555-4567 Monday through Friday between 9 A.M. and 5 P.M. </a:t>
            </a:r>
          </a:p>
          <a:p>
            <a:r>
              <a:rPr lang="en-US" dirty="0" smtClean="0"/>
              <a:t>Avoid: Thank you in advance for distributing these questionnaires to your employees. </a:t>
            </a:r>
          </a:p>
          <a:p>
            <a:r>
              <a:rPr lang="en-US" dirty="0" smtClean="0"/>
              <a:t>Say: I will appreciate your distributing these questionnaires to your employees. </a:t>
            </a:r>
          </a:p>
          <a:p>
            <a:r>
              <a:rPr lang="en-US" dirty="0" smtClean="0"/>
              <a:t>Give my regards to your lovely family. I enjoyed meeting them during the October conference. </a:t>
            </a:r>
          </a:p>
          <a:p>
            <a:endParaRPr lang="en-US" dirty="0"/>
          </a:p>
        </p:txBody>
      </p:sp>
      <p:sp>
        <p:nvSpPr>
          <p:cNvPr id="4" name="Slide Number Placeholder 3"/>
          <p:cNvSpPr>
            <a:spLocks noGrp="1"/>
          </p:cNvSpPr>
          <p:nvPr>
            <p:ph type="sldNum" sz="quarter" idx="10"/>
          </p:nvPr>
        </p:nvSpPr>
        <p:spPr/>
        <p:txBody>
          <a:bodyPr/>
          <a:lstStyle/>
          <a:p>
            <a:fld id="{7CA64949-4458-4B65-AB7D-AA07C1166CEC}"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6/18/2020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6/18/2020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dirty="0" smtClean="0"/>
              <a:t>Process of preparing effective business messages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60720"/>
          </a:xfrm>
        </p:spPr>
        <p:txBody>
          <a:bodyPr>
            <a:normAutofit lnSpcReduction="10000"/>
          </a:bodyPr>
          <a:lstStyle/>
          <a:p>
            <a:r>
              <a:rPr lang="en-US" b="1" dirty="0" smtClean="0"/>
              <a:t>5. Outline – Organize – your Message </a:t>
            </a:r>
          </a:p>
          <a:p>
            <a:pPr>
              <a:buNone/>
            </a:pPr>
            <a:endParaRPr lang="en-US" b="1" dirty="0" smtClean="0"/>
          </a:p>
          <a:p>
            <a:r>
              <a:rPr lang="en-US" dirty="0" smtClean="0"/>
              <a:t>The order in which the ideas are to be presented is as important as the ideas themselves. </a:t>
            </a:r>
          </a:p>
          <a:p>
            <a:endParaRPr lang="en-US" dirty="0" smtClean="0"/>
          </a:p>
          <a:p>
            <a:r>
              <a:rPr lang="en-US" dirty="0" smtClean="0"/>
              <a:t>Disorganized writing reflects disorganized, illogical thought process or careless preparation.</a:t>
            </a:r>
          </a:p>
          <a:p>
            <a:endParaRPr lang="en-US" dirty="0" smtClean="0"/>
          </a:p>
          <a:p>
            <a:r>
              <a:rPr lang="en-US" dirty="0" smtClean="0"/>
              <a:t> Choose the organizational plan after the purpose has been finalized by collecting all the necessary facts. </a:t>
            </a:r>
          </a:p>
          <a:p>
            <a:endParaRPr lang="en-US" dirty="0" smtClean="0"/>
          </a:p>
          <a:p>
            <a:r>
              <a:rPr lang="en-US" dirty="0" smtClean="0"/>
              <a:t>Ask yourself: </a:t>
            </a:r>
            <a:r>
              <a:rPr lang="en-US" i="1" dirty="0" smtClean="0"/>
              <a:t>“How will the reader or listener react to these ideas?”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91312"/>
          </a:xfrm>
        </p:spPr>
        <p:txBody>
          <a:bodyPr>
            <a:noAutofit/>
          </a:bodyPr>
          <a:lstStyle/>
          <a:p>
            <a:r>
              <a:rPr lang="en-US" sz="4000" b="1" dirty="0" smtClean="0">
                <a:solidFill>
                  <a:schemeClr val="tx1"/>
                </a:solidFill>
              </a:rPr>
              <a:t>Organizational Plans: </a:t>
            </a:r>
            <a:endParaRPr lang="en-US" sz="4000" dirty="0">
              <a:solidFill>
                <a:schemeClr val="tx1"/>
              </a:solidFill>
            </a:endParaRPr>
          </a:p>
        </p:txBody>
      </p:sp>
      <p:sp>
        <p:nvSpPr>
          <p:cNvPr id="3" name="Content Placeholder 2"/>
          <p:cNvSpPr>
            <a:spLocks noGrp="1"/>
          </p:cNvSpPr>
          <p:nvPr>
            <p:ph idx="1"/>
          </p:nvPr>
        </p:nvSpPr>
        <p:spPr>
          <a:xfrm>
            <a:off x="304800" y="990600"/>
            <a:ext cx="8382000" cy="5486400"/>
          </a:xfrm>
        </p:spPr>
        <p:txBody>
          <a:bodyPr>
            <a:normAutofit fontScale="85000" lnSpcReduction="20000"/>
          </a:bodyPr>
          <a:lstStyle/>
          <a:p>
            <a:r>
              <a:rPr lang="en-US" b="1" dirty="0" smtClean="0"/>
              <a:t>1. Direct (Deductive) Organizational Plan </a:t>
            </a:r>
          </a:p>
          <a:p>
            <a:r>
              <a:rPr lang="en-US" b="1" dirty="0" smtClean="0"/>
              <a:t>Direct (Deductive) Approach: </a:t>
            </a:r>
          </a:p>
          <a:p>
            <a:r>
              <a:rPr lang="en-US" dirty="0" smtClean="0"/>
              <a:t>When you think that your audience will be interested in what you have to say or willing to cooperate with you, you can use the direct or deductive plan to organize your message.</a:t>
            </a:r>
          </a:p>
          <a:p>
            <a:endParaRPr lang="en-US" dirty="0" smtClean="0"/>
          </a:p>
          <a:p>
            <a:r>
              <a:rPr lang="en-US" dirty="0" smtClean="0"/>
              <a:t> It means you present request or the main idea in the beginning, which follows up necessary details and then you close your message with a cordial statement of action you want. </a:t>
            </a:r>
          </a:p>
          <a:p>
            <a:endParaRPr lang="en-US" dirty="0" smtClean="0"/>
          </a:p>
          <a:p>
            <a:r>
              <a:rPr lang="en-US" dirty="0" smtClean="0"/>
              <a:t>We use this approach when the request requires no special tact or persuasion. Close to direct request is the good-news plan that is used to grant requests, announce favorable or neutral information and exchange of routine information within or between organizations. </a:t>
            </a:r>
          </a:p>
          <a:p>
            <a:endParaRPr lang="en-US" dirty="0" smtClean="0"/>
          </a:p>
          <a:p>
            <a:r>
              <a:rPr lang="en-US" dirty="0" smtClean="0"/>
              <a:t>Look at the outline of direct organizational plan and good-news plan.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Look at the following letter which is a request to the seller and requires no special tact or persuasion. </a:t>
            </a:r>
          </a:p>
          <a:p>
            <a:endParaRPr lang="en-US" dirty="0" smtClean="0"/>
          </a:p>
          <a:p>
            <a:pPr>
              <a:buNone/>
            </a:pPr>
            <a:r>
              <a:rPr lang="en-US" dirty="0" smtClean="0"/>
              <a:t>Dear Sir, </a:t>
            </a:r>
          </a:p>
          <a:p>
            <a:pPr>
              <a:buNone/>
            </a:pPr>
            <a:r>
              <a:rPr lang="en-US" dirty="0" smtClean="0"/>
              <a:t>We intend to purchase a new office copier. We would like to consider a BHP copier and wonder if you have a model that would suit our needs. </a:t>
            </a:r>
          </a:p>
          <a:p>
            <a:pPr>
              <a:buNone/>
            </a:pPr>
            <a:r>
              <a:rPr lang="en-US" dirty="0" smtClean="0"/>
              <a:t>Our office is small, and a copier would generally be used by only three secretaries. We run approximately 3,000 copies a month and prefer a machine that uses regular paper. We rarely need to run off more than 25 copies at any one time. </a:t>
            </a:r>
          </a:p>
          <a:p>
            <a:pPr>
              <a:buNone/>
            </a:pPr>
            <a:r>
              <a:rPr lang="en-US" dirty="0" smtClean="0"/>
              <a:t>We would also like to know about your warranty and repair service. We hope to hear from you soon. </a:t>
            </a:r>
          </a:p>
          <a:p>
            <a:pPr>
              <a:buNone/>
            </a:pPr>
            <a:r>
              <a:rPr lang="en-US" dirty="0" smtClean="0"/>
              <a:t>                                                                               Yours truly,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52400" y="152400"/>
            <a:ext cx="8763000" cy="16002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4038600"/>
          </a:xfrm>
        </p:spPr>
        <p:txBody>
          <a:bodyPr>
            <a:normAutofit fontScale="92500" lnSpcReduction="20000"/>
          </a:bodyPr>
          <a:lstStyle/>
          <a:p>
            <a:pPr>
              <a:buNone/>
            </a:pPr>
            <a:r>
              <a:rPr lang="en-US" dirty="0" smtClean="0"/>
              <a:t>An example having main idea in the beginning is as follows: </a:t>
            </a:r>
          </a:p>
          <a:p>
            <a:pPr>
              <a:buNone/>
            </a:pPr>
            <a:endParaRPr lang="en-US" dirty="0" smtClean="0"/>
          </a:p>
          <a:p>
            <a:pPr>
              <a:buNone/>
            </a:pPr>
            <a:r>
              <a:rPr lang="en-US" dirty="0" smtClean="0"/>
              <a:t>Dear Mr. </a:t>
            </a:r>
            <a:r>
              <a:rPr lang="en-US" dirty="0" err="1" smtClean="0"/>
              <a:t>Gul</a:t>
            </a:r>
            <a:r>
              <a:rPr lang="en-US" dirty="0" smtClean="0"/>
              <a:t>, </a:t>
            </a:r>
          </a:p>
          <a:p>
            <a:pPr>
              <a:buNone/>
            </a:pPr>
            <a:r>
              <a:rPr lang="en-US" dirty="0" smtClean="0"/>
              <a:t>In a courier service, I am sending you the six copies of our catalog, “Prime Gifts”. I am very pleased that you want to circulate it. </a:t>
            </a:r>
          </a:p>
          <a:p>
            <a:pPr>
              <a:buNone/>
            </a:pPr>
            <a:r>
              <a:rPr lang="en-US" dirty="0" smtClean="0"/>
              <a:t>The catalog explains everything but I do want to say that for quantities of 20 or more gifts we offer an attractive discount. </a:t>
            </a:r>
          </a:p>
          <a:p>
            <a:pPr>
              <a:buNone/>
            </a:pPr>
            <a:r>
              <a:rPr lang="en-US" dirty="0" smtClean="0"/>
              <a:t>Please let me know if I can be of help in other ways. </a:t>
            </a:r>
          </a:p>
          <a:p>
            <a:pPr>
              <a:buNone/>
            </a:pPr>
            <a:r>
              <a:rPr lang="en-US" dirty="0" smtClean="0"/>
              <a:t>Yours cordially, </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304800" y="0"/>
            <a:ext cx="8458200" cy="22193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4389120"/>
          </a:xfrm>
        </p:spPr>
        <p:txBody>
          <a:bodyPr/>
          <a:lstStyle/>
          <a:p>
            <a:r>
              <a:rPr lang="en-US" b="1" dirty="0" smtClean="0"/>
              <a:t>2. Indirect or Inductive Organizational Plan </a:t>
            </a:r>
          </a:p>
          <a:p>
            <a:r>
              <a:rPr lang="en-US" b="1" dirty="0" smtClean="0"/>
              <a:t>Indirect (Inductive) Approach: </a:t>
            </a:r>
          </a:p>
          <a:p>
            <a:pPr>
              <a:buNone/>
            </a:pPr>
            <a:r>
              <a:rPr lang="en-US" dirty="0" smtClean="0"/>
              <a:t>If you think that your message might upset your reader or listener, you use the indirect plan to ease your audience into the part of your message that shows you are fair-minded and eager to do business with him on some other terms. This approach consists of four parts: </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457200" y="3657600"/>
            <a:ext cx="7543800" cy="1771650"/>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381000" y="5486400"/>
            <a:ext cx="7620000" cy="11715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477000"/>
          </a:xfrm>
        </p:spPr>
        <p:txBody>
          <a:bodyPr>
            <a:normAutofit fontScale="77500" lnSpcReduction="20000"/>
          </a:bodyPr>
          <a:lstStyle/>
          <a:p>
            <a:pPr>
              <a:buNone/>
            </a:pPr>
            <a:r>
              <a:rPr lang="en-US" b="1" dirty="0" smtClean="0"/>
              <a:t>Buffer: </a:t>
            </a:r>
            <a:r>
              <a:rPr lang="en-US" dirty="0" smtClean="0"/>
              <a:t>If you have bad news, begin your message with a buffer. A buffer is a statement, that helps you bring your reader in a positive frame of mind, and the message becomes readable for the reader. But “buffer” should be neutral in tone. You should also avoid misleading the reader into thinking that the message is good. </a:t>
            </a:r>
          </a:p>
          <a:p>
            <a:pPr>
              <a:buNone/>
            </a:pPr>
            <a:endParaRPr lang="en-US" b="1" dirty="0" smtClean="0"/>
          </a:p>
          <a:p>
            <a:pPr>
              <a:buNone/>
            </a:pPr>
            <a:r>
              <a:rPr lang="en-US" dirty="0" smtClean="0"/>
              <a:t>Dear Mr. Hassan, </a:t>
            </a:r>
          </a:p>
          <a:p>
            <a:pPr>
              <a:buNone/>
            </a:pPr>
            <a:r>
              <a:rPr lang="en-US" dirty="0" smtClean="0"/>
              <a:t>You are right to expect high-quality merchandise from The Automatic Door Company; we try to give you the best for your money and to stand behind our products when they fail as a result of defects in material and workmanship, as our warranty states. </a:t>
            </a:r>
          </a:p>
          <a:p>
            <a:pPr>
              <a:buNone/>
            </a:pPr>
            <a:r>
              <a:rPr lang="en-US" dirty="0" smtClean="0"/>
              <a:t>We appreciate your sending the door opener to us for analysis. It appears that the opener has got wet. Excess moisture over a period of time causes this defect. </a:t>
            </a:r>
          </a:p>
          <a:p>
            <a:pPr>
              <a:buNone/>
            </a:pPr>
            <a:r>
              <a:rPr lang="en-US" dirty="0" smtClean="0"/>
              <a:t>Our service manager estimates that cleaning and repairing your door opener would cost Rs. 250. </a:t>
            </a:r>
          </a:p>
          <a:p>
            <a:pPr>
              <a:buNone/>
            </a:pPr>
            <a:r>
              <a:rPr lang="en-US" dirty="0" smtClean="0"/>
              <a:t>Since your door opener is several years old, you may want to consider buying a new one. We have made many improvements to our door openers since yours was manufactured, including a sealed circuit board that would prevent the possibility of damage from moisture. A new door opener, which costs Rs. 3500.00 postpaid, should give you even longer service than your old one did. </a:t>
            </a:r>
          </a:p>
          <a:p>
            <a:pPr>
              <a:buNone/>
            </a:pPr>
            <a:r>
              <a:rPr lang="en-US" dirty="0" smtClean="0"/>
              <a:t>Please let us know whether you want us to repair or replace your opener. </a:t>
            </a:r>
          </a:p>
          <a:p>
            <a:pPr>
              <a:buNone/>
            </a:pPr>
            <a:r>
              <a:rPr lang="en-US" dirty="0" smtClean="0"/>
              <a:t>Yours sincerely,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rmAutofit fontScale="77500" lnSpcReduction="20000"/>
          </a:bodyPr>
          <a:lstStyle/>
          <a:p>
            <a:r>
              <a:rPr lang="en-US" b="1" dirty="0" smtClean="0"/>
              <a:t>Persuasive Request Plan </a:t>
            </a:r>
          </a:p>
          <a:p>
            <a:r>
              <a:rPr lang="en-US" dirty="0" smtClean="0"/>
              <a:t>As good-news plan is similar to direct-request plan, so is persuasive plan to bad-news plan. Persuasion is the attempt to change a reader’s attitude, beliefs or action in your </a:t>
            </a:r>
            <a:r>
              <a:rPr lang="en-US" dirty="0" err="1" smtClean="0"/>
              <a:t>favour</a:t>
            </a:r>
            <a:r>
              <a:rPr lang="en-US" dirty="0" smtClean="0"/>
              <a:t>. This plan is used to influence the readers who may resist otherwise. One way to organize persuasive messages is the AIDA plan, which is of four stages: </a:t>
            </a:r>
          </a:p>
          <a:p>
            <a:r>
              <a:rPr lang="en-US" dirty="0" smtClean="0"/>
              <a:t>1. Attention </a:t>
            </a:r>
          </a:p>
          <a:p>
            <a:r>
              <a:rPr lang="en-US" dirty="0" smtClean="0"/>
              <a:t>2. Interest </a:t>
            </a:r>
          </a:p>
          <a:p>
            <a:r>
              <a:rPr lang="en-US" dirty="0" smtClean="0"/>
              <a:t>3. Desire </a:t>
            </a:r>
          </a:p>
          <a:p>
            <a:r>
              <a:rPr lang="en-US" dirty="0" smtClean="0"/>
              <a:t>4. Action </a:t>
            </a:r>
          </a:p>
          <a:p>
            <a:pPr>
              <a:buNone/>
            </a:pPr>
            <a:endParaRPr lang="en-US" dirty="0" smtClean="0"/>
          </a:p>
          <a:p>
            <a:r>
              <a:rPr lang="en-US" dirty="0" smtClean="0"/>
              <a:t>In the </a:t>
            </a:r>
            <a:r>
              <a:rPr lang="en-US" b="1" i="1" dirty="0" smtClean="0"/>
              <a:t>attention stage, </a:t>
            </a:r>
            <a:r>
              <a:rPr lang="en-US" dirty="0" smtClean="0"/>
              <a:t>you convince the reader that you have something interesting or useful for him.</a:t>
            </a:r>
          </a:p>
          <a:p>
            <a:endParaRPr lang="en-US" dirty="0" smtClean="0"/>
          </a:p>
          <a:p>
            <a:r>
              <a:rPr lang="en-US" dirty="0" smtClean="0"/>
              <a:t> In </a:t>
            </a:r>
            <a:r>
              <a:rPr lang="en-US" b="1" i="1" dirty="0" smtClean="0"/>
              <a:t>interest stage, </a:t>
            </a:r>
            <a:r>
              <a:rPr lang="en-US" dirty="0" smtClean="0"/>
              <a:t>you explain how your message is related to your reader. </a:t>
            </a:r>
          </a:p>
          <a:p>
            <a:endParaRPr lang="en-US" dirty="0" smtClean="0"/>
          </a:p>
          <a:p>
            <a:r>
              <a:rPr lang="en-US" dirty="0" smtClean="0"/>
              <a:t>In the </a:t>
            </a:r>
            <a:r>
              <a:rPr lang="en-US" b="1" i="1" dirty="0" smtClean="0"/>
              <a:t>desire stage, </a:t>
            </a:r>
            <a:r>
              <a:rPr lang="en-US" dirty="0" smtClean="0"/>
              <a:t>you provide relevant evidence to prove your claim drawing attention to any enclosures. </a:t>
            </a:r>
          </a:p>
          <a:p>
            <a:endParaRPr lang="en-US" dirty="0" smtClean="0"/>
          </a:p>
          <a:p>
            <a:r>
              <a:rPr lang="en-US" dirty="0" smtClean="0"/>
              <a:t>In the </a:t>
            </a:r>
            <a:r>
              <a:rPr lang="en-US" b="1" i="1" dirty="0" smtClean="0"/>
              <a:t>action stage, </a:t>
            </a:r>
            <a:r>
              <a:rPr lang="en-US" dirty="0" smtClean="0"/>
              <a:t>you close the message with an action ending that suggests a specific action the reader may take.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334000"/>
          </a:xfrm>
        </p:spPr>
        <p:txBody>
          <a:bodyPr>
            <a:normAutofit fontScale="92500" lnSpcReduction="20000"/>
          </a:bodyPr>
          <a:lstStyle/>
          <a:p>
            <a:pPr>
              <a:buNone/>
            </a:pPr>
            <a:r>
              <a:rPr lang="en-US" dirty="0" smtClean="0"/>
              <a:t>Dear friend, </a:t>
            </a:r>
          </a:p>
          <a:p>
            <a:pPr>
              <a:buNone/>
            </a:pPr>
            <a:r>
              <a:rPr lang="en-US" dirty="0" smtClean="0"/>
              <a:t>The most comprehensive selection of </a:t>
            </a:r>
            <a:r>
              <a:rPr lang="en-US" dirty="0" err="1" smtClean="0"/>
              <a:t>Quaid</a:t>
            </a:r>
            <a:r>
              <a:rPr lang="en-US" dirty="0" smtClean="0"/>
              <a:t>-e- </a:t>
            </a:r>
            <a:r>
              <a:rPr lang="en-US" dirty="0" err="1" smtClean="0"/>
              <a:t>Azam’s</a:t>
            </a:r>
            <a:r>
              <a:rPr lang="en-US" dirty="0" smtClean="0"/>
              <a:t> speeches, public writings, and private letters ever published!</a:t>
            </a:r>
          </a:p>
          <a:p>
            <a:pPr>
              <a:buNone/>
            </a:pPr>
            <a:endParaRPr lang="en-US" dirty="0" smtClean="0"/>
          </a:p>
          <a:p>
            <a:pPr>
              <a:buNone/>
            </a:pPr>
            <a:r>
              <a:rPr lang="en-US" dirty="0" smtClean="0"/>
              <a:t> </a:t>
            </a:r>
            <a:r>
              <a:rPr lang="en-US" dirty="0" err="1" smtClean="0"/>
              <a:t>Quaid</a:t>
            </a:r>
            <a:r>
              <a:rPr lang="en-US" dirty="0" smtClean="0"/>
              <a:t>-e- </a:t>
            </a:r>
            <a:r>
              <a:rPr lang="en-US" dirty="0" err="1" smtClean="0"/>
              <a:t>Azam</a:t>
            </a:r>
            <a:r>
              <a:rPr lang="en-US" dirty="0" smtClean="0"/>
              <a:t> was not only the founder of Pakistan but also a great orator. </a:t>
            </a:r>
          </a:p>
          <a:p>
            <a:pPr>
              <a:buNone/>
            </a:pPr>
            <a:endParaRPr lang="en-US" dirty="0" smtClean="0"/>
          </a:p>
          <a:p>
            <a:pPr>
              <a:buNone/>
            </a:pPr>
            <a:r>
              <a:rPr lang="en-US" dirty="0" smtClean="0"/>
              <a:t>Here are all of </a:t>
            </a:r>
            <a:r>
              <a:rPr lang="en-US" dirty="0" err="1" smtClean="0"/>
              <a:t>Quaid’s</a:t>
            </a:r>
            <a:r>
              <a:rPr lang="en-US" dirty="0" smtClean="0"/>
              <a:t> speeches, from the early days in his politics, including all his addresses to the students of different institutions. It also includes </a:t>
            </a:r>
            <a:r>
              <a:rPr lang="en-US" dirty="0" err="1" smtClean="0"/>
              <a:t>Quaid’s</a:t>
            </a:r>
            <a:r>
              <a:rPr lang="en-US" dirty="0" smtClean="0"/>
              <a:t> personal and political correspondence. </a:t>
            </a:r>
          </a:p>
          <a:p>
            <a:endParaRPr lang="en-US" dirty="0" smtClean="0"/>
          </a:p>
          <a:p>
            <a:pPr>
              <a:buNone/>
            </a:pPr>
            <a:r>
              <a:rPr lang="en-US" dirty="0" smtClean="0"/>
              <a:t>Above all, here is </a:t>
            </a:r>
            <a:r>
              <a:rPr lang="en-US" dirty="0" err="1" smtClean="0"/>
              <a:t>Quaid’s</a:t>
            </a:r>
            <a:r>
              <a:rPr lang="en-US" dirty="0" smtClean="0"/>
              <a:t> absolutely distinctive language, resonant with dignity, wit, and the uniquely patriot flavor.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715000"/>
          </a:xfrm>
        </p:spPr>
        <p:txBody>
          <a:bodyPr>
            <a:normAutofit lnSpcReduction="10000"/>
          </a:bodyPr>
          <a:lstStyle/>
          <a:p>
            <a:r>
              <a:rPr lang="en-US" sz="3300" b="1" dirty="0" smtClean="0"/>
              <a:t>Beginnings &amp; Endings </a:t>
            </a:r>
          </a:p>
          <a:p>
            <a:r>
              <a:rPr lang="en-US" dirty="0" smtClean="0"/>
              <a:t>The way you begin your message makes it clear whether your reader will respond favorably or unfavorably to the message. </a:t>
            </a:r>
          </a:p>
          <a:p>
            <a:endParaRPr lang="en-US" dirty="0" smtClean="0"/>
          </a:p>
          <a:p>
            <a:r>
              <a:rPr lang="en-US" dirty="0" smtClean="0"/>
              <a:t>When you are sure that your message has something favorable or neutral for the reader, you must begin your message with the main idea or good-news in the beginning.</a:t>
            </a:r>
          </a:p>
          <a:p>
            <a:endParaRPr lang="en-US" dirty="0" smtClean="0"/>
          </a:p>
          <a:p>
            <a:r>
              <a:rPr lang="en-US" dirty="0" smtClean="0"/>
              <a:t> The opening must be impressive in a way that it captures the attention of the reader. So, always choose appropriate openings that suit the purpose of your message. </a:t>
            </a:r>
          </a:p>
          <a:p>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92500"/>
          </a:bodyPr>
          <a:lstStyle/>
          <a:p>
            <a:r>
              <a:rPr lang="en-US" dirty="0" smtClean="0"/>
              <a:t>The following openings are desirable in direct-request, good-news and neutral messages. </a:t>
            </a:r>
          </a:p>
          <a:p>
            <a:r>
              <a:rPr lang="en-US" b="1" dirty="0" smtClean="0"/>
              <a:t>Main Idea: The goods which you ordered on March 5 have been sent to you by passenger train. </a:t>
            </a:r>
          </a:p>
          <a:p>
            <a:endParaRPr lang="en-US" b="1" dirty="0" smtClean="0"/>
          </a:p>
          <a:p>
            <a:r>
              <a:rPr lang="en-US" b="1" dirty="0" smtClean="0"/>
              <a:t>Request: So that your order can be filled promptly, please send another copy of the requisition. </a:t>
            </a:r>
          </a:p>
          <a:p>
            <a:endParaRPr lang="en-US" b="1" dirty="0" smtClean="0"/>
          </a:p>
          <a:p>
            <a:r>
              <a:rPr lang="en-US" b="1" dirty="0" smtClean="0"/>
              <a:t>Announcement: Now you can take an air – conditioned coach from Lahore to Islamabad any hour. </a:t>
            </a:r>
          </a:p>
          <a:p>
            <a:endParaRPr lang="en-US" b="1" dirty="0" smtClean="0"/>
          </a:p>
          <a:p>
            <a:r>
              <a:rPr lang="en-US" dirty="0" smtClean="0"/>
              <a:t>Whenever required, employ 5Ws and one H to give clarity to your messages. </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85000" lnSpcReduction="20000"/>
          </a:bodyPr>
          <a:lstStyle/>
          <a:p>
            <a:pPr algn="ctr">
              <a:buNone/>
            </a:pPr>
            <a:r>
              <a:rPr lang="en-US" sz="3000" b="1" i="1" dirty="0" smtClean="0"/>
              <a:t>Outline: </a:t>
            </a:r>
            <a:r>
              <a:rPr lang="en-US" sz="2800" b="1" dirty="0" smtClean="0"/>
              <a:t>Process of Preparing Effective Business Message</a:t>
            </a:r>
            <a:endParaRPr lang="en-US" sz="3000" b="1" i="1" dirty="0" smtClean="0"/>
          </a:p>
          <a:p>
            <a:pPr algn="ctr">
              <a:buNone/>
            </a:pPr>
            <a:r>
              <a:rPr lang="en-US" b="1" dirty="0" smtClean="0"/>
              <a:t> </a:t>
            </a:r>
          </a:p>
          <a:p>
            <a:r>
              <a:rPr lang="en-US" b="1" dirty="0" smtClean="0"/>
              <a:t>Five Planning Steps </a:t>
            </a:r>
          </a:p>
          <a:p>
            <a:pPr marL="974725" indent="-285750">
              <a:buNone/>
            </a:pPr>
            <a:r>
              <a:rPr lang="en-US" dirty="0" smtClean="0"/>
              <a:t>o Define the purpose of the message. </a:t>
            </a:r>
          </a:p>
          <a:p>
            <a:pPr marL="974725" indent="-285750">
              <a:buNone/>
            </a:pPr>
            <a:r>
              <a:rPr lang="en-US" dirty="0" smtClean="0"/>
              <a:t>o Analyze your audience – readers or listeners. </a:t>
            </a:r>
          </a:p>
          <a:p>
            <a:pPr marL="1319213" indent="-630238">
              <a:buNone/>
            </a:pPr>
            <a:r>
              <a:rPr lang="en-US" dirty="0" smtClean="0"/>
              <a:t>o Choose the Ideas to Include </a:t>
            </a:r>
          </a:p>
          <a:p>
            <a:pPr marL="1319213" indent="-630238">
              <a:buNone/>
            </a:pPr>
            <a:r>
              <a:rPr lang="en-US" dirty="0" smtClean="0"/>
              <a:t>o Collect all the Facts to Back up These Ideas </a:t>
            </a:r>
          </a:p>
          <a:p>
            <a:pPr marL="1319213" indent="-630238">
              <a:buNone/>
            </a:pPr>
            <a:r>
              <a:rPr lang="en-US" dirty="0" smtClean="0"/>
              <a:t>o Outline – Organize – Your Message </a:t>
            </a:r>
          </a:p>
          <a:p>
            <a:r>
              <a:rPr lang="en-US" b="1" dirty="0" smtClean="0"/>
              <a:t>Organizational Plan </a:t>
            </a:r>
          </a:p>
          <a:p>
            <a:pPr marL="1379538" indent="-585788">
              <a:buNone/>
            </a:pPr>
            <a:r>
              <a:rPr lang="en-US" dirty="0" smtClean="0"/>
              <a:t>o Direct or Deductive Organizational Plan/ Approach </a:t>
            </a:r>
          </a:p>
          <a:p>
            <a:pPr marL="1379538" indent="-585788">
              <a:buNone/>
            </a:pPr>
            <a:r>
              <a:rPr lang="en-US" dirty="0" smtClean="0"/>
              <a:t>o Indirect or Inductive Organizational Plan/ Approach </a:t>
            </a:r>
          </a:p>
          <a:p>
            <a:r>
              <a:rPr lang="en-US" b="1" dirty="0" smtClean="0"/>
              <a:t>Beginnings &amp; Endings </a:t>
            </a:r>
          </a:p>
          <a:p>
            <a:pPr marL="1379538" indent="-585788">
              <a:buNone/>
            </a:pPr>
            <a:r>
              <a:rPr lang="en-US" dirty="0" smtClean="0"/>
              <a:t>o Close Paragraph </a:t>
            </a:r>
          </a:p>
          <a:p>
            <a:pPr marL="1711325" indent="-273050"/>
            <a:r>
              <a:rPr lang="en-US" dirty="0" smtClean="0"/>
              <a:t> Make Action </a:t>
            </a:r>
          </a:p>
          <a:p>
            <a:pPr marL="1711325" indent="-273050"/>
            <a:r>
              <a:rPr lang="en-US" dirty="0" smtClean="0"/>
              <a:t> End on a Positive, Courteous Thought </a:t>
            </a:r>
          </a:p>
          <a:p>
            <a:pPr marL="1711325" indent="-273050"/>
            <a:r>
              <a:rPr lang="en-US" dirty="0" smtClean="0"/>
              <a:t> Keep Last Paragraph Concise and Correct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686800" cy="5791200"/>
          </a:xfrm>
        </p:spPr>
        <p:txBody>
          <a:bodyPr>
            <a:normAutofit fontScale="85000" lnSpcReduction="20000"/>
          </a:bodyPr>
          <a:lstStyle/>
          <a:p>
            <a:endParaRPr lang="en-US" dirty="0" smtClean="0"/>
          </a:p>
          <a:p>
            <a:r>
              <a:rPr lang="en-US" b="1" dirty="0" smtClean="0"/>
              <a:t>Buffer: </a:t>
            </a:r>
            <a:r>
              <a:rPr lang="en-US" dirty="0" smtClean="0"/>
              <a:t>If you have bad news, begin your message with a buffer. A buffer is a statement, that helps you bring your reader in a positive frame of mind, and the message becomes readable for the reader. But “buffer” should be neutral in tone. You should also avoid misleading the reader into thinking that the message is good. </a:t>
            </a:r>
          </a:p>
          <a:p>
            <a:endParaRPr lang="en-US" b="1" dirty="0" smtClean="0"/>
          </a:p>
          <a:p>
            <a:r>
              <a:rPr lang="en-US" b="1" i="1" dirty="0" smtClean="0"/>
              <a:t>Poor: </a:t>
            </a:r>
            <a:r>
              <a:rPr lang="en-US" b="1" dirty="0" smtClean="0"/>
              <a:t>It is impossible to open your account unless you send us the following information. </a:t>
            </a:r>
          </a:p>
          <a:p>
            <a:endParaRPr lang="en-US" b="1" dirty="0" smtClean="0"/>
          </a:p>
          <a:p>
            <a:r>
              <a:rPr lang="en-US" b="1" i="1" dirty="0" smtClean="0"/>
              <a:t>With Buffer: </a:t>
            </a:r>
            <a:r>
              <a:rPr lang="en-US" b="1" dirty="0" smtClean="0"/>
              <a:t>The moment you send us the following information your account will be opened. </a:t>
            </a:r>
          </a:p>
          <a:p>
            <a:endParaRPr lang="en-US" b="1" dirty="0" smtClean="0"/>
          </a:p>
          <a:p>
            <a:r>
              <a:rPr lang="en-US" b="1" i="1" dirty="0" smtClean="0"/>
              <a:t>Poor: </a:t>
            </a:r>
            <a:r>
              <a:rPr lang="en-US" b="1" dirty="0" smtClean="0"/>
              <a:t>We never exchange damaged goods. </a:t>
            </a:r>
          </a:p>
          <a:p>
            <a:endParaRPr lang="en-US" b="1" dirty="0" smtClean="0"/>
          </a:p>
          <a:p>
            <a:r>
              <a:rPr lang="en-US" b="1" i="1" dirty="0" smtClean="0"/>
              <a:t>With Buffer: </a:t>
            </a:r>
            <a:r>
              <a:rPr lang="en-US" b="1" dirty="0" smtClean="0"/>
              <a:t>We are happy to exchange the merchandise that is returned to us in good condition.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610600" cy="4389120"/>
          </a:xfrm>
        </p:spPr>
        <p:txBody>
          <a:bodyPr/>
          <a:lstStyle/>
          <a:p>
            <a:r>
              <a:rPr lang="en-US" dirty="0" smtClean="0"/>
              <a:t>In persuasive request (sales letter), begin the message with an attention-getting statement. An experienced writer uses some common technique to attract the reader. </a:t>
            </a:r>
          </a:p>
          <a:p>
            <a:pPr>
              <a:buNone/>
            </a:pPr>
            <a:endParaRPr lang="en-US" dirty="0" smtClean="0"/>
          </a:p>
          <a:p>
            <a:pPr>
              <a:buNone/>
            </a:pPr>
            <a:r>
              <a:rPr lang="en-US" dirty="0" smtClean="0"/>
              <a:t>Consider some of attention-getting statements: </a:t>
            </a:r>
          </a:p>
          <a:p>
            <a:r>
              <a:rPr lang="en-US" sz="2400" b="1" i="1" dirty="0" smtClean="0"/>
              <a:t>A challenge: </a:t>
            </a:r>
            <a:r>
              <a:rPr lang="en-US" b="1" dirty="0" smtClean="0"/>
              <a:t>Don’t waste another day wondering how you’re going to become the success you’ve always wanted to be! </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a:bodyPr>
          <a:lstStyle/>
          <a:p>
            <a:r>
              <a:rPr lang="en-US" dirty="0" smtClean="0"/>
              <a:t>The writer should avoid using trite and stereotyped expressions. Make your openings considerate, courteous concise, and clear. Keep your first paragraph short and use simple conversational language. </a:t>
            </a:r>
          </a:p>
          <a:p>
            <a:endParaRPr lang="en-US" dirty="0" smtClean="0"/>
          </a:p>
          <a:p>
            <a:pPr>
              <a:buNone/>
            </a:pPr>
            <a:r>
              <a:rPr lang="en-US" dirty="0" smtClean="0"/>
              <a:t>Never open your letter with an incomplete sentence like: </a:t>
            </a:r>
          </a:p>
          <a:p>
            <a:r>
              <a:rPr lang="en-US" b="1" i="1" dirty="0" smtClean="0"/>
              <a:t>Reference to your letter of March 6 regarding opening of a current account </a:t>
            </a:r>
          </a:p>
          <a:p>
            <a:endParaRPr lang="en-US" b="1" i="1" dirty="0" smtClean="0"/>
          </a:p>
          <a:p>
            <a:pPr>
              <a:buNone/>
            </a:pPr>
            <a:r>
              <a:rPr lang="en-US" dirty="0" smtClean="0"/>
              <a:t>Make opening specific </a:t>
            </a:r>
          </a:p>
          <a:p>
            <a:r>
              <a:rPr lang="en-US" b="1" dirty="0" smtClean="0"/>
              <a:t>Poor: Thank you for your order. </a:t>
            </a:r>
          </a:p>
          <a:p>
            <a:r>
              <a:rPr lang="en-US" b="1" dirty="0" smtClean="0"/>
              <a:t>Specific: Thank you for you order for 200 writing pads. </a:t>
            </a:r>
          </a:p>
          <a:p>
            <a:endParaRPr lang="en-US"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4389120"/>
          </a:xfrm>
        </p:spPr>
        <p:txBody>
          <a:bodyPr>
            <a:normAutofit fontScale="92500" lnSpcReduction="10000"/>
          </a:bodyPr>
          <a:lstStyle/>
          <a:p>
            <a:r>
              <a:rPr lang="en-US" b="1" dirty="0" smtClean="0"/>
              <a:t>Close Paragraph </a:t>
            </a:r>
          </a:p>
          <a:p>
            <a:r>
              <a:rPr lang="en-US" dirty="0" smtClean="0"/>
              <a:t>An effective ending will motivate the reader to act as requested. If no direct request is required, leave the reader with some expression of regard, assurance, appreciation or willingness to help.</a:t>
            </a:r>
          </a:p>
          <a:p>
            <a:endParaRPr lang="en-US" dirty="0" smtClean="0"/>
          </a:p>
          <a:p>
            <a:r>
              <a:rPr lang="en-US" dirty="0" smtClean="0"/>
              <a:t> Always remember that closings should be strong, clear and polite. </a:t>
            </a:r>
          </a:p>
          <a:p>
            <a:endParaRPr lang="en-US" dirty="0" smtClean="0"/>
          </a:p>
          <a:p>
            <a:r>
              <a:rPr lang="en-US" dirty="0" smtClean="0"/>
              <a:t>They should leave a sense of closure and goodwill with the receiver.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6019800"/>
          </a:xfrm>
        </p:spPr>
        <p:txBody>
          <a:bodyPr>
            <a:normAutofit fontScale="92500" lnSpcReduction="10000"/>
          </a:bodyPr>
          <a:lstStyle/>
          <a:p>
            <a:r>
              <a:rPr lang="en-US" dirty="0" smtClean="0"/>
              <a:t>1. Make your request clear and complete with Five Ws and the H. </a:t>
            </a:r>
          </a:p>
          <a:p>
            <a:endParaRPr lang="en-US" dirty="0" smtClean="0"/>
          </a:p>
          <a:p>
            <a:r>
              <a:rPr lang="en-US" dirty="0" smtClean="0"/>
              <a:t>2. Include your phone number and extension if you want the reader to phone you. </a:t>
            </a:r>
          </a:p>
          <a:p>
            <a:endParaRPr lang="en-US" dirty="0" smtClean="0"/>
          </a:p>
          <a:p>
            <a:r>
              <a:rPr lang="en-US" dirty="0" smtClean="0"/>
              <a:t>3. Enclose a form (card, order, blank, or questionnaire) and an addressed reply envelope (perhaps with postage paid) if you want the reader to furnish something. </a:t>
            </a:r>
          </a:p>
          <a:p>
            <a:endParaRPr lang="en-US" dirty="0" smtClean="0"/>
          </a:p>
          <a:p>
            <a:r>
              <a:rPr lang="en-US" dirty="0" smtClean="0"/>
              <a:t>4. Give complete instructions regarding </a:t>
            </a:r>
            <a:r>
              <a:rPr lang="en-US" i="1" dirty="0" smtClean="0"/>
              <a:t>how and where if you do not include a form and an envelope. </a:t>
            </a:r>
          </a:p>
          <a:p>
            <a:endParaRPr lang="en-US" i="1" dirty="0" smtClean="0"/>
          </a:p>
          <a:p>
            <a:r>
              <a:rPr lang="en-US" dirty="0" smtClean="0"/>
              <a:t>5. State your office hours and location if you want the reader to come to you in person. Do you have a free parking lot? Where?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534400" cy="6019800"/>
          </a:xfrm>
        </p:spPr>
        <p:txBody>
          <a:bodyPr>
            <a:normAutofit lnSpcReduction="10000"/>
          </a:bodyPr>
          <a:lstStyle/>
          <a:p>
            <a:r>
              <a:rPr lang="en-US" b="1" dirty="0" smtClean="0"/>
              <a:t>1. Make Action Clear </a:t>
            </a:r>
          </a:p>
          <a:p>
            <a:r>
              <a:rPr lang="en-US" sz="2400" b="1" i="1" dirty="0" smtClean="0"/>
              <a:t>Vague: </a:t>
            </a:r>
            <a:r>
              <a:rPr lang="en-US" dirty="0" smtClean="0"/>
              <a:t>I look forward to hearing from you regarding this matter. </a:t>
            </a:r>
          </a:p>
          <a:p>
            <a:r>
              <a:rPr lang="en-US" sz="2400" b="1" i="1" dirty="0" smtClean="0"/>
              <a:t>Better: </a:t>
            </a:r>
            <a:r>
              <a:rPr lang="en-US" dirty="0" smtClean="0"/>
              <a:t>So that we can make appropriate arrangements for your visit, please call me at 541000, before Friday, November 16, anytime between 9 A.M. and 5 P.M. </a:t>
            </a:r>
          </a:p>
          <a:p>
            <a:endParaRPr lang="en-US" dirty="0" smtClean="0"/>
          </a:p>
          <a:p>
            <a:r>
              <a:rPr lang="en-US" b="1" dirty="0" smtClean="0"/>
              <a:t>2. End on a Positive, Courteous Thought </a:t>
            </a:r>
          </a:p>
          <a:p>
            <a:r>
              <a:rPr lang="en-US" dirty="0" smtClean="0"/>
              <a:t>Include apologies and negatives (if any) before the last paragraph</a:t>
            </a:r>
            <a:r>
              <a:rPr lang="en-US" i="1" dirty="0" smtClean="0"/>
              <a:t>. Study these examples: </a:t>
            </a:r>
          </a:p>
          <a:p>
            <a:r>
              <a:rPr lang="en-US" sz="2400" b="1" i="1" dirty="0" smtClean="0"/>
              <a:t>Negative: </a:t>
            </a:r>
            <a:r>
              <a:rPr lang="en-US" dirty="0" smtClean="0"/>
              <a:t>I’m sorry we can’t be more encouraging at this time. </a:t>
            </a:r>
          </a:p>
          <a:p>
            <a:r>
              <a:rPr lang="en-US" sz="2400" b="1" i="1" dirty="0" smtClean="0"/>
              <a:t>Positive: </a:t>
            </a:r>
            <a:r>
              <a:rPr lang="en-US" dirty="0" smtClean="0"/>
              <a:t>We wish you success in your search for a position. </a:t>
            </a:r>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endParaRPr lang="en-US" b="1" dirty="0" smtClean="0"/>
          </a:p>
          <a:p>
            <a:r>
              <a:rPr lang="en-US" b="1" dirty="0" smtClean="0"/>
              <a:t>3. Keep Last Paragraph Concise and Correct </a:t>
            </a:r>
          </a:p>
          <a:p>
            <a:r>
              <a:rPr lang="en-US" dirty="0" smtClean="0"/>
              <a:t>Trim your last paragraph to five or fewer lines of complete sentences.</a:t>
            </a:r>
          </a:p>
          <a:p>
            <a:endParaRPr lang="en-US" dirty="0" smtClean="0"/>
          </a:p>
          <a:p>
            <a:r>
              <a:rPr lang="en-US" dirty="0" smtClean="0"/>
              <a:t> Avoid unnecessary repetition.</a:t>
            </a:r>
          </a:p>
          <a:p>
            <a:endParaRPr lang="en-US" dirty="0" smtClean="0"/>
          </a:p>
          <a:p>
            <a:r>
              <a:rPr lang="en-US" dirty="0" smtClean="0"/>
              <a:t> In short letters, the writer often gives his message and stops without any special formality: Make your opening and closing paragraph shorter than average because the most important location in a letter is the opening. The second most important is the closing.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15112"/>
          </a:xfrm>
        </p:spPr>
        <p:txBody>
          <a:bodyPr>
            <a:noAutofit/>
          </a:bodyPr>
          <a:lstStyle/>
          <a:p>
            <a:r>
              <a:rPr lang="en-US" sz="2800" b="1" dirty="0" smtClean="0">
                <a:solidFill>
                  <a:schemeClr val="tx1"/>
                </a:solidFill>
              </a:rPr>
              <a:t>PROCESS OF PREPARING EFFECTIVE BUSINESS MESSAGES </a:t>
            </a:r>
            <a:br>
              <a:rPr lang="en-US" sz="2800" b="1" dirty="0" smtClean="0">
                <a:solidFill>
                  <a:schemeClr val="tx1"/>
                </a:solidFill>
              </a:rPr>
            </a:br>
            <a:endParaRPr lang="en-US" sz="2800" dirty="0">
              <a:solidFill>
                <a:schemeClr val="tx1"/>
              </a:solidFill>
            </a:endParaRPr>
          </a:p>
        </p:txBody>
      </p:sp>
      <p:sp>
        <p:nvSpPr>
          <p:cNvPr id="3" name="Content Placeholder 2"/>
          <p:cNvSpPr>
            <a:spLocks noGrp="1"/>
          </p:cNvSpPr>
          <p:nvPr>
            <p:ph idx="1"/>
          </p:nvPr>
        </p:nvSpPr>
        <p:spPr>
          <a:xfrm>
            <a:off x="152400" y="1295400"/>
            <a:ext cx="8763000" cy="5257800"/>
          </a:xfrm>
        </p:spPr>
        <p:txBody>
          <a:bodyPr>
            <a:normAutofit fontScale="85000" lnSpcReduction="20000"/>
          </a:bodyPr>
          <a:lstStyle/>
          <a:p>
            <a:r>
              <a:rPr lang="en-US" dirty="0" smtClean="0"/>
              <a:t>While preparing a written or an oral business message, you need to plan, organize, compose, edit and revise it. The message must also be proofread and corrected before it is mailed. Apart from the steps mentioned above the writer must take care of seven C qualities and also of legal aspect. Careful preparation of communication is important, even if the writer / speaker has the modern technology. The basic planning steps are as follows: </a:t>
            </a:r>
          </a:p>
          <a:p>
            <a:endParaRPr lang="en-US" dirty="0" smtClean="0"/>
          </a:p>
          <a:p>
            <a:r>
              <a:rPr lang="en-US" b="1" dirty="0" smtClean="0"/>
              <a:t>Five Planning Steps </a:t>
            </a:r>
          </a:p>
          <a:p>
            <a:pPr>
              <a:buNone/>
            </a:pPr>
            <a:r>
              <a:rPr lang="en-US" dirty="0" smtClean="0"/>
              <a:t> Before writing a message, the following steps are necessary for effective communication. </a:t>
            </a:r>
          </a:p>
          <a:p>
            <a:pPr marL="977900" indent="-273050"/>
            <a:r>
              <a:rPr lang="en-US" dirty="0" smtClean="0"/>
              <a:t>1. Define the purpose of the message. </a:t>
            </a:r>
          </a:p>
          <a:p>
            <a:pPr marL="977900" indent="-273050"/>
            <a:r>
              <a:rPr lang="en-US" dirty="0" smtClean="0"/>
              <a:t>2. Analyze your audience – readers or listeners. </a:t>
            </a:r>
          </a:p>
          <a:p>
            <a:pPr marL="977900" indent="-273050"/>
            <a:r>
              <a:rPr lang="en-US" dirty="0" smtClean="0"/>
              <a:t>3. Choose the ideas to include. </a:t>
            </a:r>
          </a:p>
          <a:p>
            <a:pPr marL="977900" indent="-273050"/>
            <a:r>
              <a:rPr lang="en-US" dirty="0" smtClean="0"/>
              <a:t>4. Collect all the facts to back up these ideas. </a:t>
            </a:r>
          </a:p>
          <a:p>
            <a:pPr marL="977900" indent="-273050"/>
            <a:r>
              <a:rPr lang="en-US" dirty="0" smtClean="0"/>
              <a:t>5. Outline – organize – your message. </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800" cy="6096000"/>
          </a:xfrm>
        </p:spPr>
        <p:txBody>
          <a:bodyPr>
            <a:normAutofit fontScale="92500" lnSpcReduction="20000"/>
          </a:bodyPr>
          <a:lstStyle/>
          <a:p>
            <a:r>
              <a:rPr lang="en-US" b="1" dirty="0" smtClean="0"/>
              <a:t>1. Define the Purpose of the Message </a:t>
            </a:r>
          </a:p>
          <a:p>
            <a:pPr>
              <a:buNone/>
            </a:pPr>
            <a:r>
              <a:rPr lang="en-US" dirty="0" smtClean="0"/>
              <a:t>Following are the two purposes of writing a business message: </a:t>
            </a:r>
          </a:p>
          <a:p>
            <a:r>
              <a:rPr lang="en-US" b="1" dirty="0" smtClean="0"/>
              <a:t>a. General Purpose </a:t>
            </a:r>
          </a:p>
          <a:p>
            <a:r>
              <a:rPr lang="en-US" dirty="0" smtClean="0"/>
              <a:t>General purpose is to inform, to persuade, to collaborate with your audience. This deters (prevent) the amount of audience participation and amount of control your have over your message. </a:t>
            </a:r>
          </a:p>
          <a:p>
            <a:endParaRPr lang="en-US" dirty="0" smtClean="0"/>
          </a:p>
          <a:p>
            <a:r>
              <a:rPr lang="en-US" b="1" dirty="0" smtClean="0"/>
              <a:t>To Inform: </a:t>
            </a:r>
            <a:r>
              <a:rPr lang="en-US" dirty="0" smtClean="0"/>
              <a:t>Your control is high; you inform what you need from this interaction. Audience absorbs or rejects the information.</a:t>
            </a:r>
          </a:p>
          <a:p>
            <a:endParaRPr lang="en-US" dirty="0" smtClean="0"/>
          </a:p>
          <a:p>
            <a:r>
              <a:rPr lang="en-US" b="1" dirty="0" smtClean="0"/>
              <a:t>To Persuade</a:t>
            </a:r>
            <a:r>
              <a:rPr lang="en-US" dirty="0" smtClean="0"/>
              <a:t>: You require a moderate amount of participation / moderate amount of control. </a:t>
            </a:r>
          </a:p>
          <a:p>
            <a:endParaRPr lang="en-US" dirty="0" smtClean="0"/>
          </a:p>
          <a:p>
            <a:r>
              <a:rPr lang="en-US" b="1" dirty="0" smtClean="0"/>
              <a:t>To Collaborate: </a:t>
            </a:r>
            <a:r>
              <a:rPr lang="en-US" dirty="0" smtClean="0"/>
              <a:t>With audience you need maximum participation / you control is minimal.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97280"/>
            <a:ext cx="8229600" cy="4389120"/>
          </a:xfrm>
        </p:spPr>
        <p:txBody>
          <a:bodyPr>
            <a:normAutofit fontScale="92500" lnSpcReduction="20000"/>
          </a:bodyPr>
          <a:lstStyle/>
          <a:p>
            <a:r>
              <a:rPr lang="en-US" b="1" dirty="0" smtClean="0"/>
              <a:t>b. Specific Purpose </a:t>
            </a:r>
          </a:p>
          <a:p>
            <a:pPr>
              <a:buNone/>
            </a:pPr>
            <a:endParaRPr lang="en-US" dirty="0" smtClean="0"/>
          </a:p>
          <a:p>
            <a:pPr>
              <a:buNone/>
            </a:pPr>
            <a:r>
              <a:rPr lang="en-US" dirty="0" smtClean="0"/>
              <a:t>Specific purpose is the purpose for which you are going to write a letter. For example, for seeking information or answering some inquiry or the kind of letter you are going to write. </a:t>
            </a:r>
          </a:p>
          <a:p>
            <a:pPr>
              <a:buNone/>
            </a:pPr>
            <a:endParaRPr lang="en-US" dirty="0" smtClean="0"/>
          </a:p>
          <a:p>
            <a:r>
              <a:rPr lang="en-US" dirty="0" smtClean="0"/>
              <a:t>So, you must know: </a:t>
            </a:r>
          </a:p>
          <a:p>
            <a:r>
              <a:rPr lang="en-US" dirty="0" smtClean="0"/>
              <a:t>Is you purpose realistic? </a:t>
            </a:r>
          </a:p>
          <a:p>
            <a:r>
              <a:rPr lang="en-US" dirty="0" smtClean="0"/>
              <a:t>Is this the right time? </a:t>
            </a:r>
          </a:p>
          <a:p>
            <a:r>
              <a:rPr lang="en-US" dirty="0" smtClean="0"/>
              <a:t>Is the right person delivering the message? </a:t>
            </a:r>
          </a:p>
          <a:p>
            <a:r>
              <a:rPr lang="en-US" dirty="0" smtClean="0"/>
              <a:t>Is your purpose acceptable to you organization?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534400" cy="6248400"/>
          </a:xfrm>
        </p:spPr>
        <p:txBody>
          <a:bodyPr>
            <a:normAutofit fontScale="92500" lnSpcReduction="20000"/>
          </a:bodyPr>
          <a:lstStyle/>
          <a:p>
            <a:r>
              <a:rPr lang="en-US" b="1" dirty="0" smtClean="0"/>
              <a:t>2. Analyze your Audience – Readers or Listeners </a:t>
            </a:r>
          </a:p>
          <a:p>
            <a:pPr>
              <a:buNone/>
            </a:pPr>
            <a:r>
              <a:rPr lang="en-US" dirty="0" smtClean="0"/>
              <a:t>It is very important to write the message to the recipient’s views and needs. You might or might not have met the recipient. It is better to visualize the individual. </a:t>
            </a:r>
          </a:p>
          <a:p>
            <a:pPr>
              <a:buNone/>
            </a:pPr>
            <a:endParaRPr lang="en-US" dirty="0" smtClean="0"/>
          </a:p>
          <a:p>
            <a:pPr>
              <a:buNone/>
            </a:pPr>
            <a:r>
              <a:rPr lang="en-US" dirty="0" smtClean="0"/>
              <a:t>Try to picture that person – business or professional person or </a:t>
            </a:r>
            <a:r>
              <a:rPr lang="en-US" dirty="0" err="1" smtClean="0"/>
              <a:t>labourer</a:t>
            </a:r>
            <a:r>
              <a:rPr lang="en-US" dirty="0" smtClean="0"/>
              <a:t>, superior (boss) colleague, or subordinate, man or woman, new or longtime customer, young, middle-aged, or elderly client.</a:t>
            </a:r>
          </a:p>
          <a:p>
            <a:pPr>
              <a:buNone/>
            </a:pPr>
            <a:endParaRPr lang="en-US" dirty="0" smtClean="0"/>
          </a:p>
          <a:p>
            <a:pPr>
              <a:buNone/>
            </a:pPr>
            <a:r>
              <a:rPr lang="en-US" dirty="0" smtClean="0"/>
              <a:t> Also, consider the person’s educational level, attitudes, and so on. If the message is for many people, try to find some common characteristics. </a:t>
            </a:r>
          </a:p>
          <a:p>
            <a:pPr>
              <a:buNone/>
            </a:pPr>
            <a:endParaRPr lang="en-US" dirty="0" smtClean="0"/>
          </a:p>
          <a:p>
            <a:pPr>
              <a:buNone/>
            </a:pPr>
            <a:r>
              <a:rPr lang="en-US" dirty="0" smtClean="0"/>
              <a:t>In all communications, the areas must be considered on which the recipient is likely to be well informed or un-informed, pleased or displeased, positive, negative, or neutral, interested or uninterested and unreceptive.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fontScale="92500" lnSpcReduction="20000"/>
          </a:bodyPr>
          <a:lstStyle/>
          <a:p>
            <a:r>
              <a:rPr lang="en-US" dirty="0" smtClean="0"/>
              <a:t>Ask yourself some key question about your audience </a:t>
            </a:r>
          </a:p>
          <a:p>
            <a:pPr marL="1262063" indent="-468313"/>
            <a:r>
              <a:rPr lang="en-US" dirty="0" smtClean="0"/>
              <a:t>1. Who are they? </a:t>
            </a:r>
          </a:p>
          <a:p>
            <a:pPr marL="1262063" indent="-468313"/>
            <a:r>
              <a:rPr lang="en-US" dirty="0" smtClean="0"/>
              <a:t>2. What is their probable reaction to your message? </a:t>
            </a:r>
          </a:p>
          <a:p>
            <a:pPr marL="1262063" indent="-468313"/>
            <a:r>
              <a:rPr lang="en-US" dirty="0" smtClean="0"/>
              <a:t>3. How much do they already know about the subject? </a:t>
            </a:r>
          </a:p>
          <a:p>
            <a:pPr marL="1262063" indent="-468313"/>
            <a:r>
              <a:rPr lang="en-US" dirty="0" smtClean="0"/>
              <a:t>4. What is their relationship to you? </a:t>
            </a:r>
          </a:p>
          <a:p>
            <a:endParaRPr lang="en-US" b="1" dirty="0" smtClean="0"/>
          </a:p>
          <a:p>
            <a:r>
              <a:rPr lang="en-US" b="1" dirty="0" smtClean="0"/>
              <a:t>Audience Profile </a:t>
            </a:r>
          </a:p>
          <a:p>
            <a:pPr marL="1262063" indent="-407988"/>
            <a:r>
              <a:rPr lang="en-US" dirty="0" smtClean="0"/>
              <a:t>1. Who is your primary audience? </a:t>
            </a:r>
          </a:p>
          <a:p>
            <a:pPr marL="1262063" indent="-407988"/>
            <a:r>
              <a:rPr lang="en-US" dirty="0" smtClean="0"/>
              <a:t>2. How big is your audience? </a:t>
            </a:r>
          </a:p>
          <a:p>
            <a:pPr marL="1262063" indent="-407988"/>
            <a:r>
              <a:rPr lang="en-US" dirty="0" smtClean="0"/>
              <a:t>3. What is your audience’s composition? </a:t>
            </a:r>
          </a:p>
          <a:p>
            <a:pPr marL="1262063" indent="-407988"/>
            <a:r>
              <a:rPr lang="en-US" dirty="0" smtClean="0"/>
              <a:t>4. What is your audience’s level of understanding? </a:t>
            </a:r>
          </a:p>
          <a:p>
            <a:pPr marL="1262063" indent="-407988"/>
            <a:r>
              <a:rPr lang="en-US" dirty="0" smtClean="0"/>
              <a:t>5. What is your audience’s probable reaction?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92500" lnSpcReduction="10000"/>
          </a:bodyPr>
          <a:lstStyle/>
          <a:p>
            <a:r>
              <a:rPr lang="en-US" b="1" dirty="0" smtClean="0"/>
              <a:t>3. Choose the Ideas to Include </a:t>
            </a:r>
          </a:p>
          <a:p>
            <a:r>
              <a:rPr lang="en-US" dirty="0" smtClean="0"/>
              <a:t>While answering a letter, one can underline the main points to discuss and get the ideas briefly on a pad. If one is writing unsolicited or a complex message, one can begin by listing ideas as they come to mind.</a:t>
            </a:r>
          </a:p>
          <a:p>
            <a:endParaRPr lang="en-US" dirty="0" smtClean="0"/>
          </a:p>
          <a:p>
            <a:r>
              <a:rPr lang="en-US" dirty="0" smtClean="0"/>
              <a:t> Then the most important facts can be changed into message. It is better that the message written to welcome a customer should have other incentives or policies what the firm offers. </a:t>
            </a:r>
          </a:p>
          <a:p>
            <a:endParaRPr lang="en-US" dirty="0" smtClean="0"/>
          </a:p>
          <a:p>
            <a:pPr marL="1035050" indent="-346075"/>
            <a:r>
              <a:rPr lang="en-US" dirty="0" smtClean="0"/>
              <a:t>Consider your reader’s viewpoint (be in his place) </a:t>
            </a:r>
          </a:p>
          <a:p>
            <a:pPr marL="1035050" indent="-346075"/>
            <a:r>
              <a:rPr lang="en-US" dirty="0" smtClean="0"/>
              <a:t>Read company’s document </a:t>
            </a:r>
          </a:p>
          <a:p>
            <a:pPr marL="1035050" indent="-346075"/>
            <a:r>
              <a:rPr lang="en-US" dirty="0" smtClean="0"/>
              <a:t>Talk with your colleagues, customer etc. </a:t>
            </a:r>
          </a:p>
          <a:p>
            <a:pPr marL="1035050" indent="-346075"/>
            <a:r>
              <a:rPr lang="en-US" dirty="0" smtClean="0"/>
              <a:t>Ask your audience for input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fontScale="92500" lnSpcReduction="10000"/>
          </a:bodyPr>
          <a:lstStyle/>
          <a:p>
            <a:r>
              <a:rPr lang="en-US" b="1" dirty="0" smtClean="0"/>
              <a:t>4. Collect all the Facts to Back up these Ideas </a:t>
            </a:r>
          </a:p>
          <a:p>
            <a:r>
              <a:rPr lang="en-US" dirty="0" smtClean="0"/>
              <a:t>After the main ideas, the writer/speaker should ask himself what specific facts, updated figures or quotations he needs. The knowledge of the company’s policies, procedures, and product details is necessary for an effective communication. A brochure, table picture, or product sample is also useful to enclose. </a:t>
            </a:r>
          </a:p>
          <a:p>
            <a:endParaRPr lang="en-US" dirty="0" smtClean="0"/>
          </a:p>
          <a:p>
            <a:r>
              <a:rPr lang="en-US" dirty="0" smtClean="0"/>
              <a:t>Find out and be sure about the following: </a:t>
            </a:r>
          </a:p>
          <a:p>
            <a:r>
              <a:rPr lang="en-US" dirty="0" smtClean="0"/>
              <a:t>Be sure that the information is accurate </a:t>
            </a:r>
          </a:p>
          <a:p>
            <a:r>
              <a:rPr lang="en-US" dirty="0" smtClean="0"/>
              <a:t>Be sure that the information is ethical </a:t>
            </a:r>
          </a:p>
          <a:p>
            <a:r>
              <a:rPr lang="en-US" dirty="0" smtClean="0"/>
              <a:t>Be sure that the information is pertinent </a:t>
            </a:r>
          </a:p>
          <a:p>
            <a:r>
              <a:rPr lang="en-US" dirty="0" smtClean="0"/>
              <a:t>Select an appropriate channel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246</TotalTime>
  <Words>2783</Words>
  <Application>Microsoft Office PowerPoint</Application>
  <PresentationFormat>On-screen Show (4:3)</PresentationFormat>
  <Paragraphs>222</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Process of preparing effective business messages </vt:lpstr>
      <vt:lpstr>Slide 2</vt:lpstr>
      <vt:lpstr>PROCESS OF PREPARING EFFECTIVE BUSINESS MESSAGES  </vt:lpstr>
      <vt:lpstr>Slide 4</vt:lpstr>
      <vt:lpstr>Slide 5</vt:lpstr>
      <vt:lpstr>Slide 6</vt:lpstr>
      <vt:lpstr>Slide 7</vt:lpstr>
      <vt:lpstr>Slide 8</vt:lpstr>
      <vt:lpstr>Slide 9</vt:lpstr>
      <vt:lpstr>Slide 10</vt:lpstr>
      <vt:lpstr>Organizational Plans: </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OF PREPARING EFFECTIVE BUSINESS MESSAGES </dc:title>
  <dc:creator>HAIER</dc:creator>
  <cp:lastModifiedBy>HAIER</cp:lastModifiedBy>
  <cp:revision>19</cp:revision>
  <dcterms:created xsi:type="dcterms:W3CDTF">2006-08-16T00:00:00Z</dcterms:created>
  <dcterms:modified xsi:type="dcterms:W3CDTF">2020-06-19T07:19:11Z</dcterms:modified>
</cp:coreProperties>
</file>