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EC244D9-3775-480F-8FF2-FED49453459C}" type="datetimeFigureOut">
              <a:rPr lang="en-US" smtClean="0"/>
              <a:t>5/21/2020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06ABDC4-5470-4D11-8A3B-0EAFF94735D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EC244D9-3775-480F-8FF2-FED49453459C}" type="datetimeFigureOut">
              <a:rPr lang="en-US" smtClean="0"/>
              <a:t>5/21/2020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06ABDC4-5470-4D11-8A3B-0EAFF94735D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EC244D9-3775-480F-8FF2-FED49453459C}" type="datetimeFigureOut">
              <a:rPr lang="en-US" smtClean="0"/>
              <a:t>5/21/2020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06ABDC4-5470-4D11-8A3B-0EAFF94735D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EC244D9-3775-480F-8FF2-FED49453459C}" type="datetimeFigureOut">
              <a:rPr lang="en-US" smtClean="0"/>
              <a:t>5/21/2020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06ABDC4-5470-4D11-8A3B-0EAFF94735DB}"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EC244D9-3775-480F-8FF2-FED49453459C}" type="datetimeFigureOut">
              <a:rPr lang="en-US" smtClean="0"/>
              <a:t>5/21/2020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06ABDC4-5470-4D11-8A3B-0EAFF94735DB}"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EC244D9-3775-480F-8FF2-FED49453459C}" type="datetimeFigureOut">
              <a:rPr lang="en-US" smtClean="0"/>
              <a:t>5/21/2020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06ABDC4-5470-4D11-8A3B-0EAFF94735DB}"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EC244D9-3775-480F-8FF2-FED49453459C}" type="datetimeFigureOut">
              <a:rPr lang="en-US" smtClean="0"/>
              <a:t>5/21/2020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06ABDC4-5470-4D11-8A3B-0EAFF94735D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EC244D9-3775-480F-8FF2-FED49453459C}" type="datetimeFigureOut">
              <a:rPr lang="en-US" smtClean="0"/>
              <a:t>5/21/2020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06ABDC4-5470-4D11-8A3B-0EAFF94735DB}"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EC244D9-3775-480F-8FF2-FED49453459C}" type="datetimeFigureOut">
              <a:rPr lang="en-US" smtClean="0"/>
              <a:t>5/21/2020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06ABDC4-5470-4D11-8A3B-0EAFF94735D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EC244D9-3775-480F-8FF2-FED49453459C}" type="datetimeFigureOut">
              <a:rPr lang="en-US" smtClean="0"/>
              <a:t>5/21/2020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06ABDC4-5470-4D11-8A3B-0EAFF94735D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EC244D9-3775-480F-8FF2-FED49453459C}" type="datetimeFigureOut">
              <a:rPr lang="en-US" smtClean="0"/>
              <a:t>5/21/2020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06ABDC4-5470-4D11-8A3B-0EAFF94735DB}"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EC244D9-3775-480F-8FF2-FED49453459C}" type="datetimeFigureOut">
              <a:rPr lang="en-US" smtClean="0"/>
              <a:t>5/21/2020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06ABDC4-5470-4D11-8A3B-0EAFF94735D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Types of Social Groups</a:t>
            </a:r>
            <a:endParaRPr lang="en-US" dirty="0"/>
          </a:p>
        </p:txBody>
      </p:sp>
      <p:sp>
        <p:nvSpPr>
          <p:cNvPr id="3" name="Subtitle 2"/>
          <p:cNvSpPr>
            <a:spLocks noGrp="1"/>
          </p:cNvSpPr>
          <p:nvPr>
            <p:ph type="subTitle" idx="1"/>
          </p:nvPr>
        </p:nvSpPr>
        <p:spPr/>
        <p:txBody>
          <a:bodyPr/>
          <a:lstStyle/>
          <a:p>
            <a:r>
              <a:rPr lang="en-US" dirty="0" smtClean="0"/>
              <a:t>University of Balochistan, Quetta</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lgn="just"/>
            <a:r>
              <a:rPr lang="en-US" dirty="0" smtClean="0"/>
              <a:t>Groups My be classified on several bases. Here the typology of groups is discussed on different bases given by different writers as given below:</a:t>
            </a:r>
          </a:p>
          <a:p>
            <a:pPr algn="just"/>
            <a:r>
              <a:rPr lang="en-US" b="1" dirty="0" smtClean="0"/>
              <a:t>On the basis of contact: </a:t>
            </a:r>
            <a:r>
              <a:rPr lang="en-US" dirty="0" smtClean="0"/>
              <a:t>C. H. Cooley has classified group on the basis of contact into:</a:t>
            </a:r>
          </a:p>
          <a:p>
            <a:pPr algn="just"/>
            <a:r>
              <a:rPr lang="en-US" b="1" dirty="0" smtClean="0"/>
              <a:t>Primary group</a:t>
            </a:r>
            <a:r>
              <a:rPr lang="en-US" dirty="0" smtClean="0"/>
              <a:t>: The oldest and universal form of social group is primary. The referred this group as in which there is cooperation, relationships is personal and there is face to face interaction among the members. They have we feeling e.g. family.  </a:t>
            </a:r>
            <a:endParaRPr lang="en-US" dirty="0"/>
          </a:p>
        </p:txBody>
      </p:sp>
      <p:sp>
        <p:nvSpPr>
          <p:cNvPr id="3" name="Title 2"/>
          <p:cNvSpPr>
            <a:spLocks noGrp="1"/>
          </p:cNvSpPr>
          <p:nvPr>
            <p:ph type="title"/>
          </p:nvPr>
        </p:nvSpPr>
        <p:spPr/>
        <p:txBody>
          <a:bodyPr/>
          <a:lstStyle/>
          <a:p>
            <a:r>
              <a:rPr lang="en-US" dirty="0" smtClean="0"/>
              <a:t>Types of social groups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b="1" dirty="0" smtClean="0"/>
              <a:t>Secondary group</a:t>
            </a:r>
            <a:r>
              <a:rPr lang="en-US" dirty="0" smtClean="0"/>
              <a:t>: The people are less intimate, less sentimental and the relation is less personal.</a:t>
            </a:r>
          </a:p>
          <a:p>
            <a:pPr algn="just"/>
            <a:r>
              <a:rPr lang="en-US" dirty="0" smtClean="0"/>
              <a:t>There is “I” feelings rather than “we” among the members. For example: shopkeeper and custom, teacher and students, have secondary group relationship. </a:t>
            </a:r>
          </a:p>
          <a:p>
            <a:endParaRPr lang="en-US" dirty="0"/>
          </a:p>
        </p:txBody>
      </p:sp>
      <p:sp>
        <p:nvSpPr>
          <p:cNvPr id="3" name="Title 2"/>
          <p:cNvSpPr>
            <a:spLocks noGrp="1"/>
          </p:cNvSpPr>
          <p:nvPr>
            <p:ph type="title"/>
          </p:nvPr>
        </p:nvSpPr>
        <p:spPr/>
        <p:txBody>
          <a:bodyPr/>
          <a:lstStyle/>
          <a:p>
            <a:r>
              <a:rPr lang="en-US" dirty="0" smtClean="0"/>
              <a:t>Types of social groups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en-US" dirty="0" smtClean="0"/>
              <a:t>This classification has been given by Sumner as given below:</a:t>
            </a:r>
          </a:p>
          <a:p>
            <a:pPr algn="just"/>
            <a:r>
              <a:rPr lang="en-US" dirty="0" smtClean="0"/>
              <a:t>In group: The group with which the individual identifies oneself is one’s in group. For example: one’s family, tribe , sex, college, occupation or religion.</a:t>
            </a:r>
          </a:p>
          <a:p>
            <a:pPr algn="just"/>
            <a:r>
              <a:rPr lang="en-US" dirty="0" smtClean="0"/>
              <a:t>The group with which a persons has awareness of likeness.</a:t>
            </a:r>
          </a:p>
          <a:p>
            <a:pPr algn="just"/>
            <a:r>
              <a:rPr lang="en-US" dirty="0" smtClean="0"/>
              <a:t>It embodies “we” feelings, some element of sympathy and a sense of attachment to other members of the group.  </a:t>
            </a:r>
            <a:endParaRPr lang="en-US" dirty="0"/>
          </a:p>
        </p:txBody>
      </p:sp>
      <p:sp>
        <p:nvSpPr>
          <p:cNvPr id="3" name="Title 2"/>
          <p:cNvSpPr>
            <a:spLocks noGrp="1"/>
          </p:cNvSpPr>
          <p:nvPr>
            <p:ph type="title"/>
          </p:nvPr>
        </p:nvSpPr>
        <p:spPr/>
        <p:txBody>
          <a:bodyPr>
            <a:normAutofit fontScale="90000"/>
          </a:bodyPr>
          <a:lstStyle/>
          <a:p>
            <a:r>
              <a:rPr lang="en-US" dirty="0" smtClean="0"/>
              <a:t>Types of social group ( on the basis if identification)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b="1" dirty="0" smtClean="0"/>
              <a:t>Out-group</a:t>
            </a:r>
            <a:r>
              <a:rPr lang="en-US" dirty="0" smtClean="0"/>
              <a:t>: It is expressed in contact between “ they” and “we”. Every group is conscious that other groups are not with us.</a:t>
            </a:r>
          </a:p>
          <a:p>
            <a:pPr algn="just"/>
            <a:r>
              <a:rPr lang="en-US" dirty="0" smtClean="0"/>
              <a:t>It produces a sense of attachment to other members of in-group while a sense of difference to out-group.</a:t>
            </a:r>
          </a:p>
          <a:p>
            <a:pPr algn="just"/>
            <a:r>
              <a:rPr lang="en-US" dirty="0" smtClean="0"/>
              <a:t>For example: we are democrats, they are communist, we are Muslims and they are Hindus, these </a:t>
            </a:r>
            <a:r>
              <a:rPr lang="en-US" smtClean="0"/>
              <a:t>are my </a:t>
            </a:r>
            <a:r>
              <a:rPr lang="en-US" dirty="0" smtClean="0"/>
              <a:t>people and other are not etc.</a:t>
            </a:r>
            <a:endParaRPr lang="en-US" dirty="0"/>
          </a:p>
        </p:txBody>
      </p:sp>
      <p:sp>
        <p:nvSpPr>
          <p:cNvPr id="3" name="Title 2"/>
          <p:cNvSpPr>
            <a:spLocks noGrp="1"/>
          </p:cNvSpPr>
          <p:nvPr>
            <p:ph type="title"/>
          </p:nvPr>
        </p:nvSpPr>
        <p:spPr/>
        <p:txBody>
          <a:bodyPr>
            <a:normAutofit fontScale="90000"/>
          </a:bodyPr>
          <a:lstStyle/>
          <a:p>
            <a:r>
              <a:rPr lang="en-US" dirty="0" smtClean="0"/>
              <a:t>Types of social group ( on the basis if identification)</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35</TotalTime>
  <Words>334</Words>
  <Application>Microsoft Office PowerPoint</Application>
  <PresentationFormat>On-screen Show (4:3)</PresentationFormat>
  <Paragraphs>18</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Concourse</vt:lpstr>
      <vt:lpstr>Types of Social Groups</vt:lpstr>
      <vt:lpstr>Types of social groups</vt:lpstr>
      <vt:lpstr>Types of social groups</vt:lpstr>
      <vt:lpstr>Types of social group ( on the basis if identification)</vt:lpstr>
      <vt:lpstr>Types of social group ( on the basis if identification)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Social Groups</dc:title>
  <dc:creator>hp</dc:creator>
  <cp:lastModifiedBy>hp</cp:lastModifiedBy>
  <cp:revision>1</cp:revision>
  <dcterms:created xsi:type="dcterms:W3CDTF">2020-05-21T16:58:39Z</dcterms:created>
  <dcterms:modified xsi:type="dcterms:W3CDTF">2020-05-21T17:34:35Z</dcterms:modified>
</cp:coreProperties>
</file>