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68" r:id="rId3"/>
    <p:sldId id="258" r:id="rId4"/>
    <p:sldId id="257" r:id="rId5"/>
    <p:sldId id="259" r:id="rId6"/>
    <p:sldId id="260"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794C4A8-9D06-441A-85E3-69B78F4B2656}" type="datetimeFigureOut">
              <a:rPr lang="en-US" smtClean="0"/>
              <a:pPr/>
              <a:t>23-Jun-20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94C4A8-9D06-441A-85E3-69B78F4B2656}" type="datetimeFigureOut">
              <a:rPr lang="en-US" smtClean="0"/>
              <a:pPr/>
              <a:t>23-Jun-20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94C4A8-9D06-441A-85E3-69B78F4B2656}" type="datetimeFigureOut">
              <a:rPr lang="en-US" smtClean="0"/>
              <a:pPr/>
              <a:t>23-Jun-20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94C4A8-9D06-441A-85E3-69B78F4B2656}" type="datetimeFigureOut">
              <a:rPr lang="en-US" smtClean="0"/>
              <a:pPr/>
              <a:t>23-Jun-20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94C4A8-9D06-441A-85E3-69B78F4B2656}" type="datetimeFigureOut">
              <a:rPr lang="en-US" smtClean="0"/>
              <a:pPr/>
              <a:t>23-Jun-20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94C4A8-9D06-441A-85E3-69B78F4B2656}" type="datetimeFigureOut">
              <a:rPr lang="en-US" smtClean="0"/>
              <a:pPr/>
              <a:t>23-Jun-20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94C4A8-9D06-441A-85E3-69B78F4B2656}" type="datetimeFigureOut">
              <a:rPr lang="en-US" smtClean="0"/>
              <a:pPr/>
              <a:t>23-Jun-20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94C4A8-9D06-441A-85E3-69B78F4B2656}" type="datetimeFigureOut">
              <a:rPr lang="en-US" smtClean="0"/>
              <a:pPr/>
              <a:t>23-Jun-20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4C4A8-9D06-441A-85E3-69B78F4B2656}" type="datetimeFigureOut">
              <a:rPr lang="en-US" smtClean="0"/>
              <a:pPr/>
              <a:t>23-Jun-20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94C4A8-9D06-441A-85E3-69B78F4B2656}" type="datetimeFigureOut">
              <a:rPr lang="en-US" smtClean="0"/>
              <a:pPr/>
              <a:t>23-Jun-20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94C4A8-9D06-441A-85E3-69B78F4B2656}" type="datetimeFigureOut">
              <a:rPr lang="en-US" smtClean="0"/>
              <a:pPr/>
              <a:t>23-Jun-20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91B94-80BA-4EF9-B728-738FFB38DC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4C4A8-9D06-441A-85E3-69B78F4B2656}" type="datetimeFigureOut">
              <a:rPr lang="en-US" smtClean="0"/>
              <a:pPr/>
              <a:t>23-Jun-20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91B94-80BA-4EF9-B728-738FFB38DC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14400"/>
            <a:ext cx="8229600" cy="762000"/>
          </a:xfrm>
        </p:spPr>
        <p:txBody>
          <a:bodyPr>
            <a:normAutofit/>
          </a:bodyPr>
          <a:lstStyle/>
          <a:p>
            <a:r>
              <a:rPr lang="en-US" dirty="0"/>
              <a:t>What is culture</a:t>
            </a:r>
          </a:p>
        </p:txBody>
      </p:sp>
      <p:sp>
        <p:nvSpPr>
          <p:cNvPr id="3" name="Subtitle 2"/>
          <p:cNvSpPr>
            <a:spLocks noGrp="1"/>
          </p:cNvSpPr>
          <p:nvPr>
            <p:ph type="subTitle" idx="1"/>
          </p:nvPr>
        </p:nvSpPr>
        <p:spPr>
          <a:xfrm>
            <a:off x="228600" y="1905000"/>
            <a:ext cx="8763000" cy="4800600"/>
          </a:xfrm>
        </p:spPr>
        <p:txBody>
          <a:bodyPr>
            <a:normAutofit fontScale="85000" lnSpcReduction="10000"/>
          </a:bodyPr>
          <a:lstStyle/>
          <a:p>
            <a:pPr algn="just"/>
            <a:r>
              <a:rPr lang="en-US" dirty="0"/>
              <a:t>“</a:t>
            </a:r>
            <a:r>
              <a:rPr lang="en-US" sz="3000" dirty="0">
                <a:solidFill>
                  <a:schemeClr val="tx1"/>
                </a:solidFill>
                <a:latin typeface="Times New Roman" pitchFamily="18" charset="0"/>
                <a:cs typeface="Times New Roman" pitchFamily="18" charset="0"/>
              </a:rPr>
              <a:t>Culture is the values, beliefs, behavior and material objects that together form a people’s ways of life” Or</a:t>
            </a:r>
          </a:p>
          <a:p>
            <a:pPr algn="just"/>
            <a:r>
              <a:rPr lang="en-US" sz="3000" dirty="0">
                <a:solidFill>
                  <a:schemeClr val="tx1"/>
                </a:solidFill>
                <a:latin typeface="Times New Roman" pitchFamily="18" charset="0"/>
                <a:cs typeface="Times New Roman" pitchFamily="18" charset="0"/>
              </a:rPr>
              <a:t>Culture is the knowledge, art, language</a:t>
            </a:r>
            <a:r>
              <a:rPr lang="en-US" sz="3000" i="1" dirty="0">
                <a:solidFill>
                  <a:schemeClr val="tx1"/>
                </a:solidFill>
                <a:latin typeface="Times New Roman" pitchFamily="18" charset="0"/>
                <a:cs typeface="Times New Roman" pitchFamily="18" charset="0"/>
              </a:rPr>
              <a:t>, </a:t>
            </a:r>
            <a:r>
              <a:rPr lang="en-US" sz="3000" dirty="0">
                <a:solidFill>
                  <a:schemeClr val="tx1"/>
                </a:solidFill>
                <a:latin typeface="Times New Roman" pitchFamily="18" charset="0"/>
                <a:cs typeface="Times New Roman" pitchFamily="18" charset="0"/>
              </a:rPr>
              <a:t>values, customs, and material objects that are passed from person to person and from one generation to the next in a human group or society.</a:t>
            </a:r>
          </a:p>
          <a:p>
            <a:pPr lvl="1" algn="just">
              <a:buFont typeface="Wingdings" pitchFamily="2" charset="2"/>
              <a:buChar char="Ø"/>
            </a:pPr>
            <a:r>
              <a:rPr lang="en-US" sz="3000" dirty="0">
                <a:solidFill>
                  <a:schemeClr val="tx1"/>
                </a:solidFill>
                <a:latin typeface="Times New Roman" pitchFamily="18" charset="0"/>
                <a:cs typeface="Times New Roman" pitchFamily="18" charset="0"/>
              </a:rPr>
              <a:t> Culture include what we think, how we act and what we own.</a:t>
            </a:r>
          </a:p>
          <a:p>
            <a:pPr lvl="1" algn="just">
              <a:buFont typeface="Wingdings" pitchFamily="2" charset="2"/>
              <a:buChar char="Ø"/>
            </a:pPr>
            <a:r>
              <a:rPr lang="en-US" sz="3000" dirty="0">
                <a:solidFill>
                  <a:schemeClr val="tx1"/>
                </a:solidFill>
                <a:latin typeface="Times New Roman" pitchFamily="18" charset="0"/>
                <a:cs typeface="Times New Roman" pitchFamily="18" charset="0"/>
              </a:rPr>
              <a:t>Culture is both our link to the past and our guide to the future.</a:t>
            </a:r>
          </a:p>
          <a:p>
            <a:pPr lvl="1" algn="just">
              <a:buFont typeface="Wingdings" pitchFamily="2" charset="2"/>
              <a:buChar char="Ø"/>
            </a:pPr>
            <a:r>
              <a:rPr lang="en-US" sz="3000" dirty="0">
                <a:solidFill>
                  <a:schemeClr val="tx1"/>
                </a:solidFill>
                <a:latin typeface="Times New Roman" pitchFamily="18" charset="0"/>
                <a:cs typeface="Times New Roman" pitchFamily="18" charset="0"/>
              </a:rPr>
              <a:t>The word culture has been derived from a </a:t>
            </a:r>
            <a:r>
              <a:rPr lang="en-US" sz="3000" b="1" dirty="0">
                <a:solidFill>
                  <a:schemeClr val="tx1"/>
                </a:solidFill>
                <a:latin typeface="Times New Roman" pitchFamily="18" charset="0"/>
                <a:cs typeface="Times New Roman" pitchFamily="18" charset="0"/>
              </a:rPr>
              <a:t>FRENCH</a:t>
            </a:r>
            <a:r>
              <a:rPr lang="en-US" sz="3000" dirty="0">
                <a:solidFill>
                  <a:schemeClr val="tx1"/>
                </a:solidFill>
                <a:latin typeface="Times New Roman" pitchFamily="18" charset="0"/>
                <a:cs typeface="Times New Roman" pitchFamily="18" charset="0"/>
              </a:rPr>
              <a:t> word, which in turn derives from the </a:t>
            </a:r>
            <a:r>
              <a:rPr lang="en-US" sz="3000" b="1" dirty="0">
                <a:solidFill>
                  <a:schemeClr val="tx1"/>
                </a:solidFill>
                <a:latin typeface="Times New Roman" pitchFamily="18" charset="0"/>
                <a:cs typeface="Times New Roman" pitchFamily="18" charset="0"/>
              </a:rPr>
              <a:t>Latin</a:t>
            </a:r>
            <a:r>
              <a:rPr lang="en-US" sz="3000" dirty="0">
                <a:solidFill>
                  <a:schemeClr val="tx1"/>
                </a:solidFill>
                <a:latin typeface="Times New Roman" pitchFamily="18" charset="0"/>
                <a:cs typeface="Times New Roman" pitchFamily="18" charset="0"/>
              </a:rPr>
              <a:t> “</a:t>
            </a:r>
            <a:r>
              <a:rPr lang="en-US" sz="3000" dirty="0" err="1">
                <a:solidFill>
                  <a:schemeClr val="tx1"/>
                </a:solidFill>
                <a:latin typeface="Times New Roman" pitchFamily="18" charset="0"/>
                <a:cs typeface="Times New Roman" pitchFamily="18" charset="0"/>
              </a:rPr>
              <a:t>Colere</a:t>
            </a:r>
            <a:r>
              <a:rPr lang="en-US" sz="3000" dirty="0">
                <a:solidFill>
                  <a:schemeClr val="tx1"/>
                </a:solidFill>
                <a:latin typeface="Times New Roman" pitchFamily="18" charset="0"/>
                <a:cs typeface="Times New Roman" pitchFamily="18" charset="0"/>
              </a:rPr>
              <a:t>,” which means to tend to the earth and grow, or cultivation and nurture.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personality</a:t>
            </a:r>
          </a:p>
        </p:txBody>
      </p:sp>
      <p:sp>
        <p:nvSpPr>
          <p:cNvPr id="3" name="Content Placeholder 2"/>
          <p:cNvSpPr>
            <a:spLocks noGrp="1"/>
          </p:cNvSpPr>
          <p:nvPr>
            <p:ph idx="1"/>
          </p:nvPr>
        </p:nvSpPr>
        <p:spPr/>
        <p:txBody>
          <a:bodyPr>
            <a:normAutofit fontScale="85000" lnSpcReduction="10000"/>
          </a:bodyPr>
          <a:lstStyle/>
          <a:p>
            <a:pPr>
              <a:buNone/>
            </a:pPr>
            <a:r>
              <a:rPr lang="en-US" dirty="0"/>
              <a:t>	A person’s fairly consistent patterns of acting, thinking and feeling is said to be called personality. OR</a:t>
            </a:r>
          </a:p>
          <a:p>
            <a:pPr>
              <a:buNone/>
            </a:pPr>
            <a:r>
              <a:rPr lang="en-US" dirty="0"/>
              <a:t>	personality refers to individual differences in characteristics patterns of thinking, feeling and behaving. </a:t>
            </a:r>
          </a:p>
          <a:p>
            <a:pPr>
              <a:buNone/>
            </a:pPr>
            <a:endParaRPr lang="en-US" dirty="0"/>
          </a:p>
          <a:p>
            <a:pPr>
              <a:buNone/>
            </a:pPr>
            <a:r>
              <a:rPr lang="en-US" dirty="0"/>
              <a:t>	it is the characteristics set of behavior, cognitions and emotional patterns that evolve from biological as well as from social and environmental factors. </a:t>
            </a:r>
          </a:p>
          <a:p>
            <a:pPr>
              <a:buNone/>
            </a:pP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Culture and personality</a:t>
            </a:r>
          </a:p>
        </p:txBody>
      </p:sp>
      <p:sp>
        <p:nvSpPr>
          <p:cNvPr id="3" name="Content Placeholder 2"/>
          <p:cNvSpPr>
            <a:spLocks noGrp="1"/>
          </p:cNvSpPr>
          <p:nvPr>
            <p:ph idx="1"/>
          </p:nvPr>
        </p:nvSpPr>
        <p:spPr/>
        <p:txBody>
          <a:bodyPr>
            <a:normAutofit fontScale="85000" lnSpcReduction="10000"/>
          </a:bodyPr>
          <a:lstStyle/>
          <a:p>
            <a:r>
              <a:rPr lang="en-US" dirty="0"/>
              <a:t>Culture and personality are co-related and interlinked, because personality is developed through social interaction with the same individuals, where a person understands the traits of a culture, and orientate to it.</a:t>
            </a:r>
          </a:p>
          <a:p>
            <a:r>
              <a:rPr lang="en-US" dirty="0"/>
              <a:t>Like mentioned in the definition that “A person’s fairly consistent patterns of acting, thinking and feeling is personality”. So, his thinking ideas, cognition, feelings and acting reflect the concern culture. </a:t>
            </a:r>
          </a:p>
          <a:p>
            <a:r>
              <a:rPr lang="en-US" dirty="0"/>
              <a:t>Between the culture and personality socialization plays intermediate role.</a:t>
            </a:r>
          </a:p>
          <a:p>
            <a:r>
              <a:rPr lang="en-US" dirty="0"/>
              <a:t>Culture----------socialization-</a:t>
            </a:r>
            <a:r>
              <a:rPr lang="en-US"/>
              <a:t>---------personality.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Culture </a:t>
            </a:r>
          </a:p>
        </p:txBody>
      </p:sp>
      <p:sp>
        <p:nvSpPr>
          <p:cNvPr id="3" name="Content Placeholder 2"/>
          <p:cNvSpPr>
            <a:spLocks noGrp="1"/>
          </p:cNvSpPr>
          <p:nvPr>
            <p:ph idx="1"/>
          </p:nvPr>
        </p:nvSpPr>
        <p:spPr>
          <a:xfrm>
            <a:off x="381000" y="1600200"/>
            <a:ext cx="8610600" cy="5029200"/>
          </a:xfrm>
        </p:spPr>
        <p:txBody>
          <a:bodyPr>
            <a:normAutofit fontScale="92500" lnSpcReduction="20000"/>
          </a:bodyPr>
          <a:lstStyle/>
          <a:p>
            <a:pPr>
              <a:buNone/>
            </a:pPr>
            <a:r>
              <a:rPr lang="en-US" dirty="0"/>
              <a:t>(According to </a:t>
            </a:r>
            <a:r>
              <a:rPr lang="en-US"/>
              <a:t>Greet H)</a:t>
            </a:r>
            <a:endParaRPr lang="en-US" dirty="0"/>
          </a:p>
          <a:p>
            <a:pPr>
              <a:buNone/>
            </a:pPr>
            <a:r>
              <a:rPr lang="en-US" dirty="0"/>
              <a:t>The collective programming of the mind that differentiates the members of one category of people from another's.</a:t>
            </a:r>
          </a:p>
          <a:p>
            <a:pPr>
              <a:buFont typeface="Wingdings" pitchFamily="2" charset="2"/>
              <a:buChar char="Ø"/>
            </a:pPr>
            <a:r>
              <a:rPr lang="en-US" dirty="0"/>
              <a:t>Culture is not only the way we do things.</a:t>
            </a:r>
          </a:p>
          <a:p>
            <a:pPr>
              <a:buNone/>
            </a:pPr>
            <a:r>
              <a:rPr lang="en-US" dirty="0"/>
              <a:t> It is also our attitudes thoughts, expectations, goals, and valves. It is the rules of our society – the norms that tell us what is and what is not acceptable in the society.</a:t>
            </a:r>
          </a:p>
          <a:p>
            <a:pPr>
              <a:buFont typeface="Wingdings" pitchFamily="2" charset="2"/>
              <a:buChar char="Ø"/>
            </a:pPr>
            <a:r>
              <a:rPr lang="en-US" dirty="0"/>
              <a:t>Culture comes in many shapes and sizes. It includes areas such as politics, history, faith, mentality, behavior and lifestyle.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CULTURE</a:t>
            </a:r>
          </a:p>
        </p:txBody>
      </p:sp>
      <p:sp>
        <p:nvSpPr>
          <p:cNvPr id="3" name="Content Placeholder 2"/>
          <p:cNvSpPr>
            <a:spLocks noGrp="1"/>
          </p:cNvSpPr>
          <p:nvPr>
            <p:ph idx="1"/>
          </p:nvPr>
        </p:nvSpPr>
        <p:spPr>
          <a:xfrm>
            <a:off x="914400" y="1447800"/>
            <a:ext cx="7772400" cy="5410200"/>
          </a:xfrm>
        </p:spPr>
        <p:txBody>
          <a:bodyPr/>
          <a:lstStyle/>
          <a:p>
            <a:pPr>
              <a:buNone/>
            </a:pPr>
            <a:r>
              <a:rPr lang="en-US" sz="2800" b="1" dirty="0"/>
              <a:t>MATERIAL CULTURE</a:t>
            </a:r>
            <a:endParaRPr lang="en-US" dirty="0"/>
          </a:p>
        </p:txBody>
      </p:sp>
      <p:sp>
        <p:nvSpPr>
          <p:cNvPr id="4" name="Rectangle 3"/>
          <p:cNvSpPr/>
          <p:nvPr/>
        </p:nvSpPr>
        <p:spPr>
          <a:xfrm>
            <a:off x="381000" y="2057400"/>
            <a:ext cx="8534400" cy="3693319"/>
          </a:xfrm>
          <a:prstGeom prst="rect">
            <a:avLst/>
          </a:prstGeom>
        </p:spPr>
        <p:txBody>
          <a:bodyPr wrap="square">
            <a:spAutoFit/>
          </a:bodyPr>
          <a:lstStyle/>
          <a:p>
            <a:endParaRPr lang="en-US" dirty="0"/>
          </a:p>
          <a:p>
            <a:r>
              <a:rPr lang="en-US" sz="2400" b="1" dirty="0"/>
              <a:t> </a:t>
            </a:r>
            <a:r>
              <a:rPr lang="en-US" sz="2400" dirty="0"/>
              <a:t>Material culture consists of the physical</a:t>
            </a:r>
          </a:p>
          <a:p>
            <a:r>
              <a:rPr lang="en-US" sz="2400" dirty="0"/>
              <a:t>Or tangible creations that members of a society make,</a:t>
            </a:r>
          </a:p>
          <a:p>
            <a:r>
              <a:rPr lang="en-US" sz="2400" dirty="0"/>
              <a:t>use, and share.</a:t>
            </a:r>
          </a:p>
          <a:p>
            <a:endParaRPr lang="en-US" sz="2400" dirty="0"/>
          </a:p>
          <a:p>
            <a:r>
              <a:rPr lang="en-US" sz="2400" b="1" dirty="0"/>
              <a:t>NONMATERIAL CULTURE </a:t>
            </a:r>
          </a:p>
          <a:p>
            <a:endParaRPr lang="en-US" sz="2400" b="1" dirty="0"/>
          </a:p>
          <a:p>
            <a:r>
              <a:rPr lang="en-US" sz="2400" dirty="0"/>
              <a:t>Nonmaterial culture consists of the abstract Or</a:t>
            </a:r>
          </a:p>
          <a:p>
            <a:r>
              <a:rPr lang="en-US" sz="2400" dirty="0"/>
              <a:t>intangible human creations of society such as (attitudes, beliefs, and values) that influence people’s behavior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r>
              <a:rPr lang="en-US" dirty="0">
                <a:solidFill>
                  <a:schemeClr val="tx1"/>
                </a:solidFill>
              </a:rPr>
              <a:t>What is socialization</a:t>
            </a:r>
          </a:p>
        </p:txBody>
      </p:sp>
      <p:sp>
        <p:nvSpPr>
          <p:cNvPr id="3" name="Content Placeholder 2"/>
          <p:cNvSpPr>
            <a:spLocks noGrp="1"/>
          </p:cNvSpPr>
          <p:nvPr>
            <p:ph idx="1"/>
          </p:nvPr>
        </p:nvSpPr>
        <p:spPr>
          <a:xfrm>
            <a:off x="914400" y="1447800"/>
            <a:ext cx="7772400" cy="6096000"/>
          </a:xfrm>
        </p:spPr>
        <p:txBody>
          <a:bodyPr>
            <a:normAutofit/>
          </a:bodyPr>
          <a:lstStyle/>
          <a:p>
            <a:pPr>
              <a:buNone/>
            </a:pPr>
            <a:r>
              <a:rPr lang="en-US" sz="2000" dirty="0"/>
              <a:t> 	</a:t>
            </a:r>
            <a:r>
              <a:rPr lang="en-US" sz="2400" dirty="0"/>
              <a:t>Socialization</a:t>
            </a:r>
            <a:r>
              <a:rPr lang="en-US" sz="2400" i="1" dirty="0"/>
              <a:t> </a:t>
            </a:r>
            <a:r>
              <a:rPr lang="en-US" sz="2400" dirty="0"/>
              <a:t>is the lifelong process of social interaction through which individuals acquire a self identity and the physical, mental, and social skills needed for survival in society.</a:t>
            </a:r>
          </a:p>
          <a:p>
            <a:pPr>
              <a:buNone/>
            </a:pPr>
            <a:r>
              <a:rPr lang="en-US" sz="2400" dirty="0"/>
              <a:t>	</a:t>
            </a:r>
          </a:p>
          <a:p>
            <a:pPr>
              <a:buNone/>
            </a:pPr>
            <a:r>
              <a:rPr lang="en-US" sz="2400" dirty="0"/>
              <a:t>	Socialization enables each of us to develop our human potential and to learn the ways of thinking, talking, and acting that are necessary for social living.</a:t>
            </a:r>
          </a:p>
          <a:p>
            <a:pPr>
              <a:buNone/>
            </a:pPr>
            <a:r>
              <a:rPr lang="en-US" sz="2400" dirty="0"/>
              <a:t>	</a:t>
            </a:r>
          </a:p>
          <a:p>
            <a:pPr>
              <a:buNone/>
            </a:pPr>
            <a:r>
              <a:rPr lang="en-US" sz="2400" dirty="0"/>
              <a:t>	Socialization is essential for the individual’s survival and for human development.</a:t>
            </a:r>
          </a:p>
          <a:p>
            <a:pPr>
              <a:buNone/>
            </a:pP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2239962"/>
          </a:xfrm>
        </p:spPr>
        <p:txBody>
          <a:bodyPr>
            <a:noAutofit/>
          </a:bodyPr>
          <a:lstStyle/>
          <a:p>
            <a:r>
              <a:rPr lang="en-US" sz="3200" dirty="0">
                <a:latin typeface="+mn-lt"/>
              </a:rPr>
              <a:t>FORMAL AND NON FORMAL SOCIALIZATION</a:t>
            </a:r>
            <a:br>
              <a:rPr lang="en-US" sz="3200" dirty="0">
                <a:latin typeface="+mn-lt"/>
              </a:rPr>
            </a:br>
            <a:br>
              <a:rPr lang="en-US" sz="3200" dirty="0">
                <a:latin typeface="+mn-lt"/>
              </a:rPr>
            </a:br>
            <a:br>
              <a:rPr lang="en-US" sz="3200" dirty="0">
                <a:latin typeface="+mn-lt"/>
              </a:rPr>
            </a:br>
            <a:endParaRPr lang="en-US" sz="3200" dirty="0">
              <a:latin typeface="+mn-lt"/>
            </a:endParaRPr>
          </a:p>
        </p:txBody>
      </p:sp>
      <p:sp>
        <p:nvSpPr>
          <p:cNvPr id="3" name="Content Placeholder 2"/>
          <p:cNvSpPr>
            <a:spLocks noGrp="1"/>
          </p:cNvSpPr>
          <p:nvPr>
            <p:ph idx="1"/>
          </p:nvPr>
        </p:nvSpPr>
        <p:spPr>
          <a:xfrm>
            <a:off x="457200" y="1066800"/>
            <a:ext cx="8229600" cy="5486400"/>
          </a:xfrm>
        </p:spPr>
        <p:txBody>
          <a:bodyPr>
            <a:normAutofit fontScale="25000" lnSpcReduction="20000"/>
          </a:bodyPr>
          <a:lstStyle/>
          <a:p>
            <a:pPr>
              <a:buNone/>
            </a:pPr>
            <a:endParaRPr lang="en-US" sz="6700" dirty="0"/>
          </a:p>
          <a:p>
            <a:pPr>
              <a:buNone/>
            </a:pPr>
            <a:r>
              <a:rPr lang="en-US" sz="12800" dirty="0">
                <a:latin typeface="Times New Roman" pitchFamily="18" charset="0"/>
                <a:cs typeface="Times New Roman" pitchFamily="18" charset="0"/>
              </a:rPr>
              <a:t>  </a:t>
            </a:r>
            <a:r>
              <a:rPr lang="en-US" sz="12800" b="1" dirty="0">
                <a:latin typeface="Times New Roman" pitchFamily="18" charset="0"/>
                <a:cs typeface="Times New Roman" pitchFamily="18" charset="0"/>
              </a:rPr>
              <a:t>FORMAL SOCIALIZATION </a:t>
            </a:r>
            <a:r>
              <a:rPr lang="en-US" sz="12800" dirty="0">
                <a:latin typeface="Times New Roman" pitchFamily="18" charset="0"/>
                <a:cs typeface="Times New Roman" pitchFamily="18" charset="0"/>
              </a:rPr>
              <a:t>is the form of socialization where the members of the society are trained through formal institutions. Like schools, total institution and other institution which are working under some well defined rules, </a:t>
            </a:r>
          </a:p>
          <a:p>
            <a:pPr>
              <a:buNone/>
            </a:pPr>
            <a:r>
              <a:rPr lang="en-US" sz="12800" dirty="0">
                <a:latin typeface="Times New Roman" pitchFamily="18" charset="0"/>
                <a:cs typeface="Times New Roman" pitchFamily="18" charset="0"/>
              </a:rPr>
              <a:t>However the </a:t>
            </a:r>
            <a:r>
              <a:rPr lang="en-US" sz="12800" b="1" dirty="0">
                <a:latin typeface="Times New Roman" pitchFamily="18" charset="0"/>
                <a:cs typeface="Times New Roman" pitchFamily="18" charset="0"/>
              </a:rPr>
              <a:t>NON FORMAL  SOCIALIZATION </a:t>
            </a:r>
            <a:r>
              <a:rPr lang="en-US" sz="12800" dirty="0">
                <a:latin typeface="Times New Roman" pitchFamily="18" charset="0"/>
                <a:cs typeface="Times New Roman" pitchFamily="18" charset="0"/>
              </a:rPr>
              <a:t>is contrary to it, where the members of the society are orientated or trained through non formal institutions or organization. These are the family, peer group, the mass media, religion etc</a:t>
            </a:r>
            <a:endParaRPr lang="en-US" sz="11100" dirty="0">
              <a:latin typeface="Times New Roman" pitchFamily="18" charset="0"/>
              <a:cs typeface="Times New Roman" pitchFamily="18" charset="0"/>
            </a:endParaRPr>
          </a:p>
          <a:p>
            <a:pPr>
              <a:buNone/>
            </a:pPr>
            <a:endParaRPr lang="en-US" dirty="0"/>
          </a:p>
          <a:p>
            <a:endParaRPr lang="en-US" dirty="0"/>
          </a:p>
          <a:p>
            <a:pPr>
              <a:buNone/>
            </a:pPr>
            <a:endParaRPr lang="en-US" dirty="0"/>
          </a:p>
          <a:p>
            <a:endParaRPr lang="en-US" dirty="0"/>
          </a:p>
          <a:p>
            <a:endParaRPr lang="en-US" dirty="0"/>
          </a:p>
          <a:p>
            <a:endParaRPr lang="en-US" dirty="0"/>
          </a:p>
          <a:p>
            <a:pPr>
              <a:buNone/>
            </a:pPr>
            <a:r>
              <a:rPr lang="en-U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pluralism</a:t>
            </a:r>
          </a:p>
        </p:txBody>
      </p:sp>
      <p:sp>
        <p:nvSpPr>
          <p:cNvPr id="3" name="Content Placeholder 2"/>
          <p:cNvSpPr>
            <a:spLocks noGrp="1"/>
          </p:cNvSpPr>
          <p:nvPr>
            <p:ph idx="1"/>
          </p:nvPr>
        </p:nvSpPr>
        <p:spPr/>
        <p:txBody>
          <a:bodyPr>
            <a:normAutofit fontScale="85000" lnSpcReduction="10000"/>
          </a:bodyPr>
          <a:lstStyle/>
          <a:p>
            <a:r>
              <a:rPr lang="en-US" sz="2400" dirty="0"/>
              <a:t>Culture is simply defined as a way of life. while cultural pluralism is developed when two or more cultural groups occupy a single geographical area, participate in some common activities, borrow cultures from each other in spite of being maintaining their own respective cultural autonomy. OR</a:t>
            </a:r>
          </a:p>
          <a:p>
            <a:r>
              <a:rPr lang="en-US" sz="2400" dirty="0"/>
              <a:t>a condition in which minority groups participate fully in the dominant society, yet maintain their cultural differences.</a:t>
            </a:r>
          </a:p>
          <a:p>
            <a:pPr>
              <a:buNone/>
            </a:pPr>
            <a:endParaRPr lang="en-US" sz="2400" dirty="0"/>
          </a:p>
          <a:p>
            <a:r>
              <a:rPr lang="en-US" sz="2400" dirty="0"/>
              <a:t>A Jewish philosophy professor, Horace </a:t>
            </a:r>
            <a:r>
              <a:rPr lang="en-US" sz="2400" dirty="0" err="1"/>
              <a:t>Kallen</a:t>
            </a:r>
            <a:r>
              <a:rPr lang="en-US" sz="2400" dirty="0"/>
              <a:t>, coined the term pluralism in the early 1900s. He was proud of his country, and concerned for his beliefs and the beliefs of immigrants. He did not want to be assimilated by the majority. He felt that various distinguished cultures could offer a greater contribution to progress than a single culture could.</a:t>
            </a:r>
            <a:r>
              <a:rPr lang="en-US" dirty="0"/>
              <a:t> </a:t>
            </a:r>
          </a:p>
          <a:p>
            <a:r>
              <a:rPr lang="en-US" dirty="0"/>
              <a:t>Cultural pluralism is the common part of the society. </a:t>
            </a:r>
          </a:p>
          <a:p>
            <a:pPr>
              <a:buNone/>
            </a:pPr>
            <a:endParaRPr lang="en-US" dirty="0"/>
          </a:p>
          <a:p>
            <a:endParaRPr lang="en-US" dirty="0"/>
          </a:p>
          <a:p>
            <a:endParaRPr lang="en-US" dirty="0"/>
          </a:p>
          <a:p>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integration</a:t>
            </a:r>
          </a:p>
        </p:txBody>
      </p:sp>
      <p:sp>
        <p:nvSpPr>
          <p:cNvPr id="3" name="Content Placeholder 2"/>
          <p:cNvSpPr>
            <a:spLocks noGrp="1"/>
          </p:cNvSpPr>
          <p:nvPr>
            <p:ph idx="1"/>
          </p:nvPr>
        </p:nvSpPr>
        <p:spPr/>
        <p:txBody>
          <a:bodyPr>
            <a:normAutofit fontScale="70000" lnSpcReduction="20000"/>
          </a:bodyPr>
          <a:lstStyle/>
          <a:p>
            <a:r>
              <a:rPr lang="en-US" dirty="0"/>
              <a:t>Cultural integration is a form of cultural exchange in which group assumes the beliefs, practices and rituals of another group without sacrificing the characteristics of its own culture. </a:t>
            </a:r>
          </a:p>
          <a:p>
            <a:r>
              <a:rPr lang="en-US" b="1" dirty="0"/>
              <a:t>Cultural globalization</a:t>
            </a:r>
          </a:p>
          <a:p>
            <a:r>
              <a:rPr lang="en-US" dirty="0"/>
              <a:t>Cultural globalization includes the interaction and integration of people, companies and government of different countries or nations.</a:t>
            </a:r>
          </a:p>
          <a:p>
            <a:r>
              <a:rPr lang="en-US" b="1" dirty="0"/>
              <a:t>Advantages of cultural integration</a:t>
            </a:r>
          </a:p>
          <a:p>
            <a:pPr>
              <a:buFont typeface="Wingdings" pitchFamily="2" charset="2"/>
              <a:buChar char="Ø"/>
            </a:pPr>
            <a:r>
              <a:rPr lang="en-US" b="1" dirty="0"/>
              <a:t> </a:t>
            </a:r>
            <a:r>
              <a:rPr lang="en-US" dirty="0"/>
              <a:t>it promotes humanistic values.</a:t>
            </a:r>
          </a:p>
          <a:p>
            <a:pPr>
              <a:buFont typeface="Wingdings" pitchFamily="2" charset="2"/>
              <a:buChar char="Ø"/>
            </a:pPr>
            <a:r>
              <a:rPr lang="en-US" dirty="0"/>
              <a:t>It improves productivity and profitability.</a:t>
            </a:r>
          </a:p>
          <a:p>
            <a:pPr>
              <a:buFont typeface="Wingdings" pitchFamily="2" charset="2"/>
              <a:buChar char="Ø"/>
            </a:pPr>
            <a:r>
              <a:rPr lang="en-US" dirty="0"/>
              <a:t>Helps to create a pool of talent.</a:t>
            </a:r>
          </a:p>
          <a:p>
            <a:pPr>
              <a:buFont typeface="Wingdings" pitchFamily="2" charset="2"/>
              <a:buChar char="Ø"/>
            </a:pPr>
            <a:r>
              <a:rPr lang="en-US" dirty="0"/>
              <a:t>Exchange of innovative ideas.</a:t>
            </a:r>
          </a:p>
          <a:p>
            <a:pPr>
              <a:buFont typeface="Wingdings" pitchFamily="2" charset="2"/>
              <a:buChar char="Ø"/>
            </a:pPr>
            <a:r>
              <a:rPr lang="en-US" dirty="0"/>
              <a:t>Other benefits of diversity.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CULTURAL UNIVERSALS</a:t>
            </a:r>
          </a:p>
        </p:txBody>
      </p:sp>
      <p:sp>
        <p:nvSpPr>
          <p:cNvPr id="3" name="Content Placeholder 2"/>
          <p:cNvSpPr>
            <a:spLocks noGrp="1"/>
          </p:cNvSpPr>
          <p:nvPr>
            <p:ph idx="1"/>
          </p:nvPr>
        </p:nvSpPr>
        <p:spPr/>
        <p:txBody>
          <a:bodyPr>
            <a:normAutofit fontScale="92500" lnSpcReduction="20000"/>
          </a:bodyPr>
          <a:lstStyle/>
          <a:p>
            <a:r>
              <a:rPr lang="en-US" dirty="0"/>
              <a:t>Basic needs that all societies must develop certain features to ensure their fulfillment. Such as Family, greeting, housing, funeral, language, music, myths, religion, sports, dancing, cooking, clothing, jewelry etc</a:t>
            </a:r>
          </a:p>
          <a:p>
            <a:pPr>
              <a:buNone/>
            </a:pPr>
            <a:endParaRPr lang="en-US" dirty="0"/>
          </a:p>
          <a:p>
            <a:r>
              <a:rPr lang="en-US" b="1" dirty="0"/>
              <a:t>CULTURAL VARIATIONS</a:t>
            </a:r>
          </a:p>
          <a:p>
            <a:pPr>
              <a:buNone/>
            </a:pPr>
            <a:r>
              <a:rPr lang="en-US" dirty="0"/>
              <a:t>	Unique cultural characteristics of a group. </a:t>
            </a:r>
          </a:p>
          <a:p>
            <a:pPr>
              <a:buNone/>
            </a:pPr>
            <a:r>
              <a:rPr lang="en-US" dirty="0"/>
              <a:t>	Age, ethnicity, religion, politics, geography, social class etc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Culture and socialization</a:t>
            </a:r>
          </a:p>
        </p:txBody>
      </p:sp>
      <p:sp>
        <p:nvSpPr>
          <p:cNvPr id="3" name="Content Placeholder 2"/>
          <p:cNvSpPr>
            <a:spLocks noGrp="1"/>
          </p:cNvSpPr>
          <p:nvPr>
            <p:ph idx="1"/>
          </p:nvPr>
        </p:nvSpPr>
        <p:spPr/>
        <p:txBody>
          <a:bodyPr>
            <a:normAutofit fontScale="85000" lnSpcReduction="20000"/>
          </a:bodyPr>
          <a:lstStyle/>
          <a:p>
            <a:pPr marL="274320" lvl="1" indent="-274320">
              <a:spcBef>
                <a:spcPts val="580"/>
              </a:spcBef>
              <a:buClr>
                <a:schemeClr val="accent1"/>
              </a:buClr>
            </a:pPr>
            <a:r>
              <a:rPr lang="en-US" dirty="0"/>
              <a:t> Culture include what we think, how we act and what we own.</a:t>
            </a:r>
          </a:p>
          <a:p>
            <a:pPr marL="274320" lvl="1" indent="-274320">
              <a:spcBef>
                <a:spcPts val="580"/>
              </a:spcBef>
              <a:buClr>
                <a:schemeClr val="accent1"/>
              </a:buClr>
            </a:pPr>
            <a:endParaRPr lang="en-US" dirty="0"/>
          </a:p>
          <a:p>
            <a:pPr marL="274320" lvl="1" indent="-274320">
              <a:spcBef>
                <a:spcPts val="580"/>
              </a:spcBef>
              <a:buClr>
                <a:schemeClr val="accent1"/>
              </a:buClr>
            </a:pPr>
            <a:r>
              <a:rPr lang="en-US" dirty="0"/>
              <a:t>Socialization enables each of us to develop our human potential and to learn the ways of thinking, talking, and acting that are necessary for social living.</a:t>
            </a:r>
          </a:p>
          <a:p>
            <a:pPr marL="274320" lvl="1" indent="-274320">
              <a:spcBef>
                <a:spcPts val="580"/>
              </a:spcBef>
              <a:buClr>
                <a:schemeClr val="accent1"/>
              </a:buClr>
            </a:pPr>
            <a:endParaRPr lang="en-US" dirty="0"/>
          </a:p>
          <a:p>
            <a:pPr marL="274320" lvl="1" indent="-274320">
              <a:spcBef>
                <a:spcPts val="580"/>
              </a:spcBef>
              <a:buClr>
                <a:schemeClr val="accent1"/>
              </a:buClr>
            </a:pPr>
            <a:r>
              <a:rPr lang="en-US" dirty="0"/>
              <a:t>While going through these approaches we come to the conclusion that both of the concepts have close relationship with each other. </a:t>
            </a:r>
          </a:p>
          <a:p>
            <a:pPr marL="274320" lvl="1" indent="-274320">
              <a:spcBef>
                <a:spcPts val="580"/>
              </a:spcBef>
              <a:buClr>
                <a:schemeClr val="accent1"/>
              </a:buClr>
            </a:pPr>
            <a:endParaRPr lang="en-US" dirty="0"/>
          </a:p>
          <a:p>
            <a:r>
              <a:rPr lang="en-US" dirty="0"/>
              <a:t>Culture and socialization are both concomitant. </a:t>
            </a:r>
          </a:p>
          <a:p>
            <a:r>
              <a:rPr lang="en-US" dirty="0"/>
              <a:t>They go parallel to each other.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495</TotalTime>
  <Words>990</Words>
  <Application>Microsoft Office PowerPoint</Application>
  <PresentationFormat>On-screen Show (4:3)</PresentationFormat>
  <Paragraphs>115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Wingdings</vt:lpstr>
      <vt:lpstr>Office Theme</vt:lpstr>
      <vt:lpstr>What is culture</vt:lpstr>
      <vt:lpstr>Culture </vt:lpstr>
      <vt:lpstr>TYPES OF CULTURE</vt:lpstr>
      <vt:lpstr>What is socialization</vt:lpstr>
      <vt:lpstr>FORMAL AND NON FORMAL SOCIALIZATION   </vt:lpstr>
      <vt:lpstr>Cultural pluralism</vt:lpstr>
      <vt:lpstr>Cultural integration</vt:lpstr>
      <vt:lpstr>CULTURAL UNIVERSALS</vt:lpstr>
      <vt:lpstr>Culture and socialization</vt:lpstr>
      <vt:lpstr>What is personality</vt:lpstr>
      <vt:lpstr>Culture and personality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and defination of culuture</dc:title>
  <dc:creator>windows</dc:creator>
  <cp:lastModifiedBy>Kamal Tarakai</cp:lastModifiedBy>
  <cp:revision>59</cp:revision>
  <dcterms:created xsi:type="dcterms:W3CDTF">2018-08-28T07:34:42Z</dcterms:created>
  <dcterms:modified xsi:type="dcterms:W3CDTF">2020-06-23T06:28:18Z</dcterms:modified>
</cp:coreProperties>
</file>