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03FEFD-CCCB-48BB-BC6F-4402F2BDF820}"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01FB3-1752-4608-9C07-F923DEDECA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3FEFD-CCCB-48BB-BC6F-4402F2BDF820}"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01FB3-1752-4608-9C07-F923DEDECA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3FEFD-CCCB-48BB-BC6F-4402F2BDF820}"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01FB3-1752-4608-9C07-F923DEDECA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3FEFD-CCCB-48BB-BC6F-4402F2BDF820}"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01FB3-1752-4608-9C07-F923DEDECA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03FEFD-CCCB-48BB-BC6F-4402F2BDF820}"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01FB3-1752-4608-9C07-F923DEDECA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03FEFD-CCCB-48BB-BC6F-4402F2BDF820}"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01FB3-1752-4608-9C07-F923DEDECA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03FEFD-CCCB-48BB-BC6F-4402F2BDF820}" type="datetimeFigureOut">
              <a:rPr lang="en-US" smtClean="0"/>
              <a:pPr/>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C01FB3-1752-4608-9C07-F923DEDECA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03FEFD-CCCB-48BB-BC6F-4402F2BDF820}" type="datetimeFigureOut">
              <a:rPr lang="en-US" smtClean="0"/>
              <a:pPr/>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C01FB3-1752-4608-9C07-F923DEDECA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3FEFD-CCCB-48BB-BC6F-4402F2BDF820}" type="datetimeFigureOut">
              <a:rPr lang="en-US" smtClean="0"/>
              <a:pPr/>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C01FB3-1752-4608-9C07-F923DEDECA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3FEFD-CCCB-48BB-BC6F-4402F2BDF820}"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01FB3-1752-4608-9C07-F923DEDECA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3FEFD-CCCB-48BB-BC6F-4402F2BDF820}"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01FB3-1752-4608-9C07-F923DEDECA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3FEFD-CCCB-48BB-BC6F-4402F2BDF820}" type="datetimeFigureOut">
              <a:rPr lang="en-US" smtClean="0"/>
              <a:pPr/>
              <a:t>5/14/2020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01FB3-1752-4608-9C07-F923DEDECA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Community Organization</a:t>
            </a:r>
            <a:endParaRPr lang="en-US" dirty="0"/>
          </a:p>
        </p:txBody>
      </p:sp>
      <p:sp>
        <p:nvSpPr>
          <p:cNvPr id="3" name="Subtitle 2"/>
          <p:cNvSpPr>
            <a:spLocks noGrp="1"/>
          </p:cNvSpPr>
          <p:nvPr>
            <p:ph type="subTitle" idx="1"/>
          </p:nvPr>
        </p:nvSpPr>
        <p:spPr/>
        <p:txBody>
          <a:bodyPr/>
          <a:lstStyle/>
          <a:p>
            <a:endParaRPr lang="en-US" dirty="0">
              <a:solidFill>
                <a:schemeClr val="tx1">
                  <a:lumMod val="95000"/>
                  <a:lumOff val="5000"/>
                </a:schemeClr>
              </a:solidFill>
            </a:endParaRPr>
          </a:p>
        </p:txBody>
      </p:sp>
      <p:pic>
        <p:nvPicPr>
          <p:cNvPr id="4" name="Picture 3" descr="community-organization.jpg"/>
          <p:cNvPicPr>
            <a:picLocks noChangeAspect="1"/>
          </p:cNvPicPr>
          <p:nvPr/>
        </p:nvPicPr>
        <p:blipFill>
          <a:blip r:embed="rId2"/>
          <a:stretch>
            <a:fillRect/>
          </a:stretch>
        </p:blipFill>
        <p:spPr>
          <a:xfrm>
            <a:off x="0" y="3886200"/>
            <a:ext cx="9144000" cy="2971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a:t>
            </a:r>
            <a:endParaRPr lang="en-US" dirty="0"/>
          </a:p>
        </p:txBody>
      </p:sp>
      <p:pic>
        <p:nvPicPr>
          <p:cNvPr id="4" name="Content Placeholder 3" descr="Margaret-Barihaihi-of-World-Vision-ACCRA-1.jpg"/>
          <p:cNvPicPr>
            <a:picLocks noGrp="1" noChangeAspect="1"/>
          </p:cNvPicPr>
          <p:nvPr>
            <p:ph idx="1"/>
          </p:nvPr>
        </p:nvPicPr>
        <p:blipFill>
          <a:blip r:embed="rId2" cstate="print"/>
          <a:stretch>
            <a:fillRect/>
          </a:stretch>
        </p:blipFill>
        <p:spPr>
          <a:xfrm>
            <a:off x="1066800" y="1600200"/>
            <a:ext cx="7010399"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Content Placeholder 2"/>
          <p:cNvSpPr>
            <a:spLocks noGrp="1"/>
          </p:cNvSpPr>
          <p:nvPr>
            <p:ph idx="1"/>
          </p:nvPr>
        </p:nvSpPr>
        <p:spPr/>
        <p:txBody>
          <a:bodyPr>
            <a:normAutofit lnSpcReduction="10000"/>
          </a:bodyPr>
          <a:lstStyle/>
          <a:p>
            <a:pPr algn="just">
              <a:buNone/>
            </a:pPr>
            <a:endParaRPr lang="en-US" dirty="0" smtClean="0"/>
          </a:p>
          <a:p>
            <a:pPr algn="just">
              <a:buNone/>
            </a:pPr>
            <a:r>
              <a:rPr lang="en-US" sz="3600" b="1"/>
              <a:t> </a:t>
            </a:r>
            <a:r>
              <a:rPr lang="en-US" sz="3600" b="1" smtClean="0"/>
              <a:t> “We </a:t>
            </a:r>
            <a:r>
              <a:rPr lang="en-US" sz="3600" b="1" dirty="0" smtClean="0"/>
              <a:t>can begin by doing small things at the local level, like planting community gardens or looking out for our neighbors. That is how change takes place in living systems, not from above but from within, from many local actions occurring simultaneously”. </a:t>
            </a:r>
            <a:endParaRPr lang="en-US"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solidFill>
                  <a:schemeClr val="tx1">
                    <a:lumMod val="95000"/>
                    <a:lumOff val="5000"/>
                  </a:schemeClr>
                </a:solidFill>
              </a:rPr>
              <a:t>The concept of CO</a:t>
            </a:r>
          </a:p>
          <a:p>
            <a:r>
              <a:rPr lang="en-US" dirty="0" smtClean="0">
                <a:solidFill>
                  <a:schemeClr val="tx1">
                    <a:lumMod val="95000"/>
                    <a:lumOff val="5000"/>
                  </a:schemeClr>
                </a:solidFill>
              </a:rPr>
              <a:t>Purpose/objectives of CO</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concept of Community Organization</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Community Organization is one of the method of social work. Basically, it focuses on developing the capacities of local people in the community to solve their own problems.</a:t>
            </a:r>
          </a:p>
          <a:p>
            <a:pPr algn="just"/>
            <a:r>
              <a:rPr lang="en-US" dirty="0"/>
              <a:t> </a:t>
            </a:r>
            <a:r>
              <a:rPr lang="en-US" dirty="0" smtClean="0"/>
              <a:t>It is the process by which people of communities as individuals, citizens or as representatives of groups join together to determine social welfare needs, plan ways of meetings them and mobilize the necessary resources.</a:t>
            </a:r>
          </a:p>
          <a:p>
            <a:pPr algn="just"/>
            <a:endParaRPr lang="en-US" dirty="0" smtClean="0"/>
          </a:p>
          <a:p>
            <a:pPr algn="just"/>
            <a:endParaRPr lang="en-US" dirty="0" smtClean="0"/>
          </a:p>
          <a:p>
            <a:pPr algn="just"/>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Each community has some specific needs. Community organization carry outs the tasks to fulfilling these needs. For this purpose, the community organization uses, develop , mobilizes and creates resources</a:t>
            </a:r>
            <a:r>
              <a:rPr lang="en-US" dirty="0" smtClean="0"/>
              <a:t>.</a:t>
            </a:r>
          </a:p>
          <a:p>
            <a:pPr algn="just"/>
            <a:r>
              <a:rPr lang="en-US" dirty="0" smtClean="0"/>
              <a:t>The </a:t>
            </a:r>
            <a:r>
              <a:rPr lang="en-US" dirty="0"/>
              <a:t>main aim of it to bring a balancing situation between community needs and resources, it decides the tasks to be performed. It covers different field includes education, health, recreational , and the like services.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Community organization assists people- a specific geography- improve their living quality. It's  a participatory approach of problem solving. People face a number of problems that can be overcome through participatory approach</a:t>
            </a:r>
            <a:r>
              <a:rPr lang="en-US" dirty="0" smtClean="0"/>
              <a:t>.</a:t>
            </a:r>
          </a:p>
          <a:p>
            <a:pPr algn="just"/>
            <a:r>
              <a:rPr lang="en-US" dirty="0" smtClean="0"/>
              <a:t> </a:t>
            </a:r>
            <a:r>
              <a:rPr lang="en-US" dirty="0"/>
              <a:t>Through this process, it helps to bring out various voices to give collective power and strength to an issue. </a:t>
            </a:r>
            <a:endParaRPr lang="en-US" dirty="0" smtClean="0"/>
          </a:p>
          <a:p>
            <a:pPr algn="just"/>
            <a:r>
              <a:rPr lang="en-US" dirty="0" smtClean="0"/>
              <a:t>Community </a:t>
            </a:r>
            <a:r>
              <a:rPr lang="en-US" dirty="0"/>
              <a:t>organization is key to bring </a:t>
            </a:r>
            <a:r>
              <a:rPr lang="en-US" dirty="0" smtClean="0"/>
              <a:t>planned </a:t>
            </a:r>
            <a:r>
              <a:rPr lang="en-US" dirty="0"/>
              <a:t>changes in a community. It alters the balance of power and creates new power bases.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a:r>
            <a:endParaRPr lang="en-US" dirty="0"/>
          </a:p>
        </p:txBody>
      </p:sp>
      <p:sp>
        <p:nvSpPr>
          <p:cNvPr id="3" name="Content Placeholder 2"/>
          <p:cNvSpPr>
            <a:spLocks noGrp="1"/>
          </p:cNvSpPr>
          <p:nvPr>
            <p:ph idx="1"/>
          </p:nvPr>
        </p:nvSpPr>
        <p:spPr/>
        <p:txBody>
          <a:bodyPr/>
          <a:lstStyle/>
          <a:p>
            <a:pPr algn="just"/>
            <a:r>
              <a:rPr lang="en-US" dirty="0"/>
              <a:t>C</a:t>
            </a:r>
            <a:r>
              <a:rPr lang="en-US" dirty="0" smtClean="0"/>
              <a:t>ommunity </a:t>
            </a:r>
            <a:r>
              <a:rPr lang="en-US" dirty="0"/>
              <a:t>organization referred as a process to organized the community members and gives a collective thinking , to make them self-sufficient and </a:t>
            </a:r>
            <a:r>
              <a:rPr lang="en-US" dirty="0" smtClean="0"/>
              <a:t>independent </a:t>
            </a:r>
            <a:r>
              <a:rPr lang="en-US" dirty="0"/>
              <a:t>to identify the particular community needs and resources . on the basis of self-help makes efforts for collective development.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Purpose/Objectives of CO</a:t>
            </a:r>
            <a:endParaRPr lang="en-US"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algn="just"/>
            <a:r>
              <a:rPr lang="en-US" dirty="0" smtClean="0"/>
              <a:t>The main purpose and objective of community organization is to bring adjustment between the resources available and felt needs of the people.</a:t>
            </a:r>
          </a:p>
          <a:p>
            <a:pPr algn="just"/>
            <a:r>
              <a:rPr lang="en-US" dirty="0" smtClean="0"/>
              <a:t>To get information about the resources and needs</a:t>
            </a:r>
          </a:p>
          <a:p>
            <a:pPr algn="just"/>
            <a:r>
              <a:rPr lang="en-US" dirty="0" smtClean="0"/>
              <a:t>To highlight the causes of various problems affecting the community and make systematic plans  for improvement.</a:t>
            </a:r>
          </a:p>
          <a:p>
            <a:pPr algn="just"/>
            <a:r>
              <a:rPr lang="en-US" dirty="0" smtClean="0"/>
              <a:t>To motivate/encourage the people to work for the welfare of the community</a:t>
            </a:r>
          </a:p>
          <a:p>
            <a:pPr algn="just"/>
            <a:r>
              <a:rPr lang="en-US" dirty="0" smtClean="0"/>
              <a:t>To create a sense of cooperation integration and unity among the people.</a:t>
            </a:r>
          </a:p>
          <a:p>
            <a:pPr algn="just"/>
            <a:r>
              <a:rPr lang="en-US" dirty="0" smtClean="0"/>
              <a:t>To develop better understanding among the people about the issues and needs. </a:t>
            </a:r>
          </a:p>
          <a:p>
            <a:pPr algn="just"/>
            <a:r>
              <a:rPr lang="en-US" dirty="0" smtClean="0"/>
              <a:t>To develop democratic leadership among people through their participation in community programs.</a:t>
            </a:r>
          </a:p>
          <a:p>
            <a:pPr algn="just"/>
            <a:r>
              <a:rPr lang="en-US" dirty="0" smtClean="0"/>
              <a:t>To organize the people for the promotion and progress of community.</a:t>
            </a:r>
          </a:p>
          <a:p>
            <a:pPr algn="just"/>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a:t>
            </a:r>
            <a:endParaRPr lang="en-US" dirty="0"/>
          </a:p>
        </p:txBody>
      </p:sp>
      <p:pic>
        <p:nvPicPr>
          <p:cNvPr id="4" name="Content Placeholder 3" descr="World Water Day Event 1.jpg"/>
          <p:cNvPicPr>
            <a:picLocks noGrp="1" noChangeAspect="1"/>
          </p:cNvPicPr>
          <p:nvPr>
            <p:ph idx="1"/>
          </p:nvPr>
        </p:nvPicPr>
        <p:blipFill>
          <a:blip r:embed="rId2"/>
          <a:stretch>
            <a:fillRect/>
          </a:stretch>
        </p:blipFill>
        <p:spPr>
          <a:xfrm>
            <a:off x="0" y="1143000"/>
            <a:ext cx="4800599" cy="5715000"/>
          </a:xfrm>
        </p:spPr>
      </p:pic>
      <p:pic>
        <p:nvPicPr>
          <p:cNvPr id="5" name="Picture 4" descr="IYD2015 (8).jpg"/>
          <p:cNvPicPr>
            <a:picLocks noChangeAspect="1"/>
          </p:cNvPicPr>
          <p:nvPr/>
        </p:nvPicPr>
        <p:blipFill>
          <a:blip r:embed="rId3"/>
          <a:stretch>
            <a:fillRect/>
          </a:stretch>
        </p:blipFill>
        <p:spPr>
          <a:xfrm>
            <a:off x="4724400" y="1143000"/>
            <a:ext cx="4419600" cy="5715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a:t>
            </a:r>
            <a:endParaRPr lang="en-US" dirty="0"/>
          </a:p>
        </p:txBody>
      </p:sp>
      <p:pic>
        <p:nvPicPr>
          <p:cNvPr id="4" name="Content Placeholder 3" descr="20140_1224303292742_8154729_n.jpg"/>
          <p:cNvPicPr>
            <a:picLocks noGrp="1" noChangeAspect="1"/>
          </p:cNvPicPr>
          <p:nvPr>
            <p:ph idx="1"/>
          </p:nvPr>
        </p:nvPicPr>
        <p:blipFill>
          <a:blip r:embed="rId2"/>
          <a:stretch>
            <a:fillRect/>
          </a:stretch>
        </p:blipFill>
        <p:spPr>
          <a:xfrm>
            <a:off x="533400" y="1600200"/>
            <a:ext cx="8077200"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453</Words>
  <Application>Microsoft Office PowerPoint</Application>
  <PresentationFormat>On-screen Show (4:3)</PresentationFormat>
  <Paragraphs>32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Community Organization</vt:lpstr>
      <vt:lpstr>Contents</vt:lpstr>
      <vt:lpstr>The concept of Community Organization</vt:lpstr>
      <vt:lpstr>CO</vt:lpstr>
      <vt:lpstr>CO</vt:lpstr>
      <vt:lpstr>CO</vt:lpstr>
      <vt:lpstr>Purpose/Objectives of CO</vt:lpstr>
      <vt:lpstr>Pictures</vt:lpstr>
      <vt:lpstr>Pictures</vt:lpstr>
      <vt:lpstr>Pictures</vt:lpstr>
      <vt:lpstr>Questions and 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Organization</dc:title>
  <dc:creator>hp</dc:creator>
  <cp:lastModifiedBy>hp</cp:lastModifiedBy>
  <cp:revision>18</cp:revision>
  <dcterms:created xsi:type="dcterms:W3CDTF">2018-04-10T04:33:44Z</dcterms:created>
  <dcterms:modified xsi:type="dcterms:W3CDTF">2020-05-14T16:06:03Z</dcterms:modified>
</cp:coreProperties>
</file>