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5" r:id="rId19"/>
    <p:sldId id="266" r:id="rId20"/>
    <p:sldId id="277" r:id="rId21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9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9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37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0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53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3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7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7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2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6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0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9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6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0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7706868" y="28954"/>
            <a:ext cx="4485640" cy="6829425"/>
            <a:chOff x="7706868" y="28954"/>
            <a:chExt cx="4485640" cy="6829425"/>
          </a:xfrm>
        </p:grpSpPr>
        <p:sp>
          <p:nvSpPr>
            <p:cNvPr id="8" name="object 8"/>
            <p:cNvSpPr/>
            <p:nvPr/>
          </p:nvSpPr>
          <p:spPr>
            <a:xfrm>
              <a:off x="7706868" y="28954"/>
              <a:ext cx="4485132" cy="6829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98892" y="220980"/>
              <a:ext cx="4174236" cy="6480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2000" y="1371600"/>
            <a:ext cx="6566534" cy="41056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650" i="1" spc="-305" dirty="0">
                <a:latin typeface="Arial"/>
                <a:cs typeface="Arial"/>
              </a:rPr>
              <a:t>Orientalism &amp; Post Colonial Studies</a:t>
            </a:r>
            <a:br>
              <a:rPr lang="en-GB" sz="4650" i="1" spc="-305" dirty="0">
                <a:latin typeface="Arial"/>
                <a:cs typeface="Arial"/>
              </a:rPr>
            </a:br>
            <a:br>
              <a:rPr lang="en-GB" sz="4650" i="1" spc="-305" dirty="0">
                <a:latin typeface="Arial"/>
                <a:cs typeface="Arial"/>
              </a:rPr>
            </a:br>
            <a:br>
              <a:rPr lang="en-GB" sz="4650" i="1" spc="-305" dirty="0">
                <a:latin typeface="Arial"/>
                <a:cs typeface="Arial"/>
              </a:rPr>
            </a:br>
            <a:r>
              <a:rPr lang="en-GB" i="1" spc="-305" dirty="0">
                <a:latin typeface="Arial"/>
                <a:cs typeface="Arial"/>
              </a:rPr>
              <a:t>Shehzad Obaid</a:t>
            </a:r>
            <a:br>
              <a:rPr lang="en-GB" i="1" spc="-305" dirty="0">
                <a:latin typeface="Arial"/>
                <a:cs typeface="Arial"/>
              </a:rPr>
            </a:br>
            <a:r>
              <a:rPr lang="en-GB" i="1" spc="-305" dirty="0">
                <a:latin typeface="Arial"/>
                <a:cs typeface="Arial"/>
              </a:rPr>
              <a:t>University of Balochistan</a:t>
            </a:r>
            <a:endParaRPr sz="4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F013-B69D-4E4D-8841-9FE21F09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Orientalism?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A498-F7CF-4BB9-A026-F88B4D175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46609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3902075" algn="l"/>
              </a:tabLst>
            </a:pP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The term </a:t>
            </a:r>
            <a:r>
              <a:rPr lang="en-GB" b="1" dirty="0">
                <a:solidFill>
                  <a:schemeClr val="tx1"/>
                </a:solidFill>
                <a:latin typeface="Times New Roman"/>
                <a:cs typeface="Times New Roman"/>
              </a:rPr>
              <a:t>‘Orient’</a:t>
            </a:r>
            <a:r>
              <a:rPr lang="en-GB" b="1" spc="-254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is derives from the</a:t>
            </a:r>
            <a:r>
              <a:rPr lang="en-GB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Latin  word ‘</a:t>
            </a:r>
            <a:r>
              <a:rPr lang="en-GB" dirty="0" err="1">
                <a:solidFill>
                  <a:schemeClr val="tx1"/>
                </a:solidFill>
                <a:latin typeface="Times New Roman"/>
                <a:cs typeface="Times New Roman"/>
              </a:rPr>
              <a:t>oriens’meaning</a:t>
            </a:r>
            <a:r>
              <a:rPr lang="en-GB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Times New Roman"/>
                <a:cs typeface="Times New Roman"/>
              </a:rPr>
              <a:t>‘East’.</a:t>
            </a:r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The country of the east especially East</a:t>
            </a:r>
            <a:r>
              <a:rPr lang="en-GB" spc="-2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Asia.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Study of orient means a study of</a:t>
            </a:r>
            <a:r>
              <a:rPr lang="en-GB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orients.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The orient almost a European invention, had  been since antiquity a place of romance,</a:t>
            </a:r>
            <a:r>
              <a:rPr lang="en-GB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exotic  beings, haunting memories and landscapes,  remarkable</a:t>
            </a:r>
            <a:r>
              <a:rPr lang="en-GB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experience.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3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218" y="461900"/>
            <a:ext cx="75825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1175" indent="-499109">
              <a:spcBef>
                <a:spcPts val="105"/>
              </a:spcBef>
              <a:buSzPct val="97727"/>
              <a:buFont typeface="Wingdings"/>
              <a:buChar char=""/>
              <a:tabLst>
                <a:tab pos="511809" algn="l"/>
              </a:tabLst>
            </a:pPr>
            <a:r>
              <a:rPr sz="4400" b="1" spc="-5" dirty="0">
                <a:solidFill>
                  <a:srgbClr val="E36C09"/>
                </a:solidFill>
                <a:latin typeface="Carlito"/>
                <a:cs typeface="Carlito"/>
              </a:rPr>
              <a:t>The </a:t>
            </a:r>
            <a:r>
              <a:rPr sz="4400" b="1" spc="-10" dirty="0">
                <a:solidFill>
                  <a:srgbClr val="E36C09"/>
                </a:solidFill>
                <a:latin typeface="Carlito"/>
                <a:cs typeface="Carlito"/>
              </a:rPr>
              <a:t>methodological</a:t>
            </a:r>
            <a:r>
              <a:rPr sz="4400" b="1" spc="-65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4400" b="1" spc="-5" dirty="0">
                <a:solidFill>
                  <a:srgbClr val="E36C09"/>
                </a:solidFill>
                <a:latin typeface="Carlito"/>
                <a:cs typeface="Carlito"/>
              </a:rPr>
              <a:t>problems.</a:t>
            </a:r>
            <a:endParaRPr sz="4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75797" y="4201605"/>
            <a:ext cx="2089785" cy="2089785"/>
            <a:chOff x="3451796" y="4201604"/>
            <a:chExt cx="2089785" cy="2089785"/>
          </a:xfrm>
        </p:grpSpPr>
        <p:sp>
          <p:nvSpPr>
            <p:cNvPr id="4" name="object 4"/>
            <p:cNvSpPr/>
            <p:nvPr/>
          </p:nvSpPr>
          <p:spPr>
            <a:xfrm>
              <a:off x="3464814" y="4214621"/>
              <a:ext cx="2063750" cy="2063750"/>
            </a:xfrm>
            <a:custGeom>
              <a:avLst/>
              <a:gdLst/>
              <a:ahLst/>
              <a:cxnLst/>
              <a:rect l="l" t="t" r="r" b="b"/>
              <a:pathLst>
                <a:path w="2063750" h="2063750">
                  <a:moveTo>
                    <a:pt x="1031748" y="0"/>
                  </a:moveTo>
                  <a:lnTo>
                    <a:pt x="983176" y="1122"/>
                  </a:lnTo>
                  <a:lnTo>
                    <a:pt x="935183" y="4458"/>
                  </a:lnTo>
                  <a:lnTo>
                    <a:pt x="887817" y="9957"/>
                  </a:lnTo>
                  <a:lnTo>
                    <a:pt x="841129" y="17570"/>
                  </a:lnTo>
                  <a:lnTo>
                    <a:pt x="795168" y="27247"/>
                  </a:lnTo>
                  <a:lnTo>
                    <a:pt x="749983" y="38939"/>
                  </a:lnTo>
                  <a:lnTo>
                    <a:pt x="705624" y="52596"/>
                  </a:lnTo>
                  <a:lnTo>
                    <a:pt x="662140" y="68168"/>
                  </a:lnTo>
                  <a:lnTo>
                    <a:pt x="619582" y="85607"/>
                  </a:lnTo>
                  <a:lnTo>
                    <a:pt x="577998" y="104862"/>
                  </a:lnTo>
                  <a:lnTo>
                    <a:pt x="537438" y="125885"/>
                  </a:lnTo>
                  <a:lnTo>
                    <a:pt x="497951" y="148624"/>
                  </a:lnTo>
                  <a:lnTo>
                    <a:pt x="459588" y="173032"/>
                  </a:lnTo>
                  <a:lnTo>
                    <a:pt x="422397" y="199058"/>
                  </a:lnTo>
                  <a:lnTo>
                    <a:pt x="386429" y="226653"/>
                  </a:lnTo>
                  <a:lnTo>
                    <a:pt x="351732" y="255768"/>
                  </a:lnTo>
                  <a:lnTo>
                    <a:pt x="318357" y="286352"/>
                  </a:lnTo>
                  <a:lnTo>
                    <a:pt x="286352" y="318357"/>
                  </a:lnTo>
                  <a:lnTo>
                    <a:pt x="255768" y="351732"/>
                  </a:lnTo>
                  <a:lnTo>
                    <a:pt x="226653" y="386429"/>
                  </a:lnTo>
                  <a:lnTo>
                    <a:pt x="199058" y="422397"/>
                  </a:lnTo>
                  <a:lnTo>
                    <a:pt x="173032" y="459588"/>
                  </a:lnTo>
                  <a:lnTo>
                    <a:pt x="148624" y="497951"/>
                  </a:lnTo>
                  <a:lnTo>
                    <a:pt x="125885" y="537438"/>
                  </a:lnTo>
                  <a:lnTo>
                    <a:pt x="104862" y="577998"/>
                  </a:lnTo>
                  <a:lnTo>
                    <a:pt x="85607" y="619582"/>
                  </a:lnTo>
                  <a:lnTo>
                    <a:pt x="68168" y="662140"/>
                  </a:lnTo>
                  <a:lnTo>
                    <a:pt x="52596" y="705624"/>
                  </a:lnTo>
                  <a:lnTo>
                    <a:pt x="38939" y="749983"/>
                  </a:lnTo>
                  <a:lnTo>
                    <a:pt x="27247" y="795168"/>
                  </a:lnTo>
                  <a:lnTo>
                    <a:pt x="17570" y="841129"/>
                  </a:lnTo>
                  <a:lnTo>
                    <a:pt x="9957" y="887817"/>
                  </a:lnTo>
                  <a:lnTo>
                    <a:pt x="4458" y="935183"/>
                  </a:lnTo>
                  <a:lnTo>
                    <a:pt x="1122" y="983176"/>
                  </a:lnTo>
                  <a:lnTo>
                    <a:pt x="0" y="1031747"/>
                  </a:lnTo>
                  <a:lnTo>
                    <a:pt x="1122" y="1080317"/>
                  </a:lnTo>
                  <a:lnTo>
                    <a:pt x="4458" y="1128309"/>
                  </a:lnTo>
                  <a:lnTo>
                    <a:pt x="9957" y="1175672"/>
                  </a:lnTo>
                  <a:lnTo>
                    <a:pt x="17570" y="1222359"/>
                  </a:lnTo>
                  <a:lnTo>
                    <a:pt x="27247" y="1268319"/>
                  </a:lnTo>
                  <a:lnTo>
                    <a:pt x="38939" y="1313503"/>
                  </a:lnTo>
                  <a:lnTo>
                    <a:pt x="52596" y="1357862"/>
                  </a:lnTo>
                  <a:lnTo>
                    <a:pt x="68168" y="1401344"/>
                  </a:lnTo>
                  <a:lnTo>
                    <a:pt x="85607" y="1443903"/>
                  </a:lnTo>
                  <a:lnTo>
                    <a:pt x="104862" y="1485486"/>
                  </a:lnTo>
                  <a:lnTo>
                    <a:pt x="125885" y="1526046"/>
                  </a:lnTo>
                  <a:lnTo>
                    <a:pt x="148624" y="1565532"/>
                  </a:lnTo>
                  <a:lnTo>
                    <a:pt x="173032" y="1603896"/>
                  </a:lnTo>
                  <a:lnTo>
                    <a:pt x="199058" y="1641087"/>
                  </a:lnTo>
                  <a:lnTo>
                    <a:pt x="226653" y="1677055"/>
                  </a:lnTo>
                  <a:lnTo>
                    <a:pt x="255768" y="1711752"/>
                  </a:lnTo>
                  <a:lnTo>
                    <a:pt x="286352" y="1745128"/>
                  </a:lnTo>
                  <a:lnTo>
                    <a:pt x="318357" y="1777134"/>
                  </a:lnTo>
                  <a:lnTo>
                    <a:pt x="351732" y="1807718"/>
                  </a:lnTo>
                  <a:lnTo>
                    <a:pt x="386429" y="1836834"/>
                  </a:lnTo>
                  <a:lnTo>
                    <a:pt x="422397" y="1864429"/>
                  </a:lnTo>
                  <a:lnTo>
                    <a:pt x="459588" y="1890456"/>
                  </a:lnTo>
                  <a:lnTo>
                    <a:pt x="497951" y="1914865"/>
                  </a:lnTo>
                  <a:lnTo>
                    <a:pt x="537438" y="1937605"/>
                  </a:lnTo>
                  <a:lnTo>
                    <a:pt x="577998" y="1958628"/>
                  </a:lnTo>
                  <a:lnTo>
                    <a:pt x="619582" y="1977884"/>
                  </a:lnTo>
                  <a:lnTo>
                    <a:pt x="662140" y="1995324"/>
                  </a:lnTo>
                  <a:lnTo>
                    <a:pt x="705624" y="2010897"/>
                  </a:lnTo>
                  <a:lnTo>
                    <a:pt x="749983" y="2024554"/>
                  </a:lnTo>
                  <a:lnTo>
                    <a:pt x="795168" y="2036247"/>
                  </a:lnTo>
                  <a:lnTo>
                    <a:pt x="841129" y="2045924"/>
                  </a:lnTo>
                  <a:lnTo>
                    <a:pt x="887817" y="2053537"/>
                  </a:lnTo>
                  <a:lnTo>
                    <a:pt x="935183" y="2059037"/>
                  </a:lnTo>
                  <a:lnTo>
                    <a:pt x="983176" y="2062373"/>
                  </a:lnTo>
                  <a:lnTo>
                    <a:pt x="1031748" y="2063495"/>
                  </a:lnTo>
                  <a:lnTo>
                    <a:pt x="1080319" y="2062373"/>
                  </a:lnTo>
                  <a:lnTo>
                    <a:pt x="1128312" y="2059037"/>
                  </a:lnTo>
                  <a:lnTo>
                    <a:pt x="1175678" y="2053537"/>
                  </a:lnTo>
                  <a:lnTo>
                    <a:pt x="1222366" y="2045924"/>
                  </a:lnTo>
                  <a:lnTo>
                    <a:pt x="1268327" y="2036247"/>
                  </a:lnTo>
                  <a:lnTo>
                    <a:pt x="1313512" y="2024554"/>
                  </a:lnTo>
                  <a:lnTo>
                    <a:pt x="1357871" y="2010897"/>
                  </a:lnTo>
                  <a:lnTo>
                    <a:pt x="1401355" y="1995324"/>
                  </a:lnTo>
                  <a:lnTo>
                    <a:pt x="1443913" y="1977884"/>
                  </a:lnTo>
                  <a:lnTo>
                    <a:pt x="1485497" y="1958628"/>
                  </a:lnTo>
                  <a:lnTo>
                    <a:pt x="1526057" y="1937605"/>
                  </a:lnTo>
                  <a:lnTo>
                    <a:pt x="1565544" y="1914865"/>
                  </a:lnTo>
                  <a:lnTo>
                    <a:pt x="1603907" y="1890456"/>
                  </a:lnTo>
                  <a:lnTo>
                    <a:pt x="1641098" y="1864429"/>
                  </a:lnTo>
                  <a:lnTo>
                    <a:pt x="1677066" y="1836834"/>
                  </a:lnTo>
                  <a:lnTo>
                    <a:pt x="1711763" y="1807718"/>
                  </a:lnTo>
                  <a:lnTo>
                    <a:pt x="1745138" y="1777134"/>
                  </a:lnTo>
                  <a:lnTo>
                    <a:pt x="1777143" y="1745128"/>
                  </a:lnTo>
                  <a:lnTo>
                    <a:pt x="1807727" y="1711752"/>
                  </a:lnTo>
                  <a:lnTo>
                    <a:pt x="1836842" y="1677055"/>
                  </a:lnTo>
                  <a:lnTo>
                    <a:pt x="1864437" y="1641087"/>
                  </a:lnTo>
                  <a:lnTo>
                    <a:pt x="1890463" y="1603896"/>
                  </a:lnTo>
                  <a:lnTo>
                    <a:pt x="1914871" y="1565532"/>
                  </a:lnTo>
                  <a:lnTo>
                    <a:pt x="1937610" y="1526046"/>
                  </a:lnTo>
                  <a:lnTo>
                    <a:pt x="1958633" y="1485486"/>
                  </a:lnTo>
                  <a:lnTo>
                    <a:pt x="1977888" y="1443903"/>
                  </a:lnTo>
                  <a:lnTo>
                    <a:pt x="1995327" y="1401344"/>
                  </a:lnTo>
                  <a:lnTo>
                    <a:pt x="2010899" y="1357862"/>
                  </a:lnTo>
                  <a:lnTo>
                    <a:pt x="2024556" y="1313503"/>
                  </a:lnTo>
                  <a:lnTo>
                    <a:pt x="2036248" y="1268319"/>
                  </a:lnTo>
                  <a:lnTo>
                    <a:pt x="2045925" y="1222359"/>
                  </a:lnTo>
                  <a:lnTo>
                    <a:pt x="2053538" y="1175672"/>
                  </a:lnTo>
                  <a:lnTo>
                    <a:pt x="2059037" y="1128309"/>
                  </a:lnTo>
                  <a:lnTo>
                    <a:pt x="2062373" y="1080317"/>
                  </a:lnTo>
                  <a:lnTo>
                    <a:pt x="2063496" y="1031747"/>
                  </a:lnTo>
                  <a:lnTo>
                    <a:pt x="2062373" y="983176"/>
                  </a:lnTo>
                  <a:lnTo>
                    <a:pt x="2059037" y="935183"/>
                  </a:lnTo>
                  <a:lnTo>
                    <a:pt x="2053538" y="887817"/>
                  </a:lnTo>
                  <a:lnTo>
                    <a:pt x="2045925" y="841129"/>
                  </a:lnTo>
                  <a:lnTo>
                    <a:pt x="2036248" y="795168"/>
                  </a:lnTo>
                  <a:lnTo>
                    <a:pt x="2024556" y="749983"/>
                  </a:lnTo>
                  <a:lnTo>
                    <a:pt x="2010899" y="705624"/>
                  </a:lnTo>
                  <a:lnTo>
                    <a:pt x="1995327" y="662140"/>
                  </a:lnTo>
                  <a:lnTo>
                    <a:pt x="1977888" y="619582"/>
                  </a:lnTo>
                  <a:lnTo>
                    <a:pt x="1958633" y="577998"/>
                  </a:lnTo>
                  <a:lnTo>
                    <a:pt x="1937610" y="537438"/>
                  </a:lnTo>
                  <a:lnTo>
                    <a:pt x="1914871" y="497951"/>
                  </a:lnTo>
                  <a:lnTo>
                    <a:pt x="1890463" y="459588"/>
                  </a:lnTo>
                  <a:lnTo>
                    <a:pt x="1864437" y="422397"/>
                  </a:lnTo>
                  <a:lnTo>
                    <a:pt x="1836842" y="386429"/>
                  </a:lnTo>
                  <a:lnTo>
                    <a:pt x="1807727" y="351732"/>
                  </a:lnTo>
                  <a:lnTo>
                    <a:pt x="1777143" y="318357"/>
                  </a:lnTo>
                  <a:lnTo>
                    <a:pt x="1745138" y="286352"/>
                  </a:lnTo>
                  <a:lnTo>
                    <a:pt x="1711763" y="255768"/>
                  </a:lnTo>
                  <a:lnTo>
                    <a:pt x="1677066" y="226653"/>
                  </a:lnTo>
                  <a:lnTo>
                    <a:pt x="1641098" y="199058"/>
                  </a:lnTo>
                  <a:lnTo>
                    <a:pt x="1603907" y="173032"/>
                  </a:lnTo>
                  <a:lnTo>
                    <a:pt x="1565544" y="148624"/>
                  </a:lnTo>
                  <a:lnTo>
                    <a:pt x="1526057" y="125885"/>
                  </a:lnTo>
                  <a:lnTo>
                    <a:pt x="1485497" y="104862"/>
                  </a:lnTo>
                  <a:lnTo>
                    <a:pt x="1443913" y="85607"/>
                  </a:lnTo>
                  <a:lnTo>
                    <a:pt x="1401355" y="68168"/>
                  </a:lnTo>
                  <a:lnTo>
                    <a:pt x="1357871" y="52596"/>
                  </a:lnTo>
                  <a:lnTo>
                    <a:pt x="1313512" y="38939"/>
                  </a:lnTo>
                  <a:lnTo>
                    <a:pt x="1268327" y="27247"/>
                  </a:lnTo>
                  <a:lnTo>
                    <a:pt x="1222366" y="17570"/>
                  </a:lnTo>
                  <a:lnTo>
                    <a:pt x="1175678" y="9957"/>
                  </a:lnTo>
                  <a:lnTo>
                    <a:pt x="1128312" y="4458"/>
                  </a:lnTo>
                  <a:lnTo>
                    <a:pt x="1080319" y="1122"/>
                  </a:lnTo>
                  <a:lnTo>
                    <a:pt x="1031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4814" y="4214621"/>
              <a:ext cx="2063750" cy="2063750"/>
            </a:xfrm>
            <a:custGeom>
              <a:avLst/>
              <a:gdLst/>
              <a:ahLst/>
              <a:cxnLst/>
              <a:rect l="l" t="t" r="r" b="b"/>
              <a:pathLst>
                <a:path w="2063750" h="2063750">
                  <a:moveTo>
                    <a:pt x="0" y="1031747"/>
                  </a:moveTo>
                  <a:lnTo>
                    <a:pt x="1122" y="983176"/>
                  </a:lnTo>
                  <a:lnTo>
                    <a:pt x="4458" y="935183"/>
                  </a:lnTo>
                  <a:lnTo>
                    <a:pt x="9957" y="887817"/>
                  </a:lnTo>
                  <a:lnTo>
                    <a:pt x="17570" y="841129"/>
                  </a:lnTo>
                  <a:lnTo>
                    <a:pt x="27247" y="795168"/>
                  </a:lnTo>
                  <a:lnTo>
                    <a:pt x="38939" y="749983"/>
                  </a:lnTo>
                  <a:lnTo>
                    <a:pt x="52596" y="705624"/>
                  </a:lnTo>
                  <a:lnTo>
                    <a:pt x="68168" y="662140"/>
                  </a:lnTo>
                  <a:lnTo>
                    <a:pt x="85607" y="619582"/>
                  </a:lnTo>
                  <a:lnTo>
                    <a:pt x="104862" y="577998"/>
                  </a:lnTo>
                  <a:lnTo>
                    <a:pt x="125885" y="537438"/>
                  </a:lnTo>
                  <a:lnTo>
                    <a:pt x="148624" y="497951"/>
                  </a:lnTo>
                  <a:lnTo>
                    <a:pt x="173032" y="459588"/>
                  </a:lnTo>
                  <a:lnTo>
                    <a:pt x="199058" y="422397"/>
                  </a:lnTo>
                  <a:lnTo>
                    <a:pt x="226653" y="386429"/>
                  </a:lnTo>
                  <a:lnTo>
                    <a:pt x="255768" y="351732"/>
                  </a:lnTo>
                  <a:lnTo>
                    <a:pt x="286352" y="318357"/>
                  </a:lnTo>
                  <a:lnTo>
                    <a:pt x="318357" y="286352"/>
                  </a:lnTo>
                  <a:lnTo>
                    <a:pt x="351732" y="255768"/>
                  </a:lnTo>
                  <a:lnTo>
                    <a:pt x="386429" y="226653"/>
                  </a:lnTo>
                  <a:lnTo>
                    <a:pt x="422397" y="199058"/>
                  </a:lnTo>
                  <a:lnTo>
                    <a:pt x="459588" y="173032"/>
                  </a:lnTo>
                  <a:lnTo>
                    <a:pt x="497951" y="148624"/>
                  </a:lnTo>
                  <a:lnTo>
                    <a:pt x="537438" y="125885"/>
                  </a:lnTo>
                  <a:lnTo>
                    <a:pt x="577998" y="104862"/>
                  </a:lnTo>
                  <a:lnTo>
                    <a:pt x="619582" y="85607"/>
                  </a:lnTo>
                  <a:lnTo>
                    <a:pt x="662140" y="68168"/>
                  </a:lnTo>
                  <a:lnTo>
                    <a:pt x="705624" y="52596"/>
                  </a:lnTo>
                  <a:lnTo>
                    <a:pt x="749983" y="38939"/>
                  </a:lnTo>
                  <a:lnTo>
                    <a:pt x="795168" y="27247"/>
                  </a:lnTo>
                  <a:lnTo>
                    <a:pt x="841129" y="17570"/>
                  </a:lnTo>
                  <a:lnTo>
                    <a:pt x="887817" y="9957"/>
                  </a:lnTo>
                  <a:lnTo>
                    <a:pt x="935183" y="4458"/>
                  </a:lnTo>
                  <a:lnTo>
                    <a:pt x="983176" y="1122"/>
                  </a:lnTo>
                  <a:lnTo>
                    <a:pt x="1031748" y="0"/>
                  </a:lnTo>
                  <a:lnTo>
                    <a:pt x="1080319" y="1122"/>
                  </a:lnTo>
                  <a:lnTo>
                    <a:pt x="1128312" y="4458"/>
                  </a:lnTo>
                  <a:lnTo>
                    <a:pt x="1175678" y="9957"/>
                  </a:lnTo>
                  <a:lnTo>
                    <a:pt x="1222366" y="17570"/>
                  </a:lnTo>
                  <a:lnTo>
                    <a:pt x="1268327" y="27247"/>
                  </a:lnTo>
                  <a:lnTo>
                    <a:pt x="1313512" y="38939"/>
                  </a:lnTo>
                  <a:lnTo>
                    <a:pt x="1357871" y="52596"/>
                  </a:lnTo>
                  <a:lnTo>
                    <a:pt x="1401355" y="68168"/>
                  </a:lnTo>
                  <a:lnTo>
                    <a:pt x="1443913" y="85607"/>
                  </a:lnTo>
                  <a:lnTo>
                    <a:pt x="1485497" y="104862"/>
                  </a:lnTo>
                  <a:lnTo>
                    <a:pt x="1526057" y="125885"/>
                  </a:lnTo>
                  <a:lnTo>
                    <a:pt x="1565544" y="148624"/>
                  </a:lnTo>
                  <a:lnTo>
                    <a:pt x="1603907" y="173032"/>
                  </a:lnTo>
                  <a:lnTo>
                    <a:pt x="1641098" y="199058"/>
                  </a:lnTo>
                  <a:lnTo>
                    <a:pt x="1677066" y="226653"/>
                  </a:lnTo>
                  <a:lnTo>
                    <a:pt x="1711763" y="255768"/>
                  </a:lnTo>
                  <a:lnTo>
                    <a:pt x="1745138" y="286352"/>
                  </a:lnTo>
                  <a:lnTo>
                    <a:pt x="1777143" y="318357"/>
                  </a:lnTo>
                  <a:lnTo>
                    <a:pt x="1807727" y="351732"/>
                  </a:lnTo>
                  <a:lnTo>
                    <a:pt x="1836842" y="386429"/>
                  </a:lnTo>
                  <a:lnTo>
                    <a:pt x="1864437" y="422397"/>
                  </a:lnTo>
                  <a:lnTo>
                    <a:pt x="1890463" y="459588"/>
                  </a:lnTo>
                  <a:lnTo>
                    <a:pt x="1914871" y="497951"/>
                  </a:lnTo>
                  <a:lnTo>
                    <a:pt x="1937610" y="537438"/>
                  </a:lnTo>
                  <a:lnTo>
                    <a:pt x="1958633" y="577998"/>
                  </a:lnTo>
                  <a:lnTo>
                    <a:pt x="1977888" y="619582"/>
                  </a:lnTo>
                  <a:lnTo>
                    <a:pt x="1995327" y="662140"/>
                  </a:lnTo>
                  <a:lnTo>
                    <a:pt x="2010899" y="705624"/>
                  </a:lnTo>
                  <a:lnTo>
                    <a:pt x="2024556" y="749983"/>
                  </a:lnTo>
                  <a:lnTo>
                    <a:pt x="2036248" y="795168"/>
                  </a:lnTo>
                  <a:lnTo>
                    <a:pt x="2045925" y="841129"/>
                  </a:lnTo>
                  <a:lnTo>
                    <a:pt x="2053538" y="887817"/>
                  </a:lnTo>
                  <a:lnTo>
                    <a:pt x="2059037" y="935183"/>
                  </a:lnTo>
                  <a:lnTo>
                    <a:pt x="2062373" y="983176"/>
                  </a:lnTo>
                  <a:lnTo>
                    <a:pt x="2063496" y="1031747"/>
                  </a:lnTo>
                  <a:lnTo>
                    <a:pt x="2062373" y="1080317"/>
                  </a:lnTo>
                  <a:lnTo>
                    <a:pt x="2059037" y="1128309"/>
                  </a:lnTo>
                  <a:lnTo>
                    <a:pt x="2053538" y="1175672"/>
                  </a:lnTo>
                  <a:lnTo>
                    <a:pt x="2045925" y="1222359"/>
                  </a:lnTo>
                  <a:lnTo>
                    <a:pt x="2036248" y="1268319"/>
                  </a:lnTo>
                  <a:lnTo>
                    <a:pt x="2024556" y="1313503"/>
                  </a:lnTo>
                  <a:lnTo>
                    <a:pt x="2010899" y="1357862"/>
                  </a:lnTo>
                  <a:lnTo>
                    <a:pt x="1995327" y="1401344"/>
                  </a:lnTo>
                  <a:lnTo>
                    <a:pt x="1977888" y="1443903"/>
                  </a:lnTo>
                  <a:lnTo>
                    <a:pt x="1958633" y="1485486"/>
                  </a:lnTo>
                  <a:lnTo>
                    <a:pt x="1937610" y="1526046"/>
                  </a:lnTo>
                  <a:lnTo>
                    <a:pt x="1914871" y="1565532"/>
                  </a:lnTo>
                  <a:lnTo>
                    <a:pt x="1890463" y="1603896"/>
                  </a:lnTo>
                  <a:lnTo>
                    <a:pt x="1864437" y="1641087"/>
                  </a:lnTo>
                  <a:lnTo>
                    <a:pt x="1836842" y="1677055"/>
                  </a:lnTo>
                  <a:lnTo>
                    <a:pt x="1807727" y="1711752"/>
                  </a:lnTo>
                  <a:lnTo>
                    <a:pt x="1777143" y="1745128"/>
                  </a:lnTo>
                  <a:lnTo>
                    <a:pt x="1745138" y="1777134"/>
                  </a:lnTo>
                  <a:lnTo>
                    <a:pt x="1711763" y="1807718"/>
                  </a:lnTo>
                  <a:lnTo>
                    <a:pt x="1677066" y="1836834"/>
                  </a:lnTo>
                  <a:lnTo>
                    <a:pt x="1641098" y="1864429"/>
                  </a:lnTo>
                  <a:lnTo>
                    <a:pt x="1603907" y="1890456"/>
                  </a:lnTo>
                  <a:lnTo>
                    <a:pt x="1565544" y="1914865"/>
                  </a:lnTo>
                  <a:lnTo>
                    <a:pt x="1526057" y="1937605"/>
                  </a:lnTo>
                  <a:lnTo>
                    <a:pt x="1485497" y="1958628"/>
                  </a:lnTo>
                  <a:lnTo>
                    <a:pt x="1443913" y="1977884"/>
                  </a:lnTo>
                  <a:lnTo>
                    <a:pt x="1401355" y="1995324"/>
                  </a:lnTo>
                  <a:lnTo>
                    <a:pt x="1357871" y="2010897"/>
                  </a:lnTo>
                  <a:lnTo>
                    <a:pt x="1313512" y="2024554"/>
                  </a:lnTo>
                  <a:lnTo>
                    <a:pt x="1268327" y="2036247"/>
                  </a:lnTo>
                  <a:lnTo>
                    <a:pt x="1222366" y="2045924"/>
                  </a:lnTo>
                  <a:lnTo>
                    <a:pt x="1175678" y="2053537"/>
                  </a:lnTo>
                  <a:lnTo>
                    <a:pt x="1128312" y="2059037"/>
                  </a:lnTo>
                  <a:lnTo>
                    <a:pt x="1080319" y="2062373"/>
                  </a:lnTo>
                  <a:lnTo>
                    <a:pt x="1031748" y="2063495"/>
                  </a:lnTo>
                  <a:lnTo>
                    <a:pt x="983176" y="2062373"/>
                  </a:lnTo>
                  <a:lnTo>
                    <a:pt x="935183" y="2059037"/>
                  </a:lnTo>
                  <a:lnTo>
                    <a:pt x="887817" y="2053537"/>
                  </a:lnTo>
                  <a:lnTo>
                    <a:pt x="841129" y="2045924"/>
                  </a:lnTo>
                  <a:lnTo>
                    <a:pt x="795168" y="2036247"/>
                  </a:lnTo>
                  <a:lnTo>
                    <a:pt x="749983" y="2024554"/>
                  </a:lnTo>
                  <a:lnTo>
                    <a:pt x="705624" y="2010897"/>
                  </a:lnTo>
                  <a:lnTo>
                    <a:pt x="662140" y="1995324"/>
                  </a:lnTo>
                  <a:lnTo>
                    <a:pt x="619582" y="1977884"/>
                  </a:lnTo>
                  <a:lnTo>
                    <a:pt x="577998" y="1958628"/>
                  </a:lnTo>
                  <a:lnTo>
                    <a:pt x="537438" y="1937605"/>
                  </a:lnTo>
                  <a:lnTo>
                    <a:pt x="497951" y="1914865"/>
                  </a:lnTo>
                  <a:lnTo>
                    <a:pt x="459588" y="1890456"/>
                  </a:lnTo>
                  <a:lnTo>
                    <a:pt x="422397" y="1864429"/>
                  </a:lnTo>
                  <a:lnTo>
                    <a:pt x="386429" y="1836834"/>
                  </a:lnTo>
                  <a:lnTo>
                    <a:pt x="351732" y="1807718"/>
                  </a:lnTo>
                  <a:lnTo>
                    <a:pt x="318357" y="1777134"/>
                  </a:lnTo>
                  <a:lnTo>
                    <a:pt x="286352" y="1745128"/>
                  </a:lnTo>
                  <a:lnTo>
                    <a:pt x="255768" y="1711752"/>
                  </a:lnTo>
                  <a:lnTo>
                    <a:pt x="226653" y="1677055"/>
                  </a:lnTo>
                  <a:lnTo>
                    <a:pt x="199058" y="1641087"/>
                  </a:lnTo>
                  <a:lnTo>
                    <a:pt x="173032" y="1603896"/>
                  </a:lnTo>
                  <a:lnTo>
                    <a:pt x="148624" y="1565532"/>
                  </a:lnTo>
                  <a:lnTo>
                    <a:pt x="125885" y="1526046"/>
                  </a:lnTo>
                  <a:lnTo>
                    <a:pt x="104862" y="1485486"/>
                  </a:lnTo>
                  <a:lnTo>
                    <a:pt x="85607" y="1443903"/>
                  </a:lnTo>
                  <a:lnTo>
                    <a:pt x="68168" y="1401344"/>
                  </a:lnTo>
                  <a:lnTo>
                    <a:pt x="52596" y="1357862"/>
                  </a:lnTo>
                  <a:lnTo>
                    <a:pt x="38939" y="1313503"/>
                  </a:lnTo>
                  <a:lnTo>
                    <a:pt x="27247" y="1268319"/>
                  </a:lnTo>
                  <a:lnTo>
                    <a:pt x="17570" y="1222359"/>
                  </a:lnTo>
                  <a:lnTo>
                    <a:pt x="9957" y="1175672"/>
                  </a:lnTo>
                  <a:lnTo>
                    <a:pt x="4458" y="1128309"/>
                  </a:lnTo>
                  <a:lnTo>
                    <a:pt x="1122" y="1080317"/>
                  </a:lnTo>
                  <a:lnTo>
                    <a:pt x="0" y="103174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01234" y="4969510"/>
            <a:ext cx="143510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900" spc="-6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ob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le</a:t>
            </a:r>
            <a:r>
              <a:rPr sz="2900" spc="-1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08669" y="2895536"/>
            <a:ext cx="2290445" cy="1778000"/>
            <a:chOff x="1284668" y="2895536"/>
            <a:chExt cx="2290445" cy="1778000"/>
          </a:xfrm>
        </p:grpSpPr>
        <p:sp>
          <p:nvSpPr>
            <p:cNvPr id="8" name="object 8"/>
            <p:cNvSpPr/>
            <p:nvPr/>
          </p:nvSpPr>
          <p:spPr>
            <a:xfrm>
              <a:off x="1297686" y="2908553"/>
              <a:ext cx="2277745" cy="1765300"/>
            </a:xfrm>
            <a:custGeom>
              <a:avLst/>
              <a:gdLst/>
              <a:ahLst/>
              <a:cxnLst/>
              <a:rect l="l" t="t" r="r" b="b"/>
              <a:pathLst>
                <a:path w="2277745" h="1765300">
                  <a:moveTo>
                    <a:pt x="2277364" y="1692656"/>
                  </a:moveTo>
                  <a:lnTo>
                    <a:pt x="2205228" y="1283081"/>
                  </a:lnTo>
                  <a:lnTo>
                    <a:pt x="2137664" y="1379474"/>
                  </a:lnTo>
                  <a:lnTo>
                    <a:pt x="1959864" y="1254988"/>
                  </a:lnTo>
                  <a:lnTo>
                    <a:pt x="1959864" y="156845"/>
                  </a:lnTo>
                  <a:lnTo>
                    <a:pt x="1951863" y="107276"/>
                  </a:lnTo>
                  <a:lnTo>
                    <a:pt x="1929587" y="64223"/>
                  </a:lnTo>
                  <a:lnTo>
                    <a:pt x="1895640" y="30276"/>
                  </a:lnTo>
                  <a:lnTo>
                    <a:pt x="1852587" y="8001"/>
                  </a:lnTo>
                  <a:lnTo>
                    <a:pt x="1803019" y="0"/>
                  </a:lnTo>
                  <a:lnTo>
                    <a:pt x="156845" y="0"/>
                  </a:lnTo>
                  <a:lnTo>
                    <a:pt x="107264" y="8001"/>
                  </a:lnTo>
                  <a:lnTo>
                    <a:pt x="64211" y="30276"/>
                  </a:lnTo>
                  <a:lnTo>
                    <a:pt x="30264" y="64223"/>
                  </a:lnTo>
                  <a:lnTo>
                    <a:pt x="7988" y="107276"/>
                  </a:lnTo>
                  <a:lnTo>
                    <a:pt x="0" y="156845"/>
                  </a:lnTo>
                  <a:lnTo>
                    <a:pt x="0" y="1411351"/>
                  </a:lnTo>
                  <a:lnTo>
                    <a:pt x="7988" y="1460931"/>
                  </a:lnTo>
                  <a:lnTo>
                    <a:pt x="30264" y="1503984"/>
                  </a:lnTo>
                  <a:lnTo>
                    <a:pt x="64211" y="1537931"/>
                  </a:lnTo>
                  <a:lnTo>
                    <a:pt x="107264" y="1560207"/>
                  </a:lnTo>
                  <a:lnTo>
                    <a:pt x="156845" y="1568196"/>
                  </a:lnTo>
                  <a:lnTo>
                    <a:pt x="1792046" y="1568196"/>
                  </a:lnTo>
                  <a:lnTo>
                    <a:pt x="1935353" y="1668526"/>
                  </a:lnTo>
                  <a:lnTo>
                    <a:pt x="1867789" y="1764919"/>
                  </a:lnTo>
                  <a:lnTo>
                    <a:pt x="2277364" y="169265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7685" y="2908553"/>
              <a:ext cx="1960245" cy="1568450"/>
            </a:xfrm>
            <a:custGeom>
              <a:avLst/>
              <a:gdLst/>
              <a:ahLst/>
              <a:cxnLst/>
              <a:rect l="l" t="t" r="r" b="b"/>
              <a:pathLst>
                <a:path w="1960245" h="1568450">
                  <a:moveTo>
                    <a:pt x="0" y="156845"/>
                  </a:moveTo>
                  <a:lnTo>
                    <a:pt x="7996" y="107273"/>
                  </a:lnTo>
                  <a:lnTo>
                    <a:pt x="30264" y="64218"/>
                  </a:lnTo>
                  <a:lnTo>
                    <a:pt x="64218" y="30264"/>
                  </a:lnTo>
                  <a:lnTo>
                    <a:pt x="107273" y="7996"/>
                  </a:lnTo>
                  <a:lnTo>
                    <a:pt x="156844" y="0"/>
                  </a:lnTo>
                  <a:lnTo>
                    <a:pt x="1803019" y="0"/>
                  </a:lnTo>
                  <a:lnTo>
                    <a:pt x="1852590" y="7996"/>
                  </a:lnTo>
                  <a:lnTo>
                    <a:pt x="1895645" y="30264"/>
                  </a:lnTo>
                  <a:lnTo>
                    <a:pt x="1929599" y="64218"/>
                  </a:lnTo>
                  <a:lnTo>
                    <a:pt x="1951867" y="107273"/>
                  </a:lnTo>
                  <a:lnTo>
                    <a:pt x="1959864" y="156845"/>
                  </a:lnTo>
                  <a:lnTo>
                    <a:pt x="1959864" y="1411351"/>
                  </a:lnTo>
                  <a:lnTo>
                    <a:pt x="1951867" y="1460922"/>
                  </a:lnTo>
                  <a:lnTo>
                    <a:pt x="1929599" y="1503977"/>
                  </a:lnTo>
                  <a:lnTo>
                    <a:pt x="1895645" y="1537931"/>
                  </a:lnTo>
                  <a:lnTo>
                    <a:pt x="1852590" y="1560199"/>
                  </a:lnTo>
                  <a:lnTo>
                    <a:pt x="1803019" y="1568196"/>
                  </a:lnTo>
                  <a:lnTo>
                    <a:pt x="156844" y="1568196"/>
                  </a:lnTo>
                  <a:lnTo>
                    <a:pt x="107273" y="1560199"/>
                  </a:lnTo>
                  <a:lnTo>
                    <a:pt x="64218" y="1537931"/>
                  </a:lnTo>
                  <a:lnTo>
                    <a:pt x="30264" y="1503977"/>
                  </a:lnTo>
                  <a:lnTo>
                    <a:pt x="7996" y="1460922"/>
                  </a:lnTo>
                  <a:lnTo>
                    <a:pt x="0" y="1411351"/>
                  </a:lnTo>
                  <a:lnTo>
                    <a:pt x="0" y="15684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3037" y="3011170"/>
            <a:ext cx="1674495" cy="12776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95"/>
              </a:spcBef>
            </a:pP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Hi</a:t>
            </a:r>
            <a:r>
              <a:rPr sz="2900" spc="-2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900" spc="-3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ori</a:t>
            </a:r>
            <a:r>
              <a:rPr sz="29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ally  and  </a:t>
            </a:r>
            <a:r>
              <a:rPr sz="2900" spc="-25" dirty="0">
                <a:solidFill>
                  <a:srgbClr val="FFFFFF"/>
                </a:solidFill>
                <a:latin typeface="Carlito"/>
                <a:cs typeface="Carlito"/>
              </a:rPr>
              <a:t>materially.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27612" y="1741869"/>
            <a:ext cx="1986280" cy="2380615"/>
            <a:chOff x="3503612" y="1741868"/>
            <a:chExt cx="1986280" cy="2380615"/>
          </a:xfrm>
        </p:grpSpPr>
        <p:sp>
          <p:nvSpPr>
            <p:cNvPr id="12" name="object 12"/>
            <p:cNvSpPr/>
            <p:nvPr/>
          </p:nvSpPr>
          <p:spPr>
            <a:xfrm>
              <a:off x="3516630" y="1754885"/>
              <a:ext cx="1960245" cy="2367915"/>
            </a:xfrm>
            <a:custGeom>
              <a:avLst/>
              <a:gdLst/>
              <a:ahLst/>
              <a:cxnLst/>
              <a:rect l="l" t="t" r="r" b="b"/>
              <a:pathLst>
                <a:path w="1960245" h="2367915">
                  <a:moveTo>
                    <a:pt x="1959864" y="156845"/>
                  </a:moveTo>
                  <a:lnTo>
                    <a:pt x="1951863" y="107276"/>
                  </a:lnTo>
                  <a:lnTo>
                    <a:pt x="1929587" y="64223"/>
                  </a:lnTo>
                  <a:lnTo>
                    <a:pt x="1895640" y="30276"/>
                  </a:lnTo>
                  <a:lnTo>
                    <a:pt x="1852587" y="8001"/>
                  </a:lnTo>
                  <a:lnTo>
                    <a:pt x="1803019" y="0"/>
                  </a:lnTo>
                  <a:lnTo>
                    <a:pt x="156845" y="0"/>
                  </a:lnTo>
                  <a:lnTo>
                    <a:pt x="107264" y="8001"/>
                  </a:lnTo>
                  <a:lnTo>
                    <a:pt x="64211" y="30276"/>
                  </a:lnTo>
                  <a:lnTo>
                    <a:pt x="30264" y="64223"/>
                  </a:lnTo>
                  <a:lnTo>
                    <a:pt x="7988" y="107276"/>
                  </a:lnTo>
                  <a:lnTo>
                    <a:pt x="0" y="156845"/>
                  </a:lnTo>
                  <a:lnTo>
                    <a:pt x="0" y="1411351"/>
                  </a:lnTo>
                  <a:lnTo>
                    <a:pt x="7988" y="1460931"/>
                  </a:lnTo>
                  <a:lnTo>
                    <a:pt x="30264" y="1503984"/>
                  </a:lnTo>
                  <a:lnTo>
                    <a:pt x="64211" y="1537931"/>
                  </a:lnTo>
                  <a:lnTo>
                    <a:pt x="107264" y="1560207"/>
                  </a:lnTo>
                  <a:lnTo>
                    <a:pt x="156845" y="1568196"/>
                  </a:lnTo>
                  <a:lnTo>
                    <a:pt x="802640" y="1568196"/>
                  </a:lnTo>
                  <a:lnTo>
                    <a:pt x="802640" y="2073402"/>
                  </a:lnTo>
                  <a:lnTo>
                    <a:pt x="685038" y="2073402"/>
                  </a:lnTo>
                  <a:lnTo>
                    <a:pt x="979170" y="2367534"/>
                  </a:lnTo>
                  <a:lnTo>
                    <a:pt x="1273302" y="2073402"/>
                  </a:lnTo>
                  <a:lnTo>
                    <a:pt x="1155700" y="2073402"/>
                  </a:lnTo>
                  <a:lnTo>
                    <a:pt x="1155700" y="1568196"/>
                  </a:lnTo>
                  <a:lnTo>
                    <a:pt x="1803019" y="1568196"/>
                  </a:lnTo>
                  <a:lnTo>
                    <a:pt x="1852587" y="1560207"/>
                  </a:lnTo>
                  <a:lnTo>
                    <a:pt x="1895640" y="1537931"/>
                  </a:lnTo>
                  <a:lnTo>
                    <a:pt x="1929587" y="1503984"/>
                  </a:lnTo>
                  <a:lnTo>
                    <a:pt x="1951863" y="1460931"/>
                  </a:lnTo>
                  <a:lnTo>
                    <a:pt x="1959864" y="1411351"/>
                  </a:lnTo>
                  <a:lnTo>
                    <a:pt x="1959864" y="156845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6629" y="1754885"/>
              <a:ext cx="1960245" cy="1568450"/>
            </a:xfrm>
            <a:custGeom>
              <a:avLst/>
              <a:gdLst/>
              <a:ahLst/>
              <a:cxnLst/>
              <a:rect l="l" t="t" r="r" b="b"/>
              <a:pathLst>
                <a:path w="1960245" h="1568450">
                  <a:moveTo>
                    <a:pt x="0" y="156844"/>
                  </a:moveTo>
                  <a:lnTo>
                    <a:pt x="7996" y="107273"/>
                  </a:lnTo>
                  <a:lnTo>
                    <a:pt x="30264" y="64218"/>
                  </a:lnTo>
                  <a:lnTo>
                    <a:pt x="64218" y="30264"/>
                  </a:lnTo>
                  <a:lnTo>
                    <a:pt x="107273" y="7996"/>
                  </a:lnTo>
                  <a:lnTo>
                    <a:pt x="156845" y="0"/>
                  </a:lnTo>
                  <a:lnTo>
                    <a:pt x="1803019" y="0"/>
                  </a:lnTo>
                  <a:lnTo>
                    <a:pt x="1852590" y="7996"/>
                  </a:lnTo>
                  <a:lnTo>
                    <a:pt x="1895645" y="30264"/>
                  </a:lnTo>
                  <a:lnTo>
                    <a:pt x="1929599" y="64218"/>
                  </a:lnTo>
                  <a:lnTo>
                    <a:pt x="1951867" y="107273"/>
                  </a:lnTo>
                  <a:lnTo>
                    <a:pt x="1959864" y="156844"/>
                  </a:lnTo>
                  <a:lnTo>
                    <a:pt x="1959864" y="1411351"/>
                  </a:lnTo>
                  <a:lnTo>
                    <a:pt x="1951867" y="1460922"/>
                  </a:lnTo>
                  <a:lnTo>
                    <a:pt x="1929599" y="1503977"/>
                  </a:lnTo>
                  <a:lnTo>
                    <a:pt x="1895645" y="1537931"/>
                  </a:lnTo>
                  <a:lnTo>
                    <a:pt x="1852590" y="1560199"/>
                  </a:lnTo>
                  <a:lnTo>
                    <a:pt x="1803019" y="1568196"/>
                  </a:lnTo>
                  <a:lnTo>
                    <a:pt x="156845" y="1568196"/>
                  </a:lnTo>
                  <a:lnTo>
                    <a:pt x="107273" y="1560199"/>
                  </a:lnTo>
                  <a:lnTo>
                    <a:pt x="64218" y="1537931"/>
                  </a:lnTo>
                  <a:lnTo>
                    <a:pt x="30264" y="1503977"/>
                  </a:lnTo>
                  <a:lnTo>
                    <a:pt x="7996" y="1460922"/>
                  </a:lnTo>
                  <a:lnTo>
                    <a:pt x="0" y="1411351"/>
                  </a:lnTo>
                  <a:lnTo>
                    <a:pt x="0" y="1568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81040" y="2260855"/>
            <a:ext cx="14808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900" spc="-3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ademic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40550" y="2895600"/>
            <a:ext cx="2292350" cy="1778000"/>
            <a:chOff x="5416550" y="2895600"/>
            <a:chExt cx="2292350" cy="1778000"/>
          </a:xfrm>
        </p:grpSpPr>
        <p:sp>
          <p:nvSpPr>
            <p:cNvPr id="16" name="object 16"/>
            <p:cNvSpPr/>
            <p:nvPr/>
          </p:nvSpPr>
          <p:spPr>
            <a:xfrm>
              <a:off x="5416550" y="2908553"/>
              <a:ext cx="2279015" cy="1765300"/>
            </a:xfrm>
            <a:custGeom>
              <a:avLst/>
              <a:gdLst/>
              <a:ahLst/>
              <a:cxnLst/>
              <a:rect l="l" t="t" r="r" b="b"/>
              <a:pathLst>
                <a:path w="2279015" h="1765300">
                  <a:moveTo>
                    <a:pt x="2278888" y="156845"/>
                  </a:moveTo>
                  <a:lnTo>
                    <a:pt x="2270887" y="107276"/>
                  </a:lnTo>
                  <a:lnTo>
                    <a:pt x="2248611" y="64223"/>
                  </a:lnTo>
                  <a:lnTo>
                    <a:pt x="2214664" y="30276"/>
                  </a:lnTo>
                  <a:lnTo>
                    <a:pt x="2171611" y="8001"/>
                  </a:lnTo>
                  <a:lnTo>
                    <a:pt x="2122043" y="0"/>
                  </a:lnTo>
                  <a:lnTo>
                    <a:pt x="475869" y="0"/>
                  </a:lnTo>
                  <a:lnTo>
                    <a:pt x="426288" y="8001"/>
                  </a:lnTo>
                  <a:lnTo>
                    <a:pt x="383235" y="30276"/>
                  </a:lnTo>
                  <a:lnTo>
                    <a:pt x="349288" y="64223"/>
                  </a:lnTo>
                  <a:lnTo>
                    <a:pt x="327012" y="107276"/>
                  </a:lnTo>
                  <a:lnTo>
                    <a:pt x="319024" y="156845"/>
                  </a:lnTo>
                  <a:lnTo>
                    <a:pt x="319024" y="1253921"/>
                  </a:lnTo>
                  <a:lnTo>
                    <a:pt x="139700" y="1379474"/>
                  </a:lnTo>
                  <a:lnTo>
                    <a:pt x="72136" y="1283081"/>
                  </a:lnTo>
                  <a:lnTo>
                    <a:pt x="0" y="1692656"/>
                  </a:lnTo>
                  <a:lnTo>
                    <a:pt x="409575" y="1764919"/>
                  </a:lnTo>
                  <a:lnTo>
                    <a:pt x="342011" y="1668526"/>
                  </a:lnTo>
                  <a:lnTo>
                    <a:pt x="485305" y="1568196"/>
                  </a:lnTo>
                  <a:lnTo>
                    <a:pt x="2122043" y="1568196"/>
                  </a:lnTo>
                  <a:lnTo>
                    <a:pt x="2171611" y="1560207"/>
                  </a:lnTo>
                  <a:lnTo>
                    <a:pt x="2214664" y="1537931"/>
                  </a:lnTo>
                  <a:lnTo>
                    <a:pt x="2248611" y="1503984"/>
                  </a:lnTo>
                  <a:lnTo>
                    <a:pt x="2270887" y="1460931"/>
                  </a:lnTo>
                  <a:lnTo>
                    <a:pt x="2278888" y="1411351"/>
                  </a:lnTo>
                  <a:lnTo>
                    <a:pt x="2278888" y="156845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5574" y="2908553"/>
              <a:ext cx="1960245" cy="1568450"/>
            </a:xfrm>
            <a:custGeom>
              <a:avLst/>
              <a:gdLst/>
              <a:ahLst/>
              <a:cxnLst/>
              <a:rect l="l" t="t" r="r" b="b"/>
              <a:pathLst>
                <a:path w="1960245" h="1568450">
                  <a:moveTo>
                    <a:pt x="0" y="156845"/>
                  </a:moveTo>
                  <a:lnTo>
                    <a:pt x="7996" y="107273"/>
                  </a:lnTo>
                  <a:lnTo>
                    <a:pt x="30264" y="64218"/>
                  </a:lnTo>
                  <a:lnTo>
                    <a:pt x="64218" y="30264"/>
                  </a:lnTo>
                  <a:lnTo>
                    <a:pt x="107273" y="7996"/>
                  </a:lnTo>
                  <a:lnTo>
                    <a:pt x="156845" y="0"/>
                  </a:lnTo>
                  <a:lnTo>
                    <a:pt x="1803019" y="0"/>
                  </a:lnTo>
                  <a:lnTo>
                    <a:pt x="1852590" y="7996"/>
                  </a:lnTo>
                  <a:lnTo>
                    <a:pt x="1895645" y="30264"/>
                  </a:lnTo>
                  <a:lnTo>
                    <a:pt x="1929599" y="64218"/>
                  </a:lnTo>
                  <a:lnTo>
                    <a:pt x="1951867" y="107273"/>
                  </a:lnTo>
                  <a:lnTo>
                    <a:pt x="1959864" y="156845"/>
                  </a:lnTo>
                  <a:lnTo>
                    <a:pt x="1959864" y="1411351"/>
                  </a:lnTo>
                  <a:lnTo>
                    <a:pt x="1951867" y="1460922"/>
                  </a:lnTo>
                  <a:lnTo>
                    <a:pt x="1929599" y="1503977"/>
                  </a:lnTo>
                  <a:lnTo>
                    <a:pt x="1895645" y="1537931"/>
                  </a:lnTo>
                  <a:lnTo>
                    <a:pt x="1852590" y="1560199"/>
                  </a:lnTo>
                  <a:lnTo>
                    <a:pt x="1803019" y="1568196"/>
                  </a:lnTo>
                  <a:lnTo>
                    <a:pt x="156845" y="1568196"/>
                  </a:lnTo>
                  <a:lnTo>
                    <a:pt x="107273" y="1560199"/>
                  </a:lnTo>
                  <a:lnTo>
                    <a:pt x="64218" y="1537931"/>
                  </a:lnTo>
                  <a:lnTo>
                    <a:pt x="30264" y="1503977"/>
                  </a:lnTo>
                  <a:lnTo>
                    <a:pt x="7996" y="1460922"/>
                  </a:lnTo>
                  <a:lnTo>
                    <a:pt x="0" y="1411351"/>
                  </a:lnTo>
                  <a:lnTo>
                    <a:pt x="0" y="15684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353680" y="3213049"/>
            <a:ext cx="1771014" cy="8724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34950" marR="5080" indent="-222885">
              <a:lnSpc>
                <a:spcPts val="3180"/>
              </a:lnSpc>
              <a:spcBef>
                <a:spcPts val="459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Imagin</a:t>
            </a:r>
            <a:r>
              <a:rPr sz="2900" spc="-3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ti</a:t>
            </a:r>
            <a:r>
              <a:rPr sz="2900" spc="-3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e  meaning</a:t>
            </a:r>
            <a:endParaRPr sz="2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461900"/>
            <a:ext cx="7675245" cy="5344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2690" indent="-499745">
              <a:spcBef>
                <a:spcPts val="105"/>
              </a:spcBef>
              <a:buSzPct val="97727"/>
              <a:buFont typeface="Wingdings"/>
              <a:buChar char=""/>
              <a:tabLst>
                <a:tab pos="1203325" algn="l"/>
              </a:tabLst>
            </a:pPr>
            <a:r>
              <a:rPr sz="4400" b="1" spc="-15" dirty="0">
                <a:latin typeface="Carlito"/>
                <a:cs typeface="Carlito"/>
              </a:rPr>
              <a:t>Historically </a:t>
            </a:r>
            <a:r>
              <a:rPr sz="4400" b="1" dirty="0">
                <a:latin typeface="Carlito"/>
                <a:cs typeface="Carlito"/>
              </a:rPr>
              <a:t>and</a:t>
            </a:r>
            <a:r>
              <a:rPr sz="4400" b="1" spc="-25" dirty="0">
                <a:latin typeface="Carlito"/>
                <a:cs typeface="Carlito"/>
              </a:rPr>
              <a:t> </a:t>
            </a:r>
            <a:r>
              <a:rPr sz="4400" b="1" spc="-40" dirty="0">
                <a:latin typeface="Carlito"/>
                <a:cs typeface="Carlito"/>
              </a:rPr>
              <a:t>materially.</a:t>
            </a:r>
            <a:endParaRPr sz="4400" dirty="0">
              <a:latin typeface="Carlito"/>
              <a:cs typeface="Carlito"/>
            </a:endParaRPr>
          </a:p>
          <a:p>
            <a:pPr marL="355600" indent="-343535">
              <a:spcBef>
                <a:spcPts val="34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orient </a:t>
            </a:r>
            <a:r>
              <a:rPr sz="3000" dirty="0">
                <a:latin typeface="Times New Roman"/>
                <a:cs typeface="Times New Roman"/>
              </a:rPr>
              <a:t>is not </a:t>
            </a:r>
            <a:r>
              <a:rPr sz="3000" spc="-5" dirty="0">
                <a:latin typeface="Times New Roman"/>
                <a:cs typeface="Times New Roman"/>
              </a:rPr>
              <a:t>just mind </a:t>
            </a:r>
            <a:r>
              <a:rPr sz="3000" dirty="0">
                <a:latin typeface="Times New Roman"/>
                <a:cs typeface="Times New Roman"/>
              </a:rPr>
              <a:t>but </a:t>
            </a:r>
            <a:r>
              <a:rPr sz="3000" spc="-5" dirty="0">
                <a:latin typeface="Times New Roman"/>
                <a:cs typeface="Times New Roman"/>
              </a:rPr>
              <a:t>also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material.</a:t>
            </a:r>
            <a:endParaRPr sz="3000" dirty="0">
              <a:latin typeface="Times New Roman"/>
              <a:cs typeface="Times New Roman"/>
            </a:endParaRPr>
          </a:p>
          <a:p>
            <a:pPr marL="355600" marR="1090295" indent="-34353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Materiality </a:t>
            </a:r>
            <a:r>
              <a:rPr sz="3000" dirty="0">
                <a:latin typeface="Times New Roman"/>
                <a:cs typeface="Times New Roman"/>
              </a:rPr>
              <a:t>of governance, </a:t>
            </a:r>
            <a:r>
              <a:rPr sz="3000" spc="-5" dirty="0">
                <a:latin typeface="Times New Roman"/>
                <a:cs typeface="Times New Roman"/>
              </a:rPr>
              <a:t>materiality </a:t>
            </a:r>
            <a:r>
              <a:rPr sz="3000" dirty="0">
                <a:latin typeface="Times New Roman"/>
                <a:cs typeface="Times New Roman"/>
              </a:rPr>
              <a:t>of  Education…..</a:t>
            </a:r>
          </a:p>
          <a:p>
            <a:pPr marL="355600" indent="-343535"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According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Foucault</a:t>
            </a:r>
            <a:endParaRPr sz="3000" dirty="0">
              <a:latin typeface="Times New Roman"/>
              <a:cs typeface="Times New Roman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dirty="0">
                <a:latin typeface="Times New Roman"/>
                <a:cs typeface="Times New Roman"/>
              </a:rPr>
              <a:t>“It is a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discourse”.</a:t>
            </a:r>
            <a:endParaRPr sz="3000" dirty="0">
              <a:latin typeface="Times New Roman"/>
              <a:cs typeface="Times New Roman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Because the </a:t>
            </a:r>
            <a:r>
              <a:rPr sz="3000" spc="-5" dirty="0">
                <a:latin typeface="Times New Roman"/>
                <a:cs typeface="Times New Roman"/>
              </a:rPr>
              <a:t>orient </a:t>
            </a:r>
            <a:r>
              <a:rPr sz="3000" dirty="0">
                <a:latin typeface="Times New Roman"/>
                <a:cs typeface="Times New Roman"/>
              </a:rPr>
              <a:t>ideas </a:t>
            </a:r>
            <a:r>
              <a:rPr sz="3000" spc="-5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not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free.</a:t>
            </a:r>
          </a:p>
          <a:p>
            <a:pPr marL="355600" marR="5080" indent="-343535" algn="just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orient </a:t>
            </a:r>
            <a:r>
              <a:rPr sz="3000" b="1" spc="-20" dirty="0">
                <a:latin typeface="Times New Roman"/>
                <a:cs typeface="Times New Roman"/>
              </a:rPr>
              <a:t>politically, </a:t>
            </a:r>
            <a:r>
              <a:rPr sz="3000" b="1" spc="-5" dirty="0">
                <a:latin typeface="Times New Roman"/>
                <a:cs typeface="Times New Roman"/>
              </a:rPr>
              <a:t>sociologically </a:t>
            </a:r>
            <a:r>
              <a:rPr sz="3000" b="1" spc="-20" dirty="0">
                <a:latin typeface="Times New Roman"/>
                <a:cs typeface="Times New Roman"/>
              </a:rPr>
              <a:t>militarily,  </a:t>
            </a:r>
            <a:r>
              <a:rPr sz="3000" b="1" spc="-15" dirty="0">
                <a:latin typeface="Times New Roman"/>
                <a:cs typeface="Times New Roman"/>
              </a:rPr>
              <a:t>ideologically, </a:t>
            </a:r>
            <a:r>
              <a:rPr sz="3000" b="1" spc="-5" dirty="0">
                <a:latin typeface="Times New Roman"/>
                <a:cs typeface="Times New Roman"/>
              </a:rPr>
              <a:t>during the post-Enlightenment  </a:t>
            </a:r>
            <a:r>
              <a:rPr sz="3000" b="1" dirty="0">
                <a:latin typeface="Times New Roman"/>
                <a:cs typeface="Times New Roman"/>
              </a:rPr>
              <a:t>period.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609600"/>
            <a:ext cx="8074025" cy="473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3815">
              <a:spcBef>
                <a:spcPts val="100"/>
              </a:spcBef>
              <a:buSzPct val="97727"/>
              <a:tabLst>
                <a:tab pos="3084195" algn="l"/>
              </a:tabLst>
            </a:pPr>
            <a:r>
              <a:rPr sz="4400" b="1" spc="-5" dirty="0">
                <a:latin typeface="Carlito"/>
                <a:cs typeface="Carlito"/>
              </a:rPr>
              <a:t>Academic.</a:t>
            </a:r>
            <a:endParaRPr sz="4400" dirty="0">
              <a:latin typeface="Carlito"/>
              <a:cs typeface="Carlito"/>
            </a:endParaRPr>
          </a:p>
          <a:p>
            <a:pPr>
              <a:spcBef>
                <a:spcPts val="40"/>
              </a:spcBef>
            </a:pPr>
            <a:endParaRPr sz="7150" dirty="0">
              <a:latin typeface="Carlito"/>
              <a:cs typeface="Carlito"/>
            </a:endParaRPr>
          </a:p>
          <a:p>
            <a:pPr marL="355600" marR="5080" indent="-343535" algn="just"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interchange </a:t>
            </a:r>
            <a:r>
              <a:rPr sz="3200" dirty="0">
                <a:latin typeface="Times New Roman"/>
                <a:cs typeface="Times New Roman"/>
              </a:rPr>
              <a:t>between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academic and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more </a:t>
            </a:r>
            <a:r>
              <a:rPr sz="3200" spc="-5" dirty="0">
                <a:latin typeface="Times New Roman"/>
                <a:cs typeface="Times New Roman"/>
              </a:rPr>
              <a:t>or </a:t>
            </a:r>
            <a:r>
              <a:rPr sz="3200" dirty="0">
                <a:latin typeface="Times New Roman"/>
                <a:cs typeface="Times New Roman"/>
              </a:rPr>
              <a:t>less </a:t>
            </a:r>
            <a:r>
              <a:rPr sz="3200" spc="-5" dirty="0">
                <a:latin typeface="Times New Roman"/>
                <a:cs typeface="Times New Roman"/>
              </a:rPr>
              <a:t>imaginative </a:t>
            </a:r>
            <a:r>
              <a:rPr sz="3200" dirty="0">
                <a:latin typeface="Times New Roman"/>
                <a:cs typeface="Times New Roman"/>
              </a:rPr>
              <a:t>meaning </a:t>
            </a:r>
            <a:r>
              <a:rPr sz="3200" spc="-10" dirty="0">
                <a:latin typeface="Times New Roman"/>
                <a:cs typeface="Times New Roman"/>
              </a:rPr>
              <a:t>of  </a:t>
            </a:r>
            <a:r>
              <a:rPr sz="3200" dirty="0">
                <a:latin typeface="Times New Roman"/>
                <a:cs typeface="Times New Roman"/>
              </a:rPr>
              <a:t>orientalism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constant </a:t>
            </a:r>
            <a:r>
              <a:rPr sz="3200" spc="-5" dirty="0">
                <a:latin typeface="Times New Roman"/>
                <a:cs typeface="Times New Roman"/>
              </a:rPr>
              <a:t>one,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since the late  </a:t>
            </a:r>
            <a:r>
              <a:rPr sz="3200" dirty="0">
                <a:latin typeface="Times New Roman"/>
                <a:cs typeface="Times New Roman"/>
              </a:rPr>
              <a:t>eighteenth </a:t>
            </a:r>
            <a:r>
              <a:rPr sz="3200" spc="-5" dirty="0">
                <a:latin typeface="Times New Roman"/>
                <a:cs typeface="Times New Roman"/>
              </a:rPr>
              <a:t>century there </a:t>
            </a:r>
            <a:r>
              <a:rPr sz="3200" dirty="0">
                <a:latin typeface="Times New Roman"/>
                <a:cs typeface="Times New Roman"/>
              </a:rPr>
              <a:t>has been a  considerable, </a:t>
            </a:r>
            <a:r>
              <a:rPr sz="3200" spc="-5" dirty="0">
                <a:latin typeface="Times New Roman"/>
                <a:cs typeface="Times New Roman"/>
              </a:rPr>
              <a:t>quite disciplined perhaps </a:t>
            </a:r>
            <a:r>
              <a:rPr sz="3200" dirty="0">
                <a:latin typeface="Times New Roman"/>
                <a:cs typeface="Times New Roman"/>
              </a:rPr>
              <a:t>even  regulated </a:t>
            </a:r>
            <a:r>
              <a:rPr sz="3200" spc="-5" dirty="0">
                <a:latin typeface="Times New Roman"/>
                <a:cs typeface="Times New Roman"/>
              </a:rPr>
              <a:t>traffic </a:t>
            </a:r>
            <a:r>
              <a:rPr sz="3200" dirty="0">
                <a:latin typeface="Times New Roman"/>
                <a:cs typeface="Times New Roman"/>
              </a:rPr>
              <a:t>between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two.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381000"/>
            <a:ext cx="7687945" cy="569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4010">
              <a:spcBef>
                <a:spcPts val="95"/>
              </a:spcBef>
              <a:buSzPct val="97500"/>
              <a:tabLst>
                <a:tab pos="1179830" algn="l"/>
              </a:tabLst>
            </a:pPr>
            <a:r>
              <a:rPr sz="4000" spc="-25" dirty="0">
                <a:latin typeface="Carlito"/>
                <a:cs typeface="Carlito"/>
              </a:rPr>
              <a:t>Different </a:t>
            </a:r>
            <a:r>
              <a:rPr sz="4000" spc="-15" dirty="0">
                <a:latin typeface="Carlito"/>
                <a:cs typeface="Carlito"/>
              </a:rPr>
              <a:t>between </a:t>
            </a:r>
            <a:r>
              <a:rPr sz="4000" spc="-10" dirty="0">
                <a:latin typeface="Carlito"/>
                <a:cs typeface="Carlito"/>
              </a:rPr>
              <a:t>orient </a:t>
            </a:r>
            <a:r>
              <a:rPr sz="4000" spc="-5" dirty="0">
                <a:latin typeface="Carlito"/>
                <a:cs typeface="Carlito"/>
              </a:rPr>
              <a:t>and  </a:t>
            </a:r>
            <a:r>
              <a:rPr sz="4000" spc="-10" dirty="0">
                <a:latin typeface="Carlito"/>
                <a:cs typeface="Carlito"/>
              </a:rPr>
              <a:t>occident.</a:t>
            </a:r>
            <a:endParaRPr sz="4000" dirty="0">
              <a:latin typeface="Carlito"/>
              <a:cs typeface="Carlito"/>
            </a:endParaRPr>
          </a:p>
          <a:p>
            <a:pPr marL="355600" marR="282575" indent="-343535">
              <a:spcBef>
                <a:spcPts val="15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Orient </a:t>
            </a:r>
            <a:r>
              <a:rPr sz="3200" spc="-5" dirty="0">
                <a:latin typeface="Carlito"/>
                <a:cs typeface="Carlito"/>
              </a:rPr>
              <a:t>derives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Latin </a:t>
            </a:r>
            <a:r>
              <a:rPr sz="3200" spc="-15" dirty="0">
                <a:latin typeface="Carlito"/>
                <a:cs typeface="Carlito"/>
              </a:rPr>
              <a:t>word </a:t>
            </a:r>
            <a:r>
              <a:rPr sz="3200" spc="-5" dirty="0">
                <a:latin typeface="Carlito"/>
                <a:cs typeface="Carlito"/>
              </a:rPr>
              <a:t>Oriens  </a:t>
            </a:r>
            <a:r>
              <a:rPr sz="3200" dirty="0">
                <a:latin typeface="Carlito"/>
                <a:cs typeface="Carlito"/>
              </a:rPr>
              <a:t>and it </a:t>
            </a:r>
            <a:r>
              <a:rPr sz="3200" spc="-5" dirty="0">
                <a:latin typeface="Carlito"/>
                <a:cs typeface="Carlito"/>
              </a:rPr>
              <a:t>means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‘East’.</a:t>
            </a:r>
            <a:endParaRPr sz="3200" dirty="0">
              <a:latin typeface="Carlito"/>
              <a:cs typeface="Carlito"/>
            </a:endParaRPr>
          </a:p>
          <a:p>
            <a:pPr marL="355600" marR="193040" indent="-343535"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opposite </a:t>
            </a:r>
            <a:r>
              <a:rPr sz="3200" spc="-10" dirty="0">
                <a:latin typeface="Carlito"/>
                <a:cs typeface="Carlito"/>
              </a:rPr>
              <a:t>term </a:t>
            </a:r>
            <a:r>
              <a:rPr sz="3200" spc="-5" dirty="0">
                <a:latin typeface="Carlito"/>
                <a:cs typeface="Carlito"/>
              </a:rPr>
              <a:t>‘Occident’ derives </a:t>
            </a:r>
            <a:r>
              <a:rPr sz="3200" spc="-10" dirty="0">
                <a:latin typeface="Carlito"/>
                <a:cs typeface="Carlito"/>
              </a:rPr>
              <a:t>from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Latin </a:t>
            </a:r>
            <a:r>
              <a:rPr sz="3200" spc="-15" dirty="0">
                <a:latin typeface="Carlito"/>
                <a:cs typeface="Carlito"/>
              </a:rPr>
              <a:t>word </a:t>
            </a:r>
            <a:r>
              <a:rPr sz="3200" spc="-35" dirty="0">
                <a:latin typeface="Carlito"/>
                <a:cs typeface="Carlito"/>
              </a:rPr>
              <a:t>‘Occidens’, </a:t>
            </a:r>
            <a:r>
              <a:rPr sz="3200" spc="-5" dirty="0">
                <a:latin typeface="Carlito"/>
                <a:cs typeface="Carlito"/>
              </a:rPr>
              <a:t>meaning</a:t>
            </a:r>
            <a:r>
              <a:rPr sz="3200" spc="-50" dirty="0">
                <a:latin typeface="Carlito"/>
                <a:cs typeface="Carlito"/>
              </a:rPr>
              <a:t> ‘West’.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It is a </a:t>
            </a:r>
            <a:r>
              <a:rPr sz="3200" spc="-15" dirty="0">
                <a:latin typeface="Carlito"/>
                <a:cs typeface="Carlito"/>
              </a:rPr>
              <a:t>literary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formal </a:t>
            </a:r>
            <a:r>
              <a:rPr sz="3200" spc="-15" dirty="0">
                <a:latin typeface="Carlito"/>
                <a:cs typeface="Carlito"/>
              </a:rPr>
              <a:t>word </a:t>
            </a:r>
            <a:r>
              <a:rPr sz="3200" spc="-20" dirty="0">
                <a:latin typeface="Carlito"/>
                <a:cs typeface="Carlito"/>
              </a:rPr>
              <a:t>for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Western.</a:t>
            </a:r>
            <a:endParaRPr sz="3200" dirty="0">
              <a:latin typeface="Carlito"/>
              <a:cs typeface="Carlito"/>
            </a:endParaRPr>
          </a:p>
          <a:p>
            <a:pPr marL="355600" marR="508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relationship </a:t>
            </a:r>
            <a:r>
              <a:rPr sz="3200" spc="-10" dirty="0">
                <a:latin typeface="Carlito"/>
                <a:cs typeface="Carlito"/>
              </a:rPr>
              <a:t>between Orient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Occident </a:t>
            </a:r>
            <a:r>
              <a:rPr sz="3200" dirty="0">
                <a:latin typeface="Carlito"/>
                <a:cs typeface="Carlito"/>
              </a:rPr>
              <a:t>and is a </a:t>
            </a:r>
            <a:r>
              <a:rPr sz="3200" spc="-10" dirty="0">
                <a:latin typeface="Carlito"/>
                <a:cs typeface="Carlito"/>
              </a:rPr>
              <a:t>relationship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power</a:t>
            </a:r>
            <a:r>
              <a:rPr sz="3200" spc="-114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domination.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92150"/>
            <a:ext cx="7687945" cy="569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4010">
              <a:spcBef>
                <a:spcPts val="95"/>
              </a:spcBef>
              <a:buSzPct val="97500"/>
              <a:tabLst>
                <a:tab pos="1179830" algn="l"/>
              </a:tabLst>
            </a:pPr>
            <a:r>
              <a:rPr sz="4000" spc="-25" dirty="0">
                <a:latin typeface="Carlito"/>
                <a:cs typeface="Carlito"/>
              </a:rPr>
              <a:t>Different </a:t>
            </a:r>
            <a:r>
              <a:rPr sz="4000" spc="-15" dirty="0">
                <a:latin typeface="Carlito"/>
                <a:cs typeface="Carlito"/>
              </a:rPr>
              <a:t>between </a:t>
            </a:r>
            <a:r>
              <a:rPr sz="4000" spc="-10" dirty="0">
                <a:latin typeface="Carlito"/>
                <a:cs typeface="Carlito"/>
              </a:rPr>
              <a:t>orient </a:t>
            </a:r>
            <a:r>
              <a:rPr sz="4000" spc="-5" dirty="0">
                <a:latin typeface="Carlito"/>
                <a:cs typeface="Carlito"/>
              </a:rPr>
              <a:t>and  </a:t>
            </a:r>
            <a:r>
              <a:rPr sz="4000" spc="-10" dirty="0">
                <a:latin typeface="Carlito"/>
                <a:cs typeface="Carlito"/>
              </a:rPr>
              <a:t>occident.</a:t>
            </a:r>
            <a:endParaRPr sz="4000" dirty="0">
              <a:latin typeface="Carlito"/>
              <a:cs typeface="Carlito"/>
            </a:endParaRPr>
          </a:p>
          <a:p>
            <a:pPr marL="355600" marR="282575" indent="-343535">
              <a:spcBef>
                <a:spcPts val="15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Orient </a:t>
            </a:r>
            <a:r>
              <a:rPr sz="3200" spc="-5" dirty="0">
                <a:latin typeface="Carlito"/>
                <a:cs typeface="Carlito"/>
              </a:rPr>
              <a:t>derives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Latin </a:t>
            </a:r>
            <a:r>
              <a:rPr sz="3200" spc="-15" dirty="0">
                <a:latin typeface="Carlito"/>
                <a:cs typeface="Carlito"/>
              </a:rPr>
              <a:t>word </a:t>
            </a:r>
            <a:r>
              <a:rPr sz="3200" spc="-5" dirty="0">
                <a:latin typeface="Carlito"/>
                <a:cs typeface="Carlito"/>
              </a:rPr>
              <a:t>Oriens  </a:t>
            </a:r>
            <a:r>
              <a:rPr sz="3200" dirty="0">
                <a:latin typeface="Carlito"/>
                <a:cs typeface="Carlito"/>
              </a:rPr>
              <a:t>and it </a:t>
            </a:r>
            <a:r>
              <a:rPr sz="3200" spc="-5" dirty="0">
                <a:latin typeface="Carlito"/>
                <a:cs typeface="Carlito"/>
              </a:rPr>
              <a:t>means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‘East’.</a:t>
            </a:r>
            <a:endParaRPr sz="3200" dirty="0">
              <a:latin typeface="Carlito"/>
              <a:cs typeface="Carlito"/>
            </a:endParaRPr>
          </a:p>
          <a:p>
            <a:pPr marL="355600" marR="193040" indent="-343535"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opposite </a:t>
            </a:r>
            <a:r>
              <a:rPr sz="3200" spc="-10" dirty="0">
                <a:latin typeface="Carlito"/>
                <a:cs typeface="Carlito"/>
              </a:rPr>
              <a:t>term </a:t>
            </a:r>
            <a:r>
              <a:rPr sz="3200" spc="-5" dirty="0">
                <a:latin typeface="Carlito"/>
                <a:cs typeface="Carlito"/>
              </a:rPr>
              <a:t>‘Occident’ derives </a:t>
            </a:r>
            <a:r>
              <a:rPr sz="3200" spc="-10" dirty="0">
                <a:latin typeface="Carlito"/>
                <a:cs typeface="Carlito"/>
              </a:rPr>
              <a:t>from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Latin </a:t>
            </a:r>
            <a:r>
              <a:rPr sz="3200" spc="-15" dirty="0">
                <a:latin typeface="Carlito"/>
                <a:cs typeface="Carlito"/>
              </a:rPr>
              <a:t>word </a:t>
            </a:r>
            <a:r>
              <a:rPr sz="3200" spc="-35" dirty="0">
                <a:latin typeface="Carlito"/>
                <a:cs typeface="Carlito"/>
              </a:rPr>
              <a:t>‘Occidens’, </a:t>
            </a:r>
            <a:r>
              <a:rPr sz="3200" spc="-5" dirty="0">
                <a:latin typeface="Carlito"/>
                <a:cs typeface="Carlito"/>
              </a:rPr>
              <a:t>meaning</a:t>
            </a:r>
            <a:r>
              <a:rPr sz="3200" spc="-50" dirty="0">
                <a:latin typeface="Carlito"/>
                <a:cs typeface="Carlito"/>
              </a:rPr>
              <a:t> ‘West’.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It is a </a:t>
            </a:r>
            <a:r>
              <a:rPr sz="3200" spc="-15" dirty="0">
                <a:latin typeface="Carlito"/>
                <a:cs typeface="Carlito"/>
              </a:rPr>
              <a:t>literary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formal </a:t>
            </a:r>
            <a:r>
              <a:rPr sz="3200" spc="-15" dirty="0">
                <a:latin typeface="Carlito"/>
                <a:cs typeface="Carlito"/>
              </a:rPr>
              <a:t>word </a:t>
            </a:r>
            <a:r>
              <a:rPr sz="3200" spc="-20" dirty="0">
                <a:latin typeface="Carlito"/>
                <a:cs typeface="Carlito"/>
              </a:rPr>
              <a:t>for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Western.</a:t>
            </a:r>
            <a:endParaRPr sz="3200" dirty="0">
              <a:latin typeface="Carlito"/>
              <a:cs typeface="Carlito"/>
            </a:endParaRPr>
          </a:p>
          <a:p>
            <a:pPr marL="355600" marR="508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relationship </a:t>
            </a:r>
            <a:r>
              <a:rPr sz="3200" spc="-10" dirty="0">
                <a:latin typeface="Carlito"/>
                <a:cs typeface="Carlito"/>
              </a:rPr>
              <a:t>between Orient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Occident </a:t>
            </a:r>
            <a:r>
              <a:rPr sz="3200" dirty="0">
                <a:latin typeface="Carlito"/>
                <a:cs typeface="Carlito"/>
              </a:rPr>
              <a:t>and is a </a:t>
            </a:r>
            <a:r>
              <a:rPr sz="3200" spc="-10" dirty="0">
                <a:latin typeface="Carlito"/>
                <a:cs typeface="Carlito"/>
              </a:rPr>
              <a:t>relationship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power</a:t>
            </a:r>
            <a:r>
              <a:rPr sz="3200" spc="-114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domination.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461899"/>
            <a:ext cx="8074659" cy="522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6620">
              <a:spcBef>
                <a:spcPts val="105"/>
              </a:spcBef>
              <a:buSzPct val="97727"/>
              <a:tabLst>
                <a:tab pos="1397000" algn="l"/>
              </a:tabLst>
            </a:pPr>
            <a:r>
              <a:rPr sz="4400" spc="-10" dirty="0">
                <a:latin typeface="Carlito"/>
                <a:cs typeface="Carlito"/>
              </a:rPr>
              <a:t>Reasonable</a:t>
            </a:r>
            <a:r>
              <a:rPr sz="4400" spc="-30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Qualification.</a:t>
            </a:r>
            <a:endParaRPr sz="4400" dirty="0">
              <a:latin typeface="Carlito"/>
              <a:cs typeface="Carlito"/>
            </a:endParaRPr>
          </a:p>
          <a:p>
            <a:pPr marL="355600" marR="6350" indent="-343535" algn="just">
              <a:lnSpc>
                <a:spcPct val="90000"/>
              </a:lnSpc>
              <a:spcBef>
                <a:spcPts val="374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In the </a:t>
            </a:r>
            <a:r>
              <a:rPr sz="3200" spc="-25" dirty="0">
                <a:latin typeface="Carlito"/>
                <a:cs typeface="Carlito"/>
              </a:rPr>
              <a:t>first </a:t>
            </a:r>
            <a:r>
              <a:rPr sz="3200" spc="-5" dirty="0">
                <a:latin typeface="Carlito"/>
                <a:cs typeface="Carlito"/>
              </a:rPr>
              <a:t>place it </a:t>
            </a:r>
            <a:r>
              <a:rPr sz="3200" spc="-10" dirty="0">
                <a:latin typeface="Carlito"/>
                <a:cs typeface="Carlito"/>
              </a:rPr>
              <a:t>would </a:t>
            </a:r>
            <a:r>
              <a:rPr sz="3200" dirty="0">
                <a:latin typeface="Carlito"/>
                <a:cs typeface="Carlito"/>
              </a:rPr>
              <a:t>be </a:t>
            </a:r>
            <a:r>
              <a:rPr sz="3200" spc="-10" dirty="0">
                <a:latin typeface="Carlito"/>
                <a:cs typeface="Carlito"/>
              </a:rPr>
              <a:t>wrong </a:t>
            </a:r>
            <a:r>
              <a:rPr sz="3200" spc="-30" dirty="0">
                <a:latin typeface="Carlito"/>
                <a:cs typeface="Carlito"/>
              </a:rPr>
              <a:t>to  </a:t>
            </a:r>
            <a:r>
              <a:rPr sz="3200" spc="-5" dirty="0">
                <a:latin typeface="Carlito"/>
                <a:cs typeface="Carlito"/>
              </a:rPr>
              <a:t>conclude that </a:t>
            </a:r>
            <a:r>
              <a:rPr sz="3200" spc="5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orient </a:t>
            </a:r>
            <a:r>
              <a:rPr sz="3200" spc="-10" dirty="0">
                <a:latin typeface="Carlito"/>
                <a:cs typeface="Carlito"/>
              </a:rPr>
              <a:t>was </a:t>
            </a:r>
            <a:r>
              <a:rPr sz="3200" spc="-5" dirty="0">
                <a:latin typeface="Carlito"/>
                <a:cs typeface="Carlito"/>
              </a:rPr>
              <a:t>essentially </a:t>
            </a:r>
            <a:r>
              <a:rPr sz="3200" dirty="0">
                <a:latin typeface="Carlito"/>
                <a:cs typeface="Carlito"/>
              </a:rPr>
              <a:t>an  idea or a </a:t>
            </a:r>
            <a:r>
              <a:rPr sz="3200" spc="-10" dirty="0">
                <a:latin typeface="Carlito"/>
                <a:cs typeface="Carlito"/>
              </a:rPr>
              <a:t>creation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no </a:t>
            </a:r>
            <a:r>
              <a:rPr sz="3200" spc="-10" dirty="0">
                <a:latin typeface="Carlito"/>
                <a:cs typeface="Carlito"/>
              </a:rPr>
              <a:t>corresponding  </a:t>
            </a:r>
            <a:r>
              <a:rPr sz="3200" spc="-35" dirty="0">
                <a:latin typeface="Carlito"/>
                <a:cs typeface="Carlito"/>
              </a:rPr>
              <a:t>reality.</a:t>
            </a:r>
            <a:endParaRPr sz="3200"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second </a:t>
            </a:r>
            <a:r>
              <a:rPr sz="3200" spc="-5" dirty="0">
                <a:latin typeface="Carlito"/>
                <a:cs typeface="Carlito"/>
              </a:rPr>
              <a:t>qualification is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b="1" dirty="0">
                <a:latin typeface="Carlito"/>
                <a:cs typeface="Carlito"/>
              </a:rPr>
              <a:t>ideas, </a:t>
            </a:r>
            <a:r>
              <a:rPr sz="3200" b="1" spc="-10" dirty="0">
                <a:latin typeface="Carlito"/>
                <a:cs typeface="Carlito"/>
              </a:rPr>
              <a:t>culture,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histories </a:t>
            </a:r>
            <a:r>
              <a:rPr sz="3200" spc="-5" dirty="0">
                <a:latin typeface="Carlito"/>
                <a:cs typeface="Carlito"/>
              </a:rPr>
              <a:t>cannot seriously be </a:t>
            </a:r>
            <a:r>
              <a:rPr sz="3200" spc="-20" dirty="0">
                <a:latin typeface="Carlito"/>
                <a:cs typeface="Carlito"/>
              </a:rPr>
              <a:t>understood 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5" dirty="0">
                <a:latin typeface="Carlito"/>
                <a:cs typeface="Carlito"/>
              </a:rPr>
              <a:t>studied </a:t>
            </a:r>
            <a:r>
              <a:rPr sz="3200" dirty="0">
                <a:latin typeface="Carlito"/>
                <a:cs typeface="Carlito"/>
              </a:rPr>
              <a:t>without their </a:t>
            </a:r>
            <a:r>
              <a:rPr sz="3200" spc="-20" dirty="0">
                <a:latin typeface="Carlito"/>
                <a:cs typeface="Carlito"/>
              </a:rPr>
              <a:t>force,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more  precisely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15" dirty="0">
                <a:latin typeface="Carlito"/>
                <a:cs typeface="Carlito"/>
              </a:rPr>
              <a:t>configuration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5" dirty="0">
                <a:latin typeface="Carlito"/>
                <a:cs typeface="Carlito"/>
              </a:rPr>
              <a:t>power, </a:t>
            </a:r>
            <a:r>
              <a:rPr sz="3200" dirty="0">
                <a:latin typeface="Carlito"/>
                <a:cs typeface="Carlito"/>
              </a:rPr>
              <a:t>also  </a:t>
            </a:r>
            <a:r>
              <a:rPr sz="3200" spc="-5" dirty="0">
                <a:latin typeface="Carlito"/>
                <a:cs typeface="Carlito"/>
              </a:rPr>
              <a:t>being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studied.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812039"/>
            <a:ext cx="8073390" cy="483722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6350" indent="-343535" algn="just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The structure of orient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nothing more than a  </a:t>
            </a:r>
            <a:r>
              <a:rPr sz="3000" spc="-5" dirty="0">
                <a:latin typeface="Times New Roman"/>
                <a:cs typeface="Times New Roman"/>
              </a:rPr>
              <a:t>structure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5" dirty="0">
                <a:latin typeface="Times New Roman"/>
                <a:cs typeface="Times New Roman"/>
              </a:rPr>
              <a:t>lies </a:t>
            </a:r>
            <a:r>
              <a:rPr sz="3000" dirty="0">
                <a:latin typeface="Times New Roman"/>
                <a:cs typeface="Times New Roman"/>
              </a:rPr>
              <a:t>or the myths which, were the  </a:t>
            </a:r>
            <a:r>
              <a:rPr sz="3000" spc="-5" dirty="0">
                <a:latin typeface="Times New Roman"/>
                <a:cs typeface="Times New Roman"/>
              </a:rPr>
              <a:t>truth </a:t>
            </a:r>
            <a:r>
              <a:rPr sz="3000" dirty="0">
                <a:latin typeface="Times New Roman"/>
                <a:cs typeface="Times New Roman"/>
              </a:rPr>
              <a:t>about them to be </a:t>
            </a:r>
            <a:r>
              <a:rPr sz="3000" spc="-5" dirty="0">
                <a:latin typeface="Times New Roman"/>
                <a:cs typeface="Times New Roman"/>
              </a:rPr>
              <a:t>told </a:t>
            </a:r>
            <a:r>
              <a:rPr sz="3000" dirty="0">
                <a:latin typeface="Times New Roman"/>
                <a:cs typeface="Times New Roman"/>
              </a:rPr>
              <a:t>, would </a:t>
            </a:r>
            <a:r>
              <a:rPr sz="3000" spc="-5" dirty="0">
                <a:latin typeface="Times New Roman"/>
                <a:cs typeface="Times New Roman"/>
              </a:rPr>
              <a:t>simply </a:t>
            </a:r>
            <a:r>
              <a:rPr sz="3000" dirty="0">
                <a:latin typeface="Times New Roman"/>
                <a:cs typeface="Times New Roman"/>
              </a:rPr>
              <a:t>blow  </a:t>
            </a:r>
            <a:r>
              <a:rPr sz="3000" spc="-40" dirty="0">
                <a:latin typeface="Times New Roman"/>
                <a:cs typeface="Times New Roman"/>
              </a:rPr>
              <a:t>away.</a:t>
            </a:r>
            <a:endParaRPr sz="30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90000"/>
              </a:lnSpc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Orientalism </a:t>
            </a:r>
            <a:r>
              <a:rPr sz="3000" spc="-5" dirty="0">
                <a:latin typeface="Times New Roman"/>
                <a:cs typeface="Times New Roman"/>
              </a:rPr>
              <a:t>as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5" dirty="0">
                <a:latin typeface="Times New Roman"/>
                <a:cs typeface="Times New Roman"/>
              </a:rPr>
              <a:t>system </a:t>
            </a:r>
            <a:r>
              <a:rPr sz="3000" spc="5" dirty="0">
                <a:latin typeface="Times New Roman"/>
                <a:cs typeface="Times New Roman"/>
              </a:rPr>
              <a:t>of </a:t>
            </a:r>
            <a:r>
              <a:rPr sz="3000" dirty="0">
                <a:latin typeface="Times New Roman"/>
                <a:cs typeface="Times New Roman"/>
              </a:rPr>
              <a:t>knowledge about  Orient, </a:t>
            </a:r>
            <a:r>
              <a:rPr sz="3000" spc="-5" dirty="0">
                <a:latin typeface="Times New Roman"/>
                <a:cs typeface="Times New Roman"/>
              </a:rPr>
              <a:t>an </a:t>
            </a:r>
            <a:r>
              <a:rPr sz="3000" dirty="0">
                <a:latin typeface="Times New Roman"/>
                <a:cs typeface="Times New Roman"/>
              </a:rPr>
              <a:t>accepted </a:t>
            </a:r>
            <a:r>
              <a:rPr sz="3000" spc="-5" dirty="0">
                <a:latin typeface="Times New Roman"/>
                <a:cs typeface="Times New Roman"/>
              </a:rPr>
              <a:t>grid for filtering through the  </a:t>
            </a:r>
            <a:r>
              <a:rPr sz="3000" dirty="0">
                <a:latin typeface="Times New Roman"/>
                <a:cs typeface="Times New Roman"/>
              </a:rPr>
              <a:t>Orient </a:t>
            </a:r>
            <a:r>
              <a:rPr sz="3000" spc="-5" dirty="0">
                <a:latin typeface="Times New Roman"/>
                <a:cs typeface="Times New Roman"/>
              </a:rPr>
              <a:t>into </a:t>
            </a:r>
            <a:r>
              <a:rPr sz="3000" spc="-35" dirty="0">
                <a:latin typeface="Times New Roman"/>
                <a:cs typeface="Times New Roman"/>
              </a:rPr>
              <a:t>Western </a:t>
            </a:r>
            <a:r>
              <a:rPr sz="3000" dirty="0">
                <a:latin typeface="Times New Roman"/>
                <a:cs typeface="Times New Roman"/>
              </a:rPr>
              <a:t>consciousness, </a:t>
            </a:r>
            <a:r>
              <a:rPr sz="3000" spc="-5" dirty="0">
                <a:latin typeface="Times New Roman"/>
                <a:cs typeface="Times New Roman"/>
              </a:rPr>
              <a:t>just as </a:t>
            </a:r>
            <a:r>
              <a:rPr sz="3000" dirty="0">
                <a:latin typeface="Times New Roman"/>
                <a:cs typeface="Times New Roman"/>
              </a:rPr>
              <a:t>that  same investment multiplied </a:t>
            </a:r>
            <a:r>
              <a:rPr sz="3000" spc="-5" dirty="0">
                <a:latin typeface="Times New Roman"/>
                <a:cs typeface="Times New Roman"/>
              </a:rPr>
              <a:t>indeed made </a:t>
            </a:r>
            <a:r>
              <a:rPr sz="3000" dirty="0">
                <a:latin typeface="Times New Roman"/>
                <a:cs typeface="Times New Roman"/>
              </a:rPr>
              <a:t>truly  </a:t>
            </a:r>
            <a:r>
              <a:rPr sz="3000" spc="-5" dirty="0">
                <a:latin typeface="Times New Roman"/>
                <a:cs typeface="Times New Roman"/>
              </a:rPr>
              <a:t>productive </a:t>
            </a:r>
            <a:r>
              <a:rPr sz="3000" dirty="0">
                <a:latin typeface="Times New Roman"/>
                <a:cs typeface="Times New Roman"/>
              </a:rPr>
              <a:t>the statements profiling out from  </a:t>
            </a:r>
            <a:r>
              <a:rPr sz="3000" spc="-5" dirty="0">
                <a:latin typeface="Times New Roman"/>
                <a:cs typeface="Times New Roman"/>
              </a:rPr>
              <a:t>Orientalism into </a:t>
            </a:r>
            <a:r>
              <a:rPr sz="3000" dirty="0">
                <a:latin typeface="Times New Roman"/>
                <a:cs typeface="Times New Roman"/>
              </a:rPr>
              <a:t>the general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culture.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038" y="716406"/>
            <a:ext cx="5487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5" dirty="0">
                <a:solidFill>
                  <a:srgbClr val="404040"/>
                </a:solidFill>
                <a:latin typeface="Verdana"/>
                <a:cs typeface="Verdana"/>
              </a:rPr>
              <a:t>2. </a:t>
            </a:r>
            <a:r>
              <a:rPr sz="2800" spc="-210" dirty="0">
                <a:solidFill>
                  <a:srgbClr val="404040"/>
                </a:solidFill>
                <a:latin typeface="Verdana"/>
                <a:cs typeface="Verdana"/>
              </a:rPr>
              <a:t>Examples </a:t>
            </a:r>
            <a:r>
              <a:rPr sz="2800" spc="-12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Orientalism </a:t>
            </a:r>
            <a:r>
              <a:rPr sz="2800" spc="-150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2800" spc="-235" dirty="0">
                <a:solidFill>
                  <a:srgbClr val="404040"/>
                </a:solidFill>
                <a:latin typeface="Verdana"/>
                <a:cs typeface="Verdana"/>
              </a:rPr>
              <a:t>Arts: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5038" y="1227861"/>
            <a:ext cx="9065895" cy="35591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200" spc="-25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2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50" dirty="0">
                <a:solidFill>
                  <a:srgbClr val="404040"/>
                </a:solidFill>
                <a:latin typeface="Verdana"/>
                <a:cs typeface="Verdana"/>
              </a:rPr>
              <a:t>Literature…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200" spc="-275" dirty="0">
                <a:solidFill>
                  <a:srgbClr val="404040"/>
                </a:solidFill>
                <a:latin typeface="Verdana"/>
                <a:cs typeface="Verdana"/>
              </a:rPr>
              <a:t>1704, </a:t>
            </a: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200" spc="-155" dirty="0">
                <a:solidFill>
                  <a:srgbClr val="404040"/>
                </a:solidFill>
                <a:latin typeface="Verdana"/>
                <a:cs typeface="Verdana"/>
              </a:rPr>
              <a:t>first </a:t>
            </a:r>
            <a:r>
              <a:rPr sz="2200" spc="-140" dirty="0">
                <a:solidFill>
                  <a:srgbClr val="404040"/>
                </a:solidFill>
                <a:latin typeface="Verdana"/>
                <a:cs typeface="Verdana"/>
              </a:rPr>
              <a:t>French </a:t>
            </a: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translation </a:t>
            </a:r>
            <a:r>
              <a:rPr sz="2200" spc="-9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200" spc="-114" dirty="0">
                <a:solidFill>
                  <a:srgbClr val="404040"/>
                </a:solidFill>
                <a:latin typeface="Verdana"/>
                <a:cs typeface="Verdana"/>
              </a:rPr>
              <a:t>“Arabian </a:t>
            </a:r>
            <a:r>
              <a:rPr sz="2200" spc="-120" dirty="0">
                <a:solidFill>
                  <a:srgbClr val="404040"/>
                </a:solidFill>
                <a:latin typeface="Verdana"/>
                <a:cs typeface="Verdana"/>
              </a:rPr>
              <a:t>Nights” </a:t>
            </a: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2200" spc="-100" dirty="0">
                <a:solidFill>
                  <a:srgbClr val="404040"/>
                </a:solidFill>
                <a:latin typeface="Verdana"/>
                <a:cs typeface="Verdana"/>
              </a:rPr>
              <a:t>Antoine</a:t>
            </a:r>
            <a:r>
              <a:rPr sz="2200" spc="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404040"/>
                </a:solidFill>
                <a:latin typeface="Verdana"/>
                <a:cs typeface="Verdana"/>
              </a:rPr>
              <a:t>Galland.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64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200" spc="-25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2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60" dirty="0">
                <a:solidFill>
                  <a:srgbClr val="404040"/>
                </a:solidFill>
                <a:latin typeface="Verdana"/>
                <a:cs typeface="Verdana"/>
              </a:rPr>
              <a:t>Poetry…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spc="-355" dirty="0">
                <a:solidFill>
                  <a:srgbClr val="404040"/>
                </a:solidFill>
                <a:latin typeface="Verdana"/>
                <a:cs typeface="Verdana"/>
              </a:rPr>
              <a:t>1816, </a:t>
            </a:r>
            <a:r>
              <a:rPr sz="2200" spc="-130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200" spc="-90" dirty="0">
                <a:solidFill>
                  <a:srgbClr val="404040"/>
                </a:solidFill>
                <a:latin typeface="Verdana"/>
                <a:cs typeface="Verdana"/>
              </a:rPr>
              <a:t>poem </a:t>
            </a:r>
            <a:r>
              <a:rPr sz="2200" spc="-150" dirty="0">
                <a:solidFill>
                  <a:srgbClr val="404040"/>
                </a:solidFill>
                <a:latin typeface="Verdana"/>
                <a:cs typeface="Verdana"/>
              </a:rPr>
              <a:t>“Kubla </a:t>
            </a:r>
            <a:r>
              <a:rPr sz="2200" spc="-170" dirty="0">
                <a:solidFill>
                  <a:srgbClr val="404040"/>
                </a:solidFill>
                <a:latin typeface="Verdana"/>
                <a:cs typeface="Verdana"/>
              </a:rPr>
              <a:t>Khan” </a:t>
            </a: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2200" spc="-335" dirty="0">
                <a:solidFill>
                  <a:srgbClr val="404040"/>
                </a:solidFill>
                <a:latin typeface="Verdana"/>
                <a:cs typeface="Verdana"/>
              </a:rPr>
              <a:t>S.T.</a:t>
            </a:r>
            <a:r>
              <a:rPr sz="2200" spc="-3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/>
                <a:cs typeface="Verdana"/>
              </a:rPr>
              <a:t>Coleridge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64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200" spc="-25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2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Painting…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200" spc="-110" dirty="0">
                <a:solidFill>
                  <a:srgbClr val="404040"/>
                </a:solidFill>
                <a:latin typeface="Verdana"/>
                <a:cs typeface="Verdana"/>
              </a:rPr>
              <a:t>painting </a:t>
            </a:r>
            <a:r>
              <a:rPr sz="2200" spc="-114" dirty="0">
                <a:solidFill>
                  <a:srgbClr val="404040"/>
                </a:solidFill>
                <a:latin typeface="Verdana"/>
                <a:cs typeface="Verdana"/>
              </a:rPr>
              <a:t>ofJean-Léon </a:t>
            </a:r>
            <a:r>
              <a:rPr sz="2200" spc="-145" dirty="0">
                <a:solidFill>
                  <a:srgbClr val="404040"/>
                </a:solidFill>
                <a:latin typeface="Verdana"/>
                <a:cs typeface="Verdana"/>
              </a:rPr>
              <a:t>Géromés </a:t>
            </a:r>
            <a:r>
              <a:rPr sz="2200" u="heavy" spc="-140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La </a:t>
            </a:r>
            <a:r>
              <a:rPr sz="2200" u="heavy" spc="-120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Prière </a:t>
            </a:r>
            <a:r>
              <a:rPr sz="2200" u="heavy" spc="-130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dans la</a:t>
            </a:r>
            <a:r>
              <a:rPr sz="2200" u="heavy" spc="-185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 </a:t>
            </a:r>
            <a:r>
              <a:rPr sz="2200" u="heavy" spc="-145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maison</a:t>
            </a:r>
            <a:r>
              <a:rPr sz="2200" spc="-14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65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200" spc="-254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2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/>
                <a:cs typeface="Verdana"/>
              </a:rPr>
              <a:t>Music…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200" spc="-110" dirty="0">
                <a:solidFill>
                  <a:srgbClr val="404040"/>
                </a:solidFill>
                <a:latin typeface="Verdana"/>
                <a:cs typeface="Verdana"/>
              </a:rPr>
              <a:t>Popular </a:t>
            </a:r>
            <a:r>
              <a:rPr sz="2200" spc="-100" dirty="0">
                <a:solidFill>
                  <a:srgbClr val="404040"/>
                </a:solidFill>
                <a:latin typeface="Verdana"/>
                <a:cs typeface="Verdana"/>
              </a:rPr>
              <a:t>song </a:t>
            </a:r>
            <a:r>
              <a:rPr sz="2200" spc="-145" dirty="0">
                <a:solidFill>
                  <a:srgbClr val="404040"/>
                </a:solidFill>
                <a:latin typeface="Verdana"/>
                <a:cs typeface="Verdana"/>
              </a:rPr>
              <a:t>“</a:t>
            </a:r>
            <a:r>
              <a:rPr sz="2200" u="heavy" spc="-145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Princess </a:t>
            </a:r>
            <a:r>
              <a:rPr sz="2200" u="heavy" spc="-90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of </a:t>
            </a:r>
            <a:r>
              <a:rPr sz="2200" u="heavy" spc="-125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Verdana"/>
                <a:cs typeface="Verdana"/>
              </a:rPr>
              <a:t>China</a:t>
            </a:r>
            <a:r>
              <a:rPr sz="2200" spc="-125" dirty="0">
                <a:solidFill>
                  <a:srgbClr val="404040"/>
                </a:solidFill>
                <a:latin typeface="Verdana"/>
                <a:cs typeface="Verdana"/>
              </a:rPr>
              <a:t>” </a:t>
            </a: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2200" spc="-95" dirty="0">
                <a:solidFill>
                  <a:srgbClr val="404040"/>
                </a:solidFill>
                <a:latin typeface="Verdana"/>
                <a:cs typeface="Verdana"/>
              </a:rPr>
              <a:t>Coldplay </a:t>
            </a:r>
            <a:r>
              <a:rPr sz="2200" spc="-10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200" spc="-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60" dirty="0">
                <a:solidFill>
                  <a:srgbClr val="404040"/>
                </a:solidFill>
                <a:latin typeface="Verdana"/>
                <a:cs typeface="Verdana"/>
              </a:rPr>
              <a:t>Rihanna.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3510" y="102235"/>
            <a:ext cx="3158490" cy="204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1035" y="549402"/>
            <a:ext cx="5426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Edward </a:t>
            </a:r>
            <a:r>
              <a:rPr spc="-125" dirty="0"/>
              <a:t>Said </a:t>
            </a:r>
            <a:r>
              <a:rPr spc="475" dirty="0"/>
              <a:t>&amp;</a:t>
            </a:r>
            <a:r>
              <a:rPr spc="120" dirty="0"/>
              <a:t> </a:t>
            </a:r>
            <a:r>
              <a:rPr spc="-5" dirty="0"/>
              <a:t>Orientalism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1752600"/>
            <a:ext cx="10012045" cy="41408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Orientalism </a:t>
            </a:r>
            <a:r>
              <a:rPr sz="2200" spc="-10" dirty="0">
                <a:latin typeface="Arial"/>
                <a:cs typeface="Arial"/>
              </a:rPr>
              <a:t>had </a:t>
            </a:r>
            <a:r>
              <a:rPr sz="2200" spc="40" dirty="0">
                <a:latin typeface="Arial"/>
                <a:cs typeface="Arial"/>
              </a:rPr>
              <a:t>no </a:t>
            </a:r>
            <a:r>
              <a:rPr sz="2200" spc="-5" dirty="0">
                <a:latin typeface="Arial"/>
                <a:cs typeface="Arial"/>
              </a:rPr>
              <a:t>negative </a:t>
            </a:r>
            <a:r>
              <a:rPr sz="2200" spc="30" dirty="0">
                <a:latin typeface="Arial"/>
                <a:cs typeface="Arial"/>
              </a:rPr>
              <a:t>connotation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before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00" b="1" spc="-70" dirty="0">
                <a:latin typeface="Arial"/>
                <a:cs typeface="Arial"/>
              </a:rPr>
              <a:t>Said</a:t>
            </a:r>
            <a:r>
              <a:rPr sz="2200" spc="-70" dirty="0">
                <a:latin typeface="Arial"/>
                <a:cs typeface="Arial"/>
              </a:rPr>
              <a:t>’s </a:t>
            </a:r>
            <a:r>
              <a:rPr sz="2200" spc="20" dirty="0">
                <a:latin typeface="Arial"/>
                <a:cs typeface="Arial"/>
              </a:rPr>
              <a:t>work </a:t>
            </a:r>
            <a:r>
              <a:rPr sz="2200" spc="25" dirty="0">
                <a:latin typeface="Arial"/>
                <a:cs typeface="Arial"/>
              </a:rPr>
              <a:t>publication </a:t>
            </a:r>
            <a:r>
              <a:rPr sz="2200" spc="65" dirty="0">
                <a:latin typeface="Arial"/>
                <a:cs typeface="Arial"/>
              </a:rPr>
              <a:t>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“</a:t>
            </a:r>
            <a:r>
              <a:rPr sz="2200" b="1" spc="-10" dirty="0">
                <a:latin typeface="Arial"/>
                <a:cs typeface="Arial"/>
              </a:rPr>
              <a:t>Orientalism</a:t>
            </a:r>
            <a:r>
              <a:rPr sz="2200" spc="-10" dirty="0">
                <a:latin typeface="Arial"/>
                <a:cs typeface="Arial"/>
              </a:rPr>
              <a:t>”.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200" spc="-80" dirty="0">
                <a:latin typeface="Arial"/>
                <a:cs typeface="Arial"/>
              </a:rPr>
              <a:t>Said </a:t>
            </a:r>
            <a:r>
              <a:rPr sz="2200" spc="-30" dirty="0">
                <a:latin typeface="Arial"/>
                <a:cs typeface="Arial"/>
              </a:rPr>
              <a:t>emphasized </a:t>
            </a:r>
            <a:r>
              <a:rPr sz="2200" spc="25" dirty="0">
                <a:latin typeface="Arial"/>
                <a:cs typeface="Arial"/>
              </a:rPr>
              <a:t>the </a:t>
            </a:r>
            <a:r>
              <a:rPr sz="2200" spc="5" dirty="0">
                <a:latin typeface="Arial"/>
                <a:cs typeface="Arial"/>
              </a:rPr>
              <a:t>relationship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spc="15" dirty="0">
                <a:latin typeface="Arial"/>
                <a:cs typeface="Arial"/>
              </a:rPr>
              <a:t>power </a:t>
            </a:r>
            <a:r>
              <a:rPr sz="2200" spc="-10" dirty="0">
                <a:latin typeface="Arial"/>
                <a:cs typeface="Arial"/>
              </a:rPr>
              <a:t>and</a:t>
            </a:r>
            <a:r>
              <a:rPr sz="2200" spc="1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knowledge.</a:t>
            </a:r>
            <a:endParaRPr sz="2200" dirty="0">
              <a:latin typeface="Arial"/>
              <a:cs typeface="Arial"/>
            </a:endParaRPr>
          </a:p>
          <a:p>
            <a:pPr marL="355600" marR="329565" indent="-342900">
              <a:lnSpc>
                <a:spcPct val="100000"/>
              </a:lnSpc>
              <a:spcBef>
                <a:spcPts val="101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200" spc="-80" dirty="0">
                <a:latin typeface="Arial"/>
                <a:cs typeface="Arial"/>
              </a:rPr>
              <a:t>Said </a:t>
            </a:r>
            <a:r>
              <a:rPr sz="2200" dirty="0">
                <a:latin typeface="Arial"/>
                <a:cs typeface="Arial"/>
              </a:rPr>
              <a:t>argued </a:t>
            </a:r>
            <a:r>
              <a:rPr sz="2200" spc="40" dirty="0">
                <a:latin typeface="Arial"/>
                <a:cs typeface="Arial"/>
              </a:rPr>
              <a:t>that </a:t>
            </a:r>
            <a:r>
              <a:rPr sz="2200" spc="15" dirty="0">
                <a:latin typeface="Arial"/>
                <a:cs typeface="Arial"/>
              </a:rPr>
              <a:t>Orient </a:t>
            </a:r>
            <a:r>
              <a:rPr sz="2200" spc="-10" dirty="0">
                <a:latin typeface="Arial"/>
                <a:cs typeface="Arial"/>
              </a:rPr>
              <a:t>and Occident </a:t>
            </a:r>
            <a:r>
              <a:rPr sz="2200" spc="10" dirty="0">
                <a:latin typeface="Arial"/>
                <a:cs typeface="Arial"/>
              </a:rPr>
              <a:t>worked </a:t>
            </a:r>
            <a:r>
              <a:rPr sz="2200" spc="-140" dirty="0">
                <a:latin typeface="Arial"/>
                <a:cs typeface="Arial"/>
              </a:rPr>
              <a:t>as </a:t>
            </a:r>
            <a:r>
              <a:rPr sz="2200" spc="25" dirty="0">
                <a:latin typeface="Arial"/>
                <a:cs typeface="Arial"/>
              </a:rPr>
              <a:t>oppositional </a:t>
            </a:r>
            <a:r>
              <a:rPr sz="2200" spc="-30" dirty="0">
                <a:latin typeface="Arial"/>
                <a:cs typeface="Arial"/>
              </a:rPr>
              <a:t>terms, </a:t>
            </a:r>
            <a:r>
              <a:rPr sz="2200" spc="-55" dirty="0">
                <a:latin typeface="Arial"/>
                <a:cs typeface="Arial"/>
              </a:rPr>
              <a:t>so </a:t>
            </a:r>
            <a:r>
              <a:rPr sz="2200" spc="-110" dirty="0">
                <a:latin typeface="Arial"/>
                <a:cs typeface="Arial"/>
              </a:rPr>
              <a:t>that  </a:t>
            </a:r>
            <a:r>
              <a:rPr sz="2200" spc="25" dirty="0">
                <a:latin typeface="Arial"/>
                <a:cs typeface="Arial"/>
              </a:rPr>
              <a:t>the "Orient" </a:t>
            </a:r>
            <a:r>
              <a:rPr sz="2200" spc="-95" dirty="0">
                <a:latin typeface="Arial"/>
                <a:cs typeface="Arial"/>
              </a:rPr>
              <a:t>was </a:t>
            </a:r>
            <a:r>
              <a:rPr sz="2200" dirty="0">
                <a:latin typeface="Arial"/>
                <a:cs typeface="Arial"/>
              </a:rPr>
              <a:t>constructed </a:t>
            </a:r>
            <a:r>
              <a:rPr sz="2200" spc="-140" dirty="0">
                <a:latin typeface="Arial"/>
                <a:cs typeface="Arial"/>
              </a:rPr>
              <a:t>as </a:t>
            </a:r>
            <a:r>
              <a:rPr sz="2200" spc="-11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negative </a:t>
            </a:r>
            <a:r>
              <a:rPr sz="2200" spc="-10" dirty="0">
                <a:latin typeface="Arial"/>
                <a:cs typeface="Arial"/>
              </a:rPr>
              <a:t>inversion </a:t>
            </a:r>
            <a:r>
              <a:rPr sz="2200" spc="65" dirty="0">
                <a:latin typeface="Arial"/>
                <a:cs typeface="Arial"/>
              </a:rPr>
              <a:t>of </a:t>
            </a:r>
            <a:r>
              <a:rPr sz="2200" spc="-25" dirty="0">
                <a:latin typeface="Arial"/>
                <a:cs typeface="Arial"/>
              </a:rPr>
              <a:t>Western</a:t>
            </a:r>
            <a:r>
              <a:rPr sz="2200" spc="2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culture.</a:t>
            </a:r>
            <a:endParaRPr sz="2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200" spc="-85" dirty="0">
                <a:latin typeface="Arial"/>
                <a:cs typeface="Arial"/>
              </a:rPr>
              <a:t>The </a:t>
            </a:r>
            <a:r>
              <a:rPr sz="2200" spc="5" dirty="0">
                <a:latin typeface="Arial"/>
                <a:cs typeface="Arial"/>
              </a:rPr>
              <a:t>historian </a:t>
            </a:r>
            <a:r>
              <a:rPr sz="2200" spc="-35" dirty="0">
                <a:latin typeface="Arial"/>
                <a:cs typeface="Arial"/>
              </a:rPr>
              <a:t>Bernard </a:t>
            </a:r>
            <a:r>
              <a:rPr sz="2200" spc="-90" dirty="0">
                <a:latin typeface="Arial"/>
                <a:cs typeface="Arial"/>
              </a:rPr>
              <a:t>Lewis, </a:t>
            </a:r>
            <a:r>
              <a:rPr sz="2200" spc="-45" dirty="0">
                <a:latin typeface="Arial"/>
                <a:cs typeface="Arial"/>
              </a:rPr>
              <a:t>also </a:t>
            </a:r>
            <a:r>
              <a:rPr sz="2200" spc="-5" dirty="0">
                <a:latin typeface="Arial"/>
                <a:cs typeface="Arial"/>
              </a:rPr>
              <a:t>criticized </a:t>
            </a:r>
            <a:r>
              <a:rPr sz="2200" spc="-70" dirty="0">
                <a:latin typeface="Arial"/>
                <a:cs typeface="Arial"/>
              </a:rPr>
              <a:t>Said's </a:t>
            </a:r>
            <a:r>
              <a:rPr sz="2200" dirty="0">
                <a:latin typeface="Arial"/>
                <a:cs typeface="Arial"/>
              </a:rPr>
              <a:t>theory. </a:t>
            </a:r>
            <a:r>
              <a:rPr sz="2200" spc="-55" dirty="0">
                <a:latin typeface="Arial"/>
                <a:cs typeface="Arial"/>
              </a:rPr>
              <a:t>He </a:t>
            </a:r>
            <a:r>
              <a:rPr sz="2200" spc="-40" dirty="0">
                <a:latin typeface="Arial"/>
                <a:cs typeface="Arial"/>
              </a:rPr>
              <a:t>argues </a:t>
            </a:r>
            <a:r>
              <a:rPr sz="2200" spc="40" dirty="0">
                <a:latin typeface="Arial"/>
                <a:cs typeface="Arial"/>
              </a:rPr>
              <a:t>that </a:t>
            </a:r>
            <a:r>
              <a:rPr sz="2200" spc="-85" dirty="0">
                <a:latin typeface="Arial"/>
                <a:cs typeface="Arial"/>
              </a:rPr>
              <a:t>Orient  </a:t>
            </a:r>
            <a:r>
              <a:rPr sz="2200" spc="-140" dirty="0">
                <a:latin typeface="Arial"/>
                <a:cs typeface="Arial"/>
              </a:rPr>
              <a:t>as </a:t>
            </a:r>
            <a:r>
              <a:rPr sz="2200" spc="-11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negative </a:t>
            </a:r>
            <a:r>
              <a:rPr sz="2200" spc="40" dirty="0">
                <a:latin typeface="Arial"/>
                <a:cs typeface="Arial"/>
              </a:rPr>
              <a:t>mirror </a:t>
            </a:r>
            <a:r>
              <a:rPr sz="2200" spc="-10" dirty="0">
                <a:latin typeface="Arial"/>
                <a:cs typeface="Arial"/>
              </a:rPr>
              <a:t>image </a:t>
            </a:r>
            <a:r>
              <a:rPr sz="2200" spc="65" dirty="0">
                <a:latin typeface="Arial"/>
                <a:cs typeface="Arial"/>
              </a:rPr>
              <a:t>of </a:t>
            </a:r>
            <a:r>
              <a:rPr sz="2200" spc="25" dirty="0">
                <a:latin typeface="Arial"/>
                <a:cs typeface="Arial"/>
              </a:rPr>
              <a:t>the </a:t>
            </a:r>
            <a:r>
              <a:rPr sz="2200" spc="-40" dirty="0">
                <a:latin typeface="Arial"/>
                <a:cs typeface="Arial"/>
              </a:rPr>
              <a:t>West </a:t>
            </a:r>
            <a:r>
              <a:rPr sz="2200" spc="-70" dirty="0">
                <a:latin typeface="Arial"/>
                <a:cs typeface="Arial"/>
              </a:rPr>
              <a:t>is </a:t>
            </a:r>
            <a:r>
              <a:rPr sz="2200" spc="70" dirty="0">
                <a:latin typeface="Arial"/>
                <a:cs typeface="Arial"/>
              </a:rPr>
              <a:t>not </a:t>
            </a:r>
            <a:r>
              <a:rPr sz="2200" spc="15" dirty="0">
                <a:latin typeface="Arial"/>
                <a:cs typeface="Arial"/>
              </a:rPr>
              <a:t>wholly</a:t>
            </a:r>
            <a:r>
              <a:rPr sz="2200" spc="1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true.</a:t>
            </a:r>
            <a:endParaRPr sz="2200" dirty="0">
              <a:latin typeface="Arial"/>
              <a:cs typeface="Arial"/>
            </a:endParaRPr>
          </a:p>
          <a:p>
            <a:pPr marL="355600" marR="217170" indent="-342900">
              <a:lnSpc>
                <a:spcPct val="99800"/>
              </a:lnSpc>
              <a:spcBef>
                <a:spcPts val="1015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200" spc="-55" dirty="0">
                <a:latin typeface="Arial"/>
                <a:cs typeface="Arial"/>
              </a:rPr>
              <a:t>Recently, </a:t>
            </a:r>
            <a:r>
              <a:rPr sz="2200" spc="25" dirty="0">
                <a:latin typeface="Arial"/>
                <a:cs typeface="Arial"/>
              </a:rPr>
              <a:t>the </a:t>
            </a:r>
            <a:r>
              <a:rPr sz="2200" spc="35" dirty="0">
                <a:latin typeface="Arial"/>
                <a:cs typeface="Arial"/>
              </a:rPr>
              <a:t>term </a:t>
            </a:r>
            <a:r>
              <a:rPr sz="2200" b="1" spc="-45" dirty="0">
                <a:latin typeface="Arial"/>
                <a:cs typeface="Arial"/>
              </a:rPr>
              <a:t>Occidentalism </a:t>
            </a:r>
            <a:r>
              <a:rPr sz="2200" spc="-90" dirty="0">
                <a:latin typeface="Arial"/>
                <a:cs typeface="Arial"/>
              </a:rPr>
              <a:t>has </a:t>
            </a:r>
            <a:r>
              <a:rPr sz="2200" spc="-15" dirty="0">
                <a:latin typeface="Arial"/>
                <a:cs typeface="Arial"/>
              </a:rPr>
              <a:t>been </a:t>
            </a:r>
            <a:r>
              <a:rPr sz="2200" spc="-40" dirty="0">
                <a:latin typeface="Arial"/>
                <a:cs typeface="Arial"/>
              </a:rPr>
              <a:t>used </a:t>
            </a:r>
            <a:r>
              <a:rPr sz="2200" spc="95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refer </a:t>
            </a:r>
            <a:r>
              <a:rPr sz="2200" spc="95" dirty="0">
                <a:latin typeface="Arial"/>
                <a:cs typeface="Arial"/>
              </a:rPr>
              <a:t>to </a:t>
            </a:r>
            <a:r>
              <a:rPr sz="2200" spc="25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negative  </a:t>
            </a:r>
            <a:r>
              <a:rPr sz="2200" spc="-50" dirty="0">
                <a:latin typeface="Arial"/>
                <a:cs typeface="Arial"/>
              </a:rPr>
              <a:t>views </a:t>
            </a:r>
            <a:r>
              <a:rPr sz="2200" spc="65" dirty="0">
                <a:latin typeface="Arial"/>
                <a:cs typeface="Arial"/>
              </a:rPr>
              <a:t>of </a:t>
            </a:r>
            <a:r>
              <a:rPr sz="2200" spc="25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Western </a:t>
            </a:r>
            <a:r>
              <a:rPr sz="2200" spc="40" dirty="0">
                <a:latin typeface="Arial"/>
                <a:cs typeface="Arial"/>
              </a:rPr>
              <a:t>world that </a:t>
            </a:r>
            <a:r>
              <a:rPr sz="2200" spc="-60" dirty="0">
                <a:latin typeface="Arial"/>
                <a:cs typeface="Arial"/>
              </a:rPr>
              <a:t>can </a:t>
            </a:r>
            <a:r>
              <a:rPr sz="2200" spc="-20" dirty="0">
                <a:latin typeface="Arial"/>
                <a:cs typeface="Arial"/>
              </a:rPr>
              <a:t>sometimes </a:t>
            </a:r>
            <a:r>
              <a:rPr sz="2200" spc="-5" dirty="0">
                <a:latin typeface="Arial"/>
                <a:cs typeface="Arial"/>
              </a:rPr>
              <a:t>be </a:t>
            </a:r>
            <a:r>
              <a:rPr sz="2200" spc="45" dirty="0">
                <a:latin typeface="Arial"/>
                <a:cs typeface="Arial"/>
              </a:rPr>
              <a:t>found </a:t>
            </a:r>
            <a:r>
              <a:rPr sz="2200" spc="25" dirty="0">
                <a:latin typeface="Arial"/>
                <a:cs typeface="Arial"/>
              </a:rPr>
              <a:t>in </a:t>
            </a:r>
            <a:r>
              <a:rPr sz="2200" spc="-75" dirty="0">
                <a:latin typeface="Arial"/>
                <a:cs typeface="Arial"/>
              </a:rPr>
              <a:t>Eastern </a:t>
            </a:r>
            <a:r>
              <a:rPr sz="2200" spc="-40" dirty="0">
                <a:latin typeface="Arial"/>
                <a:cs typeface="Arial"/>
              </a:rPr>
              <a:t>societies  </a:t>
            </a:r>
            <a:r>
              <a:rPr sz="2200" spc="-5" dirty="0">
                <a:latin typeface="Arial"/>
                <a:cs typeface="Arial"/>
              </a:rPr>
              <a:t>today.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60"/>
            <a:ext cx="5915025" cy="6494145"/>
            <a:chOff x="0" y="60960"/>
            <a:chExt cx="5915025" cy="6494145"/>
          </a:xfrm>
        </p:grpSpPr>
        <p:sp>
          <p:nvSpPr>
            <p:cNvPr id="3" name="object 3"/>
            <p:cNvSpPr/>
            <p:nvPr/>
          </p:nvSpPr>
          <p:spPr>
            <a:xfrm>
              <a:off x="883919" y="60960"/>
              <a:ext cx="5030724" cy="6493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5944" y="252984"/>
              <a:ext cx="4646676" cy="6109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28154" y="82677"/>
            <a:ext cx="1490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/>
              <a:t>Index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6421628" y="1020470"/>
            <a:ext cx="4724400" cy="460629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35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500" spc="40" dirty="0">
                <a:solidFill>
                  <a:srgbClr val="404040"/>
                </a:solidFill>
                <a:latin typeface="Arial"/>
                <a:cs typeface="Arial"/>
              </a:rPr>
              <a:t>Introduction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500" b="1" spc="-15" dirty="0">
                <a:solidFill>
                  <a:srgbClr val="404040"/>
                </a:solidFill>
                <a:latin typeface="Arial"/>
                <a:cs typeface="Arial"/>
              </a:rPr>
              <a:t>History </a:t>
            </a:r>
            <a:r>
              <a:rPr sz="2500" b="1" spc="5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5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404040"/>
                </a:solidFill>
                <a:latin typeface="Arial"/>
                <a:cs typeface="Arial"/>
              </a:rPr>
              <a:t>Orientalism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9"/>
              </a:spcBef>
              <a:buClr>
                <a:srgbClr val="353535"/>
              </a:buClr>
              <a:buAutoNum type="arabicPeriod"/>
              <a:tabLst>
                <a:tab pos="355600" algn="l"/>
              </a:tabLst>
            </a:pPr>
            <a:r>
              <a:rPr sz="2500" spc="30" dirty="0">
                <a:solidFill>
                  <a:srgbClr val="404040"/>
                </a:solidFill>
                <a:latin typeface="Arial"/>
                <a:cs typeface="Arial"/>
              </a:rPr>
              <a:t>Definition </a:t>
            </a:r>
            <a:r>
              <a:rPr sz="25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500" spc="2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5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404040"/>
                </a:solidFill>
                <a:latin typeface="Arial"/>
                <a:cs typeface="Arial"/>
              </a:rPr>
              <a:t>term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AutoNum type="arabicPeriod"/>
              <a:tabLst>
                <a:tab pos="355600" algn="l"/>
              </a:tabLst>
            </a:pPr>
            <a:r>
              <a:rPr sz="2500" spc="-9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500" spc="20" dirty="0">
                <a:solidFill>
                  <a:srgbClr val="404040"/>
                </a:solidFill>
                <a:latin typeface="Arial"/>
                <a:cs typeface="Arial"/>
              </a:rPr>
              <a:t>first</a:t>
            </a:r>
            <a:r>
              <a:rPr sz="2500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404040"/>
                </a:solidFill>
                <a:latin typeface="Arial"/>
                <a:cs typeface="Arial"/>
              </a:rPr>
              <a:t>Orientalists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00" spc="465" dirty="0">
                <a:solidFill>
                  <a:srgbClr val="353535"/>
                </a:solidFill>
                <a:latin typeface="Arial"/>
                <a:cs typeface="Arial"/>
              </a:rPr>
              <a:t></a:t>
            </a:r>
            <a:r>
              <a:rPr sz="2500" spc="-20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404040"/>
                </a:solidFill>
                <a:latin typeface="Arial"/>
                <a:cs typeface="Arial"/>
              </a:rPr>
              <a:t>Orientalism </a:t>
            </a:r>
            <a:r>
              <a:rPr sz="2500" b="1" spc="-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500" b="1" spc="30" dirty="0">
                <a:solidFill>
                  <a:srgbClr val="404040"/>
                </a:solidFill>
                <a:latin typeface="Arial"/>
                <a:cs typeface="Arial"/>
              </a:rPr>
              <a:t>Art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75"/>
              </a:spcBef>
              <a:buClr>
                <a:srgbClr val="353535"/>
              </a:buClr>
              <a:buAutoNum type="arabicPeriod"/>
              <a:tabLst>
                <a:tab pos="355600" algn="l"/>
              </a:tabLst>
            </a:pPr>
            <a:r>
              <a:rPr sz="2500" spc="40" dirty="0">
                <a:solidFill>
                  <a:srgbClr val="404040"/>
                </a:solidFill>
                <a:latin typeface="Arial"/>
                <a:cs typeface="Arial"/>
              </a:rPr>
              <a:t>Imitation </a:t>
            </a:r>
            <a:r>
              <a:rPr sz="25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Oriental</a:t>
            </a:r>
            <a:r>
              <a:rPr sz="25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404040"/>
                </a:solidFill>
                <a:latin typeface="Arial"/>
                <a:cs typeface="Arial"/>
              </a:rPr>
              <a:t>styles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AutoNum type="arabicPeriod"/>
              <a:tabLst>
                <a:tab pos="355600" algn="l"/>
              </a:tabLst>
            </a:pPr>
            <a:r>
              <a:rPr sz="2500" spc="-95" dirty="0">
                <a:solidFill>
                  <a:srgbClr val="404040"/>
                </a:solidFill>
                <a:latin typeface="Arial"/>
                <a:cs typeface="Arial"/>
              </a:rPr>
              <a:t>Examples </a:t>
            </a:r>
            <a:r>
              <a:rPr sz="25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Orientalism </a:t>
            </a:r>
            <a:r>
              <a:rPr sz="2500" spc="3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500" spc="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404040"/>
                </a:solidFill>
                <a:latin typeface="Arial"/>
                <a:cs typeface="Arial"/>
              </a:rPr>
              <a:t>Arts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500" b="1" spc="-50" dirty="0">
                <a:solidFill>
                  <a:srgbClr val="404040"/>
                </a:solidFill>
                <a:latin typeface="Arial"/>
                <a:cs typeface="Arial"/>
              </a:rPr>
              <a:t>Edward </a:t>
            </a:r>
            <a:r>
              <a:rPr sz="2500" b="1" spc="-75" dirty="0">
                <a:solidFill>
                  <a:srgbClr val="404040"/>
                </a:solidFill>
                <a:latin typeface="Arial"/>
                <a:cs typeface="Arial"/>
              </a:rPr>
              <a:t>Said </a:t>
            </a:r>
            <a:r>
              <a:rPr sz="2500" b="1" spc="-2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500" b="1" spc="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1" spc="-40" dirty="0">
                <a:solidFill>
                  <a:srgbClr val="404040"/>
                </a:solidFill>
                <a:latin typeface="Arial"/>
                <a:cs typeface="Arial"/>
              </a:rPr>
              <a:t>Orientalism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500" b="1" spc="-70" dirty="0">
                <a:solidFill>
                  <a:srgbClr val="404040"/>
                </a:solidFill>
                <a:latin typeface="Arial"/>
                <a:cs typeface="Arial"/>
              </a:rPr>
              <a:t>References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9715-E138-4109-934F-64C9334E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B675-F33E-44D2-8F87-47FB5A96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Orientalism is important for our course. As we deal with Pakistani literature which is a part of Post colonial Studies. We will come to face many terms regarding orientalism in our coming lectures. </a:t>
            </a:r>
          </a:p>
          <a:p>
            <a:r>
              <a:rPr lang="en-GB" dirty="0"/>
              <a:t>It is important for you people to get familiar with orientalism and post </a:t>
            </a:r>
            <a:r>
              <a:rPr lang="en-GB"/>
              <a:t>colonial studies.</a:t>
            </a:r>
          </a:p>
        </p:txBody>
      </p:sp>
    </p:spTree>
    <p:extLst>
      <p:ext uri="{BB962C8B-B14F-4D97-AF65-F5344CB8AC3E}">
        <p14:creationId xmlns:p14="http://schemas.microsoft.com/office/powerpoint/2010/main" val="166197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553" y="303053"/>
            <a:ext cx="4659756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0" dirty="0">
                <a:solidFill>
                  <a:srgbClr val="488392"/>
                </a:solidFill>
              </a:rPr>
              <a:t>Introduction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313180" y="2490264"/>
            <a:ext cx="8596668" cy="388077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pc="20" dirty="0"/>
              <a:t>reflection </a:t>
            </a:r>
            <a:r>
              <a:rPr spc="75" dirty="0"/>
              <a:t>of </a:t>
            </a:r>
            <a:r>
              <a:rPr spc="-65" dirty="0"/>
              <a:t>several </a:t>
            </a:r>
            <a:r>
              <a:rPr dirty="0"/>
              <a:t>historical </a:t>
            </a:r>
            <a:r>
              <a:rPr spc="-40" dirty="0"/>
              <a:t>events </a:t>
            </a:r>
            <a:r>
              <a:rPr spc="-65" dirty="0"/>
              <a:t>such</a:t>
            </a:r>
            <a:r>
              <a:rPr dirty="0"/>
              <a:t> </a:t>
            </a:r>
            <a:r>
              <a:rPr spc="-150" dirty="0"/>
              <a:t>as: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pc="60" dirty="0"/>
              <a:t>-the </a:t>
            </a:r>
            <a:r>
              <a:rPr spc="-25" dirty="0"/>
              <a:t>Egyptian </a:t>
            </a:r>
            <a:r>
              <a:rPr spc="-5" dirty="0"/>
              <a:t>campaign</a:t>
            </a:r>
            <a:r>
              <a:rPr spc="-35" dirty="0"/>
              <a:t> </a:t>
            </a:r>
            <a:r>
              <a:rPr spc="-30" dirty="0"/>
              <a:t>(1798-1799)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pc="60" dirty="0"/>
              <a:t>-the </a:t>
            </a:r>
            <a:r>
              <a:rPr spc="-75" dirty="0"/>
              <a:t>Greek </a:t>
            </a:r>
            <a:r>
              <a:rPr spc="-25" dirty="0"/>
              <a:t>war </a:t>
            </a:r>
            <a:r>
              <a:rPr spc="60" dirty="0"/>
              <a:t>for </a:t>
            </a:r>
            <a:r>
              <a:rPr spc="-15" dirty="0"/>
              <a:t>Independence</a:t>
            </a:r>
            <a:r>
              <a:rPr spc="-80" dirty="0"/>
              <a:t> </a:t>
            </a:r>
            <a:r>
              <a:rPr spc="-85" dirty="0"/>
              <a:t>(1821-1829)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pc="60" dirty="0"/>
              <a:t>-the </a:t>
            </a:r>
            <a:r>
              <a:rPr spc="-5" dirty="0"/>
              <a:t>conquest </a:t>
            </a:r>
            <a:r>
              <a:rPr spc="75" dirty="0"/>
              <a:t>of </a:t>
            </a:r>
            <a:r>
              <a:rPr spc="-15" dirty="0"/>
              <a:t>Algiers </a:t>
            </a:r>
            <a:r>
              <a:rPr spc="20" dirty="0"/>
              <a:t>by </a:t>
            </a:r>
            <a:r>
              <a:rPr spc="30" dirty="0"/>
              <a:t>the </a:t>
            </a:r>
            <a:r>
              <a:rPr spc="-65" dirty="0"/>
              <a:t>French</a:t>
            </a:r>
            <a:r>
              <a:rPr spc="-225" dirty="0"/>
              <a:t> </a:t>
            </a:r>
            <a:r>
              <a:rPr spc="-55" dirty="0"/>
              <a:t>(1830)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pc="60" dirty="0"/>
              <a:t>-the </a:t>
            </a:r>
            <a:r>
              <a:rPr spc="30" dirty="0"/>
              <a:t>opening </a:t>
            </a:r>
            <a:r>
              <a:rPr spc="75" dirty="0"/>
              <a:t>of </a:t>
            </a:r>
            <a:r>
              <a:rPr spc="30" dirty="0"/>
              <a:t>the </a:t>
            </a:r>
            <a:r>
              <a:rPr spc="-130" dirty="0"/>
              <a:t>Suez </a:t>
            </a:r>
            <a:r>
              <a:rPr spc="-85" dirty="0"/>
              <a:t>Canal</a:t>
            </a:r>
            <a:r>
              <a:rPr spc="-75" dirty="0"/>
              <a:t> </a:t>
            </a:r>
            <a:r>
              <a:rPr spc="-55" dirty="0"/>
              <a:t>(1869)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0280" y="1304290"/>
            <a:ext cx="10226675" cy="758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85"/>
              </a:spcBef>
            </a:pPr>
            <a:r>
              <a:rPr sz="2400" spc="450" dirty="0">
                <a:solidFill>
                  <a:srgbClr val="353535"/>
                </a:solidFill>
                <a:latin typeface="Arial"/>
                <a:cs typeface="Arial"/>
              </a:rPr>
              <a:t>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15" dirty="0">
                <a:latin typeface="Arial"/>
                <a:cs typeface="Arial"/>
              </a:rPr>
              <a:t>19th </a:t>
            </a:r>
            <a:r>
              <a:rPr sz="2400" spc="-20" dirty="0">
                <a:latin typeface="Arial"/>
                <a:cs typeface="Arial"/>
              </a:rPr>
              <a:t>century, </a:t>
            </a:r>
            <a:r>
              <a:rPr sz="2400" spc="-114" dirty="0">
                <a:latin typeface="Arial"/>
                <a:cs typeface="Arial"/>
              </a:rPr>
              <a:t>a </a:t>
            </a:r>
            <a:r>
              <a:rPr sz="2400" spc="40" dirty="0">
                <a:latin typeface="Arial"/>
                <a:cs typeface="Arial"/>
              </a:rPr>
              <a:t>trend </a:t>
            </a:r>
            <a:r>
              <a:rPr sz="2400" spc="60" dirty="0">
                <a:latin typeface="Arial"/>
                <a:cs typeface="Arial"/>
              </a:rPr>
              <a:t>for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15" dirty="0">
                <a:latin typeface="Arial"/>
                <a:cs typeface="Arial"/>
              </a:rPr>
              <a:t>Orient </a:t>
            </a:r>
            <a:r>
              <a:rPr sz="2400" spc="-30" dirty="0">
                <a:latin typeface="Arial"/>
                <a:cs typeface="Arial"/>
              </a:rPr>
              <a:t>appeared. </a:t>
            </a:r>
            <a:r>
              <a:rPr sz="2400" spc="-9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artists </a:t>
            </a:r>
            <a:r>
              <a:rPr sz="2400" spc="-30" dirty="0">
                <a:latin typeface="Arial"/>
                <a:cs typeface="Arial"/>
              </a:rPr>
              <a:t>were  </a:t>
            </a:r>
            <a:r>
              <a:rPr sz="2400" dirty="0">
                <a:latin typeface="Arial"/>
                <a:cs typeface="Arial"/>
              </a:rPr>
              <a:t>inspired </a:t>
            </a:r>
            <a:r>
              <a:rPr sz="2400" spc="20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b="1" spc="-35" dirty="0">
                <a:latin typeface="Arial"/>
                <a:cs typeface="Arial"/>
              </a:rPr>
              <a:t>luxury</a:t>
            </a:r>
            <a:r>
              <a:rPr sz="2400" spc="-3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b="1" spc="-30" dirty="0">
                <a:latin typeface="Arial"/>
                <a:cs typeface="Arial"/>
              </a:rPr>
              <a:t>mystery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b="1" spc="20" dirty="0">
                <a:latin typeface="Arial"/>
                <a:cs typeface="Arial"/>
              </a:rPr>
              <a:t>the </a:t>
            </a:r>
            <a:r>
              <a:rPr sz="2400" b="1" spc="-20" dirty="0">
                <a:latin typeface="Arial"/>
                <a:cs typeface="Arial"/>
              </a:rPr>
              <a:t>supernatural </a:t>
            </a:r>
            <a:r>
              <a:rPr sz="2400" spc="50" dirty="0">
                <a:latin typeface="Arial"/>
                <a:cs typeface="Arial"/>
              </a:rPr>
              <a:t>that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surrounded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180" y="2036190"/>
            <a:ext cx="926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35" dirty="0">
                <a:latin typeface="Arial"/>
                <a:cs typeface="Arial"/>
              </a:rPr>
              <a:t>part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10" dirty="0">
                <a:latin typeface="Arial"/>
                <a:cs typeface="Arial"/>
              </a:rPr>
              <a:t>world. </a:t>
            </a:r>
            <a:r>
              <a:rPr sz="2400" spc="-25" dirty="0">
                <a:latin typeface="Arial"/>
                <a:cs typeface="Arial"/>
              </a:rPr>
              <a:t>But </a:t>
            </a:r>
            <a:r>
              <a:rPr sz="2400" spc="5" dirty="0">
                <a:latin typeface="Arial"/>
                <a:cs typeface="Arial"/>
              </a:rPr>
              <a:t>this </a:t>
            </a:r>
            <a:r>
              <a:rPr sz="2400" spc="-20" dirty="0">
                <a:latin typeface="Arial"/>
                <a:cs typeface="Arial"/>
              </a:rPr>
              <a:t>new </a:t>
            </a:r>
            <a:r>
              <a:rPr sz="2400" spc="-75" dirty="0">
                <a:latin typeface="Arial"/>
                <a:cs typeface="Arial"/>
              </a:rPr>
              <a:t>craze </a:t>
            </a:r>
            <a:r>
              <a:rPr sz="2400" spc="6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Orientalism </a:t>
            </a:r>
            <a:r>
              <a:rPr sz="2400" spc="-100" dirty="0">
                <a:latin typeface="Arial"/>
                <a:cs typeface="Arial"/>
              </a:rPr>
              <a:t>was </a:t>
            </a:r>
            <a:r>
              <a:rPr sz="2400" spc="-45" dirty="0">
                <a:latin typeface="Arial"/>
                <a:cs typeface="Arial"/>
              </a:rPr>
              <a:t>also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280" y="4864684"/>
            <a:ext cx="95719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0" dirty="0">
                <a:solidFill>
                  <a:srgbClr val="353535"/>
                </a:solidFill>
                <a:latin typeface="Arial"/>
                <a:cs typeface="Arial"/>
              </a:rPr>
              <a:t></a:t>
            </a:r>
            <a:r>
              <a:rPr sz="2400" spc="-27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-the </a:t>
            </a:r>
            <a:r>
              <a:rPr sz="2400" spc="-20" dirty="0">
                <a:latin typeface="Arial"/>
                <a:cs typeface="Arial"/>
              </a:rPr>
              <a:t>progressive </a:t>
            </a:r>
            <a:r>
              <a:rPr sz="2400" spc="10" dirty="0">
                <a:latin typeface="Arial"/>
                <a:cs typeface="Arial"/>
              </a:rPr>
              <a:t>dismemberment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40" dirty="0">
                <a:latin typeface="Arial"/>
                <a:cs typeface="Arial"/>
              </a:rPr>
              <a:t>Ottoman </a:t>
            </a:r>
            <a:r>
              <a:rPr sz="2400" spc="-45" dirty="0">
                <a:latin typeface="Arial"/>
                <a:cs typeface="Arial"/>
              </a:rPr>
              <a:t>Empire </a:t>
            </a:r>
            <a:r>
              <a:rPr sz="2400" spc="-65" dirty="0">
                <a:latin typeface="Arial"/>
                <a:cs typeface="Arial"/>
              </a:rPr>
              <a:t>because </a:t>
            </a:r>
            <a:r>
              <a:rPr sz="2400" spc="-229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Arial"/>
                <a:cs typeface="Arial"/>
              </a:rPr>
              <a:t>rivalries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10" dirty="0">
                <a:latin typeface="Arial"/>
                <a:cs typeface="Arial"/>
              </a:rPr>
              <a:t>colonial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ambitions.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838" y="150114"/>
            <a:ext cx="520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History </a:t>
            </a:r>
            <a:r>
              <a:rPr spc="114" dirty="0"/>
              <a:t>of </a:t>
            </a:r>
            <a:r>
              <a:rPr spc="45" dirty="0"/>
              <a:t>the</a:t>
            </a:r>
            <a:r>
              <a:rPr spc="-235" dirty="0"/>
              <a:t> </a:t>
            </a:r>
            <a:r>
              <a:rPr spc="-5" dirty="0"/>
              <a:t>Orientalism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4789" y="858972"/>
            <a:ext cx="9323705" cy="532257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10"/>
              </a:spcBef>
              <a:tabLst>
                <a:tab pos="527685" algn="l"/>
              </a:tabLst>
            </a:pPr>
            <a:r>
              <a:rPr sz="2800" b="1" spc="10" dirty="0">
                <a:solidFill>
                  <a:srgbClr val="353535"/>
                </a:solidFill>
                <a:latin typeface="Arial"/>
                <a:cs typeface="Arial"/>
              </a:rPr>
              <a:t>1.	</a:t>
            </a:r>
            <a:r>
              <a:rPr sz="2800" b="1" spc="5" dirty="0">
                <a:solidFill>
                  <a:srgbClr val="488392"/>
                </a:solidFill>
                <a:latin typeface="Arial"/>
                <a:cs typeface="Arial"/>
              </a:rPr>
              <a:t>Definition: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Orientalism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refers </a:t>
            </a:r>
            <a:r>
              <a:rPr sz="2000" spc="9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35" dirty="0">
                <a:solidFill>
                  <a:srgbClr val="C00000"/>
                </a:solidFill>
                <a:latin typeface="Arial"/>
                <a:cs typeface="Arial"/>
              </a:rPr>
              <a:t>“Orient” </a:t>
            </a:r>
            <a:r>
              <a:rPr sz="2000" spc="200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20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“Occident”.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“Orient”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means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“The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East”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“Occident”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means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“The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West”.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‘Orientalism’ word’s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root 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word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‘Oriens’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means……….</a:t>
            </a:r>
            <a:endParaRPr sz="20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005"/>
              </a:spcBef>
            </a:pP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spc="-70" dirty="0">
                <a:solidFill>
                  <a:srgbClr val="C00000"/>
                </a:solidFill>
                <a:latin typeface="Arial"/>
                <a:cs typeface="Arial"/>
              </a:rPr>
              <a:t>Eastern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Part </a:t>
            </a:r>
            <a:r>
              <a:rPr sz="2000" b="1" spc="50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2000" b="1" spc="2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C00000"/>
                </a:solidFill>
                <a:latin typeface="Arial"/>
                <a:cs typeface="Arial"/>
              </a:rPr>
              <a:t>World</a:t>
            </a:r>
            <a:endParaRPr sz="20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010"/>
              </a:spcBef>
            </a:pP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spc="-110" dirty="0">
                <a:solidFill>
                  <a:srgbClr val="C00000"/>
                </a:solidFill>
                <a:latin typeface="Arial"/>
                <a:cs typeface="Arial"/>
              </a:rPr>
              <a:t>East</a:t>
            </a:r>
            <a:endParaRPr sz="2000" dirty="0">
              <a:latin typeface="Arial"/>
              <a:cs typeface="Arial"/>
            </a:endParaRPr>
          </a:p>
          <a:p>
            <a:pPr marL="469265" marR="7085330">
              <a:lnSpc>
                <a:spcPct val="141600"/>
              </a:lnSpc>
              <a:spcBef>
                <a:spcPts val="10"/>
              </a:spcBef>
            </a:pP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spc="-60" dirty="0">
                <a:solidFill>
                  <a:srgbClr val="C00000"/>
                </a:solidFill>
                <a:latin typeface="Arial"/>
                <a:cs typeface="Arial"/>
              </a:rPr>
              <a:t>Rising</a:t>
            </a:r>
            <a:r>
              <a:rPr sz="20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C00000"/>
                </a:solidFill>
                <a:latin typeface="Arial"/>
                <a:cs typeface="Arial"/>
              </a:rPr>
              <a:t>Sun 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Daybreak </a:t>
            </a:r>
            <a:r>
              <a:rPr sz="2000" b="1" u="heavy" spc="254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Arial"/>
                <a:cs typeface="Arial"/>
              </a:rPr>
              <a:t>&amp; </a:t>
            </a:r>
            <a:r>
              <a:rPr sz="2000" b="1" spc="254" dirty="0">
                <a:solidFill>
                  <a:srgbClr val="2C9F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Dawn</a:t>
            </a:r>
            <a:endParaRPr sz="20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985"/>
              </a:spcBef>
              <a:tabLst>
                <a:tab pos="8945880" algn="l"/>
              </a:tabLst>
            </a:pPr>
            <a:r>
              <a:rPr sz="2000" spc="380" dirty="0">
                <a:solidFill>
                  <a:srgbClr val="353535"/>
                </a:solidFill>
                <a:latin typeface="Arial"/>
                <a:cs typeface="Arial"/>
              </a:rPr>
              <a:t> </a:t>
            </a:r>
            <a:r>
              <a:rPr sz="2000" spc="-20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hus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Ori</a:t>
            </a:r>
            <a:r>
              <a:rPr sz="2000" spc="-25" dirty="0">
                <a:latin typeface="Arial"/>
                <a:cs typeface="Arial"/>
              </a:rPr>
              <a:t>e</a:t>
            </a:r>
            <a:r>
              <a:rPr sz="2000" spc="95" dirty="0">
                <a:latin typeface="Arial"/>
                <a:cs typeface="Arial"/>
              </a:rPr>
              <a:t>n</a:t>
            </a:r>
            <a:r>
              <a:rPr sz="2000" spc="5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al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40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mean</a:t>
            </a:r>
            <a:r>
              <a:rPr sz="2000" spc="-4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20" dirty="0">
                <a:latin typeface="Arial"/>
                <a:cs typeface="Arial"/>
              </a:rPr>
              <a:t>yl</a:t>
            </a:r>
            <a:r>
              <a:rPr sz="2000" spc="-35" dirty="0">
                <a:latin typeface="Arial"/>
                <a:cs typeface="Arial"/>
              </a:rPr>
              <a:t>e</a:t>
            </a:r>
            <a:r>
              <a:rPr sz="2000" spc="-180" dirty="0">
                <a:latin typeface="Arial"/>
                <a:cs typeface="Arial"/>
              </a:rPr>
              <a:t>s</a:t>
            </a:r>
            <a:r>
              <a:rPr sz="2000" spc="-100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cts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traits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spc="45" dirty="0">
                <a:latin typeface="Arial"/>
                <a:cs typeface="Arial"/>
              </a:rPr>
              <a:t>t</a:t>
            </a:r>
            <a:r>
              <a:rPr sz="2000" spc="100" dirty="0">
                <a:latin typeface="Arial"/>
                <a:cs typeface="Arial"/>
              </a:rPr>
              <a:t>h</a:t>
            </a:r>
            <a:r>
              <a:rPr sz="2000" spc="-45" dirty="0">
                <a:latin typeface="Arial"/>
                <a:cs typeface="Arial"/>
              </a:rPr>
              <a:t>e  </a:t>
            </a:r>
            <a:r>
              <a:rPr sz="2000" spc="15" dirty="0">
                <a:latin typeface="Arial"/>
                <a:cs typeface="Arial"/>
              </a:rPr>
              <a:t>people </a:t>
            </a:r>
            <a:r>
              <a:rPr sz="2000" spc="65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Asia.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564" y="558546"/>
            <a:ext cx="3733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5" dirty="0">
                <a:solidFill>
                  <a:srgbClr val="488392"/>
                </a:solidFill>
                <a:latin typeface="Verdana"/>
                <a:cs typeface="Verdana"/>
              </a:rPr>
              <a:t>2. </a:t>
            </a:r>
            <a:r>
              <a:rPr sz="2800" spc="-155" dirty="0">
                <a:solidFill>
                  <a:srgbClr val="488392"/>
                </a:solidFill>
                <a:latin typeface="Verdana"/>
                <a:cs typeface="Verdana"/>
              </a:rPr>
              <a:t>The </a:t>
            </a:r>
            <a:r>
              <a:rPr sz="2800" spc="-200" dirty="0">
                <a:solidFill>
                  <a:srgbClr val="488392"/>
                </a:solidFill>
                <a:latin typeface="Verdana"/>
                <a:cs typeface="Verdana"/>
              </a:rPr>
              <a:t>First</a:t>
            </a:r>
            <a:r>
              <a:rPr sz="2800" spc="-155" dirty="0">
                <a:solidFill>
                  <a:srgbClr val="488392"/>
                </a:solidFill>
                <a:latin typeface="Verdana"/>
                <a:cs typeface="Verdana"/>
              </a:rPr>
              <a:t> </a:t>
            </a:r>
            <a:r>
              <a:rPr sz="2800" spc="-200" dirty="0">
                <a:solidFill>
                  <a:srgbClr val="488392"/>
                </a:solidFill>
                <a:latin typeface="Verdana"/>
                <a:cs typeface="Verdana"/>
              </a:rPr>
              <a:t>Orientalists: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8564" y="1115060"/>
            <a:ext cx="6529705" cy="4808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53535"/>
              </a:buClr>
              <a:buSzPct val="90909"/>
              <a:buFont typeface="Arial"/>
              <a:buChar char=""/>
              <a:tabLst>
                <a:tab pos="431165" algn="l"/>
                <a:tab pos="431800" algn="l"/>
                <a:tab pos="1196975" algn="l"/>
                <a:tab pos="1949450" algn="l"/>
                <a:tab pos="3843020" algn="l"/>
                <a:tab pos="4743450" algn="l"/>
                <a:tab pos="5558790" algn="l"/>
              </a:tabLst>
            </a:pPr>
            <a:r>
              <a:rPr dirty="0"/>
              <a:t>	</a:t>
            </a:r>
            <a:r>
              <a:rPr sz="2200" spc="-130" dirty="0">
                <a:latin typeface="Verdana"/>
                <a:cs typeface="Verdana"/>
              </a:rPr>
              <a:t>The	</a:t>
            </a:r>
            <a:r>
              <a:rPr sz="2200" spc="-155" dirty="0">
                <a:latin typeface="Verdana"/>
                <a:cs typeface="Verdana"/>
              </a:rPr>
              <a:t>first	</a:t>
            </a:r>
            <a:r>
              <a:rPr sz="2200" spc="-150" dirty="0">
                <a:latin typeface="Verdana"/>
                <a:cs typeface="Verdana"/>
              </a:rPr>
              <a:t>"Orientalists"	</a:t>
            </a:r>
            <a:r>
              <a:rPr sz="2200" spc="-160" dirty="0">
                <a:latin typeface="Verdana"/>
                <a:cs typeface="Verdana"/>
              </a:rPr>
              <a:t>were	</a:t>
            </a:r>
            <a:r>
              <a:rPr sz="2200" spc="-254" dirty="0">
                <a:latin typeface="Verdana"/>
                <a:cs typeface="Verdana"/>
              </a:rPr>
              <a:t>19th	</a:t>
            </a:r>
            <a:r>
              <a:rPr sz="2200" spc="-125" dirty="0">
                <a:latin typeface="Verdana"/>
                <a:cs typeface="Verdana"/>
              </a:rPr>
              <a:t>century</a:t>
            </a:r>
            <a:endParaRPr sz="2200">
              <a:latin typeface="Verdana"/>
              <a:cs typeface="Verdana"/>
            </a:endParaRPr>
          </a:p>
          <a:p>
            <a:pPr marL="355600" marR="5080">
              <a:lnSpc>
                <a:spcPct val="75000"/>
              </a:lnSpc>
              <a:spcBef>
                <a:spcPts val="660"/>
              </a:spcBef>
              <a:tabLst>
                <a:tab pos="1595755" algn="l"/>
                <a:tab pos="2356485" algn="l"/>
                <a:tab pos="3822700" algn="l"/>
                <a:tab pos="4452620" algn="l"/>
                <a:tab pos="5643880" algn="l"/>
                <a:tab pos="6112510" algn="l"/>
              </a:tabLst>
            </a:pPr>
            <a:r>
              <a:rPr sz="2200" spc="-165" dirty="0">
                <a:latin typeface="Verdana"/>
                <a:cs typeface="Verdana"/>
              </a:rPr>
              <a:t>s</a:t>
            </a:r>
            <a:r>
              <a:rPr sz="2200" spc="-155" dirty="0">
                <a:latin typeface="Verdana"/>
                <a:cs typeface="Verdana"/>
              </a:rPr>
              <a:t>c</a:t>
            </a:r>
            <a:r>
              <a:rPr sz="2200" spc="-105" dirty="0">
                <a:latin typeface="Verdana"/>
                <a:cs typeface="Verdana"/>
              </a:rPr>
              <a:t>ho</a:t>
            </a:r>
            <a:r>
              <a:rPr sz="2200" spc="-40" dirty="0">
                <a:latin typeface="Verdana"/>
                <a:cs typeface="Verdana"/>
              </a:rPr>
              <a:t>l</a:t>
            </a:r>
            <a:r>
              <a:rPr sz="2200" spc="-180" dirty="0">
                <a:latin typeface="Verdana"/>
                <a:cs typeface="Verdana"/>
              </a:rPr>
              <a:t>a</a:t>
            </a:r>
            <a:r>
              <a:rPr sz="2200" spc="-110" dirty="0">
                <a:latin typeface="Verdana"/>
                <a:cs typeface="Verdana"/>
              </a:rPr>
              <a:t>r</a:t>
            </a:r>
            <a:r>
              <a:rPr sz="2200" spc="-229" dirty="0">
                <a:latin typeface="Verdana"/>
                <a:cs typeface="Verdana"/>
              </a:rPr>
              <a:t>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10" dirty="0">
                <a:latin typeface="Verdana"/>
                <a:cs typeface="Verdana"/>
              </a:rPr>
              <a:t>who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50" dirty="0">
                <a:latin typeface="Verdana"/>
                <a:cs typeface="Verdana"/>
              </a:rPr>
              <a:t>tran</a:t>
            </a:r>
            <a:r>
              <a:rPr sz="2200" spc="-229" dirty="0">
                <a:latin typeface="Verdana"/>
                <a:cs typeface="Verdana"/>
              </a:rPr>
              <a:t>s</a:t>
            </a:r>
            <a:r>
              <a:rPr sz="2200" spc="-114" dirty="0">
                <a:latin typeface="Verdana"/>
                <a:cs typeface="Verdana"/>
              </a:rPr>
              <a:t>l</a:t>
            </a:r>
            <a:r>
              <a:rPr sz="2200" spc="-135" dirty="0">
                <a:latin typeface="Verdana"/>
                <a:cs typeface="Verdana"/>
              </a:rPr>
              <a:t>at</a:t>
            </a:r>
            <a:r>
              <a:rPr sz="2200" spc="-155" dirty="0">
                <a:latin typeface="Verdana"/>
                <a:cs typeface="Verdana"/>
              </a:rPr>
              <a:t>e</a:t>
            </a:r>
            <a:r>
              <a:rPr sz="2200" spc="-45" dirty="0">
                <a:latin typeface="Verdana"/>
                <a:cs typeface="Verdana"/>
              </a:rPr>
              <a:t>d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35" dirty="0">
                <a:latin typeface="Verdana"/>
                <a:cs typeface="Verdana"/>
              </a:rPr>
              <a:t>the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70" dirty="0">
                <a:latin typeface="Verdana"/>
                <a:cs typeface="Verdana"/>
              </a:rPr>
              <a:t>wri</a:t>
            </a:r>
            <a:r>
              <a:rPr sz="2200" spc="-125" dirty="0">
                <a:latin typeface="Verdana"/>
                <a:cs typeface="Verdana"/>
              </a:rPr>
              <a:t>t</a:t>
            </a:r>
            <a:r>
              <a:rPr sz="2200" spc="-75" dirty="0">
                <a:latin typeface="Verdana"/>
                <a:cs typeface="Verdana"/>
              </a:rPr>
              <a:t>i</a:t>
            </a:r>
            <a:r>
              <a:rPr sz="2200" spc="-165" dirty="0">
                <a:latin typeface="Verdana"/>
                <a:cs typeface="Verdana"/>
              </a:rPr>
              <a:t>n</a:t>
            </a:r>
            <a:r>
              <a:rPr sz="2200" spc="-135" dirty="0">
                <a:latin typeface="Verdana"/>
                <a:cs typeface="Verdana"/>
              </a:rPr>
              <a:t>gs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50" dirty="0">
                <a:latin typeface="Verdana"/>
                <a:cs typeface="Verdana"/>
              </a:rPr>
              <a:t>o</a:t>
            </a:r>
            <a:r>
              <a:rPr sz="2200" spc="-50" dirty="0">
                <a:latin typeface="Verdana"/>
                <a:cs typeface="Verdana"/>
              </a:rPr>
              <a:t>f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14" dirty="0">
                <a:latin typeface="Verdana"/>
                <a:cs typeface="Verdana"/>
              </a:rPr>
              <a:t>the  </a:t>
            </a:r>
            <a:r>
              <a:rPr sz="2200" spc="-105" dirty="0">
                <a:latin typeface="Verdana"/>
                <a:cs typeface="Verdana"/>
              </a:rPr>
              <a:t>Orient into </a:t>
            </a:r>
            <a:r>
              <a:rPr sz="2200" spc="-155" dirty="0">
                <a:latin typeface="Verdana"/>
                <a:cs typeface="Verdana"/>
              </a:rPr>
              <a:t>English, </a:t>
            </a:r>
            <a:r>
              <a:rPr sz="2200" spc="-120" dirty="0">
                <a:latin typeface="Verdana"/>
                <a:cs typeface="Verdana"/>
              </a:rPr>
              <a:t>based </a:t>
            </a:r>
            <a:r>
              <a:rPr sz="2200" spc="-65" dirty="0">
                <a:latin typeface="Verdana"/>
                <a:cs typeface="Verdana"/>
              </a:rPr>
              <a:t>on </a:t>
            </a:r>
            <a:r>
              <a:rPr sz="2200" spc="-135" dirty="0">
                <a:latin typeface="Verdana"/>
                <a:cs typeface="Verdana"/>
              </a:rPr>
              <a:t>the </a:t>
            </a:r>
            <a:r>
              <a:rPr sz="2200" spc="-110" dirty="0">
                <a:latin typeface="Verdana"/>
                <a:cs typeface="Verdana"/>
              </a:rPr>
              <a:t>idea </a:t>
            </a:r>
            <a:r>
              <a:rPr sz="2200" spc="-150" dirty="0">
                <a:latin typeface="Verdana"/>
                <a:cs typeface="Verdana"/>
              </a:rPr>
              <a:t>that</a:t>
            </a:r>
            <a:r>
              <a:rPr sz="2200" spc="90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an</a:t>
            </a:r>
            <a:endParaRPr sz="2200">
              <a:latin typeface="Verdana"/>
              <a:cs typeface="Verdana"/>
            </a:endParaRPr>
          </a:p>
          <a:p>
            <a:pPr marL="355600" marR="14604">
              <a:lnSpc>
                <a:spcPct val="100000"/>
              </a:lnSpc>
            </a:pPr>
            <a:r>
              <a:rPr sz="2200" spc="-140" dirty="0">
                <a:latin typeface="Verdana"/>
                <a:cs typeface="Verdana"/>
              </a:rPr>
              <a:t>effective </a:t>
            </a:r>
            <a:r>
              <a:rPr sz="2200" spc="-95" dirty="0">
                <a:latin typeface="Verdana"/>
                <a:cs typeface="Verdana"/>
              </a:rPr>
              <a:t>colonial </a:t>
            </a:r>
            <a:r>
              <a:rPr sz="2200" spc="-114" dirty="0">
                <a:latin typeface="Verdana"/>
                <a:cs typeface="Verdana"/>
              </a:rPr>
              <a:t>downfall </a:t>
            </a:r>
            <a:r>
              <a:rPr sz="2200" spc="-150" dirty="0">
                <a:latin typeface="Verdana"/>
                <a:cs typeface="Verdana"/>
              </a:rPr>
              <a:t>requires </a:t>
            </a:r>
            <a:r>
              <a:rPr sz="2200" spc="-114" dirty="0">
                <a:latin typeface="Verdana"/>
                <a:cs typeface="Verdana"/>
              </a:rPr>
              <a:t>knowledge </a:t>
            </a:r>
            <a:r>
              <a:rPr sz="2200" spc="-125" dirty="0">
                <a:latin typeface="Verdana"/>
                <a:cs typeface="Verdana"/>
              </a:rPr>
              <a:t>of  </a:t>
            </a:r>
            <a:r>
              <a:rPr sz="2200" spc="-135" dirty="0">
                <a:latin typeface="Verdana"/>
                <a:cs typeface="Verdana"/>
              </a:rPr>
              <a:t>the </a:t>
            </a:r>
            <a:r>
              <a:rPr sz="2200" spc="-105" dirty="0">
                <a:latin typeface="Verdana"/>
                <a:cs typeface="Verdana"/>
              </a:rPr>
              <a:t>dominated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peoples.</a:t>
            </a:r>
            <a:endParaRPr sz="2200">
              <a:latin typeface="Verdana"/>
              <a:cs typeface="Verdana"/>
            </a:endParaRPr>
          </a:p>
          <a:p>
            <a:pPr marL="355600" marR="6985" indent="-342900">
              <a:lnSpc>
                <a:spcPct val="100499"/>
              </a:lnSpc>
              <a:spcBef>
                <a:spcPts val="98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  <a:tab pos="1065530" algn="l"/>
                <a:tab pos="1460500" algn="l"/>
                <a:tab pos="2077720" algn="l"/>
                <a:tab pos="2825750" algn="l"/>
                <a:tab pos="3284854" algn="l"/>
                <a:tab pos="4872990" algn="l"/>
                <a:tab pos="5354320" algn="l"/>
                <a:tab pos="5718810" algn="l"/>
              </a:tabLst>
            </a:pPr>
            <a:r>
              <a:rPr sz="2200" spc="-165" dirty="0">
                <a:latin typeface="Verdana"/>
                <a:cs typeface="Verdana"/>
              </a:rPr>
              <a:t>Th</a:t>
            </a:r>
            <a:r>
              <a:rPr sz="2200" spc="-70" dirty="0">
                <a:latin typeface="Verdana"/>
                <a:cs typeface="Verdana"/>
              </a:rPr>
              <a:t>i</a:t>
            </a:r>
            <a:r>
              <a:rPr sz="2200" spc="-229" dirty="0">
                <a:latin typeface="Verdana"/>
                <a:cs typeface="Verdana"/>
              </a:rPr>
              <a:t>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14" dirty="0">
                <a:latin typeface="Verdana"/>
                <a:cs typeface="Verdana"/>
              </a:rPr>
              <a:t>i</a:t>
            </a:r>
            <a:r>
              <a:rPr sz="2200" spc="-225" dirty="0">
                <a:latin typeface="Verdana"/>
                <a:cs typeface="Verdana"/>
              </a:rPr>
              <a:t>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35" dirty="0">
                <a:latin typeface="Verdana"/>
                <a:cs typeface="Verdana"/>
              </a:rPr>
              <a:t>the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i</a:t>
            </a:r>
            <a:r>
              <a:rPr sz="2200" spc="-110" dirty="0">
                <a:latin typeface="Verdana"/>
                <a:cs typeface="Verdana"/>
              </a:rPr>
              <a:t>d</a:t>
            </a:r>
            <a:r>
              <a:rPr sz="2200" spc="-140" dirty="0">
                <a:latin typeface="Verdana"/>
                <a:cs typeface="Verdana"/>
              </a:rPr>
              <a:t>e</a:t>
            </a:r>
            <a:r>
              <a:rPr sz="2200" spc="-135" dirty="0">
                <a:latin typeface="Verdana"/>
                <a:cs typeface="Verdana"/>
              </a:rPr>
              <a:t>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55" dirty="0">
                <a:latin typeface="Verdana"/>
                <a:cs typeface="Verdana"/>
              </a:rPr>
              <a:t>o</a:t>
            </a:r>
            <a:r>
              <a:rPr sz="2200" spc="-50" dirty="0">
                <a:latin typeface="Verdana"/>
                <a:cs typeface="Verdana"/>
              </a:rPr>
              <a:t>f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60" dirty="0">
                <a:latin typeface="Verdana"/>
                <a:cs typeface="Verdana"/>
              </a:rPr>
              <a:t>k</a:t>
            </a:r>
            <a:r>
              <a:rPr sz="2200" spc="-70" dirty="0">
                <a:latin typeface="Verdana"/>
                <a:cs typeface="Verdana"/>
              </a:rPr>
              <a:t>n</a:t>
            </a:r>
            <a:r>
              <a:rPr sz="2200" spc="-60" dirty="0">
                <a:latin typeface="Verdana"/>
                <a:cs typeface="Verdana"/>
              </a:rPr>
              <a:t>o</a:t>
            </a:r>
            <a:r>
              <a:rPr sz="2200" spc="-235" dirty="0">
                <a:latin typeface="Verdana"/>
                <a:cs typeface="Verdana"/>
              </a:rPr>
              <a:t>w</a:t>
            </a:r>
            <a:r>
              <a:rPr sz="2200" spc="-75" dirty="0">
                <a:latin typeface="Verdana"/>
                <a:cs typeface="Verdana"/>
              </a:rPr>
              <a:t>l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75" dirty="0">
                <a:latin typeface="Verdana"/>
                <a:cs typeface="Verdana"/>
              </a:rPr>
              <a:t>d</a:t>
            </a:r>
            <a:r>
              <a:rPr sz="2200" spc="-80" dirty="0">
                <a:latin typeface="Verdana"/>
                <a:cs typeface="Verdana"/>
              </a:rPr>
              <a:t>ge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90" dirty="0">
                <a:latin typeface="Verdana"/>
                <a:cs typeface="Verdana"/>
              </a:rPr>
              <a:t>as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50" dirty="0">
                <a:latin typeface="Verdana"/>
                <a:cs typeface="Verdana"/>
              </a:rPr>
              <a:t>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p</a:t>
            </a:r>
            <a:r>
              <a:rPr sz="2200" spc="-20" dirty="0">
                <a:latin typeface="Verdana"/>
                <a:cs typeface="Verdana"/>
              </a:rPr>
              <a:t>o</a:t>
            </a:r>
            <a:r>
              <a:rPr sz="2200" spc="-180" dirty="0">
                <a:latin typeface="Verdana"/>
                <a:cs typeface="Verdana"/>
              </a:rPr>
              <a:t>w</a:t>
            </a:r>
            <a:r>
              <a:rPr sz="2200" spc="-125" dirty="0">
                <a:latin typeface="Verdana"/>
                <a:cs typeface="Verdana"/>
              </a:rPr>
              <a:t>e</a:t>
            </a:r>
            <a:r>
              <a:rPr sz="2200" spc="-140" dirty="0">
                <a:latin typeface="Verdana"/>
                <a:cs typeface="Verdana"/>
              </a:rPr>
              <a:t>r  </a:t>
            </a:r>
            <a:r>
              <a:rPr sz="2200" spc="-135" dirty="0">
                <a:latin typeface="Verdana"/>
                <a:cs typeface="Verdana"/>
              </a:rPr>
              <a:t>by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Said.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200" spc="-160" dirty="0">
                <a:latin typeface="Verdana"/>
                <a:cs typeface="Verdana"/>
              </a:rPr>
              <a:t>Said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thinks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that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by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knowing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the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Orient,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the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spc="-290" dirty="0">
                <a:latin typeface="Verdana"/>
                <a:cs typeface="Verdana"/>
              </a:rPr>
              <a:t>West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200" spc="-140" dirty="0">
                <a:latin typeface="Verdana"/>
                <a:cs typeface="Verdana"/>
              </a:rPr>
              <a:t>came </a:t>
            </a:r>
            <a:r>
              <a:rPr sz="2200" spc="-85" dirty="0">
                <a:latin typeface="Verdana"/>
                <a:cs typeface="Verdana"/>
              </a:rPr>
              <a:t>to </a:t>
            </a:r>
            <a:r>
              <a:rPr sz="2200" spc="-110" dirty="0">
                <a:latin typeface="Verdana"/>
                <a:cs typeface="Verdana"/>
              </a:rPr>
              <a:t>own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85" dirty="0">
                <a:latin typeface="Verdana"/>
                <a:cs typeface="Verdana"/>
              </a:rPr>
              <a:t>it.</a:t>
            </a:r>
            <a:endParaRPr sz="2200">
              <a:latin typeface="Verdana"/>
              <a:cs typeface="Verdana"/>
            </a:endParaRPr>
          </a:p>
          <a:p>
            <a:pPr marL="355600" marR="6985" indent="-342900">
              <a:lnSpc>
                <a:spcPct val="100000"/>
              </a:lnSpc>
              <a:spcBef>
                <a:spcPts val="1000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</a:tabLst>
            </a:pPr>
            <a:r>
              <a:rPr sz="2200" spc="-145" dirty="0">
                <a:latin typeface="Verdana"/>
                <a:cs typeface="Verdana"/>
              </a:rPr>
              <a:t>There </a:t>
            </a:r>
            <a:r>
              <a:rPr sz="2200" spc="-170" dirty="0">
                <a:latin typeface="Verdana"/>
                <a:cs typeface="Verdana"/>
              </a:rPr>
              <a:t>is </a:t>
            </a:r>
            <a:r>
              <a:rPr sz="2200" spc="-135" dirty="0">
                <a:latin typeface="Verdana"/>
                <a:cs typeface="Verdana"/>
              </a:rPr>
              <a:t>the </a:t>
            </a:r>
            <a:r>
              <a:rPr sz="2200" spc="-125" dirty="0">
                <a:latin typeface="Verdana"/>
                <a:cs typeface="Verdana"/>
              </a:rPr>
              <a:t>image </a:t>
            </a:r>
            <a:r>
              <a:rPr sz="2200" spc="-95" dirty="0">
                <a:latin typeface="Verdana"/>
                <a:cs typeface="Verdana"/>
              </a:rPr>
              <a:t>of </a:t>
            </a:r>
            <a:r>
              <a:rPr sz="2200" spc="-135" dirty="0">
                <a:latin typeface="Verdana"/>
                <a:cs typeface="Verdana"/>
              </a:rPr>
              <a:t>the </a:t>
            </a:r>
            <a:r>
              <a:rPr sz="2200" spc="-105" dirty="0">
                <a:latin typeface="Verdana"/>
                <a:cs typeface="Verdana"/>
              </a:rPr>
              <a:t>Orient </a:t>
            </a:r>
            <a:r>
              <a:rPr sz="2200" spc="-190" dirty="0">
                <a:latin typeface="Verdana"/>
                <a:cs typeface="Verdana"/>
              </a:rPr>
              <a:t>as </a:t>
            </a:r>
            <a:r>
              <a:rPr sz="2200" spc="-160" dirty="0">
                <a:latin typeface="Verdana"/>
                <a:cs typeface="Verdana"/>
              </a:rPr>
              <a:t>passive </a:t>
            </a:r>
            <a:r>
              <a:rPr sz="2200" spc="-254" dirty="0">
                <a:latin typeface="Verdana"/>
                <a:cs typeface="Verdana"/>
              </a:rPr>
              <a:t>while  </a:t>
            </a:r>
            <a:r>
              <a:rPr sz="2200" spc="-135" dirty="0">
                <a:latin typeface="Verdana"/>
                <a:cs typeface="Verdana"/>
              </a:rPr>
              <a:t>the </a:t>
            </a:r>
            <a:r>
              <a:rPr sz="2200" spc="-165" dirty="0">
                <a:latin typeface="Verdana"/>
                <a:cs typeface="Verdana"/>
              </a:rPr>
              <a:t>West </a:t>
            </a:r>
            <a:r>
              <a:rPr sz="2200" spc="-190" dirty="0">
                <a:latin typeface="Verdana"/>
                <a:cs typeface="Verdana"/>
              </a:rPr>
              <a:t>was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spc="-165" dirty="0">
                <a:latin typeface="Verdana"/>
                <a:cs typeface="Verdana"/>
              </a:rPr>
              <a:t>active.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ts val="2635"/>
              </a:lnSpc>
              <a:spcBef>
                <a:spcPts val="1005"/>
              </a:spcBef>
              <a:buClr>
                <a:srgbClr val="353535"/>
              </a:buClr>
              <a:buFont typeface="Arial"/>
              <a:buChar char=""/>
              <a:tabLst>
                <a:tab pos="355600" algn="l"/>
                <a:tab pos="853440" algn="l"/>
                <a:tab pos="2273935" algn="l"/>
                <a:tab pos="2713355" algn="l"/>
                <a:tab pos="3487420" algn="l"/>
                <a:tab pos="3818254" algn="l"/>
                <a:tab pos="4176395" algn="l"/>
                <a:tab pos="5790565" algn="l"/>
              </a:tabLst>
            </a:pPr>
            <a:r>
              <a:rPr sz="2200" spc="-170" dirty="0">
                <a:latin typeface="Verdana"/>
                <a:cs typeface="Verdana"/>
              </a:rPr>
              <a:t>So	</a:t>
            </a:r>
            <a:r>
              <a:rPr sz="2200" spc="-100" dirty="0">
                <a:latin typeface="Verdana"/>
                <a:cs typeface="Verdana"/>
              </a:rPr>
              <a:t>according	</a:t>
            </a:r>
            <a:r>
              <a:rPr sz="2200" spc="-85" dirty="0">
                <a:latin typeface="Verdana"/>
                <a:cs typeface="Verdana"/>
              </a:rPr>
              <a:t>to	</a:t>
            </a:r>
            <a:r>
              <a:rPr sz="2200" spc="-185" dirty="0">
                <a:latin typeface="Verdana"/>
                <a:cs typeface="Verdana"/>
              </a:rPr>
              <a:t>Said,	</a:t>
            </a:r>
            <a:r>
              <a:rPr sz="2200" spc="-140" dirty="0">
                <a:latin typeface="Verdana"/>
                <a:cs typeface="Verdana"/>
              </a:rPr>
              <a:t>it	</a:t>
            </a:r>
            <a:r>
              <a:rPr sz="2200" spc="-170" dirty="0">
                <a:latin typeface="Verdana"/>
                <a:cs typeface="Verdana"/>
              </a:rPr>
              <a:t>is	</a:t>
            </a:r>
            <a:r>
              <a:rPr sz="2200" spc="-140" dirty="0">
                <a:latin typeface="Verdana"/>
                <a:cs typeface="Verdana"/>
              </a:rPr>
              <a:t>imperialism	</a:t>
            </a:r>
            <a:r>
              <a:rPr sz="2200" spc="-135" dirty="0">
                <a:latin typeface="Verdana"/>
                <a:cs typeface="Verdana"/>
              </a:rPr>
              <a:t>which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ts val="2635"/>
              </a:lnSpc>
            </a:pPr>
            <a:r>
              <a:rPr sz="2200" spc="-130" dirty="0">
                <a:latin typeface="Verdana"/>
                <a:cs typeface="Verdana"/>
              </a:rPr>
              <a:t>motivated</a:t>
            </a:r>
            <a:r>
              <a:rPr sz="2200" spc="-145" dirty="0">
                <a:latin typeface="Verdana"/>
                <a:cs typeface="Verdana"/>
              </a:rPr>
              <a:t> Orientalism.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29016" y="650748"/>
            <a:ext cx="4026535" cy="5739765"/>
            <a:chOff x="8129016" y="650748"/>
            <a:chExt cx="4026535" cy="5739765"/>
          </a:xfrm>
        </p:grpSpPr>
        <p:sp>
          <p:nvSpPr>
            <p:cNvPr id="5" name="object 5"/>
            <p:cNvSpPr/>
            <p:nvPr/>
          </p:nvSpPr>
          <p:spPr>
            <a:xfrm>
              <a:off x="8129016" y="650748"/>
              <a:ext cx="4026408" cy="57393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4088" y="845820"/>
              <a:ext cx="3438144" cy="515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Orientalism In</a:t>
            </a:r>
            <a:r>
              <a:rPr spc="-75" dirty="0"/>
              <a:t> </a:t>
            </a:r>
            <a:r>
              <a:rPr spc="60" dirty="0"/>
              <a:t>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241865"/>
            <a:ext cx="9432290" cy="5184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solidFill>
                  <a:srgbClr val="353535"/>
                </a:solidFill>
                <a:latin typeface="Arial"/>
                <a:cs typeface="Arial"/>
              </a:rPr>
              <a:t>1. </a:t>
            </a:r>
            <a:r>
              <a:rPr sz="2800" b="1" spc="45" dirty="0">
                <a:solidFill>
                  <a:srgbClr val="404040"/>
                </a:solidFill>
                <a:latin typeface="Arial"/>
                <a:cs typeface="Arial"/>
              </a:rPr>
              <a:t>Imitation </a:t>
            </a:r>
            <a:r>
              <a:rPr sz="2800" b="1" spc="6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Oriental</a:t>
            </a:r>
            <a:r>
              <a:rPr sz="2800" b="1" spc="-50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404040"/>
                </a:solidFill>
                <a:latin typeface="Arial"/>
                <a:cs typeface="Arial"/>
              </a:rPr>
              <a:t>styles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00" dirty="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Imitations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oriental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styles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began 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18th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century </a:t>
            </a:r>
            <a:r>
              <a:rPr sz="2400" spc="5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2400" spc="-18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Turqueries </a:t>
            </a:r>
            <a:r>
              <a:rPr sz="2400" spc="50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could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found 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clothing, 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literature,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music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and 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furniture.</a:t>
            </a:r>
            <a:endParaRPr sz="2400" dirty="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1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Then, </a:t>
            </a:r>
            <a:r>
              <a:rPr sz="2400" spc="65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18th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century,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Western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designers </a:t>
            </a:r>
            <a:r>
              <a:rPr sz="2400" spc="40" dirty="0">
                <a:solidFill>
                  <a:srgbClr val="404040"/>
                </a:solidFill>
                <a:latin typeface="Arial"/>
                <a:cs typeface="Arial"/>
              </a:rPr>
              <a:t>attempted </a:t>
            </a:r>
            <a:r>
              <a:rPr sz="2400" spc="10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imitate  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technical 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sophistication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Chinese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ceramics, 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this 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was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called 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Chinoiserie.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After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1860,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Japonaiserie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became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important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influence 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400" spc="-185" dirty="0">
                <a:solidFill>
                  <a:srgbClr val="404040"/>
                </a:solidFill>
                <a:latin typeface="Arial"/>
                <a:cs typeface="Arial"/>
              </a:rPr>
              <a:t>the 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western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arts.</a:t>
            </a:r>
            <a:endParaRPr sz="2400" dirty="0">
              <a:latin typeface="Arial"/>
              <a:cs typeface="Arial"/>
            </a:endParaRPr>
          </a:p>
          <a:p>
            <a:pPr marL="355600" marR="697865" indent="-342900" algn="just">
              <a:lnSpc>
                <a:spcPts val="2870"/>
              </a:lnSpc>
              <a:spcBef>
                <a:spcPts val="1115"/>
              </a:spcBef>
              <a:buClr>
                <a:srgbClr val="353535"/>
              </a:buClr>
              <a:buChar char=""/>
              <a:tabLst>
                <a:tab pos="355600" algn="l"/>
              </a:tabLst>
            </a:pP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James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McNeill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Whistler's </a:t>
            </a:r>
            <a:r>
              <a:rPr sz="2400" b="1" spc="-70" dirty="0">
                <a:solidFill>
                  <a:srgbClr val="404040"/>
                </a:solidFill>
                <a:latin typeface="Arial"/>
                <a:cs typeface="Arial"/>
              </a:rPr>
              <a:t>"</a:t>
            </a:r>
            <a:r>
              <a:rPr sz="2400" b="1" u="heavy" spc="-70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Arial"/>
                <a:cs typeface="Arial"/>
              </a:rPr>
              <a:t>Peacock </a:t>
            </a:r>
            <a:r>
              <a:rPr sz="2400" b="1" u="heavy" spc="-15" dirty="0">
                <a:solidFill>
                  <a:srgbClr val="2C9FF0"/>
                </a:solidFill>
                <a:uFill>
                  <a:solidFill>
                    <a:srgbClr val="2C9FF0"/>
                  </a:solidFill>
                </a:uFill>
                <a:latin typeface="Arial"/>
                <a:cs typeface="Arial"/>
              </a:rPr>
              <a:t>Room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"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one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finest 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works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genre.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3827" y="352043"/>
            <a:ext cx="7962900" cy="6506209"/>
            <a:chOff x="2433827" y="352043"/>
            <a:chExt cx="7962900" cy="6506209"/>
          </a:xfrm>
        </p:grpSpPr>
        <p:sp>
          <p:nvSpPr>
            <p:cNvPr id="3" name="object 3"/>
            <p:cNvSpPr/>
            <p:nvPr/>
          </p:nvSpPr>
          <p:spPr>
            <a:xfrm>
              <a:off x="2433827" y="6295642"/>
              <a:ext cx="7962900" cy="562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49067" y="352043"/>
              <a:ext cx="7932420" cy="5954395"/>
            </a:xfrm>
            <a:custGeom>
              <a:avLst/>
              <a:gdLst/>
              <a:ahLst/>
              <a:cxnLst/>
              <a:rect l="l" t="t" r="r" b="b"/>
              <a:pathLst>
                <a:path w="7932420" h="5954395">
                  <a:moveTo>
                    <a:pt x="7420736" y="0"/>
                  </a:moveTo>
                  <a:lnTo>
                    <a:pt x="511682" y="0"/>
                  </a:lnTo>
                  <a:lnTo>
                    <a:pt x="465112" y="2091"/>
                  </a:lnTo>
                  <a:lnTo>
                    <a:pt x="419712" y="8244"/>
                  </a:lnTo>
                  <a:lnTo>
                    <a:pt x="375664" y="18279"/>
                  </a:lnTo>
                  <a:lnTo>
                    <a:pt x="333148" y="32014"/>
                  </a:lnTo>
                  <a:lnTo>
                    <a:pt x="292345" y="49269"/>
                  </a:lnTo>
                  <a:lnTo>
                    <a:pt x="253435" y="69864"/>
                  </a:lnTo>
                  <a:lnTo>
                    <a:pt x="216600" y="93617"/>
                  </a:lnTo>
                  <a:lnTo>
                    <a:pt x="182020" y="120347"/>
                  </a:lnTo>
                  <a:lnTo>
                    <a:pt x="149875" y="149875"/>
                  </a:lnTo>
                  <a:lnTo>
                    <a:pt x="120347" y="182020"/>
                  </a:lnTo>
                  <a:lnTo>
                    <a:pt x="93617" y="216600"/>
                  </a:lnTo>
                  <a:lnTo>
                    <a:pt x="69864" y="253435"/>
                  </a:lnTo>
                  <a:lnTo>
                    <a:pt x="49269" y="292345"/>
                  </a:lnTo>
                  <a:lnTo>
                    <a:pt x="32014" y="333148"/>
                  </a:lnTo>
                  <a:lnTo>
                    <a:pt x="18279" y="375664"/>
                  </a:lnTo>
                  <a:lnTo>
                    <a:pt x="8244" y="419712"/>
                  </a:lnTo>
                  <a:lnTo>
                    <a:pt x="2091" y="465112"/>
                  </a:lnTo>
                  <a:lnTo>
                    <a:pt x="0" y="511682"/>
                  </a:lnTo>
                  <a:lnTo>
                    <a:pt x="0" y="5442559"/>
                  </a:lnTo>
                  <a:lnTo>
                    <a:pt x="2091" y="5489134"/>
                  </a:lnTo>
                  <a:lnTo>
                    <a:pt x="8244" y="5534537"/>
                  </a:lnTo>
                  <a:lnTo>
                    <a:pt x="18279" y="5578589"/>
                  </a:lnTo>
                  <a:lnTo>
                    <a:pt x="32014" y="5621107"/>
                  </a:lnTo>
                  <a:lnTo>
                    <a:pt x="49269" y="5661913"/>
                  </a:lnTo>
                  <a:lnTo>
                    <a:pt x="69864" y="5700824"/>
                  </a:lnTo>
                  <a:lnTo>
                    <a:pt x="93617" y="5737661"/>
                  </a:lnTo>
                  <a:lnTo>
                    <a:pt x="120347" y="5772243"/>
                  </a:lnTo>
                  <a:lnTo>
                    <a:pt x="149875" y="5804388"/>
                  </a:lnTo>
                  <a:lnTo>
                    <a:pt x="182020" y="5833917"/>
                  </a:lnTo>
                  <a:lnTo>
                    <a:pt x="216600" y="5860649"/>
                  </a:lnTo>
                  <a:lnTo>
                    <a:pt x="253435" y="5884402"/>
                  </a:lnTo>
                  <a:lnTo>
                    <a:pt x="292345" y="5904997"/>
                  </a:lnTo>
                  <a:lnTo>
                    <a:pt x="333148" y="5922253"/>
                  </a:lnTo>
                  <a:lnTo>
                    <a:pt x="375664" y="5935988"/>
                  </a:lnTo>
                  <a:lnTo>
                    <a:pt x="419712" y="5946023"/>
                  </a:lnTo>
                  <a:lnTo>
                    <a:pt x="465112" y="5952176"/>
                  </a:lnTo>
                  <a:lnTo>
                    <a:pt x="511682" y="5954268"/>
                  </a:lnTo>
                  <a:lnTo>
                    <a:pt x="7420736" y="5954268"/>
                  </a:lnTo>
                  <a:lnTo>
                    <a:pt x="7467307" y="5952176"/>
                  </a:lnTo>
                  <a:lnTo>
                    <a:pt x="7512707" y="5946023"/>
                  </a:lnTo>
                  <a:lnTo>
                    <a:pt x="7556755" y="5935988"/>
                  </a:lnTo>
                  <a:lnTo>
                    <a:pt x="7599271" y="5922253"/>
                  </a:lnTo>
                  <a:lnTo>
                    <a:pt x="7640074" y="5904997"/>
                  </a:lnTo>
                  <a:lnTo>
                    <a:pt x="7678984" y="5884402"/>
                  </a:lnTo>
                  <a:lnTo>
                    <a:pt x="7715819" y="5860649"/>
                  </a:lnTo>
                  <a:lnTo>
                    <a:pt x="7750399" y="5833917"/>
                  </a:lnTo>
                  <a:lnTo>
                    <a:pt x="7782544" y="5804388"/>
                  </a:lnTo>
                  <a:lnTo>
                    <a:pt x="7812072" y="5772243"/>
                  </a:lnTo>
                  <a:lnTo>
                    <a:pt x="7838802" y="5737661"/>
                  </a:lnTo>
                  <a:lnTo>
                    <a:pt x="7862555" y="5700824"/>
                  </a:lnTo>
                  <a:lnTo>
                    <a:pt x="7883150" y="5661913"/>
                  </a:lnTo>
                  <a:lnTo>
                    <a:pt x="7900405" y="5621107"/>
                  </a:lnTo>
                  <a:lnTo>
                    <a:pt x="7914140" y="5578589"/>
                  </a:lnTo>
                  <a:lnTo>
                    <a:pt x="7924175" y="5534537"/>
                  </a:lnTo>
                  <a:lnTo>
                    <a:pt x="7930328" y="5489134"/>
                  </a:lnTo>
                  <a:lnTo>
                    <a:pt x="7932420" y="5442559"/>
                  </a:lnTo>
                  <a:lnTo>
                    <a:pt x="7932420" y="511682"/>
                  </a:lnTo>
                  <a:lnTo>
                    <a:pt x="7930328" y="465112"/>
                  </a:lnTo>
                  <a:lnTo>
                    <a:pt x="7924175" y="419712"/>
                  </a:lnTo>
                  <a:lnTo>
                    <a:pt x="7914140" y="375664"/>
                  </a:lnTo>
                  <a:lnTo>
                    <a:pt x="7900405" y="333148"/>
                  </a:lnTo>
                  <a:lnTo>
                    <a:pt x="7883150" y="292345"/>
                  </a:lnTo>
                  <a:lnTo>
                    <a:pt x="7862555" y="253435"/>
                  </a:lnTo>
                  <a:lnTo>
                    <a:pt x="7838802" y="216600"/>
                  </a:lnTo>
                  <a:lnTo>
                    <a:pt x="7812072" y="182020"/>
                  </a:lnTo>
                  <a:lnTo>
                    <a:pt x="7782544" y="149875"/>
                  </a:lnTo>
                  <a:lnTo>
                    <a:pt x="7750399" y="120347"/>
                  </a:lnTo>
                  <a:lnTo>
                    <a:pt x="7715819" y="93617"/>
                  </a:lnTo>
                  <a:lnTo>
                    <a:pt x="7678984" y="69864"/>
                  </a:lnTo>
                  <a:lnTo>
                    <a:pt x="7640074" y="49269"/>
                  </a:lnTo>
                  <a:lnTo>
                    <a:pt x="7599271" y="32014"/>
                  </a:lnTo>
                  <a:lnTo>
                    <a:pt x="7556755" y="18279"/>
                  </a:lnTo>
                  <a:lnTo>
                    <a:pt x="7512707" y="8244"/>
                  </a:lnTo>
                  <a:lnTo>
                    <a:pt x="7467307" y="2091"/>
                  </a:lnTo>
                  <a:lnTo>
                    <a:pt x="742073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9067" y="352043"/>
              <a:ext cx="7932420" cy="59542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41597" y="5806236"/>
            <a:ext cx="2392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5" dirty="0">
                <a:latin typeface="Verdana"/>
                <a:cs typeface="Verdana"/>
              </a:rPr>
              <a:t>Peacock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Room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1951" y="41148"/>
            <a:ext cx="9580245" cy="6817359"/>
            <a:chOff x="1901951" y="41148"/>
            <a:chExt cx="9580245" cy="6817359"/>
          </a:xfrm>
        </p:grpSpPr>
        <p:sp>
          <p:nvSpPr>
            <p:cNvPr id="3" name="object 3"/>
            <p:cNvSpPr/>
            <p:nvPr/>
          </p:nvSpPr>
          <p:spPr>
            <a:xfrm>
              <a:off x="1901951" y="41148"/>
              <a:ext cx="9579864" cy="6816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7023" y="236219"/>
              <a:ext cx="8991600" cy="6406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6898" y="777062"/>
            <a:ext cx="3450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solidFill>
                  <a:srgbClr val="000000"/>
                </a:solidFill>
                <a:latin typeface="Verdana"/>
                <a:cs typeface="Verdana"/>
              </a:rPr>
              <a:t>La </a:t>
            </a:r>
            <a:r>
              <a:rPr sz="2400" spc="-130" dirty="0">
                <a:solidFill>
                  <a:srgbClr val="000000"/>
                </a:solidFill>
                <a:latin typeface="Verdana"/>
                <a:cs typeface="Verdana"/>
              </a:rPr>
              <a:t>Prière </a:t>
            </a:r>
            <a:r>
              <a:rPr sz="2400" spc="-145" dirty="0">
                <a:solidFill>
                  <a:srgbClr val="000000"/>
                </a:solidFill>
                <a:latin typeface="Verdana"/>
                <a:cs typeface="Verdana"/>
              </a:rPr>
              <a:t>dans la</a:t>
            </a:r>
            <a:r>
              <a:rPr sz="240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000000"/>
                </a:solidFill>
                <a:latin typeface="Verdana"/>
                <a:cs typeface="Verdana"/>
              </a:rPr>
              <a:t>maison.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884" y="390145"/>
            <a:ext cx="9476232" cy="6467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595430"/>
            <a:ext cx="4186048" cy="889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5700" b="1" i="1" spc="-180" dirty="0">
                <a:latin typeface="Times New Roman"/>
                <a:cs typeface="Times New Roman"/>
              </a:rPr>
              <a:t>Arabian Art</a:t>
            </a:r>
            <a:endParaRPr sz="5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912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Carlito</vt:lpstr>
      <vt:lpstr>Times New Roman</vt:lpstr>
      <vt:lpstr>Trebuchet MS</vt:lpstr>
      <vt:lpstr>Verdana</vt:lpstr>
      <vt:lpstr>Wingdings</vt:lpstr>
      <vt:lpstr>Wingdings 3</vt:lpstr>
      <vt:lpstr>Facet</vt:lpstr>
      <vt:lpstr>Orientalism &amp; Post Colonial Studies   Shehzad Obaid University of Balochistan</vt:lpstr>
      <vt:lpstr>Index</vt:lpstr>
      <vt:lpstr>Introduction</vt:lpstr>
      <vt:lpstr>History of the Orientalism</vt:lpstr>
      <vt:lpstr>2. The First Orientalists:</vt:lpstr>
      <vt:lpstr>Orientalism In Art</vt:lpstr>
      <vt:lpstr>PowerPoint Presentation</vt:lpstr>
      <vt:lpstr>La Prière dans la maison.</vt:lpstr>
      <vt:lpstr>Arabian Art</vt:lpstr>
      <vt:lpstr>What is Orientalism?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Examples of Orientalism in Arts:</vt:lpstr>
      <vt:lpstr>Edward Said &amp; Orientalism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Orientalism &amp; Post Colonial Studies   Shehzad Obaid University of Balochistan</dc:title>
  <cp:lastModifiedBy>Abdul Aziz</cp:lastModifiedBy>
  <cp:revision>2</cp:revision>
  <dcterms:created xsi:type="dcterms:W3CDTF">2020-06-25T23:44:10Z</dcterms:created>
  <dcterms:modified xsi:type="dcterms:W3CDTF">2020-06-25T23:57:48Z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2020-06-25T00:00:00Z</vt:filetime>
  </property>
</Properties>
</file>