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1"/>
  </p:notesMasterIdLst>
  <p:sldIdLst>
    <p:sldId id="256" r:id="rId2"/>
    <p:sldId id="268" r:id="rId3"/>
    <p:sldId id="257" r:id="rId4"/>
    <p:sldId id="258" r:id="rId5"/>
    <p:sldId id="259" r:id="rId6"/>
    <p:sldId id="260" r:id="rId7"/>
    <p:sldId id="285" r:id="rId8"/>
    <p:sldId id="283" r:id="rId9"/>
    <p:sldId id="261" r:id="rId10"/>
    <p:sldId id="286" r:id="rId11"/>
    <p:sldId id="287" r:id="rId12"/>
    <p:sldId id="288" r:id="rId13"/>
    <p:sldId id="262" r:id="rId14"/>
    <p:sldId id="290" r:id="rId15"/>
    <p:sldId id="263" r:id="rId16"/>
    <p:sldId id="264" r:id="rId17"/>
    <p:sldId id="270" r:id="rId18"/>
    <p:sldId id="271" r:id="rId19"/>
    <p:sldId id="272" r:id="rId20"/>
    <p:sldId id="273" r:id="rId21"/>
    <p:sldId id="274" r:id="rId22"/>
    <p:sldId id="276" r:id="rId23"/>
    <p:sldId id="277" r:id="rId24"/>
    <p:sldId id="278" r:id="rId25"/>
    <p:sldId id="279" r:id="rId26"/>
    <p:sldId id="280" r:id="rId27"/>
    <p:sldId id="281" r:id="rId28"/>
    <p:sldId id="282" r:id="rId29"/>
    <p:sldId id="28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94660"/>
  </p:normalViewPr>
  <p:slideViewPr>
    <p:cSldViewPr>
      <p:cViewPr varScale="1">
        <p:scale>
          <a:sx n="81" d="100"/>
          <a:sy n="81" d="100"/>
        </p:scale>
        <p:origin x="-103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25F745-3580-412B-BC2A-B3BE5BCACDF1}" type="datetimeFigureOut">
              <a:rPr lang="en-US" smtClean="0"/>
              <a:t>5/20/2020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FAEF00-CFA5-4742-A4F4-D04EA28E6312}" type="slidenum">
              <a:rPr lang="en-US" smtClean="0"/>
              <a:t>‹#›</a:t>
            </a:fld>
            <a:endParaRPr lang="en-US"/>
          </a:p>
        </p:txBody>
      </p:sp>
    </p:spTree>
    <p:extLst>
      <p:ext uri="{BB962C8B-B14F-4D97-AF65-F5344CB8AC3E}">
        <p14:creationId xmlns:p14="http://schemas.microsoft.com/office/powerpoint/2010/main" val="6013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AFAEF00-CFA5-4742-A4F4-D04EA28E6312}" type="slidenum">
              <a:rPr lang="en-US" smtClean="0"/>
              <a:t>6</a:t>
            </a:fld>
            <a:endParaRPr lang="en-US"/>
          </a:p>
        </p:txBody>
      </p:sp>
    </p:spTree>
    <p:extLst>
      <p:ext uri="{BB962C8B-B14F-4D97-AF65-F5344CB8AC3E}">
        <p14:creationId xmlns:p14="http://schemas.microsoft.com/office/powerpoint/2010/main" val="307920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C10962D-549A-419B-8338-0DC9647F8167}" type="datetimeFigureOut">
              <a:rPr lang="en-US" smtClean="0"/>
              <a:pPr/>
              <a:t>5/20/2020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C08F948-4EE8-4B53-B979-280E7EF5D88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10962D-549A-419B-8338-0DC9647F8167}"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08F948-4EE8-4B53-B979-280E7EF5D88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C08F948-4EE8-4B53-B979-280E7EF5D88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10962D-549A-419B-8338-0DC9647F8167}"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C10962D-549A-419B-8338-0DC9647F8167}"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C08F948-4EE8-4B53-B979-280E7EF5D88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C10962D-549A-419B-8338-0DC9647F8167}" type="datetimeFigureOut">
              <a:rPr lang="en-US" smtClean="0"/>
              <a:pPr/>
              <a:t>5/20/2020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C08F948-4EE8-4B53-B979-280E7EF5D88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C10962D-549A-419B-8338-0DC9647F8167}"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08F948-4EE8-4B53-B979-280E7EF5D88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C10962D-549A-419B-8338-0DC9647F8167}" type="datetimeFigureOut">
              <a:rPr lang="en-US" smtClean="0"/>
              <a:pPr/>
              <a:t>5/20/2020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C08F948-4EE8-4B53-B979-280E7EF5D88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10962D-549A-419B-8338-0DC9647F8167}" type="datetimeFigureOut">
              <a:rPr lang="en-US" smtClean="0"/>
              <a:pPr/>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C08F948-4EE8-4B53-B979-280E7EF5D8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C10962D-549A-419B-8338-0DC9647F8167}" type="datetimeFigureOut">
              <a:rPr lang="en-US" smtClean="0"/>
              <a:pPr/>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C08F948-4EE8-4B53-B979-280E7EF5D8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C08F948-4EE8-4B53-B979-280E7EF5D88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C10962D-549A-419B-8338-0DC9647F8167}" type="datetimeFigureOut">
              <a:rPr lang="en-US" smtClean="0"/>
              <a:pPr/>
              <a:t>5/20/2020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C08F948-4EE8-4B53-B979-280E7EF5D88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C10962D-549A-419B-8338-0DC9647F8167}" type="datetimeFigureOut">
              <a:rPr lang="en-US" smtClean="0"/>
              <a:pPr/>
              <a:t>5/20/2020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C10962D-549A-419B-8338-0DC9647F8167}" type="datetimeFigureOut">
              <a:rPr lang="en-US" smtClean="0"/>
              <a:pPr/>
              <a:t>5/20/2020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C08F948-4EE8-4B53-B979-280E7EF5D88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merriam-webster.com/dictionary/question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normAutofit fontScale="40000" lnSpcReduction="20000"/>
          </a:bodyPr>
          <a:lstStyle/>
          <a:p>
            <a:r>
              <a:rPr lang="en-US" sz="4800" b="1" cap="none" dirty="0" smtClean="0"/>
              <a:t>Dr. </a:t>
            </a:r>
            <a:r>
              <a:rPr lang="en-US" sz="4800" b="1" cap="none" dirty="0" err="1" smtClean="0"/>
              <a:t>Najia</a:t>
            </a:r>
            <a:r>
              <a:rPr lang="en-US" sz="4800" b="1" cap="none" dirty="0" smtClean="0"/>
              <a:t> </a:t>
            </a:r>
            <a:r>
              <a:rPr lang="en-US" sz="4800" b="1" cap="none" dirty="0" err="1" smtClean="0"/>
              <a:t>Asrar</a:t>
            </a:r>
            <a:r>
              <a:rPr lang="en-US" sz="4800" b="1" cap="none" dirty="0" smtClean="0"/>
              <a:t> </a:t>
            </a:r>
            <a:r>
              <a:rPr lang="en-US" sz="4800" b="1" cap="none" dirty="0" err="1" smtClean="0"/>
              <a:t>Zaidi</a:t>
            </a:r>
            <a:endParaRPr lang="en-US" sz="4800" b="1" cap="none" dirty="0" smtClean="0"/>
          </a:p>
          <a:p>
            <a:r>
              <a:rPr lang="en-US" sz="3800" b="0" cap="none" dirty="0" smtClean="0"/>
              <a:t>Instructor</a:t>
            </a:r>
          </a:p>
          <a:p>
            <a:r>
              <a:rPr lang="en-US" sz="3800" b="0" cap="none" dirty="0" smtClean="0"/>
              <a:t>Course Code and Title: (617) Research Methodology</a:t>
            </a:r>
          </a:p>
          <a:p>
            <a:r>
              <a:rPr lang="en-US" sz="3800" b="0" cap="none" dirty="0" smtClean="0"/>
              <a:t>Department of English Literature</a:t>
            </a:r>
          </a:p>
          <a:p>
            <a:r>
              <a:rPr lang="en-US" sz="3800" b="0" cap="none" dirty="0" smtClean="0"/>
              <a:t>University Of </a:t>
            </a:r>
            <a:r>
              <a:rPr lang="en-US" sz="3800" b="0" cap="none" dirty="0" err="1" smtClean="0"/>
              <a:t>Balochistan</a:t>
            </a:r>
            <a:endParaRPr lang="en-US" sz="3800" b="0" cap="none" dirty="0" smtClean="0"/>
          </a:p>
          <a:p>
            <a:r>
              <a:rPr lang="en-US" sz="3800" b="0" cap="none" dirty="0" smtClean="0"/>
              <a:t>najiaasrarzaidi@gmail.com</a:t>
            </a:r>
            <a:endParaRPr lang="en-US" sz="3800" b="0" cap="none" dirty="0"/>
          </a:p>
        </p:txBody>
      </p:sp>
      <p:sp>
        <p:nvSpPr>
          <p:cNvPr id="2" name="Title 1"/>
          <p:cNvSpPr>
            <a:spLocks noGrp="1"/>
          </p:cNvSpPr>
          <p:nvPr>
            <p:ph type="ctrTitle"/>
          </p:nvPr>
        </p:nvSpPr>
        <p:spPr/>
        <p:txBody>
          <a:bodyPr>
            <a:noAutofit/>
          </a:bodyPr>
          <a:lstStyle/>
          <a:p>
            <a:r>
              <a:rPr lang="en-US" sz="4000" dirty="0" smtClean="0"/>
              <a:t>Introduction to Research Methods and Methodology</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Interviewing</a:t>
            </a:r>
            <a:endParaRPr lang="ur-PK" dirty="0"/>
          </a:p>
        </p:txBody>
      </p:sp>
      <p:sp>
        <p:nvSpPr>
          <p:cNvPr id="3" name="Content Placeholder 2"/>
          <p:cNvSpPr>
            <a:spLocks noGrp="1"/>
          </p:cNvSpPr>
          <p:nvPr>
            <p:ph sz="quarter" idx="1"/>
          </p:nvPr>
        </p:nvSpPr>
        <p:spPr/>
        <p:txBody>
          <a:bodyPr>
            <a:normAutofit/>
          </a:bodyPr>
          <a:lstStyle/>
          <a:p>
            <a:pPr marL="0" indent="0">
              <a:buNone/>
            </a:pPr>
            <a:r>
              <a:rPr lang="en-US" dirty="0" smtClean="0"/>
              <a:t>  </a:t>
            </a:r>
            <a:endParaRPr lang="en-US" dirty="0"/>
          </a:p>
          <a:p>
            <a:r>
              <a:rPr lang="en-US" dirty="0" smtClean="0"/>
              <a:t>It is one of the research skills required for different fields of English.</a:t>
            </a:r>
            <a:r>
              <a:rPr lang="en-US" b="1" dirty="0"/>
              <a:t> </a:t>
            </a:r>
            <a:endParaRPr lang="en-US" b="1" dirty="0" smtClean="0"/>
          </a:p>
          <a:p>
            <a:r>
              <a:rPr lang="en-US" b="1" dirty="0" smtClean="0"/>
              <a:t>Purpose</a:t>
            </a:r>
            <a:r>
              <a:rPr lang="en-US" dirty="0"/>
              <a:t>: The interviewer/ editor provides an           introduction summarizing the views of authors as expressed in the </a:t>
            </a:r>
            <a:r>
              <a:rPr lang="en-US" dirty="0" smtClean="0"/>
              <a:t>interviews</a:t>
            </a:r>
          </a:p>
          <a:p>
            <a:r>
              <a:rPr lang="en-US" b="1" dirty="0" smtClean="0"/>
              <a:t>Used by The </a:t>
            </a:r>
            <a:r>
              <a:rPr lang="en-US" dirty="0" smtClean="0"/>
              <a:t>publishers and booksellers .</a:t>
            </a:r>
          </a:p>
          <a:p>
            <a:r>
              <a:rPr lang="en-US" dirty="0" smtClean="0"/>
              <a:t>IT is a common practice to interview writers, playwrights, and poets. </a:t>
            </a:r>
            <a:endParaRPr lang="en-US" dirty="0"/>
          </a:p>
          <a:p>
            <a:endParaRPr lang="en-US" dirty="0" smtClean="0"/>
          </a:p>
          <a:p>
            <a:endParaRPr lang="en-US" dirty="0"/>
          </a:p>
          <a:p>
            <a:endParaRPr lang="ur-PK" dirty="0"/>
          </a:p>
        </p:txBody>
      </p:sp>
    </p:spTree>
    <p:extLst>
      <p:ext uri="{BB962C8B-B14F-4D97-AF65-F5344CB8AC3E}">
        <p14:creationId xmlns:p14="http://schemas.microsoft.com/office/powerpoint/2010/main" val="3474640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Examples</a:t>
            </a:r>
            <a:endParaRPr lang="ur-PK" b="1" dirty="0"/>
          </a:p>
        </p:txBody>
      </p:sp>
      <p:sp>
        <p:nvSpPr>
          <p:cNvPr id="3" name="Content Placeholder 2"/>
          <p:cNvSpPr>
            <a:spLocks noGrp="1"/>
          </p:cNvSpPr>
          <p:nvPr>
            <p:ph sz="quarter" idx="1"/>
          </p:nvPr>
        </p:nvSpPr>
        <p:spPr/>
        <p:txBody>
          <a:bodyPr/>
          <a:lstStyle/>
          <a:p>
            <a:pPr marL="0" indent="0">
              <a:buNone/>
            </a:pPr>
            <a:endParaRPr lang="en-US" dirty="0" smtClean="0"/>
          </a:p>
          <a:p>
            <a:r>
              <a:rPr lang="en-US" dirty="0" smtClean="0"/>
              <a:t>Novelists in Interview  (1985) By John </a:t>
            </a:r>
            <a:r>
              <a:rPr lang="en-US" dirty="0" err="1" smtClean="0"/>
              <a:t>Haffenden</a:t>
            </a:r>
            <a:endParaRPr lang="en-US" dirty="0" smtClean="0"/>
          </a:p>
          <a:p>
            <a:r>
              <a:rPr lang="en-US" dirty="0" smtClean="0"/>
              <a:t>Rage and Reason (1997) By Natasha </a:t>
            </a:r>
            <a:r>
              <a:rPr lang="en-US" dirty="0" err="1" smtClean="0"/>
              <a:t>Langridge</a:t>
            </a:r>
            <a:endParaRPr lang="en-US" dirty="0" smtClean="0"/>
          </a:p>
          <a:p>
            <a:pPr marL="0" indent="0">
              <a:buNone/>
            </a:pPr>
            <a:r>
              <a:rPr lang="en-US" dirty="0" smtClean="0"/>
              <a:t>  </a:t>
            </a:r>
          </a:p>
          <a:p>
            <a:r>
              <a:rPr lang="en-US" dirty="0" smtClean="0"/>
              <a:t>Explains the editor’s intentions behind the interview</a:t>
            </a:r>
          </a:p>
          <a:p>
            <a:r>
              <a:rPr lang="en-US" dirty="0" smtClean="0"/>
              <a:t>Celebrate the men/women playwrights, achievements and to find how they craft their plays, why they write.    </a:t>
            </a:r>
            <a:endParaRPr lang="ur-PK" dirty="0"/>
          </a:p>
        </p:txBody>
      </p:sp>
    </p:spTree>
    <p:extLst>
      <p:ext uri="{BB962C8B-B14F-4D97-AF65-F5344CB8AC3E}">
        <p14:creationId xmlns:p14="http://schemas.microsoft.com/office/powerpoint/2010/main" val="3320773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Questionnaire</a:t>
            </a:r>
            <a:endParaRPr lang="ur-PK" dirty="0"/>
          </a:p>
        </p:txBody>
      </p:sp>
      <p:sp>
        <p:nvSpPr>
          <p:cNvPr id="3" name="Content Placeholder 2"/>
          <p:cNvSpPr>
            <a:spLocks noGrp="1"/>
          </p:cNvSpPr>
          <p:nvPr>
            <p:ph sz="quarter" idx="1"/>
          </p:nvPr>
        </p:nvSpPr>
        <p:spPr/>
        <p:txBody>
          <a:bodyPr/>
          <a:lstStyle/>
          <a:p>
            <a:pPr marL="0" indent="0" fontAlgn="base">
              <a:buNone/>
            </a:pPr>
            <a:endParaRPr lang="en-US" dirty="0"/>
          </a:p>
          <a:p>
            <a:pPr fontAlgn="base"/>
            <a:r>
              <a:rPr lang="en-US" b="1" dirty="0"/>
              <a:t>Definition of </a:t>
            </a:r>
            <a:r>
              <a:rPr lang="en-US" b="1" i="1" dirty="0"/>
              <a:t>questionnaire</a:t>
            </a:r>
            <a:endParaRPr lang="en-US" b="1" dirty="0"/>
          </a:p>
          <a:p>
            <a:pPr fontAlgn="base"/>
            <a:r>
              <a:rPr lang="en-US" b="1" dirty="0"/>
              <a:t>1: </a:t>
            </a:r>
            <a:r>
              <a:rPr lang="en-US" dirty="0"/>
              <a:t>a set of </a:t>
            </a:r>
            <a:r>
              <a:rPr lang="en-US" dirty="0">
                <a:hlinkClick r:id="rId2"/>
              </a:rPr>
              <a:t>questions</a:t>
            </a:r>
            <a:r>
              <a:rPr lang="en-US" dirty="0"/>
              <a:t> for obtaining statistically useful or personal information from individuals</a:t>
            </a:r>
          </a:p>
          <a:p>
            <a:pPr fontAlgn="base"/>
            <a:r>
              <a:rPr lang="en-US" b="1" dirty="0"/>
              <a:t>2: </a:t>
            </a:r>
            <a:r>
              <a:rPr lang="en-US" dirty="0"/>
              <a:t>a written or printed questionnaire often with spaces for answers</a:t>
            </a:r>
          </a:p>
          <a:p>
            <a:pPr fontAlgn="base"/>
            <a:r>
              <a:rPr lang="en-US" b="1" dirty="0"/>
              <a:t>3: </a:t>
            </a:r>
            <a:r>
              <a:rPr lang="en-US" dirty="0"/>
              <a:t>a survey made by the use of a questionnaire</a:t>
            </a:r>
          </a:p>
          <a:p>
            <a:endParaRPr lang="ur-PK" dirty="0"/>
          </a:p>
        </p:txBody>
      </p:sp>
    </p:spTree>
    <p:extLst>
      <p:ext uri="{BB962C8B-B14F-4D97-AF65-F5344CB8AC3E}">
        <p14:creationId xmlns:p14="http://schemas.microsoft.com/office/powerpoint/2010/main" val="3607422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Textual Analysis</a:t>
            </a:r>
            <a:endParaRPr lang="en-US" dirty="0"/>
          </a:p>
        </p:txBody>
      </p:sp>
      <p:sp>
        <p:nvSpPr>
          <p:cNvPr id="3" name="Content Placeholder 2"/>
          <p:cNvSpPr>
            <a:spLocks noGrp="1"/>
          </p:cNvSpPr>
          <p:nvPr>
            <p:ph sz="quarter" idx="1"/>
          </p:nvPr>
        </p:nvSpPr>
        <p:spPr/>
        <p:txBody>
          <a:bodyPr>
            <a:normAutofit/>
          </a:bodyPr>
          <a:lstStyle/>
          <a:p>
            <a:r>
              <a:rPr lang="en-US" b="1" dirty="0" smtClean="0"/>
              <a:t>Definition</a:t>
            </a:r>
          </a:p>
          <a:p>
            <a:r>
              <a:rPr lang="en-US" dirty="0" smtClean="0"/>
              <a:t>It focuses on text or seeks to understand the inscription of culture in its </a:t>
            </a:r>
            <a:r>
              <a:rPr lang="en-US" dirty="0" err="1" smtClean="0"/>
              <a:t>artefacts</a:t>
            </a:r>
            <a:r>
              <a:rPr lang="en-US" dirty="0" smtClean="0"/>
              <a:t>. (</a:t>
            </a:r>
            <a:r>
              <a:rPr lang="en-US" dirty="0" err="1" smtClean="0"/>
              <a:t>Belsey</a:t>
            </a:r>
            <a:r>
              <a:rPr lang="en-US" dirty="0" smtClean="0"/>
              <a:t>)</a:t>
            </a:r>
          </a:p>
          <a:p>
            <a:endParaRPr lang="en-US" dirty="0" smtClean="0"/>
          </a:p>
          <a:p>
            <a:r>
              <a:rPr lang="en-US" b="1" dirty="0" smtClean="0"/>
              <a:t>Textual analysis is about:</a:t>
            </a:r>
          </a:p>
          <a:p>
            <a:r>
              <a:rPr lang="en-US" dirty="0"/>
              <a:t>W</a:t>
            </a:r>
            <a:r>
              <a:rPr lang="en-US" dirty="0" smtClean="0"/>
              <a:t>hat the text says</a:t>
            </a:r>
          </a:p>
          <a:p>
            <a:r>
              <a:rPr lang="en-US" dirty="0" smtClean="0"/>
              <a:t>To whom it says</a:t>
            </a:r>
          </a:p>
          <a:p>
            <a:r>
              <a:rPr lang="en-US" dirty="0" smtClean="0"/>
              <a:t>Why it says so</a:t>
            </a:r>
          </a:p>
          <a:p>
            <a:r>
              <a:rPr lang="en-US" dirty="0" smtClean="0"/>
              <a:t>What effect it creates</a:t>
            </a:r>
          </a:p>
          <a:p>
            <a:pPr marL="0" inden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Textual Analysis</a:t>
            </a:r>
            <a:endParaRPr lang="en-US" dirty="0"/>
          </a:p>
        </p:txBody>
      </p:sp>
      <p:sp>
        <p:nvSpPr>
          <p:cNvPr id="3" name="Content Placeholder 2"/>
          <p:cNvSpPr>
            <a:spLocks noGrp="1"/>
          </p:cNvSpPr>
          <p:nvPr>
            <p:ph sz="quarter" idx="1"/>
          </p:nvPr>
        </p:nvSpPr>
        <p:spPr/>
        <p:txBody>
          <a:bodyPr/>
          <a:lstStyle/>
          <a:p>
            <a:r>
              <a:rPr lang="en-US" dirty="0"/>
              <a:t>How important is textual analyses in Research?</a:t>
            </a:r>
          </a:p>
          <a:p>
            <a:endParaRPr lang="en-US" dirty="0"/>
          </a:p>
          <a:p>
            <a:r>
              <a:rPr lang="en-US" dirty="0"/>
              <a:t>What is it?</a:t>
            </a:r>
          </a:p>
          <a:p>
            <a:endParaRPr lang="en-US" dirty="0"/>
          </a:p>
          <a:p>
            <a:r>
              <a:rPr lang="en-US" dirty="0"/>
              <a:t>How is it done?</a:t>
            </a:r>
          </a:p>
          <a:p>
            <a:endParaRPr lang="en-US" dirty="0"/>
          </a:p>
          <a:p>
            <a:r>
              <a:rPr lang="en-US" dirty="0"/>
              <a:t>What Difference does it make?</a:t>
            </a:r>
          </a:p>
          <a:p>
            <a:endParaRPr lang="en-US" dirty="0"/>
          </a:p>
        </p:txBody>
      </p:sp>
    </p:spTree>
    <p:extLst>
      <p:ext uri="{BB962C8B-B14F-4D97-AF65-F5344CB8AC3E}">
        <p14:creationId xmlns:p14="http://schemas.microsoft.com/office/powerpoint/2010/main" val="1267101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and Don'ts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Use your own knowledge-academic and general</a:t>
            </a:r>
          </a:p>
          <a:p>
            <a:endParaRPr lang="en-US" dirty="0" smtClean="0"/>
          </a:p>
          <a:p>
            <a:r>
              <a:rPr lang="en-US" dirty="0" smtClean="0"/>
              <a:t>Be critical of your own knowledge </a:t>
            </a:r>
          </a:p>
          <a:p>
            <a:endParaRPr lang="en-US" dirty="0" smtClean="0"/>
          </a:p>
          <a:p>
            <a:r>
              <a:rPr lang="en-US" dirty="0" smtClean="0"/>
              <a:t>No Pure Reading (Secondary Source have to be relied upon)</a:t>
            </a:r>
          </a:p>
          <a:p>
            <a:endParaRPr lang="en-US" dirty="0"/>
          </a:p>
          <a:p>
            <a:r>
              <a:rPr lang="en-US" dirty="0" smtClean="0"/>
              <a:t>Extra-Textual Knowledge in necessary to know the text in detail</a:t>
            </a:r>
          </a:p>
          <a:p>
            <a:endParaRPr lang="en-US" dirty="0"/>
          </a:p>
          <a:p>
            <a:r>
              <a:rPr lang="en-US" dirty="0" smtClean="0"/>
              <a:t>What others have said about it </a:t>
            </a:r>
          </a:p>
          <a:p>
            <a:endParaRPr lang="en-US" dirty="0"/>
          </a:p>
          <a:p>
            <a:r>
              <a:rPr lang="en-US" dirty="0" smtClean="0"/>
              <a:t>The internet- the Library-Bibliographies (use them to know more)</a:t>
            </a:r>
          </a:p>
          <a:p>
            <a:endParaRPr lang="en-US" dirty="0"/>
          </a:p>
          <a:p>
            <a:endParaRPr lang="en-US" dirty="0" smtClean="0"/>
          </a:p>
          <a:p>
            <a:endParaRPr lang="en-US" dirty="0"/>
          </a:p>
          <a:p>
            <a:endParaRPr lang="en-US" dirty="0" smtClean="0"/>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should do</a:t>
            </a:r>
            <a:endParaRPr lang="en-US" dirty="0"/>
          </a:p>
        </p:txBody>
      </p:sp>
      <p:sp>
        <p:nvSpPr>
          <p:cNvPr id="3" name="Content Placeholder 2"/>
          <p:cNvSpPr>
            <a:spLocks noGrp="1"/>
          </p:cNvSpPr>
          <p:nvPr>
            <p:ph sz="quarter" idx="1"/>
          </p:nvPr>
        </p:nvSpPr>
        <p:spPr/>
        <p:txBody>
          <a:bodyPr/>
          <a:lstStyle/>
          <a:p>
            <a:r>
              <a:rPr lang="en-US" dirty="0" smtClean="0"/>
              <a:t> Literature Search</a:t>
            </a:r>
          </a:p>
          <a:p>
            <a:r>
              <a:rPr lang="en-US" dirty="0" smtClean="0"/>
              <a:t> Read the text and develop your own questions</a:t>
            </a:r>
          </a:p>
          <a:p>
            <a:pPr>
              <a:buNone/>
            </a:pPr>
            <a:r>
              <a:rPr lang="en-US" dirty="0" smtClean="0"/>
              <a:t>    </a:t>
            </a:r>
          </a:p>
          <a:p>
            <a:r>
              <a:rPr lang="en-US" dirty="0"/>
              <a:t> </a:t>
            </a:r>
            <a:r>
              <a:rPr lang="en-US" dirty="0" smtClean="0"/>
              <a:t> Make a list of questions posed by the text</a:t>
            </a:r>
          </a:p>
          <a:p>
            <a:pPr>
              <a:buNone/>
            </a:pPr>
            <a:r>
              <a:rPr lang="en-US" dirty="0" smtClean="0"/>
              <a:t>    </a:t>
            </a:r>
          </a:p>
          <a:p>
            <a:r>
              <a:rPr lang="en-US" dirty="0"/>
              <a:t> </a:t>
            </a:r>
            <a:r>
              <a:rPr lang="en-US" dirty="0" smtClean="0"/>
              <a:t> Arrive at your own provisional answers</a:t>
            </a:r>
          </a:p>
          <a:p>
            <a:pPr>
              <a:buNone/>
            </a:pPr>
            <a:endParaRPr lang="en-US" dirty="0"/>
          </a:p>
          <a:p>
            <a:r>
              <a:rPr lang="en-US" dirty="0"/>
              <a:t> </a:t>
            </a:r>
            <a:r>
              <a:rPr lang="en-US" dirty="0" smtClean="0"/>
              <a:t> Consult other Interpretations</a:t>
            </a:r>
          </a:p>
          <a:p>
            <a:endParaRPr lang="en-US" dirty="0"/>
          </a:p>
          <a:p>
            <a:endParaRPr lang="en-US" dirty="0"/>
          </a:p>
          <a:p>
            <a:endParaRPr lang="en-US" dirty="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301752" y="6705599"/>
            <a:ext cx="8534400" cy="45719"/>
          </a:xfrm>
        </p:spPr>
        <p:txBody>
          <a:bodyPr>
            <a:normAutofit fontScale="90000"/>
          </a:bodyPr>
          <a:lstStyle/>
          <a:p>
            <a:endParaRPr lang="en-US" dirty="0"/>
          </a:p>
        </p:txBody>
      </p:sp>
      <p:sp>
        <p:nvSpPr>
          <p:cNvPr id="3" name="Content Placeholder 2"/>
          <p:cNvSpPr>
            <a:spLocks noGrp="1"/>
          </p:cNvSpPr>
          <p:nvPr>
            <p:ph sz="quarter" idx="1"/>
          </p:nvPr>
        </p:nvSpPr>
        <p:spPr>
          <a:xfrm>
            <a:off x="152400" y="1371600"/>
            <a:ext cx="8991600" cy="4267200"/>
          </a:xfrm>
        </p:spPr>
        <p:txBody>
          <a:bodyPr>
            <a:normAutofit/>
          </a:bodyPr>
          <a:lstStyle/>
          <a:p>
            <a:r>
              <a:rPr lang="en-US" sz="6000" dirty="0" smtClean="0"/>
              <a:t>What is Literary Theory?</a:t>
            </a:r>
          </a:p>
          <a:p>
            <a:pPr>
              <a:buNone/>
            </a:pPr>
            <a:endParaRPr lang="en-US" sz="5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Reader and The Text</a:t>
            </a:r>
            <a:endParaRPr lang="en-US" dirty="0"/>
          </a:p>
        </p:txBody>
      </p:sp>
      <p:pic>
        <p:nvPicPr>
          <p:cNvPr id="1026" name="Picture 2" descr="C:\Users\I-Tech\Desktop\a-readers-lens-and-baggage-framed-copy.jpg"/>
          <p:cNvPicPr>
            <a:picLocks noGrp="1" noChangeAspect="1" noChangeArrowheads="1"/>
          </p:cNvPicPr>
          <p:nvPr>
            <p:ph type="pic" idx="1"/>
          </p:nvPr>
        </p:nvPicPr>
        <p:blipFill>
          <a:blip r:embed="rId2" cstate="print"/>
          <a:srcRect l="2669" r="2669"/>
          <a:stretch>
            <a:fillRect/>
          </a:stretch>
        </p:blipFill>
        <p:spPr bwMode="auto">
          <a:xfrm>
            <a:off x="2895600" y="533400"/>
            <a:ext cx="6248400" cy="4114800"/>
          </a:xfrm>
          <a:prstGeom prst="rect">
            <a:avLst/>
          </a:prstGeom>
          <a:noFill/>
        </p:spPr>
      </p:pic>
      <p:sp>
        <p:nvSpPr>
          <p:cNvPr id="4" name="Text Placeholder 3"/>
          <p:cNvSpPr>
            <a:spLocks noGrp="1"/>
          </p:cNvSpPr>
          <p:nvPr>
            <p:ph type="body" sz="half" idx="2"/>
          </p:nvPr>
        </p:nvSpPr>
        <p:spPr/>
        <p:txBody>
          <a:bodyPr/>
          <a:lstStyle/>
          <a:p>
            <a:r>
              <a:rPr lang="en-US" dirty="0" smtClean="0"/>
              <a:t>The Approach</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I-Tech\Desktop\introduction-to-literary-theory-5-638.jpg"/>
          <p:cNvPicPr>
            <a:picLocks noGrp="1" noChangeAspect="1" noChangeArrowheads="1"/>
          </p:cNvPicPr>
          <p:nvPr>
            <p:ph type="pic" idx="1"/>
          </p:nvPr>
        </p:nvPicPr>
        <p:blipFill>
          <a:blip r:embed="rId2" cstate="print"/>
          <a:srcRect t="1566" b="1566"/>
          <a:stretch>
            <a:fillRect/>
          </a:stretch>
        </p:blipFill>
        <p:spPr bwMode="auto">
          <a:prstGeom prst="rect">
            <a:avLst/>
          </a:prstGeom>
          <a:noFill/>
        </p:spPr>
      </p:pic>
      <p:sp>
        <p:nvSpPr>
          <p:cNvPr id="4" name="Text Placeholder 3"/>
          <p:cNvSpPr>
            <a:spLocks noGrp="1"/>
          </p:cNvSpPr>
          <p:nvPr>
            <p:ph type="body" sz="half" idx="2"/>
          </p:nvPr>
        </p:nvSpPr>
        <p:spPr>
          <a:xfrm flipV="1">
            <a:off x="381000" y="6248400"/>
            <a:ext cx="2438400" cy="1066800"/>
          </a:xfrm>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and </a:t>
            </a:r>
            <a:r>
              <a:rPr lang="en-US" smtClean="0"/>
              <a:t>English Studies</a:t>
            </a:r>
            <a:endParaRPr lang="en-US"/>
          </a:p>
        </p:txBody>
      </p:sp>
      <p:sp>
        <p:nvSpPr>
          <p:cNvPr id="3" name="Content Placeholder 2"/>
          <p:cNvSpPr>
            <a:spLocks noGrp="1"/>
          </p:cNvSpPr>
          <p:nvPr>
            <p:ph sz="quarter" idx="1"/>
          </p:nvPr>
        </p:nvSpPr>
        <p:spPr/>
        <p:txBody>
          <a:bodyPr/>
          <a:lstStyle/>
          <a:p>
            <a:endParaRPr lang="en-US" dirty="0" smtClean="0"/>
          </a:p>
          <a:p>
            <a:pPr>
              <a:buNone/>
            </a:pPr>
            <a:endParaRPr lang="en-US" dirty="0" smtClean="0"/>
          </a:p>
          <a:p>
            <a:pPr>
              <a:buFont typeface="Arial" pitchFamily="34" charset="0"/>
              <a:buChar char="•"/>
            </a:pPr>
            <a:r>
              <a:rPr lang="en-US" dirty="0" smtClean="0"/>
              <a:t>Research in English Studies</a:t>
            </a:r>
          </a:p>
          <a:p>
            <a:endParaRPr lang="en-US" dirty="0" smtClean="0"/>
          </a:p>
          <a:p>
            <a:r>
              <a:rPr lang="en-US" dirty="0" smtClean="0"/>
              <a:t>Key Words: Research, Methods, Methodology,</a:t>
            </a:r>
          </a:p>
          <a:p>
            <a:pPr>
              <a:buNone/>
            </a:pPr>
            <a:r>
              <a:rPr lang="en-US" dirty="0" smtClean="0"/>
              <a:t>     Theory, Literary Theory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Tech\Desktop\introducing-literary-theory-1-638.jpg"/>
          <p:cNvPicPr>
            <a:picLocks noChangeAspect="1" noChangeArrowheads="1"/>
          </p:cNvPicPr>
          <p:nvPr/>
        </p:nvPicPr>
        <p:blipFill>
          <a:blip r:embed="rId2" cstate="print"/>
          <a:srcRect/>
          <a:stretch>
            <a:fillRect/>
          </a:stretch>
        </p:blipFill>
        <p:spPr bwMode="auto">
          <a:xfrm>
            <a:off x="0" y="0"/>
            <a:ext cx="9144000" cy="6857999"/>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sz="quarter" idx="1"/>
          </p:nvPr>
        </p:nvSpPr>
        <p:spPr/>
        <p:txBody>
          <a:bodyPr/>
          <a:lstStyle/>
          <a:p>
            <a:r>
              <a:rPr lang="en-US" dirty="0" smtClean="0"/>
              <a:t>Theory is the process of understanding what the nature of Literature is, what functions it has, what the relation of text is to author, to reader, to language, to society, to history. It is not judgment but understanding of the frames of judgment.  </a:t>
            </a:r>
          </a:p>
          <a:p>
            <a:endParaRPr lang="en-US" dirty="0" smtClean="0"/>
          </a:p>
          <a:p>
            <a:r>
              <a:rPr lang="en-US" dirty="0" smtClean="0"/>
              <a:t>Copyright John Lye 1998.</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Literary Theory</a:t>
            </a:r>
            <a:endParaRPr lang="en-US" dirty="0"/>
          </a:p>
        </p:txBody>
      </p:sp>
      <p:sp>
        <p:nvSpPr>
          <p:cNvPr id="3" name="Content Placeholder 2"/>
          <p:cNvSpPr>
            <a:spLocks noGrp="1"/>
          </p:cNvSpPr>
          <p:nvPr>
            <p:ph sz="quarter" idx="1"/>
          </p:nvPr>
        </p:nvSpPr>
        <p:spPr/>
        <p:txBody>
          <a:bodyPr>
            <a:normAutofit/>
          </a:bodyPr>
          <a:lstStyle/>
          <a:p>
            <a:r>
              <a:rPr lang="en-US" dirty="0" smtClean="0"/>
              <a:t>Literary theory is a description of the underlying principles, one might say the tools, by which we attempt to understand Literature. All literary interpretation draws on the a basis in theory but can serve as a justification for very different kinds of literary activity.</a:t>
            </a:r>
          </a:p>
          <a:p>
            <a:endParaRPr lang="en-US" dirty="0" smtClean="0"/>
          </a:p>
          <a:p>
            <a:r>
              <a:rPr lang="en-US" dirty="0" smtClean="0"/>
              <a:t>www.utm.edu/literary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Literary Theory then </a:t>
            </a:r>
            <a:endParaRPr lang="en-US" dirty="0"/>
          </a:p>
        </p:txBody>
      </p:sp>
      <p:sp>
        <p:nvSpPr>
          <p:cNvPr id="3" name="Content Placeholder 2"/>
          <p:cNvSpPr>
            <a:spLocks noGrp="1"/>
          </p:cNvSpPr>
          <p:nvPr>
            <p:ph sz="quarter" idx="1"/>
          </p:nvPr>
        </p:nvSpPr>
        <p:spPr/>
        <p:txBody>
          <a:bodyPr/>
          <a:lstStyle/>
          <a:p>
            <a:r>
              <a:rPr lang="en-US" dirty="0" smtClean="0"/>
              <a:t>Studies ideas embedded in a text</a:t>
            </a:r>
          </a:p>
          <a:p>
            <a:r>
              <a:rPr lang="en-US" dirty="0" smtClean="0"/>
              <a:t>Expose you to new contents</a:t>
            </a:r>
          </a:p>
          <a:p>
            <a:r>
              <a:rPr lang="en-US" dirty="0" smtClean="0"/>
              <a:t>Reflects on reality is not what it seems</a:t>
            </a:r>
          </a:p>
          <a:p>
            <a:r>
              <a:rPr lang="en-US" dirty="0" smtClean="0"/>
              <a:t>Helps you fully appreciate what you read</a:t>
            </a:r>
          </a:p>
          <a:p>
            <a:r>
              <a:rPr lang="en-US" dirty="0" smtClean="0"/>
              <a:t>Explores the gaps and lapses in a piece of Literature</a:t>
            </a:r>
          </a:p>
          <a:p>
            <a:r>
              <a:rPr lang="en-US" dirty="0" smtClean="0"/>
              <a:t>An attempt to liberate you from traditional reading-analysis-criticism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sz="quarter" idx="1"/>
          </p:nvPr>
        </p:nvSpPr>
        <p:spPr/>
        <p:txBody>
          <a:bodyPr/>
          <a:lstStyle/>
          <a:p>
            <a:r>
              <a:rPr lang="en-US" dirty="0" smtClean="0"/>
              <a:t>Engages with issues that are crucial to our experiences of identity, culture, society</a:t>
            </a:r>
          </a:p>
          <a:p>
            <a:r>
              <a:rPr lang="en-US" dirty="0" smtClean="0"/>
              <a:t>Focuses on the ways in which Literature, art, media, history and individuals interact and communicate in the world we live in</a:t>
            </a:r>
          </a:p>
          <a:p>
            <a:r>
              <a:rPr lang="en-US" dirty="0" smtClean="0"/>
              <a:t>Aims to explore self-reflexive explorations of the experience we have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sz="quarter" idx="1"/>
          </p:nvPr>
        </p:nvSpPr>
        <p:spPr/>
        <p:txBody>
          <a:bodyPr/>
          <a:lstStyle/>
          <a:p>
            <a:r>
              <a:rPr lang="en-US" dirty="0" smtClean="0"/>
              <a:t>Help us learn to make sense of ourselves, our society and the world we live in</a:t>
            </a:r>
          </a:p>
          <a:p>
            <a:endParaRPr lang="en-US" dirty="0" smtClean="0"/>
          </a:p>
          <a:p>
            <a:r>
              <a:rPr lang="en-US" dirty="0" smtClean="0"/>
              <a:t>Teaches us how to derive meaning from the text.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Literary Theory</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In Humanities, Social Sciences</a:t>
            </a:r>
          </a:p>
          <a:p>
            <a:endParaRPr lang="en-US" dirty="0" smtClean="0"/>
          </a:p>
          <a:p>
            <a:r>
              <a:rPr lang="en-US" dirty="0" smtClean="0"/>
              <a:t> that meaning has to be extracted from the text</a:t>
            </a:r>
          </a:p>
          <a:p>
            <a:endParaRPr lang="en-US" dirty="0" smtClean="0"/>
          </a:p>
          <a:p>
            <a:r>
              <a:rPr lang="en-US" dirty="0" smtClean="0"/>
              <a:t>Analyzes language and the complex linguistic and cultural structures</a:t>
            </a:r>
          </a:p>
          <a:p>
            <a:r>
              <a:rPr lang="en-US" dirty="0" smtClean="0"/>
              <a:t>Opens our eyes to raise questions on issues relating identity, experience, knowledge, common sense and truth.</a:t>
            </a:r>
          </a:p>
          <a:p>
            <a:pPr marL="0" indent="0">
              <a:buNone/>
            </a:pPr>
            <a:r>
              <a:rPr lang="en-US" dirty="0" smtClean="0"/>
              <a:t> </a:t>
            </a:r>
          </a:p>
          <a:p>
            <a:r>
              <a:rPr lang="en-US" dirty="0" smtClean="0"/>
              <a:t>Helps </a:t>
            </a:r>
            <a:r>
              <a:rPr lang="en-US" dirty="0"/>
              <a:t>develop new possibilities</a:t>
            </a:r>
          </a:p>
          <a:p>
            <a:endParaRPr lang="en-US" dirty="0"/>
          </a:p>
          <a:p>
            <a:r>
              <a:rPr lang="en-US" dirty="0"/>
              <a:t>Diverse thinkers, cardinal terms, ideas and trends fall under the umbrella of literary and critical theory</a:t>
            </a:r>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a:p>
        </p:txBody>
      </p:sp>
    </p:spTree>
  </p:cSld>
  <p:clrMapOvr>
    <a:masterClrMapping/>
  </p:clrMapOvr>
  <p:transition>
    <p:pull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sz="quarter" idx="1"/>
          </p:nvPr>
        </p:nvSpPr>
        <p:spPr/>
        <p:txBody>
          <a:bodyPr/>
          <a:lstStyle/>
          <a:p>
            <a:pPr marL="0" indent="0">
              <a:buNone/>
            </a:pPr>
            <a:endParaRPr lang="en-US" dirty="0" smtClean="0"/>
          </a:p>
          <a:p>
            <a:endParaRPr lang="en-US" dirty="0" smtClean="0"/>
          </a:p>
          <a:p>
            <a:r>
              <a:rPr lang="en-US" dirty="0" smtClean="0"/>
              <a:t>Helps develop new possibilities</a:t>
            </a:r>
          </a:p>
          <a:p>
            <a:endParaRPr lang="en-US" dirty="0" smtClean="0"/>
          </a:p>
          <a:p>
            <a:r>
              <a:rPr lang="en-US" dirty="0" smtClean="0"/>
              <a:t>Diverse thinkers, cardinal terms, ideas and trends fall under the umbrella of literary and critical theory.</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 Used and Recommended Books</a:t>
            </a:r>
            <a:endParaRPr lang="en-US" dirty="0"/>
          </a:p>
        </p:txBody>
      </p:sp>
      <p:sp>
        <p:nvSpPr>
          <p:cNvPr id="3" name="Content Placeholder 2"/>
          <p:cNvSpPr>
            <a:spLocks noGrp="1"/>
          </p:cNvSpPr>
          <p:nvPr>
            <p:ph sz="quarter" idx="1"/>
          </p:nvPr>
        </p:nvSpPr>
        <p:spPr/>
        <p:txBody>
          <a:bodyPr/>
          <a:lstStyle/>
          <a:p>
            <a:r>
              <a:rPr lang="en-US" dirty="0" smtClean="0"/>
              <a:t>Griffin, Gabriele. (2005)Research Methods for English Studies </a:t>
            </a:r>
            <a:r>
              <a:rPr lang="en-US" dirty="0" err="1" smtClean="0"/>
              <a:t>Rawat</a:t>
            </a:r>
            <a:r>
              <a:rPr lang="en-US" dirty="0" smtClean="0"/>
              <a:t> Publication. New Delhi.</a:t>
            </a:r>
          </a:p>
          <a:p>
            <a:r>
              <a:rPr lang="en-US" b="1" dirty="0" smtClean="0"/>
              <a:t>For Literary Theory Read: </a:t>
            </a:r>
          </a:p>
          <a:p>
            <a:r>
              <a:rPr lang="en-US" dirty="0" smtClean="0"/>
              <a:t>Barry Peter. (2009)Beginning Theory: An Introduction to Literary and Cultural Theory.  amazon.com</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Work</a:t>
            </a:r>
            <a:endParaRPr lang="ur-PK" dirty="0"/>
          </a:p>
        </p:txBody>
      </p:sp>
      <p:sp>
        <p:nvSpPr>
          <p:cNvPr id="3" name="Content Placeholder 2"/>
          <p:cNvSpPr>
            <a:spLocks noGrp="1"/>
          </p:cNvSpPr>
          <p:nvPr>
            <p:ph sz="quarter" idx="1"/>
          </p:nvPr>
        </p:nvSpPr>
        <p:spPr/>
        <p:txBody>
          <a:bodyPr>
            <a:normAutofit fontScale="92500" lnSpcReduction="20000"/>
          </a:bodyPr>
          <a:lstStyle/>
          <a:p>
            <a:r>
              <a:rPr lang="en-US" dirty="0" smtClean="0"/>
              <a:t>  </a:t>
            </a:r>
            <a:r>
              <a:rPr lang="en-US" b="1" dirty="0" smtClean="0"/>
              <a:t>Define these terms with examples</a:t>
            </a:r>
          </a:p>
          <a:p>
            <a:r>
              <a:rPr lang="en-US" dirty="0" smtClean="0"/>
              <a:t>  Research</a:t>
            </a:r>
          </a:p>
          <a:p>
            <a:r>
              <a:rPr lang="en-US" dirty="0"/>
              <a:t> </a:t>
            </a:r>
            <a:r>
              <a:rPr lang="en-US" dirty="0" smtClean="0"/>
              <a:t> Research Method</a:t>
            </a:r>
          </a:p>
          <a:p>
            <a:r>
              <a:rPr lang="en-US" dirty="0"/>
              <a:t> </a:t>
            </a:r>
            <a:r>
              <a:rPr lang="en-US" dirty="0" smtClean="0"/>
              <a:t> Methodology</a:t>
            </a:r>
          </a:p>
          <a:p>
            <a:r>
              <a:rPr lang="en-US" dirty="0" smtClean="0"/>
              <a:t>  Skills</a:t>
            </a:r>
          </a:p>
          <a:p>
            <a:r>
              <a:rPr lang="en-US" dirty="0"/>
              <a:t> </a:t>
            </a:r>
            <a:r>
              <a:rPr lang="en-US" dirty="0" smtClean="0"/>
              <a:t>Bibliography </a:t>
            </a:r>
          </a:p>
          <a:p>
            <a:r>
              <a:rPr lang="en-US" dirty="0" smtClean="0"/>
              <a:t> Definition of Literary Theory</a:t>
            </a:r>
          </a:p>
          <a:p>
            <a:r>
              <a:rPr lang="en-US" dirty="0" smtClean="0"/>
              <a:t> Definition of Marxism and Feminis</a:t>
            </a:r>
            <a:r>
              <a:rPr lang="en-US" dirty="0"/>
              <a:t>m</a:t>
            </a:r>
            <a:endParaRPr lang="en-US" dirty="0" smtClean="0"/>
          </a:p>
          <a:p>
            <a:pPr marL="0" indent="0">
              <a:buNone/>
            </a:pPr>
            <a:r>
              <a:rPr lang="en-US" dirty="0" smtClean="0"/>
              <a:t>     and email me your homework.</a:t>
            </a:r>
          </a:p>
          <a:p>
            <a:endParaRPr lang="en-US" dirty="0" smtClean="0"/>
          </a:p>
          <a:p>
            <a:r>
              <a:rPr lang="en-US" dirty="0" smtClean="0"/>
              <a:t>Marks 05</a:t>
            </a:r>
            <a:endParaRPr lang="ur-PK" dirty="0"/>
          </a:p>
        </p:txBody>
      </p:sp>
    </p:spTree>
    <p:extLst>
      <p:ext uri="{BB962C8B-B14F-4D97-AF65-F5344CB8AC3E}">
        <p14:creationId xmlns:p14="http://schemas.microsoft.com/office/powerpoint/2010/main" val="160042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IS:</a:t>
            </a:r>
            <a:endParaRPr lang="en-US" dirty="0"/>
          </a:p>
        </p:txBody>
      </p:sp>
      <p:pic>
        <p:nvPicPr>
          <p:cNvPr id="4" name="Content Placeholder 3" descr="Research-image.png"/>
          <p:cNvPicPr>
            <a:picLocks noGrp="1" noChangeAspect="1"/>
          </p:cNvPicPr>
          <p:nvPr>
            <p:ph sz="quarter" idx="1"/>
          </p:nvPr>
        </p:nvPicPr>
        <p:blipFill>
          <a:blip r:embed="rId2" cstate="print"/>
          <a:stretch>
            <a:fillRect/>
          </a:stretch>
        </p:blipFill>
        <p:spPr>
          <a:xfrm>
            <a:off x="0" y="1447800"/>
            <a:ext cx="2971800" cy="5023758"/>
          </a:xfrm>
        </p:spPr>
      </p:pic>
      <p:pic>
        <p:nvPicPr>
          <p:cNvPr id="6" name="Picture 2" descr="http://www.lse.ac.uk/genderInstitute/images/study/research.jpg"/>
          <p:cNvPicPr>
            <a:picLocks noChangeAspect="1" noChangeArrowheads="1"/>
          </p:cNvPicPr>
          <p:nvPr/>
        </p:nvPicPr>
        <p:blipFill>
          <a:blip r:embed="rId3" cstate="print"/>
          <a:srcRect/>
          <a:stretch>
            <a:fillRect/>
          </a:stretch>
        </p:blipFill>
        <p:spPr bwMode="auto">
          <a:xfrm>
            <a:off x="2997557" y="1447800"/>
            <a:ext cx="3022243" cy="4876800"/>
          </a:xfrm>
          <a:prstGeom prst="rect">
            <a:avLst/>
          </a:prstGeom>
          <a:noFill/>
        </p:spPr>
      </p:pic>
      <p:pic>
        <p:nvPicPr>
          <p:cNvPr id="1030" name="Picture 6" descr="https://rmsbunkerblog.files.wordpress.com/2012/05/which-methodology-generates-the-best-results-market-research.jpg"/>
          <p:cNvPicPr>
            <a:picLocks noChangeAspect="1" noChangeArrowheads="1"/>
          </p:cNvPicPr>
          <p:nvPr/>
        </p:nvPicPr>
        <p:blipFill>
          <a:blip r:embed="rId4" cstate="print"/>
          <a:srcRect/>
          <a:stretch>
            <a:fillRect/>
          </a:stretch>
        </p:blipFill>
        <p:spPr bwMode="auto">
          <a:xfrm>
            <a:off x="6191250" y="1447800"/>
            <a:ext cx="2800350" cy="513096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sz="quarter" idx="1"/>
          </p:nvPr>
        </p:nvSpPr>
        <p:spPr/>
        <p:txBody>
          <a:bodyPr>
            <a:normAutofit/>
          </a:bodyPr>
          <a:lstStyle/>
          <a:p>
            <a:r>
              <a:rPr lang="en-US" dirty="0" smtClean="0"/>
              <a:t>Inquire</a:t>
            </a:r>
          </a:p>
          <a:p>
            <a:endParaRPr lang="en-US" dirty="0"/>
          </a:p>
          <a:p>
            <a:r>
              <a:rPr lang="en-US" dirty="0" smtClean="0"/>
              <a:t>Explore </a:t>
            </a:r>
          </a:p>
          <a:p>
            <a:endParaRPr lang="en-US" dirty="0"/>
          </a:p>
          <a:p>
            <a:r>
              <a:rPr lang="en-US" dirty="0" smtClean="0"/>
              <a:t>Discover</a:t>
            </a:r>
          </a:p>
          <a:p>
            <a:endParaRPr lang="en-US" dirty="0"/>
          </a:p>
          <a:p>
            <a:r>
              <a:rPr lang="en-US" dirty="0" smtClean="0"/>
              <a:t>Search</a:t>
            </a:r>
          </a:p>
          <a:p>
            <a:endParaRPr lang="en-US" dirty="0" smtClean="0"/>
          </a:p>
          <a:p>
            <a:r>
              <a:rPr lang="en-US" dirty="0" smtClean="0"/>
              <a:t>Investigate</a:t>
            </a:r>
          </a:p>
          <a:p>
            <a:endParaRPr lang="en-US" dirty="0" smtClean="0"/>
          </a:p>
          <a:p>
            <a:endParaRPr lang="en-US" dirty="0"/>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and Techniques</a:t>
            </a:r>
            <a:endParaRPr lang="en-US" dirty="0"/>
          </a:p>
        </p:txBody>
      </p:sp>
      <p:sp>
        <p:nvSpPr>
          <p:cNvPr id="3" name="Content Placeholder 2"/>
          <p:cNvSpPr>
            <a:spLocks noGrp="1"/>
          </p:cNvSpPr>
          <p:nvPr>
            <p:ph sz="quarter" idx="1"/>
          </p:nvPr>
        </p:nvSpPr>
        <p:spPr/>
        <p:txBody>
          <a:bodyPr>
            <a:normAutofit fontScale="55000" lnSpcReduction="20000"/>
          </a:bodyPr>
          <a:lstStyle/>
          <a:p>
            <a:r>
              <a:rPr lang="en-US" sz="5100" dirty="0" smtClean="0"/>
              <a:t>Skills in Libraries</a:t>
            </a:r>
          </a:p>
          <a:p>
            <a:endParaRPr lang="en-US" sz="5100" dirty="0"/>
          </a:p>
          <a:p>
            <a:r>
              <a:rPr lang="en-US" sz="5100" dirty="0" smtClean="0"/>
              <a:t>Editorial Skills</a:t>
            </a:r>
          </a:p>
          <a:p>
            <a:endParaRPr lang="en-US" sz="5100" dirty="0"/>
          </a:p>
          <a:p>
            <a:r>
              <a:rPr lang="en-US" sz="5100" dirty="0" smtClean="0"/>
              <a:t>Bibliographic Skills</a:t>
            </a:r>
          </a:p>
          <a:p>
            <a:endParaRPr lang="en-US" sz="5100" dirty="0"/>
          </a:p>
          <a:p>
            <a:r>
              <a:rPr lang="en-US" sz="5100" dirty="0" smtClean="0"/>
              <a:t>Dissertation Skills</a:t>
            </a:r>
          </a:p>
          <a:p>
            <a:endParaRPr lang="en-US" sz="5100" dirty="0" smtClean="0"/>
          </a:p>
          <a:p>
            <a:r>
              <a:rPr lang="en-US" sz="5100" dirty="0" smtClean="0"/>
              <a:t>IT Skills</a:t>
            </a:r>
          </a:p>
          <a:p>
            <a:endParaRPr lang="en-US" dirty="0" smtClean="0"/>
          </a:p>
          <a:p>
            <a:pPr>
              <a:buNone/>
            </a:pPr>
            <a:endParaRPr lang="en-US" dirty="0" smtClean="0"/>
          </a:p>
          <a:p>
            <a:pPr>
              <a:buNone/>
            </a:pPr>
            <a:r>
              <a:rPr lang="en-US" dirty="0"/>
              <a:t> </a:t>
            </a:r>
            <a:r>
              <a:rPr lang="en-US" dirty="0" smtClean="0"/>
              <a:t>     </a:t>
            </a:r>
          </a:p>
          <a:p>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Methods</a:t>
            </a:r>
            <a:endParaRPr lang="en-US" dirty="0"/>
          </a:p>
        </p:txBody>
      </p:sp>
      <p:sp>
        <p:nvSpPr>
          <p:cNvPr id="3" name="Content Placeholder 2"/>
          <p:cNvSpPr>
            <a:spLocks noGrp="1"/>
          </p:cNvSpPr>
          <p:nvPr>
            <p:ph sz="quarter" idx="1"/>
          </p:nvPr>
        </p:nvSpPr>
        <p:spPr/>
        <p:txBody>
          <a:bodyPr>
            <a:normAutofit fontScale="77500" lnSpcReduction="20000"/>
          </a:bodyPr>
          <a:lstStyle/>
          <a:p>
            <a:pPr fontAlgn="base"/>
            <a:r>
              <a:rPr lang="en-US" sz="2600" b="1" dirty="0" smtClean="0"/>
              <a:t>Definitions:</a:t>
            </a:r>
          </a:p>
          <a:p>
            <a:pPr fontAlgn="base"/>
            <a:r>
              <a:rPr lang="en-US" sz="2300" b="1" dirty="0" smtClean="0"/>
              <a:t>Methodology:</a:t>
            </a:r>
            <a:r>
              <a:rPr lang="en-US" sz="2300" dirty="0" smtClean="0"/>
              <a:t> implies more than simply the methods you intend to use to collect data</a:t>
            </a:r>
          </a:p>
          <a:p>
            <a:pPr fontAlgn="base"/>
            <a:endParaRPr lang="en-US" sz="2300" dirty="0" smtClean="0"/>
          </a:p>
          <a:p>
            <a:pPr fontAlgn="base"/>
            <a:r>
              <a:rPr lang="en-US" sz="2300" b="1" dirty="0" smtClean="0"/>
              <a:t>Methods: </a:t>
            </a:r>
            <a:r>
              <a:rPr lang="en-US" sz="2300" dirty="0" smtClean="0"/>
              <a:t>a </a:t>
            </a:r>
            <a:r>
              <a:rPr lang="en-US" sz="2300" dirty="0"/>
              <a:t>systematic procedure, technique, or mode of inquiry employed by or proper to a particular discipline or art</a:t>
            </a:r>
          </a:p>
          <a:p>
            <a:pPr marL="0" indent="0" fontAlgn="base">
              <a:buNone/>
            </a:pPr>
            <a:endParaRPr lang="en-US" sz="2300" b="1" dirty="0"/>
          </a:p>
          <a:p>
            <a:pPr fontAlgn="base"/>
            <a:r>
              <a:rPr lang="en-US" sz="2300" b="1" dirty="0"/>
              <a:t> </a:t>
            </a:r>
            <a:r>
              <a:rPr lang="en-US" sz="2300" dirty="0" smtClean="0"/>
              <a:t>a </a:t>
            </a:r>
            <a:r>
              <a:rPr lang="en-US" sz="2300" dirty="0"/>
              <a:t>systematic plan followed in presenting material for </a:t>
            </a:r>
            <a:r>
              <a:rPr lang="en-US" sz="2300" dirty="0" smtClean="0"/>
              <a:t>instruction</a:t>
            </a:r>
          </a:p>
          <a:p>
            <a:pPr fontAlgn="base"/>
            <a:endParaRPr lang="en-US" sz="2300" dirty="0"/>
          </a:p>
          <a:p>
            <a:pPr fontAlgn="base"/>
            <a:r>
              <a:rPr lang="en-US" sz="2300" dirty="0" smtClean="0"/>
              <a:t>Research methods are concerned with how you carry out your Research.</a:t>
            </a:r>
          </a:p>
          <a:p>
            <a:pPr marL="0" indent="0" fontAlgn="base">
              <a:buNone/>
            </a:pPr>
            <a:endParaRPr lang="en-US" sz="2300" b="1" dirty="0" smtClean="0"/>
          </a:p>
          <a:p>
            <a:r>
              <a:rPr lang="en-US" sz="2300" b="1" dirty="0" smtClean="0"/>
              <a:t>What Method and Why?</a:t>
            </a:r>
          </a:p>
          <a:p>
            <a:endParaRPr lang="en-US" sz="2300" dirty="0"/>
          </a:p>
          <a:p>
            <a:r>
              <a:rPr lang="en-US" sz="2300" dirty="0" smtClean="0"/>
              <a:t>The choice of method will depend on the kind of research you want to conduct</a:t>
            </a:r>
          </a:p>
          <a:p>
            <a:endParaRPr lang="en-US" dirty="0"/>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Methods</a:t>
            </a:r>
            <a:endParaRPr lang="ur-PK" dirty="0"/>
          </a:p>
        </p:txBody>
      </p:sp>
      <p:sp>
        <p:nvSpPr>
          <p:cNvPr id="3" name="Content Placeholder 2"/>
          <p:cNvSpPr>
            <a:spLocks noGrp="1"/>
          </p:cNvSpPr>
          <p:nvPr>
            <p:ph sz="quarter" idx="1"/>
          </p:nvPr>
        </p:nvSpPr>
        <p:spPr/>
        <p:txBody>
          <a:bodyPr/>
          <a:lstStyle/>
          <a:p>
            <a:r>
              <a:rPr lang="en-US" b="1" dirty="0" smtClean="0"/>
              <a:t>Few Examples:</a:t>
            </a:r>
            <a:endParaRPr lang="en-US" b="1" dirty="0"/>
          </a:p>
          <a:p>
            <a:endParaRPr lang="en-US" b="1" dirty="0"/>
          </a:p>
          <a:p>
            <a:r>
              <a:rPr lang="en-US" dirty="0" smtClean="0"/>
              <a:t>ICT Methods (Information and Communication Technology)</a:t>
            </a:r>
            <a:endParaRPr lang="en-US" dirty="0"/>
          </a:p>
          <a:p>
            <a:pPr marL="0" indent="0">
              <a:buNone/>
            </a:pPr>
            <a:endParaRPr lang="en-US" dirty="0"/>
          </a:p>
          <a:p>
            <a:r>
              <a:rPr lang="en-US" dirty="0"/>
              <a:t>Interviews- Questionnaires</a:t>
            </a:r>
          </a:p>
          <a:p>
            <a:endParaRPr lang="en-US" dirty="0"/>
          </a:p>
          <a:p>
            <a:r>
              <a:rPr lang="en-US" dirty="0"/>
              <a:t>Textual Analyses</a:t>
            </a:r>
          </a:p>
        </p:txBody>
      </p:sp>
    </p:spTree>
    <p:extLst>
      <p:ext uri="{BB962C8B-B14F-4D97-AF65-F5344CB8AC3E}">
        <p14:creationId xmlns:p14="http://schemas.microsoft.com/office/powerpoint/2010/main" val="1800899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You Carry Out Your Research Few Methods</a:t>
            </a:r>
            <a:endParaRPr lang="ur-PK" dirty="0"/>
          </a:p>
        </p:txBody>
      </p:sp>
      <p:sp>
        <p:nvSpPr>
          <p:cNvPr id="3" name="Rectangle 2"/>
          <p:cNvSpPr/>
          <p:nvPr/>
        </p:nvSpPr>
        <p:spPr>
          <a:xfrm>
            <a:off x="228600" y="1447800"/>
            <a:ext cx="8001000" cy="4093428"/>
          </a:xfrm>
          <a:prstGeom prst="rect">
            <a:avLst/>
          </a:prstGeom>
        </p:spPr>
        <p:txBody>
          <a:bodyPr wrap="square">
            <a:spAutoFit/>
          </a:bodyPr>
          <a:lstStyle/>
          <a:p>
            <a:r>
              <a:rPr lang="en-US" sz="2000" b="1" dirty="0"/>
              <a:t>ICT </a:t>
            </a:r>
            <a:r>
              <a:rPr lang="en-US" sz="2000" b="1" dirty="0" smtClean="0"/>
              <a:t>Methods</a:t>
            </a:r>
            <a:r>
              <a:rPr lang="en-US" sz="2000" dirty="0" smtClean="0"/>
              <a:t>: Information and Communication Technology:</a:t>
            </a:r>
          </a:p>
          <a:p>
            <a:endParaRPr lang="en-US" sz="2000" dirty="0" smtClean="0"/>
          </a:p>
          <a:p>
            <a:r>
              <a:rPr lang="en-US" sz="2000" dirty="0" smtClean="0"/>
              <a:t>It is the ability to converse with people through technology.</a:t>
            </a:r>
          </a:p>
          <a:p>
            <a:endParaRPr lang="en-US" sz="2000" dirty="0" smtClean="0"/>
          </a:p>
          <a:p>
            <a:r>
              <a:rPr lang="en-US" sz="2000" b="1" dirty="0" smtClean="0"/>
              <a:t>Examples</a:t>
            </a:r>
            <a:r>
              <a:rPr lang="en-US" sz="2000" dirty="0" smtClean="0"/>
              <a:t>:</a:t>
            </a:r>
          </a:p>
          <a:p>
            <a:endParaRPr lang="en-US" sz="2000" dirty="0" smtClean="0"/>
          </a:p>
          <a:p>
            <a:r>
              <a:rPr lang="en-US" sz="2000" dirty="0" smtClean="0"/>
              <a:t>Sending an Email, making a video call, using a tablet or mobile phone. It could also include the ability to use older communication technologies such as Television, Radio and telephone</a:t>
            </a:r>
            <a:endParaRPr lang="en-US" sz="2000" dirty="0"/>
          </a:p>
          <a:p>
            <a:endParaRPr lang="en-US" sz="2000" dirty="0"/>
          </a:p>
          <a:p>
            <a:r>
              <a:rPr lang="en-US" sz="2000" b="1" dirty="0"/>
              <a:t>Interviews- Questionnaires</a:t>
            </a:r>
          </a:p>
          <a:p>
            <a:endParaRPr lang="en-US" sz="2000" dirty="0"/>
          </a:p>
          <a:p>
            <a:r>
              <a:rPr lang="en-US" sz="2000" b="1" dirty="0"/>
              <a:t>Textual Analys</a:t>
            </a:r>
            <a:r>
              <a:rPr lang="en-US" b="1" dirty="0"/>
              <a:t>es</a:t>
            </a:r>
          </a:p>
        </p:txBody>
      </p:sp>
    </p:spTree>
    <p:extLst>
      <p:ext uri="{BB962C8B-B14F-4D97-AF65-F5344CB8AC3E}">
        <p14:creationId xmlns:p14="http://schemas.microsoft.com/office/powerpoint/2010/main" val="2022753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Terms</a:t>
            </a:r>
            <a:endParaRPr lang="en-US" dirty="0"/>
          </a:p>
        </p:txBody>
      </p:sp>
      <p:sp>
        <p:nvSpPr>
          <p:cNvPr id="3" name="Content Placeholder 2"/>
          <p:cNvSpPr>
            <a:spLocks noGrp="1"/>
          </p:cNvSpPr>
          <p:nvPr>
            <p:ph sz="quarter" idx="1"/>
          </p:nvPr>
        </p:nvSpPr>
        <p:spPr/>
        <p:txBody>
          <a:bodyPr>
            <a:normAutofit lnSpcReduction="10000"/>
          </a:bodyPr>
          <a:lstStyle/>
          <a:p>
            <a:pPr>
              <a:buNone/>
            </a:pPr>
            <a:r>
              <a:rPr lang="en-US" dirty="0" smtClean="0"/>
              <a:t> And Difference Between Them:</a:t>
            </a:r>
          </a:p>
          <a:p>
            <a:pPr>
              <a:buNone/>
            </a:pPr>
            <a:endParaRPr lang="en-US" dirty="0"/>
          </a:p>
          <a:p>
            <a:r>
              <a:rPr lang="en-US" b="1" dirty="0" smtClean="0"/>
              <a:t>Skills</a:t>
            </a:r>
            <a:r>
              <a:rPr lang="en-US" dirty="0" smtClean="0"/>
              <a:t>- Train a person to do a particular task</a:t>
            </a:r>
          </a:p>
          <a:p>
            <a:pPr>
              <a:buNone/>
            </a:pPr>
            <a:endParaRPr lang="en-US" dirty="0"/>
          </a:p>
          <a:p>
            <a:r>
              <a:rPr lang="en-US" b="1" dirty="0" smtClean="0"/>
              <a:t>Methods</a:t>
            </a:r>
            <a:r>
              <a:rPr lang="en-US" dirty="0" smtClean="0"/>
              <a:t>: How you carry out your research</a:t>
            </a:r>
          </a:p>
          <a:p>
            <a:endParaRPr lang="en-US" dirty="0"/>
          </a:p>
          <a:p>
            <a:r>
              <a:rPr lang="en-US" b="1" dirty="0" smtClean="0"/>
              <a:t>Methodologies</a:t>
            </a:r>
            <a:r>
              <a:rPr lang="en-US" dirty="0" smtClean="0"/>
              <a:t>: Also Concerned with the perspective/approach  you bring to bear on your work  e.g. feminism, Post-colonialism, Marxism, Structuralism and Deconstruction etc. </a:t>
            </a:r>
          </a:p>
          <a:p>
            <a:endParaRPr lang="en-US" dirty="0"/>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818</TotalTime>
  <Words>982</Words>
  <Application>Microsoft Office PowerPoint</Application>
  <PresentationFormat>On-screen Show (4:3)</PresentationFormat>
  <Paragraphs>214</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Civic</vt:lpstr>
      <vt:lpstr>Introduction to Research Methods and Methodology</vt:lpstr>
      <vt:lpstr>Research and English Studies</vt:lpstr>
      <vt:lpstr>RESEARCH IS:</vt:lpstr>
      <vt:lpstr>CONTD</vt:lpstr>
      <vt:lpstr>Skills and Techniques</vt:lpstr>
      <vt:lpstr>Research Methods</vt:lpstr>
      <vt:lpstr>Research Methods</vt:lpstr>
      <vt:lpstr>How You Carry Out Your Research Few Methods</vt:lpstr>
      <vt:lpstr>Important Terms</vt:lpstr>
      <vt:lpstr>Interviewing</vt:lpstr>
      <vt:lpstr>Examples</vt:lpstr>
      <vt:lpstr>Questionnaire</vt:lpstr>
      <vt:lpstr>Textual Analysis</vt:lpstr>
      <vt:lpstr>Textual Analysis</vt:lpstr>
      <vt:lpstr>DOS and Don'ts</vt:lpstr>
      <vt:lpstr>Students should do</vt:lpstr>
      <vt:lpstr>PowerPoint Presentation</vt:lpstr>
      <vt:lpstr>The Reader and The Text</vt:lpstr>
      <vt:lpstr>PowerPoint Presentation</vt:lpstr>
      <vt:lpstr>PowerPoint Presentation</vt:lpstr>
      <vt:lpstr>Definition</vt:lpstr>
      <vt:lpstr>Literary Theory</vt:lpstr>
      <vt:lpstr>Literary Theory then </vt:lpstr>
      <vt:lpstr>CONTD</vt:lpstr>
      <vt:lpstr>CONTD</vt:lpstr>
      <vt:lpstr>Importance of Literary Theory</vt:lpstr>
      <vt:lpstr>CONTD</vt:lpstr>
      <vt:lpstr>Sources Used and Recommended Books</vt:lpstr>
      <vt:lpstr>Home 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in English Studies</dc:title>
  <dc:creator>I-Tech</dc:creator>
  <cp:lastModifiedBy>Najia Zaidi</cp:lastModifiedBy>
  <cp:revision>37</cp:revision>
  <dcterms:created xsi:type="dcterms:W3CDTF">2016-08-16T15:25:30Z</dcterms:created>
  <dcterms:modified xsi:type="dcterms:W3CDTF">2020-05-20T08:53:00Z</dcterms:modified>
</cp:coreProperties>
</file>