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64" r:id="rId5"/>
    <p:sldId id="263" r:id="rId6"/>
    <p:sldId id="259" r:id="rId7"/>
    <p:sldId id="258"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99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A41FE2-6D47-4C04-8D74-A3EC7F2641C1}" type="datetimeFigureOut">
              <a:rPr lang="en-US" smtClean="0"/>
              <a:t>6/9/2020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349008-87F9-447C-878A-FC5ACEB0145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illustration</a:t>
            </a:r>
            <a:r>
              <a:rPr lang="en-US" baseline="0" dirty="0" smtClean="0"/>
              <a:t> of how language varies according to various contexts and how each attains a different affect.</a:t>
            </a:r>
            <a:endParaRPr lang="en-US" dirty="0"/>
          </a:p>
        </p:txBody>
      </p:sp>
      <p:sp>
        <p:nvSpPr>
          <p:cNvPr id="4" name="Slide Number Placeholder 3"/>
          <p:cNvSpPr>
            <a:spLocks noGrp="1"/>
          </p:cNvSpPr>
          <p:nvPr>
            <p:ph type="sldNum" sz="quarter" idx="10"/>
          </p:nvPr>
        </p:nvSpPr>
        <p:spPr/>
        <p:txBody>
          <a:bodyPr/>
          <a:lstStyle/>
          <a:p>
            <a:fld id="{7D349008-87F9-447C-878A-FC5ACEB0145F}"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998CFF-87E7-45E4-8D5C-75327235A254}"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98CFF-87E7-45E4-8D5C-75327235A254}"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98CFF-87E7-45E4-8D5C-75327235A254}"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998CFF-87E7-45E4-8D5C-75327235A254}"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98CFF-87E7-45E4-8D5C-75327235A254}" type="datetimeFigureOut">
              <a:rPr lang="en-US" smtClean="0"/>
              <a:pPr/>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998CFF-87E7-45E4-8D5C-75327235A254}"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998CFF-87E7-45E4-8D5C-75327235A254}" type="datetimeFigureOut">
              <a:rPr lang="en-US" smtClean="0"/>
              <a:pPr/>
              <a:t>6/9/2020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998CFF-87E7-45E4-8D5C-75327235A254}" type="datetimeFigureOut">
              <a:rPr lang="en-US" smtClean="0"/>
              <a:pPr/>
              <a:t>6/9/2020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98CFF-87E7-45E4-8D5C-75327235A254}" type="datetimeFigureOut">
              <a:rPr lang="en-US" smtClean="0"/>
              <a:pPr/>
              <a:t>6/9/2020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98CFF-87E7-45E4-8D5C-75327235A254}"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98CFF-87E7-45E4-8D5C-75327235A254}" type="datetimeFigureOut">
              <a:rPr lang="en-US" smtClean="0"/>
              <a:pPr/>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36C39-AF56-4713-AED6-3B018B9E521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998CFF-87E7-45E4-8D5C-75327235A254}" type="datetimeFigureOut">
              <a:rPr lang="en-US" smtClean="0"/>
              <a:pPr/>
              <a:t>6/9/2020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736C39-AF56-4713-AED6-3B018B9E52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Introduction to Sociolinguistics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t>Week 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a:bodyPr>
          <a:lstStyle/>
          <a:p>
            <a:r>
              <a:rPr lang="en-US" sz="2400" b="1" dirty="0" smtClean="0">
                <a:latin typeface="Times New Roman" pitchFamily="18" charset="0"/>
                <a:cs typeface="Times New Roman" pitchFamily="18" charset="0"/>
              </a:rPr>
              <a:t>What is Sociolinguistics</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The </a:t>
            </a:r>
            <a:r>
              <a:rPr lang="en-US" sz="2000" dirty="0" smtClean="0">
                <a:latin typeface="Times New Roman" pitchFamily="18" charset="0"/>
                <a:cs typeface="Times New Roman" pitchFamily="18" charset="0"/>
              </a:rPr>
              <a:t>term sociolinguistics can be defined as the study of </a:t>
            </a:r>
            <a:r>
              <a:rPr lang="en-US" sz="2000" dirty="0" smtClean="0">
                <a:solidFill>
                  <a:srgbClr val="FF0000"/>
                </a:solidFill>
                <a:latin typeface="Times New Roman" pitchFamily="18" charset="0"/>
                <a:cs typeface="Times New Roman" pitchFamily="18" charset="0"/>
              </a:rPr>
              <a:t>language in relation to </a:t>
            </a:r>
            <a:r>
              <a:rPr lang="en-US" sz="2000" dirty="0" smtClean="0">
                <a:solidFill>
                  <a:srgbClr val="FF0000"/>
                </a:solidFill>
                <a:latin typeface="Times New Roman" pitchFamily="18" charset="0"/>
                <a:cs typeface="Times New Roman" pitchFamily="18" charset="0"/>
              </a:rPr>
              <a:t>society.</a:t>
            </a:r>
          </a:p>
          <a:p>
            <a:pPr algn="just"/>
            <a:r>
              <a:rPr lang="en-US" sz="2000" dirty="0" smtClean="0">
                <a:latin typeface="Times New Roman" pitchFamily="18" charset="0"/>
                <a:cs typeface="Times New Roman" pitchFamily="18" charset="0"/>
              </a:rPr>
              <a:t> A</a:t>
            </a: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society </a:t>
            </a:r>
            <a:r>
              <a:rPr lang="en-US" sz="2000" dirty="0" smtClean="0">
                <a:latin typeface="Times New Roman" pitchFamily="18" charset="0"/>
                <a:cs typeface="Times New Roman" pitchFamily="18" charset="0"/>
              </a:rPr>
              <a:t>is any group of people who are drawn together for a certain purpose or purposes</a:t>
            </a:r>
            <a:r>
              <a:rPr lang="en-US" sz="2000" dirty="0" smtClean="0">
                <a:latin typeface="Times New Roman" pitchFamily="18" charset="0"/>
                <a:cs typeface="Times New Roman" pitchFamily="18" charset="0"/>
              </a:rPr>
              <a:t>.</a:t>
            </a:r>
          </a:p>
          <a:p>
            <a:pPr algn="just"/>
            <a:r>
              <a:rPr lang="en-US" sz="2000" dirty="0" smtClean="0">
                <a:latin typeface="Times New Roman" pitchFamily="18" charset="0"/>
                <a:cs typeface="Times New Roman" pitchFamily="18" charset="0"/>
              </a:rPr>
              <a:t> A </a:t>
            </a:r>
            <a:r>
              <a:rPr lang="en-US" sz="2000" dirty="0" smtClean="0">
                <a:solidFill>
                  <a:srgbClr val="FF0000"/>
                </a:solidFill>
                <a:latin typeface="Times New Roman" pitchFamily="18" charset="0"/>
                <a:cs typeface="Times New Roman" pitchFamily="18" charset="0"/>
              </a:rPr>
              <a:t>language </a:t>
            </a:r>
            <a:r>
              <a:rPr lang="en-US" sz="2000" dirty="0" smtClean="0">
                <a:latin typeface="Times New Roman" pitchFamily="18" charset="0"/>
                <a:cs typeface="Times New Roman" pitchFamily="18" charset="0"/>
              </a:rPr>
              <a:t>is what the members of a particular society speak</a:t>
            </a:r>
            <a:r>
              <a:rPr lang="en-US" sz="2000" dirty="0" smtClean="0">
                <a:latin typeface="Times New Roman" pitchFamily="18" charset="0"/>
                <a:cs typeface="Times New Roman" pitchFamily="18" charset="0"/>
              </a:rPr>
              <a:t>.</a:t>
            </a:r>
          </a:p>
          <a:p>
            <a:pPr algn="just"/>
            <a:r>
              <a:rPr lang="en-US" sz="2000" dirty="0" smtClean="0">
                <a:latin typeface="Times New Roman" pitchFamily="18" charset="0"/>
                <a:cs typeface="Times New Roman" pitchFamily="18" charset="0"/>
              </a:rPr>
              <a:t>It is the descriptive study of the effect of any and all aspects of society including cultural norms, expectations and context, on the way language is used, and society's effect on </a:t>
            </a:r>
            <a:r>
              <a:rPr lang="en-US" sz="2000" dirty="0" smtClean="0">
                <a:latin typeface="Times New Roman" pitchFamily="18" charset="0"/>
                <a:cs typeface="Times New Roman" pitchFamily="18" charset="0"/>
              </a:rPr>
              <a:t>language.</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Some Definitions of Sociolinguistics</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a:bodyPr>
          <a:lstStyle/>
          <a:p>
            <a:pPr algn="just">
              <a:buNone/>
            </a:pPr>
            <a:r>
              <a:rPr lang="en-US" sz="1600" dirty="0" smtClean="0">
                <a:latin typeface="Times New Roman" pitchFamily="18" charset="0"/>
                <a:cs typeface="Times New Roman" pitchFamily="18" charset="0"/>
              </a:rPr>
              <a:t>Sociolinguistics can be defined in a variety of ways depending upon the context in which it is defined, and also the purpose that a definition serves. Here are a few definitions of Sociolinguistics for </a:t>
            </a:r>
            <a:r>
              <a:rPr lang="en-US" sz="1600" dirty="0" smtClean="0">
                <a:latin typeface="Times New Roman" pitchFamily="18" charset="0"/>
                <a:cs typeface="Times New Roman" pitchFamily="18" charset="0"/>
              </a:rPr>
              <a:t>example:</a:t>
            </a:r>
            <a:endParaRPr lang="en-US" sz="1600" dirty="0" smtClean="0">
              <a:latin typeface="Times New Roman" pitchFamily="18" charset="0"/>
              <a:cs typeface="Times New Roman" pitchFamily="18" charset="0"/>
            </a:endParaRPr>
          </a:p>
          <a:p>
            <a:pPr algn="just"/>
            <a:r>
              <a:rPr lang="en-US" sz="1600" dirty="0" err="1" smtClean="0">
                <a:latin typeface="Times New Roman" pitchFamily="18" charset="0"/>
                <a:cs typeface="Times New Roman" pitchFamily="18" charset="0"/>
              </a:rPr>
              <a:t>Wardhaugh</a:t>
            </a: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(1986) </a:t>
            </a:r>
            <a:r>
              <a:rPr lang="en-US" sz="1600" dirty="0" smtClean="0">
                <a:latin typeface="Times New Roman" pitchFamily="18" charset="0"/>
                <a:cs typeface="Times New Roman" pitchFamily="18" charset="0"/>
              </a:rPr>
              <a:t>states, “The </a:t>
            </a:r>
            <a:r>
              <a:rPr lang="en-US" sz="1600" dirty="0" smtClean="0">
                <a:latin typeface="Times New Roman" pitchFamily="18" charset="0"/>
                <a:cs typeface="Times New Roman" pitchFamily="18" charset="0"/>
              </a:rPr>
              <a:t>study that is concerned with investigating the relationship between language and society with the goal of a better understanding of the </a:t>
            </a:r>
            <a:r>
              <a:rPr lang="en-US" sz="1600" dirty="0" smtClean="0">
                <a:solidFill>
                  <a:srgbClr val="C00000"/>
                </a:solidFill>
                <a:latin typeface="Times New Roman" pitchFamily="18" charset="0"/>
                <a:cs typeface="Times New Roman" pitchFamily="18" charset="0"/>
              </a:rPr>
              <a:t>structure of a language and of how languages </a:t>
            </a:r>
            <a:r>
              <a:rPr lang="en-US" sz="1600" dirty="0" smtClean="0">
                <a:solidFill>
                  <a:srgbClr val="C00000"/>
                </a:solidFill>
                <a:latin typeface="Times New Roman" pitchFamily="18" charset="0"/>
                <a:cs typeface="Times New Roman" pitchFamily="18" charset="0"/>
              </a:rPr>
              <a:t>functions in communication</a:t>
            </a:r>
            <a:r>
              <a:rPr lang="en-US" sz="1600" dirty="0" smtClean="0">
                <a:latin typeface="Times New Roman" pitchFamily="18" charset="0"/>
                <a:cs typeface="Times New Roman" pitchFamily="18" charset="0"/>
              </a:rPr>
              <a:t>.”</a:t>
            </a:r>
          </a:p>
          <a:p>
            <a:pPr algn="just"/>
            <a:r>
              <a:rPr lang="en-US" sz="1600" dirty="0" smtClean="0">
                <a:latin typeface="Times New Roman" pitchFamily="18" charset="0"/>
                <a:cs typeface="Times New Roman" pitchFamily="18" charset="0"/>
              </a:rPr>
              <a:t>Eastman (1975) states, </a:t>
            </a:r>
            <a:r>
              <a:rPr lang="en-US" sz="1600" dirty="0" smtClean="0">
                <a:latin typeface="Times New Roman" pitchFamily="18" charset="0"/>
                <a:cs typeface="Times New Roman" pitchFamily="18" charset="0"/>
              </a:rPr>
              <a:t>‘The </a:t>
            </a:r>
            <a:r>
              <a:rPr lang="en-US" sz="1600" dirty="0" smtClean="0">
                <a:latin typeface="Times New Roman" pitchFamily="18" charset="0"/>
                <a:cs typeface="Times New Roman" pitchFamily="18" charset="0"/>
              </a:rPr>
              <a:t>study that is concerned with the interaction of language and setting is called Sociolinguistics’. </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 A</a:t>
            </a:r>
            <a:r>
              <a:rPr lang="en-US" sz="1600" dirty="0" smtClean="0">
                <a:latin typeface="Times New Roman" pitchFamily="18" charset="0"/>
                <a:cs typeface="Times New Roman" pitchFamily="18" charset="0"/>
              </a:rPr>
              <a:t>ccording </a:t>
            </a:r>
            <a:r>
              <a:rPr lang="en-US" sz="1600" dirty="0" smtClean="0">
                <a:latin typeface="Times New Roman" pitchFamily="18" charset="0"/>
                <a:cs typeface="Times New Roman" pitchFamily="18" charset="0"/>
              </a:rPr>
              <a:t>to Holmes (2001), sociolinguistics is the study that is concerned with the relationship between language and the context in which it is used. In other words, it studies the relationship between language and society. It explains that people speak differently in different social contexts. It discusses the social functions of language and the ways it is used to convey social meaning</a:t>
            </a:r>
            <a:r>
              <a:rPr lang="en-US" sz="1600" dirty="0" smtClean="0">
                <a:latin typeface="Times New Roman" pitchFamily="18" charset="0"/>
                <a:cs typeface="Times New Roman" pitchFamily="18" charset="0"/>
              </a:rPr>
              <a:t>.</a:t>
            </a:r>
          </a:p>
          <a:p>
            <a:pPr algn="just"/>
            <a:r>
              <a:rPr lang="en-US" sz="1600" dirty="0" smtClean="0">
                <a:latin typeface="Times New Roman" pitchFamily="18" charset="0"/>
                <a:cs typeface="Times New Roman" pitchFamily="18" charset="0"/>
              </a:rPr>
              <a:t> Oxford Living </a:t>
            </a:r>
            <a:r>
              <a:rPr lang="en-US" sz="1600" dirty="0" smtClean="0">
                <a:latin typeface="Times New Roman" pitchFamily="18" charset="0"/>
                <a:cs typeface="Times New Roman" pitchFamily="18" charset="0"/>
              </a:rPr>
              <a:t>Dictionaries states</a:t>
            </a:r>
            <a:r>
              <a:rPr lang="en-US" sz="1600" dirty="0" smtClean="0">
                <a:latin typeface="Times New Roman" pitchFamily="18" charset="0"/>
                <a:cs typeface="Times New Roman" pitchFamily="18" charset="0"/>
              </a:rPr>
              <a:t>: “The study of language in relation to social factors, including differences of regional, class, and occupational dialect, gender differences, and bilingualism</a:t>
            </a:r>
            <a:r>
              <a:rPr lang="en-US" sz="1600" dirty="0" smtClean="0">
                <a:latin typeface="Times New Roman" pitchFamily="18" charset="0"/>
                <a:cs typeface="Times New Roman" pitchFamily="18" charset="0"/>
              </a:rPr>
              <a:t>.”</a:t>
            </a:r>
          </a:p>
          <a:p>
            <a:pPr>
              <a:buNone/>
            </a:pPr>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10957338_1037181552965137_1534932315_o.jpg"/>
          <p:cNvPicPr>
            <a:picLocks noGrp="1" noChangeAspect="1"/>
          </p:cNvPicPr>
          <p:nvPr>
            <p:ph idx="1"/>
          </p:nvPr>
        </p:nvPicPr>
        <p:blipFill>
          <a:blip r:embed="rId3" cstate="print"/>
          <a:stretch>
            <a:fillRect/>
          </a:stretch>
        </p:blipFill>
        <p:spPr>
          <a:xfrm>
            <a:off x="1066800" y="533400"/>
            <a:ext cx="7086600" cy="559276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Sociolinguistics- Individual or Collective language Investigation?</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200" dirty="0" smtClean="0">
                <a:latin typeface="Times New Roman" pitchFamily="18" charset="0"/>
                <a:cs typeface="Times New Roman" pitchFamily="18" charset="0"/>
              </a:rPr>
              <a:t>Is </a:t>
            </a:r>
            <a:r>
              <a:rPr lang="en-US" sz="2200" dirty="0" smtClean="0">
                <a:latin typeface="Times New Roman" pitchFamily="18" charset="0"/>
                <a:cs typeface="Times New Roman" pitchFamily="18" charset="0"/>
              </a:rPr>
              <a:t>sociolinguistics about how individual speakers use language</a:t>
            </a:r>
            <a:r>
              <a:rPr lang="en-US" sz="2200" dirty="0" smtClean="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Is </a:t>
            </a:r>
            <a:r>
              <a:rPr lang="en-US" sz="2200" dirty="0" smtClean="0">
                <a:latin typeface="Times New Roman" pitchFamily="18" charset="0"/>
                <a:cs typeface="Times New Roman" pitchFamily="18" charset="0"/>
              </a:rPr>
              <a:t>it about how people use language differently in different towns or regions</a:t>
            </a:r>
            <a:r>
              <a:rPr lang="en-US" sz="2200" dirty="0" smtClean="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Is </a:t>
            </a:r>
            <a:r>
              <a:rPr lang="en-US" sz="2200" dirty="0" smtClean="0">
                <a:latin typeface="Times New Roman" pitchFamily="18" charset="0"/>
                <a:cs typeface="Times New Roman" pitchFamily="18" charset="0"/>
              </a:rPr>
              <a:t>it about how a nation decides what languages will be </a:t>
            </a:r>
            <a:r>
              <a:rPr lang="en-US" sz="2200" dirty="0" smtClean="0">
                <a:latin typeface="Times New Roman" pitchFamily="18" charset="0"/>
                <a:cs typeface="Times New Roman" pitchFamily="18" charset="0"/>
              </a:rPr>
              <a:t>recognized </a:t>
            </a:r>
            <a:r>
              <a:rPr lang="en-US" sz="2200" dirty="0" smtClean="0">
                <a:latin typeface="Times New Roman" pitchFamily="18" charset="0"/>
                <a:cs typeface="Times New Roman" pitchFamily="18" charset="0"/>
              </a:rPr>
              <a:t>in courts or education? </a:t>
            </a:r>
            <a:endParaRPr lang="en-US" sz="2200" dirty="0" smtClean="0">
              <a:latin typeface="Times New Roman" pitchFamily="18" charset="0"/>
              <a:cs typeface="Times New Roman" pitchFamily="18" charset="0"/>
            </a:endParaRPr>
          </a:p>
          <a:p>
            <a:pPr algn="just">
              <a:buNone/>
            </a:pPr>
            <a:r>
              <a:rPr lang="en-US" sz="2200" dirty="0" smtClean="0">
                <a:solidFill>
                  <a:srgbClr val="FF0000"/>
                </a:solidFill>
                <a:latin typeface="Times New Roman" pitchFamily="18" charset="0"/>
                <a:cs typeface="Times New Roman" pitchFamily="18" charset="0"/>
              </a:rPr>
              <a:t>The </a:t>
            </a:r>
            <a:r>
              <a:rPr lang="en-US" sz="2200" dirty="0" smtClean="0">
                <a:solidFill>
                  <a:srgbClr val="FF0000"/>
                </a:solidFill>
                <a:latin typeface="Times New Roman" pitchFamily="18" charset="0"/>
                <a:cs typeface="Times New Roman" pitchFamily="18" charset="0"/>
              </a:rPr>
              <a:t>answer is: yes, yes, and </a:t>
            </a:r>
            <a:r>
              <a:rPr lang="en-US" sz="2200" dirty="0" smtClean="0">
                <a:solidFill>
                  <a:srgbClr val="FF0000"/>
                </a:solidFill>
                <a:latin typeface="Times New Roman" pitchFamily="18" charset="0"/>
                <a:cs typeface="Times New Roman" pitchFamily="18" charset="0"/>
              </a:rPr>
              <a:t>yes.</a:t>
            </a:r>
          </a:p>
          <a:p>
            <a:pPr algn="just">
              <a:buNone/>
            </a:pPr>
            <a:r>
              <a:rPr lang="en-US" sz="2200" dirty="0" smtClean="0">
                <a:latin typeface="Times New Roman" pitchFamily="18" charset="0"/>
                <a:cs typeface="Times New Roman" pitchFamily="18" charset="0"/>
              </a:rPr>
              <a:t>It </a:t>
            </a:r>
            <a:r>
              <a:rPr lang="en-US" sz="2200" dirty="0" smtClean="0">
                <a:latin typeface="Times New Roman" pitchFamily="18" charset="0"/>
                <a:cs typeface="Times New Roman" pitchFamily="18" charset="0"/>
              </a:rPr>
              <a:t>studies </a:t>
            </a:r>
            <a:r>
              <a:rPr lang="en-US" sz="2200" dirty="0" smtClean="0">
                <a:latin typeface="Times New Roman" pitchFamily="18" charset="0"/>
                <a:cs typeface="Times New Roman" pitchFamily="18" charset="0"/>
              </a:rPr>
              <a:t>how language </a:t>
            </a:r>
            <a:r>
              <a:rPr lang="en-US" sz="2200" dirty="0" smtClean="0">
                <a:latin typeface="Times New Roman" pitchFamily="18" charset="0"/>
                <a:cs typeface="Times New Roman" pitchFamily="18" charset="0"/>
              </a:rPr>
              <a:t>differ </a:t>
            </a:r>
            <a:r>
              <a:rPr lang="en-US" sz="2200" dirty="0" smtClean="0">
                <a:latin typeface="Times New Roman" pitchFamily="18" charset="0"/>
                <a:cs typeface="Times New Roman" pitchFamily="18" charset="0"/>
              </a:rPr>
              <a:t>between </a:t>
            </a:r>
            <a:r>
              <a:rPr lang="en-US" sz="2200" dirty="0" smtClean="0">
                <a:latin typeface="Times New Roman" pitchFamily="18" charset="0"/>
                <a:cs typeface="Times New Roman" pitchFamily="18" charset="0"/>
              </a:rPr>
              <a:t>groups or individuals who are </a:t>
            </a:r>
            <a:r>
              <a:rPr lang="en-US" sz="2200" dirty="0" smtClean="0">
                <a:latin typeface="Times New Roman" pitchFamily="18" charset="0"/>
                <a:cs typeface="Times New Roman" pitchFamily="18" charset="0"/>
              </a:rPr>
              <a:t>separated by certain social variables e.g., ethnicity, religion, status, gender, level of education, age, </a:t>
            </a:r>
            <a:r>
              <a:rPr lang="en-US" sz="2200" dirty="0" smtClean="0">
                <a:latin typeface="Times New Roman" pitchFamily="18" charset="0"/>
                <a:cs typeface="Times New Roman" pitchFamily="18" charset="0"/>
              </a:rPr>
              <a:t>etc.</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Sociolinguistics and Linguistics</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fontScale="47500" lnSpcReduction="20000"/>
          </a:bodyPr>
          <a:lstStyle/>
          <a:p>
            <a:pPr algn="just">
              <a:buNone/>
            </a:pPr>
            <a:r>
              <a:rPr lang="en-US" sz="3400" dirty="0" smtClean="0">
                <a:latin typeface="Times New Roman" pitchFamily="18" charset="0"/>
                <a:cs typeface="Times New Roman" pitchFamily="18" charset="0"/>
              </a:rPr>
              <a:t>Linguistics differs from sociolinguistics in taking account only of the structure of language, to the exclusion of the social contexts in which it is learned and used. The task of linguists is to work out 'the rules of language X', after which sociolinguists may enter the scene and study any points at which these rules make contact with a society. This view is typical of the whole 'structural' school of linguists which has dominated twentieth-century linguistics including transformational and generative linguistics (the variety developed since 1957 by Noam </a:t>
            </a:r>
            <a:r>
              <a:rPr lang="en-US" sz="3400" dirty="0" smtClean="0">
                <a:latin typeface="Times New Roman" pitchFamily="18" charset="0"/>
                <a:cs typeface="Times New Roman" pitchFamily="18" charset="0"/>
              </a:rPr>
              <a:t>Chomsky</a:t>
            </a:r>
          </a:p>
          <a:p>
            <a:pPr algn="just"/>
            <a:r>
              <a:rPr lang="en-US" sz="3400" dirty="0" smtClean="0">
                <a:latin typeface="Times New Roman" pitchFamily="18" charset="0"/>
                <a:cs typeface="Times New Roman" pitchFamily="18" charset="0"/>
              </a:rPr>
              <a:t>There are two particularly good reasons for accepting this view</a:t>
            </a:r>
            <a:r>
              <a:rPr lang="en-US" sz="3400" dirty="0" smtClean="0">
                <a:latin typeface="Times New Roman" pitchFamily="18" charset="0"/>
                <a:cs typeface="Times New Roman" pitchFamily="18" charset="0"/>
              </a:rPr>
              <a:t>:</a:t>
            </a:r>
          </a:p>
          <a:p>
            <a:pPr algn="just"/>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1. We cannot take the notion `language X' for granted, since this in itself is a social notion so far as it is defined in terms of a group of people who speak X</a:t>
            </a:r>
            <a:r>
              <a:rPr lang="en-US" sz="3400" dirty="0" smtClean="0">
                <a:latin typeface="Times New Roman" pitchFamily="18" charset="0"/>
                <a:cs typeface="Times New Roman" pitchFamily="18" charset="0"/>
              </a:rPr>
              <a:t>.</a:t>
            </a:r>
          </a:p>
          <a:p>
            <a:pPr algn="just"/>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2. Speech has a social function.  </a:t>
            </a:r>
          </a:p>
          <a:p>
            <a:pPr algn="just">
              <a:buNone/>
            </a:pPr>
            <a:r>
              <a:rPr lang="en-US" sz="3400" dirty="0" smtClean="0">
                <a:latin typeface="Times New Roman" pitchFamily="18" charset="0"/>
                <a:cs typeface="Times New Roman" pitchFamily="18" charset="0"/>
              </a:rPr>
              <a:t>The significance of a social function is that it serves as a means of communication and a way of identifying social groups. Further, we can say that the significance of the social function is clear from the following perspectives</a:t>
            </a:r>
            <a:r>
              <a:rPr lang="en-US" sz="3400" dirty="0" smtClean="0">
                <a:latin typeface="Times New Roman" pitchFamily="18" charset="0"/>
                <a:cs typeface="Times New Roman" pitchFamily="18" charset="0"/>
              </a:rPr>
              <a:t>:</a:t>
            </a:r>
          </a:p>
          <a:p>
            <a:pPr algn="just"/>
            <a:r>
              <a:rPr lang="en-US" sz="3400" dirty="0" smtClean="0">
                <a:latin typeface="Times New Roman" pitchFamily="18" charset="0"/>
                <a:cs typeface="Times New Roman" pitchFamily="18" charset="0"/>
              </a:rPr>
              <a:t> Human </a:t>
            </a:r>
            <a:r>
              <a:rPr lang="en-US" sz="3400" dirty="0" smtClean="0">
                <a:latin typeface="Times New Roman" pitchFamily="18" charset="0"/>
                <a:cs typeface="Times New Roman" pitchFamily="18" charset="0"/>
              </a:rPr>
              <a:t>aspect of </a:t>
            </a:r>
            <a:r>
              <a:rPr lang="en-US" sz="3400" dirty="0" smtClean="0">
                <a:latin typeface="Times New Roman" pitchFamily="18" charset="0"/>
                <a:cs typeface="Times New Roman" pitchFamily="18" charset="0"/>
              </a:rPr>
              <a:t>sociolinguistics</a:t>
            </a:r>
          </a:p>
          <a:p>
            <a:pPr algn="just"/>
            <a:r>
              <a:rPr lang="en-US" sz="3400" dirty="0" smtClean="0">
                <a:latin typeface="Times New Roman" pitchFamily="18" charset="0"/>
                <a:cs typeface="Times New Roman" pitchFamily="18" charset="0"/>
              </a:rPr>
              <a:t> Spontaneous speech</a:t>
            </a:r>
          </a:p>
          <a:p>
            <a:pPr algn="just"/>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Varieties within language </a:t>
            </a:r>
            <a:endParaRPr lang="en-US" sz="3400" dirty="0" smtClean="0">
              <a:latin typeface="Times New Roman" pitchFamily="18" charset="0"/>
              <a:cs typeface="Times New Roman" pitchFamily="18" charset="0"/>
            </a:endParaRPr>
          </a:p>
          <a:p>
            <a:pPr algn="just"/>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Dialects </a:t>
            </a:r>
            <a:endParaRPr lang="en-US" sz="3400" dirty="0" smtClean="0">
              <a:latin typeface="Times New Roman" pitchFamily="18" charset="0"/>
              <a:cs typeface="Times New Roman" pitchFamily="18" charset="0"/>
            </a:endParaRPr>
          </a:p>
          <a:p>
            <a:pPr algn="just"/>
            <a:r>
              <a:rPr lang="en-US"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Differences of choices and reasons </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Applications of </a:t>
            </a:r>
            <a:r>
              <a:rPr lang="en-US" sz="2400" b="1" dirty="0" smtClean="0">
                <a:latin typeface="Times New Roman" pitchFamily="18" charset="0"/>
                <a:cs typeface="Times New Roman" pitchFamily="18" charset="0"/>
              </a:rPr>
              <a:t>Sociolinguistics</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buNone/>
            </a:pPr>
            <a:r>
              <a:rPr lang="en-US" sz="1600" dirty="0" smtClean="0">
                <a:latin typeface="Times New Roman" pitchFamily="18" charset="0"/>
                <a:cs typeface="Times New Roman" pitchFamily="18" charset="0"/>
              </a:rPr>
              <a:t>Sociolinguists </a:t>
            </a:r>
            <a:r>
              <a:rPr lang="en-US" sz="1600" dirty="0" smtClean="0">
                <a:latin typeface="Times New Roman" pitchFamily="18" charset="0"/>
                <a:cs typeface="Times New Roman" pitchFamily="18" charset="0"/>
              </a:rPr>
              <a:t>are not only interested in documenting the different form of language – what it looks like and how it is structured – but also want to answer questions like:</a:t>
            </a:r>
          </a:p>
          <a:p>
            <a:pPr algn="just"/>
            <a:r>
              <a:rPr lang="en-US" sz="1600" dirty="0" smtClean="0">
                <a:latin typeface="Times New Roman" pitchFamily="18" charset="0"/>
                <a:cs typeface="Times New Roman" pitchFamily="18" charset="0"/>
              </a:rPr>
              <a:t>Who </a:t>
            </a:r>
            <a:r>
              <a:rPr lang="en-US" sz="1600" dirty="0" smtClean="0">
                <a:latin typeface="Times New Roman" pitchFamily="18" charset="0"/>
                <a:cs typeface="Times New Roman" pitchFamily="18" charset="0"/>
              </a:rPr>
              <a:t>uses those different forms or language varieties</a:t>
            </a:r>
            <a:r>
              <a:rPr lang="en-US" sz="1600" dirty="0" smtClean="0">
                <a:latin typeface="Times New Roman" pitchFamily="18" charset="0"/>
                <a:cs typeface="Times New Roman" pitchFamily="18" charset="0"/>
              </a:rPr>
              <a:t>?</a:t>
            </a:r>
          </a:p>
          <a:p>
            <a:pPr algn="just"/>
            <a:r>
              <a:rPr lang="en-US" sz="1600" dirty="0" smtClean="0">
                <a:latin typeface="Times New Roman" pitchFamily="18" charset="0"/>
                <a:cs typeface="Times New Roman" pitchFamily="18" charset="0"/>
              </a:rPr>
              <a:t>Who </a:t>
            </a:r>
            <a:r>
              <a:rPr lang="en-US" sz="1600" dirty="0" smtClean="0">
                <a:latin typeface="Times New Roman" pitchFamily="18" charset="0"/>
                <a:cs typeface="Times New Roman" pitchFamily="18" charset="0"/>
              </a:rPr>
              <a:t>do they use them </a:t>
            </a:r>
            <a:r>
              <a:rPr lang="en-US" sz="1600" dirty="0" smtClean="0">
                <a:latin typeface="Times New Roman" pitchFamily="18" charset="0"/>
                <a:cs typeface="Times New Roman" pitchFamily="18" charset="0"/>
              </a:rPr>
              <a:t>with?</a:t>
            </a:r>
          </a:p>
          <a:p>
            <a:pPr algn="just"/>
            <a:r>
              <a:rPr lang="en-US" sz="1600" dirty="0" smtClean="0">
                <a:latin typeface="Times New Roman" pitchFamily="18" charset="0"/>
                <a:cs typeface="Times New Roman" pitchFamily="18" charset="0"/>
              </a:rPr>
              <a:t>Are </a:t>
            </a:r>
            <a:r>
              <a:rPr lang="en-US" sz="1600" dirty="0" smtClean="0">
                <a:latin typeface="Times New Roman" pitchFamily="18" charset="0"/>
                <a:cs typeface="Times New Roman" pitchFamily="18" charset="0"/>
              </a:rPr>
              <a:t>they aware of their choice? </a:t>
            </a:r>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Why </a:t>
            </a:r>
            <a:r>
              <a:rPr lang="en-US" sz="1600" dirty="0" smtClean="0">
                <a:latin typeface="Times New Roman" pitchFamily="18" charset="0"/>
                <a:cs typeface="Times New Roman" pitchFamily="18" charset="0"/>
              </a:rPr>
              <a:t>do some forms or languages ‘win out’ over others? (And is it always the same ones?) </a:t>
            </a:r>
          </a:p>
          <a:p>
            <a:pPr algn="just"/>
            <a:r>
              <a:rPr lang="en-US" sz="1600" dirty="0" smtClean="0">
                <a:latin typeface="Times New Roman" pitchFamily="18" charset="0"/>
                <a:cs typeface="Times New Roman" pitchFamily="18" charset="0"/>
              </a:rPr>
              <a:t>Is </a:t>
            </a:r>
            <a:r>
              <a:rPr lang="en-US" sz="1600" dirty="0" smtClean="0">
                <a:latin typeface="Times New Roman" pitchFamily="18" charset="0"/>
                <a:cs typeface="Times New Roman" pitchFamily="18" charset="0"/>
              </a:rPr>
              <a:t>there any relationship between the forms in </a:t>
            </a:r>
            <a:r>
              <a:rPr lang="en-US" sz="1600" dirty="0" err="1" smtClean="0">
                <a:latin typeface="Times New Roman" pitchFamily="18" charset="0"/>
                <a:cs typeface="Times New Roman" pitchFamily="18" charset="0"/>
              </a:rPr>
              <a:t>ﬂux</a:t>
            </a:r>
            <a:r>
              <a:rPr lang="en-US" sz="1600" dirty="0" smtClean="0">
                <a:latin typeface="Times New Roman" pitchFamily="18" charset="0"/>
                <a:cs typeface="Times New Roman" pitchFamily="18" charset="0"/>
              </a:rPr>
              <a:t> in a community of speakers? </a:t>
            </a:r>
          </a:p>
          <a:p>
            <a:pPr algn="just"/>
            <a:r>
              <a:rPr lang="en-US" sz="1600" dirty="0" smtClean="0">
                <a:latin typeface="Times New Roman" pitchFamily="18" charset="0"/>
                <a:cs typeface="Times New Roman" pitchFamily="18" charset="0"/>
              </a:rPr>
              <a:t>What </a:t>
            </a:r>
            <a:r>
              <a:rPr lang="en-US" sz="1600" dirty="0" smtClean="0">
                <a:latin typeface="Times New Roman" pitchFamily="18" charset="0"/>
                <a:cs typeface="Times New Roman" pitchFamily="18" charset="0"/>
              </a:rPr>
              <a:t>kind of social information do we ascribe to different forms in a language or different language varieties? </a:t>
            </a:r>
          </a:p>
          <a:p>
            <a:pPr algn="just"/>
            <a:r>
              <a:rPr lang="en-US" sz="1600" dirty="0" smtClean="0">
                <a:latin typeface="Times New Roman" pitchFamily="18" charset="0"/>
                <a:cs typeface="Times New Roman" pitchFamily="18" charset="0"/>
              </a:rPr>
              <a:t>How </a:t>
            </a:r>
            <a:r>
              <a:rPr lang="en-US" sz="1600" dirty="0" smtClean="0">
                <a:latin typeface="Times New Roman" pitchFamily="18" charset="0"/>
                <a:cs typeface="Times New Roman" pitchFamily="18" charset="0"/>
              </a:rPr>
              <a:t>much can we change or control the language we use?</a:t>
            </a:r>
          </a:p>
          <a:p>
            <a:pPr algn="just">
              <a:buNone/>
            </a:pPr>
            <a:r>
              <a:rPr lang="en-US" sz="1600" dirty="0" smtClean="0">
                <a:latin typeface="Times New Roman" pitchFamily="18" charset="0"/>
                <a:cs typeface="Times New Roman" pitchFamily="18" charset="0"/>
              </a:rPr>
              <a:t>This is what we mean when we say that sociolinguists are interested in both ‘social’ questions and ‘linguistic’ questions.</a:t>
            </a:r>
          </a:p>
          <a:p>
            <a:pPr algn="just">
              <a:buNone/>
            </a:pPr>
            <a:r>
              <a:rPr lang="en-US" sz="1600" dirty="0" smtClean="0">
                <a:latin typeface="Times New Roman" pitchFamily="18" charset="0"/>
                <a:cs typeface="Times New Roman" pitchFamily="18" charset="0"/>
              </a:rPr>
              <a:t>A </a:t>
            </a:r>
            <a:r>
              <a:rPr lang="en-US" sz="1600" dirty="0" smtClean="0">
                <a:latin typeface="Times New Roman" pitchFamily="18" charset="0"/>
                <a:cs typeface="Times New Roman" pitchFamily="18" charset="0"/>
              </a:rPr>
              <a:t>sociolinguist might determine through the study of social attitudes that particular vernacular would not be considered appropriate language use in a business or professional setting. Sociolinguists might also study grammar, phonetics, vocabulary, and other aspects of a </a:t>
            </a:r>
            <a:r>
              <a:rPr lang="en-US" sz="1600" dirty="0" err="1" smtClean="0">
                <a:latin typeface="Times New Roman" pitchFamily="18" charset="0"/>
                <a:cs typeface="Times New Roman" pitchFamily="18" charset="0"/>
              </a:rPr>
              <a:t>sociolect</a:t>
            </a:r>
            <a:r>
              <a:rPr lang="en-US" sz="1600" dirty="0" smtClean="0">
                <a:latin typeface="Times New Roman" pitchFamily="18" charset="0"/>
                <a:cs typeface="Times New Roman" pitchFamily="18" charset="0"/>
              </a:rPr>
              <a:t>, much as dialectologists would study the same for a regional dialect.</a:t>
            </a:r>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Sociolinguistics and Sociology of Language</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fontScale="62500" lnSpcReduction="20000"/>
          </a:bodyPr>
          <a:lstStyle/>
          <a:p>
            <a:pPr algn="just"/>
            <a:r>
              <a:rPr lang="en-US" dirty="0" smtClean="0">
                <a:latin typeface="Times New Roman" pitchFamily="18" charset="0"/>
                <a:cs typeface="Times New Roman" pitchFamily="18" charset="0"/>
              </a:rPr>
              <a:t>Sociolinguistics is 'the study of language in relation to society': it means that sociolinguistics is part of the study of language and society.  The value of sociolinguistics is the light which it throws on the nature of language in general, or on the characteristics of some particular </a:t>
            </a:r>
            <a:r>
              <a:rPr lang="en-US" dirty="0" smtClean="0">
                <a:latin typeface="Times New Roman" pitchFamily="18" charset="0"/>
                <a:cs typeface="Times New Roman" pitchFamily="18" charset="0"/>
              </a:rPr>
              <a:t>language</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Sociology of language is the study of the relations between language and society. The difference between the two is quite clear. Sociolinguistics focuses on the effect of society on language. Sociology of language focuses on the effect of language on society. As far as the sociology of language is concerned, it would seek to understand the way that social dynamics are affected by individuals.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According </a:t>
            </a:r>
            <a:r>
              <a:rPr lang="en-US" dirty="0" smtClean="0">
                <a:latin typeface="Times New Roman" pitchFamily="18" charset="0"/>
                <a:cs typeface="Times New Roman" pitchFamily="18" charset="0"/>
              </a:rPr>
              <a:t>to </a:t>
            </a:r>
            <a:r>
              <a:rPr lang="en-US" dirty="0" err="1" smtClean="0">
                <a:latin typeface="Times New Roman" pitchFamily="18" charset="0"/>
                <a:cs typeface="Times New Roman" pitchFamily="18" charset="0"/>
              </a:rPr>
              <a:t>SuChiao</a:t>
            </a:r>
            <a:r>
              <a:rPr lang="en-US" dirty="0" smtClean="0">
                <a:latin typeface="Times New Roman" pitchFamily="18" charset="0"/>
                <a:cs typeface="Times New Roman" pitchFamily="18" charset="0"/>
              </a:rPr>
              <a:t> Chen, language is considered to be a social value within this field, which researches social groups for phenomena like multilingualism and lingual conflict.  It deals with who is 'authorized' to use what language, with whom and under what conditions.  It also deals with how an individual or group identity is established by the language that is available for people to use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Reading Assignment</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sz="2000" dirty="0" smtClean="0">
                <a:latin typeface="Times New Roman" pitchFamily="18" charset="0"/>
                <a:cs typeface="Times New Roman" pitchFamily="18" charset="0"/>
              </a:rPr>
              <a:t>Read </a:t>
            </a:r>
            <a:r>
              <a:rPr lang="en-US" sz="2000" dirty="0" smtClean="0">
                <a:latin typeface="Times New Roman" pitchFamily="18" charset="0"/>
                <a:cs typeface="Times New Roman" pitchFamily="18" charset="0"/>
              </a:rPr>
              <a:t>p</a:t>
            </a:r>
            <a:r>
              <a:rPr lang="en-US" sz="2000" dirty="0" smtClean="0">
                <a:latin typeface="Times New Roman" pitchFamily="18" charset="0"/>
                <a:cs typeface="Times New Roman" pitchFamily="18" charset="0"/>
              </a:rPr>
              <a:t>ages 1 to 3 from the book “An introduction to Sociolinguistics” by Janet Holmes. </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TotalTime>
  <Words>1054</Words>
  <Application>Microsoft Office PowerPoint</Application>
  <PresentationFormat>On-screen Show (4:3)</PresentationFormat>
  <Paragraphs>52</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Introduction to Sociolinguistics</vt:lpstr>
      <vt:lpstr>What is Sociolinguistics</vt:lpstr>
      <vt:lpstr>Some Definitions of Sociolinguistics</vt:lpstr>
      <vt:lpstr>Slide 4</vt:lpstr>
      <vt:lpstr>Sociolinguistics- Individual or Collective language Investigation?</vt:lpstr>
      <vt:lpstr>Sociolinguistics and Linguistics</vt:lpstr>
      <vt:lpstr>Applications of Sociolinguistics</vt:lpstr>
      <vt:lpstr>Sociolinguistics and Sociology of Language</vt:lpstr>
      <vt:lpstr>Reading Assignment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Sociolinguistics</dc:title>
  <dc:creator>Sadia</dc:creator>
  <cp:lastModifiedBy>Sadia</cp:lastModifiedBy>
  <cp:revision>5</cp:revision>
  <dcterms:created xsi:type="dcterms:W3CDTF">2020-06-08T06:53:28Z</dcterms:created>
  <dcterms:modified xsi:type="dcterms:W3CDTF">2020-06-09T11:15:52Z</dcterms:modified>
</cp:coreProperties>
</file>