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10579100" cy="14712950"/>
  <p:notesSz cx="10579100" cy="14712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202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93432" y="4561014"/>
            <a:ext cx="8992235" cy="308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86865" y="8239252"/>
            <a:ext cx="7405370" cy="3678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007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007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8955" y="3383978"/>
            <a:ext cx="4601908" cy="9710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48236" y="3383978"/>
            <a:ext cx="4601908" cy="9710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007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007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007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8444" y="468883"/>
            <a:ext cx="603377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1012" y="3593085"/>
            <a:ext cx="9117075" cy="5492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96894" y="13683044"/>
            <a:ext cx="3385312" cy="735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28955" y="13683044"/>
            <a:ext cx="2433193" cy="735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63365" y="9450536"/>
            <a:ext cx="24574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F007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-body-language.com/" TargetMode="External"/><Relationship Id="rId2" Type="http://schemas.openxmlformats.org/officeDocument/2006/relationships/hyperlink" Target="http://www.google.co.i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kipedia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576559" cy="14709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88468"/>
            <a:ext cx="5149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15" dirty="0"/>
              <a:t>R</a:t>
            </a:r>
            <a:r>
              <a:rPr sz="2900" spc="-615" dirty="0"/>
              <a:t>OLE </a:t>
            </a:r>
            <a:r>
              <a:rPr sz="2900" spc="-650" dirty="0"/>
              <a:t>OF </a:t>
            </a:r>
            <a:r>
              <a:rPr sz="3600" spc="-640" dirty="0"/>
              <a:t>E</a:t>
            </a:r>
            <a:r>
              <a:rPr sz="2900" spc="-640" dirty="0"/>
              <a:t>YES </a:t>
            </a:r>
            <a:r>
              <a:rPr sz="2900" spc="-220" dirty="0"/>
              <a:t>IN </a:t>
            </a:r>
            <a:r>
              <a:rPr sz="3600" spc="-605" dirty="0"/>
              <a:t>B</a:t>
            </a:r>
            <a:r>
              <a:rPr sz="2900" spc="-605" dirty="0"/>
              <a:t>ODY</a:t>
            </a:r>
            <a:r>
              <a:rPr sz="2900" spc="-505" dirty="0"/>
              <a:t> </a:t>
            </a:r>
            <a:r>
              <a:rPr sz="3600" spc="-450" dirty="0"/>
              <a:t>L</a:t>
            </a:r>
            <a:r>
              <a:rPr sz="2900" spc="-450" dirty="0"/>
              <a:t>ANGUAGE</a:t>
            </a:r>
            <a:r>
              <a:rPr sz="3600" spc="-450" dirty="0"/>
              <a:t>:-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451104" y="652272"/>
            <a:ext cx="5135880" cy="18415"/>
            <a:chOff x="451104" y="652272"/>
            <a:chExt cx="5135880" cy="18415"/>
          </a:xfrm>
        </p:grpSpPr>
        <p:sp>
          <p:nvSpPr>
            <p:cNvPr id="4" name="object 4"/>
            <p:cNvSpPr/>
            <p:nvPr/>
          </p:nvSpPr>
          <p:spPr>
            <a:xfrm>
              <a:off x="457200" y="658368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40" h="6350">
                  <a:moveTo>
                    <a:pt x="0" y="0"/>
                  </a:moveTo>
                  <a:lnTo>
                    <a:pt x="15240" y="6096"/>
                  </a:lnTo>
                  <a:lnTo>
                    <a:pt x="30479" y="0"/>
                  </a:lnTo>
                  <a:lnTo>
                    <a:pt x="45720" y="6096"/>
                  </a:lnTo>
                  <a:lnTo>
                    <a:pt x="60959" y="0"/>
                  </a:lnTo>
                  <a:lnTo>
                    <a:pt x="76200" y="6096"/>
                  </a:lnTo>
                  <a:lnTo>
                    <a:pt x="91440" y="0"/>
                  </a:lnTo>
                  <a:lnTo>
                    <a:pt x="106679" y="6096"/>
                  </a:lnTo>
                  <a:lnTo>
                    <a:pt x="121920" y="0"/>
                  </a:lnTo>
                  <a:lnTo>
                    <a:pt x="137159" y="6096"/>
                  </a:lnTo>
                  <a:lnTo>
                    <a:pt x="152400" y="0"/>
                  </a:lnTo>
                  <a:lnTo>
                    <a:pt x="167640" y="6096"/>
                  </a:lnTo>
                  <a:lnTo>
                    <a:pt x="182879" y="0"/>
                  </a:lnTo>
                  <a:lnTo>
                    <a:pt x="198120" y="6096"/>
                  </a:lnTo>
                  <a:lnTo>
                    <a:pt x="213359" y="0"/>
                  </a:lnTo>
                  <a:lnTo>
                    <a:pt x="228600" y="6096"/>
                  </a:lnTo>
                  <a:lnTo>
                    <a:pt x="243840" y="0"/>
                  </a:lnTo>
                  <a:lnTo>
                    <a:pt x="259079" y="6096"/>
                  </a:lnTo>
                  <a:lnTo>
                    <a:pt x="274320" y="0"/>
                  </a:lnTo>
                  <a:lnTo>
                    <a:pt x="289559" y="6096"/>
                  </a:lnTo>
                  <a:lnTo>
                    <a:pt x="304800" y="0"/>
                  </a:lnTo>
                  <a:lnTo>
                    <a:pt x="320040" y="6096"/>
                  </a:lnTo>
                  <a:lnTo>
                    <a:pt x="335280" y="0"/>
                  </a:lnTo>
                  <a:lnTo>
                    <a:pt x="350520" y="6096"/>
                  </a:lnTo>
                  <a:lnTo>
                    <a:pt x="365759" y="0"/>
                  </a:lnTo>
                  <a:lnTo>
                    <a:pt x="381000" y="6096"/>
                  </a:lnTo>
                  <a:lnTo>
                    <a:pt x="396240" y="0"/>
                  </a:lnTo>
                  <a:lnTo>
                    <a:pt x="411480" y="6096"/>
                  </a:lnTo>
                  <a:lnTo>
                    <a:pt x="426719" y="0"/>
                  </a:lnTo>
                  <a:lnTo>
                    <a:pt x="441959" y="6096"/>
                  </a:lnTo>
                  <a:lnTo>
                    <a:pt x="457200" y="0"/>
                  </a:lnTo>
                  <a:lnTo>
                    <a:pt x="472440" y="6096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9640" y="658368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40" h="6350">
                  <a:moveTo>
                    <a:pt x="0" y="6096"/>
                  </a:moveTo>
                  <a:lnTo>
                    <a:pt x="15240" y="0"/>
                  </a:lnTo>
                  <a:lnTo>
                    <a:pt x="30479" y="6096"/>
                  </a:lnTo>
                  <a:lnTo>
                    <a:pt x="45719" y="0"/>
                  </a:lnTo>
                  <a:lnTo>
                    <a:pt x="60959" y="6096"/>
                  </a:lnTo>
                  <a:lnTo>
                    <a:pt x="76200" y="0"/>
                  </a:lnTo>
                  <a:lnTo>
                    <a:pt x="91440" y="6096"/>
                  </a:lnTo>
                  <a:lnTo>
                    <a:pt x="106679" y="0"/>
                  </a:lnTo>
                  <a:lnTo>
                    <a:pt x="121919" y="6096"/>
                  </a:lnTo>
                  <a:lnTo>
                    <a:pt x="137159" y="0"/>
                  </a:lnTo>
                  <a:lnTo>
                    <a:pt x="152400" y="6096"/>
                  </a:lnTo>
                  <a:lnTo>
                    <a:pt x="167640" y="0"/>
                  </a:lnTo>
                  <a:lnTo>
                    <a:pt x="182879" y="6096"/>
                  </a:lnTo>
                  <a:lnTo>
                    <a:pt x="198119" y="0"/>
                  </a:lnTo>
                  <a:lnTo>
                    <a:pt x="213359" y="6096"/>
                  </a:lnTo>
                  <a:lnTo>
                    <a:pt x="228600" y="0"/>
                  </a:lnTo>
                  <a:lnTo>
                    <a:pt x="243840" y="6096"/>
                  </a:lnTo>
                  <a:lnTo>
                    <a:pt x="259079" y="0"/>
                  </a:lnTo>
                  <a:lnTo>
                    <a:pt x="274319" y="6096"/>
                  </a:lnTo>
                  <a:lnTo>
                    <a:pt x="289559" y="0"/>
                  </a:lnTo>
                  <a:lnTo>
                    <a:pt x="304800" y="6096"/>
                  </a:lnTo>
                  <a:lnTo>
                    <a:pt x="320040" y="0"/>
                  </a:lnTo>
                  <a:lnTo>
                    <a:pt x="335279" y="6096"/>
                  </a:lnTo>
                  <a:lnTo>
                    <a:pt x="350519" y="0"/>
                  </a:lnTo>
                  <a:lnTo>
                    <a:pt x="365759" y="6096"/>
                  </a:lnTo>
                  <a:lnTo>
                    <a:pt x="381000" y="0"/>
                  </a:lnTo>
                  <a:lnTo>
                    <a:pt x="396240" y="6096"/>
                  </a:lnTo>
                  <a:lnTo>
                    <a:pt x="411479" y="0"/>
                  </a:lnTo>
                  <a:lnTo>
                    <a:pt x="426719" y="6096"/>
                  </a:lnTo>
                  <a:lnTo>
                    <a:pt x="441959" y="0"/>
                  </a:lnTo>
                  <a:lnTo>
                    <a:pt x="457200" y="6096"/>
                  </a:lnTo>
                  <a:lnTo>
                    <a:pt x="472440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02080" y="658368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0"/>
                  </a:moveTo>
                  <a:lnTo>
                    <a:pt x="15239" y="6096"/>
                  </a:lnTo>
                  <a:lnTo>
                    <a:pt x="30479" y="0"/>
                  </a:lnTo>
                  <a:lnTo>
                    <a:pt x="45719" y="6096"/>
                  </a:lnTo>
                  <a:lnTo>
                    <a:pt x="60959" y="0"/>
                  </a:lnTo>
                  <a:lnTo>
                    <a:pt x="76200" y="6096"/>
                  </a:lnTo>
                  <a:lnTo>
                    <a:pt x="91439" y="0"/>
                  </a:lnTo>
                  <a:lnTo>
                    <a:pt x="106679" y="6096"/>
                  </a:lnTo>
                  <a:lnTo>
                    <a:pt x="121919" y="0"/>
                  </a:lnTo>
                  <a:lnTo>
                    <a:pt x="137159" y="6096"/>
                  </a:lnTo>
                  <a:lnTo>
                    <a:pt x="152400" y="0"/>
                  </a:lnTo>
                  <a:lnTo>
                    <a:pt x="167639" y="6096"/>
                  </a:lnTo>
                  <a:lnTo>
                    <a:pt x="182879" y="0"/>
                  </a:lnTo>
                  <a:lnTo>
                    <a:pt x="198119" y="6096"/>
                  </a:lnTo>
                  <a:lnTo>
                    <a:pt x="213359" y="0"/>
                  </a:lnTo>
                  <a:lnTo>
                    <a:pt x="228600" y="6096"/>
                  </a:lnTo>
                  <a:lnTo>
                    <a:pt x="243839" y="0"/>
                  </a:lnTo>
                  <a:lnTo>
                    <a:pt x="259080" y="6096"/>
                  </a:lnTo>
                  <a:lnTo>
                    <a:pt x="274319" y="0"/>
                  </a:lnTo>
                  <a:lnTo>
                    <a:pt x="289559" y="6096"/>
                  </a:lnTo>
                  <a:lnTo>
                    <a:pt x="304800" y="0"/>
                  </a:lnTo>
                  <a:lnTo>
                    <a:pt x="320039" y="6096"/>
                  </a:lnTo>
                  <a:lnTo>
                    <a:pt x="335280" y="0"/>
                  </a:lnTo>
                  <a:lnTo>
                    <a:pt x="350519" y="6096"/>
                  </a:lnTo>
                  <a:lnTo>
                    <a:pt x="365759" y="0"/>
                  </a:lnTo>
                  <a:lnTo>
                    <a:pt x="381000" y="6096"/>
                  </a:lnTo>
                  <a:lnTo>
                    <a:pt x="396239" y="0"/>
                  </a:lnTo>
                  <a:lnTo>
                    <a:pt x="411480" y="6096"/>
                  </a:lnTo>
                  <a:lnTo>
                    <a:pt x="426719" y="0"/>
                  </a:lnTo>
                  <a:lnTo>
                    <a:pt x="441959" y="6096"/>
                  </a:lnTo>
                  <a:lnTo>
                    <a:pt x="457200" y="0"/>
                  </a:lnTo>
                  <a:lnTo>
                    <a:pt x="472439" y="6096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74519" y="658368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6096"/>
                  </a:moveTo>
                  <a:lnTo>
                    <a:pt x="15240" y="0"/>
                  </a:lnTo>
                  <a:lnTo>
                    <a:pt x="30480" y="6096"/>
                  </a:lnTo>
                  <a:lnTo>
                    <a:pt x="45719" y="0"/>
                  </a:lnTo>
                  <a:lnTo>
                    <a:pt x="60960" y="6096"/>
                  </a:lnTo>
                  <a:lnTo>
                    <a:pt x="76200" y="0"/>
                  </a:lnTo>
                  <a:lnTo>
                    <a:pt x="91440" y="6096"/>
                  </a:lnTo>
                  <a:lnTo>
                    <a:pt x="106680" y="0"/>
                  </a:lnTo>
                  <a:lnTo>
                    <a:pt x="121919" y="6096"/>
                  </a:lnTo>
                  <a:lnTo>
                    <a:pt x="137160" y="0"/>
                  </a:lnTo>
                  <a:lnTo>
                    <a:pt x="152400" y="6096"/>
                  </a:lnTo>
                  <a:lnTo>
                    <a:pt x="167640" y="0"/>
                  </a:lnTo>
                  <a:lnTo>
                    <a:pt x="182880" y="6096"/>
                  </a:lnTo>
                  <a:lnTo>
                    <a:pt x="198119" y="0"/>
                  </a:lnTo>
                  <a:lnTo>
                    <a:pt x="213360" y="6096"/>
                  </a:lnTo>
                  <a:lnTo>
                    <a:pt x="228600" y="0"/>
                  </a:lnTo>
                  <a:lnTo>
                    <a:pt x="243840" y="6096"/>
                  </a:lnTo>
                  <a:lnTo>
                    <a:pt x="259080" y="0"/>
                  </a:lnTo>
                  <a:lnTo>
                    <a:pt x="274319" y="6096"/>
                  </a:lnTo>
                  <a:lnTo>
                    <a:pt x="289560" y="0"/>
                  </a:lnTo>
                  <a:lnTo>
                    <a:pt x="304800" y="6096"/>
                  </a:lnTo>
                  <a:lnTo>
                    <a:pt x="320040" y="0"/>
                  </a:lnTo>
                  <a:lnTo>
                    <a:pt x="335280" y="6096"/>
                  </a:lnTo>
                  <a:lnTo>
                    <a:pt x="350519" y="0"/>
                  </a:lnTo>
                  <a:lnTo>
                    <a:pt x="365760" y="6096"/>
                  </a:lnTo>
                  <a:lnTo>
                    <a:pt x="381000" y="0"/>
                  </a:lnTo>
                  <a:lnTo>
                    <a:pt x="396240" y="6096"/>
                  </a:lnTo>
                  <a:lnTo>
                    <a:pt x="411480" y="0"/>
                  </a:lnTo>
                  <a:lnTo>
                    <a:pt x="426719" y="6096"/>
                  </a:lnTo>
                  <a:lnTo>
                    <a:pt x="441960" y="0"/>
                  </a:lnTo>
                  <a:lnTo>
                    <a:pt x="457200" y="6096"/>
                  </a:lnTo>
                  <a:lnTo>
                    <a:pt x="472440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46960" y="658368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0"/>
                  </a:moveTo>
                  <a:lnTo>
                    <a:pt x="15239" y="6096"/>
                  </a:lnTo>
                  <a:lnTo>
                    <a:pt x="30479" y="0"/>
                  </a:lnTo>
                  <a:lnTo>
                    <a:pt x="45719" y="6096"/>
                  </a:lnTo>
                  <a:lnTo>
                    <a:pt x="60959" y="0"/>
                  </a:lnTo>
                  <a:lnTo>
                    <a:pt x="76200" y="6096"/>
                  </a:lnTo>
                  <a:lnTo>
                    <a:pt x="91439" y="0"/>
                  </a:lnTo>
                  <a:lnTo>
                    <a:pt x="106679" y="6096"/>
                  </a:lnTo>
                  <a:lnTo>
                    <a:pt x="121919" y="0"/>
                  </a:lnTo>
                  <a:lnTo>
                    <a:pt x="137159" y="6096"/>
                  </a:lnTo>
                  <a:lnTo>
                    <a:pt x="152400" y="0"/>
                  </a:lnTo>
                  <a:lnTo>
                    <a:pt x="167639" y="6096"/>
                  </a:lnTo>
                  <a:lnTo>
                    <a:pt x="182879" y="0"/>
                  </a:lnTo>
                  <a:lnTo>
                    <a:pt x="198119" y="6096"/>
                  </a:lnTo>
                  <a:lnTo>
                    <a:pt x="213359" y="0"/>
                  </a:lnTo>
                  <a:lnTo>
                    <a:pt x="228600" y="6096"/>
                  </a:lnTo>
                  <a:lnTo>
                    <a:pt x="243839" y="0"/>
                  </a:lnTo>
                  <a:lnTo>
                    <a:pt x="259079" y="6096"/>
                  </a:lnTo>
                  <a:lnTo>
                    <a:pt x="274319" y="0"/>
                  </a:lnTo>
                  <a:lnTo>
                    <a:pt x="289559" y="6096"/>
                  </a:lnTo>
                  <a:lnTo>
                    <a:pt x="304800" y="0"/>
                  </a:lnTo>
                  <a:lnTo>
                    <a:pt x="320039" y="6096"/>
                  </a:lnTo>
                  <a:lnTo>
                    <a:pt x="335279" y="0"/>
                  </a:lnTo>
                  <a:lnTo>
                    <a:pt x="350519" y="6096"/>
                  </a:lnTo>
                  <a:lnTo>
                    <a:pt x="365759" y="0"/>
                  </a:lnTo>
                  <a:lnTo>
                    <a:pt x="381000" y="6096"/>
                  </a:lnTo>
                  <a:lnTo>
                    <a:pt x="396239" y="0"/>
                  </a:lnTo>
                  <a:lnTo>
                    <a:pt x="411479" y="6096"/>
                  </a:lnTo>
                  <a:lnTo>
                    <a:pt x="426719" y="0"/>
                  </a:lnTo>
                  <a:lnTo>
                    <a:pt x="441959" y="6096"/>
                  </a:lnTo>
                  <a:lnTo>
                    <a:pt x="457200" y="0"/>
                  </a:lnTo>
                  <a:lnTo>
                    <a:pt x="472439" y="6096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19400" y="658368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6096"/>
                  </a:moveTo>
                  <a:lnTo>
                    <a:pt x="15239" y="0"/>
                  </a:lnTo>
                  <a:lnTo>
                    <a:pt x="30480" y="6096"/>
                  </a:lnTo>
                  <a:lnTo>
                    <a:pt x="45719" y="0"/>
                  </a:lnTo>
                  <a:lnTo>
                    <a:pt x="60960" y="6096"/>
                  </a:lnTo>
                  <a:lnTo>
                    <a:pt x="76200" y="0"/>
                  </a:lnTo>
                  <a:lnTo>
                    <a:pt x="91439" y="6096"/>
                  </a:lnTo>
                  <a:lnTo>
                    <a:pt x="106680" y="0"/>
                  </a:lnTo>
                  <a:lnTo>
                    <a:pt x="121919" y="6096"/>
                  </a:lnTo>
                  <a:lnTo>
                    <a:pt x="137160" y="0"/>
                  </a:lnTo>
                  <a:lnTo>
                    <a:pt x="152400" y="6096"/>
                  </a:lnTo>
                  <a:lnTo>
                    <a:pt x="167639" y="0"/>
                  </a:lnTo>
                  <a:lnTo>
                    <a:pt x="182880" y="6096"/>
                  </a:lnTo>
                  <a:lnTo>
                    <a:pt x="198119" y="0"/>
                  </a:lnTo>
                  <a:lnTo>
                    <a:pt x="213360" y="6096"/>
                  </a:lnTo>
                  <a:lnTo>
                    <a:pt x="228600" y="0"/>
                  </a:lnTo>
                  <a:lnTo>
                    <a:pt x="243839" y="6096"/>
                  </a:lnTo>
                  <a:lnTo>
                    <a:pt x="259080" y="0"/>
                  </a:lnTo>
                  <a:lnTo>
                    <a:pt x="274319" y="6096"/>
                  </a:lnTo>
                  <a:lnTo>
                    <a:pt x="289560" y="0"/>
                  </a:lnTo>
                  <a:lnTo>
                    <a:pt x="304800" y="6096"/>
                  </a:lnTo>
                  <a:lnTo>
                    <a:pt x="320039" y="0"/>
                  </a:lnTo>
                  <a:lnTo>
                    <a:pt x="335280" y="6096"/>
                  </a:lnTo>
                  <a:lnTo>
                    <a:pt x="350519" y="0"/>
                  </a:lnTo>
                  <a:lnTo>
                    <a:pt x="365760" y="6096"/>
                  </a:lnTo>
                  <a:lnTo>
                    <a:pt x="381000" y="0"/>
                  </a:lnTo>
                  <a:lnTo>
                    <a:pt x="396239" y="6096"/>
                  </a:lnTo>
                  <a:lnTo>
                    <a:pt x="411480" y="0"/>
                  </a:lnTo>
                  <a:lnTo>
                    <a:pt x="426719" y="6096"/>
                  </a:lnTo>
                  <a:lnTo>
                    <a:pt x="441960" y="0"/>
                  </a:lnTo>
                  <a:lnTo>
                    <a:pt x="457200" y="6096"/>
                  </a:lnTo>
                  <a:lnTo>
                    <a:pt x="472439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91839" y="658368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0"/>
                  </a:moveTo>
                  <a:lnTo>
                    <a:pt x="15239" y="6096"/>
                  </a:lnTo>
                  <a:lnTo>
                    <a:pt x="30480" y="0"/>
                  </a:lnTo>
                  <a:lnTo>
                    <a:pt x="45720" y="6096"/>
                  </a:lnTo>
                  <a:lnTo>
                    <a:pt x="60960" y="0"/>
                  </a:lnTo>
                  <a:lnTo>
                    <a:pt x="76200" y="6096"/>
                  </a:lnTo>
                  <a:lnTo>
                    <a:pt x="91439" y="0"/>
                  </a:lnTo>
                  <a:lnTo>
                    <a:pt x="106680" y="6096"/>
                  </a:lnTo>
                  <a:lnTo>
                    <a:pt x="121920" y="0"/>
                  </a:lnTo>
                  <a:lnTo>
                    <a:pt x="137160" y="6096"/>
                  </a:lnTo>
                  <a:lnTo>
                    <a:pt x="152400" y="0"/>
                  </a:lnTo>
                  <a:lnTo>
                    <a:pt x="167639" y="6096"/>
                  </a:lnTo>
                  <a:lnTo>
                    <a:pt x="182880" y="0"/>
                  </a:lnTo>
                  <a:lnTo>
                    <a:pt x="198120" y="6096"/>
                  </a:lnTo>
                  <a:lnTo>
                    <a:pt x="213360" y="0"/>
                  </a:lnTo>
                  <a:lnTo>
                    <a:pt x="228600" y="6096"/>
                  </a:lnTo>
                  <a:lnTo>
                    <a:pt x="243839" y="0"/>
                  </a:lnTo>
                  <a:lnTo>
                    <a:pt x="259080" y="6096"/>
                  </a:lnTo>
                  <a:lnTo>
                    <a:pt x="274320" y="0"/>
                  </a:lnTo>
                  <a:lnTo>
                    <a:pt x="289560" y="6096"/>
                  </a:lnTo>
                  <a:lnTo>
                    <a:pt x="304800" y="0"/>
                  </a:lnTo>
                  <a:lnTo>
                    <a:pt x="320039" y="6096"/>
                  </a:lnTo>
                  <a:lnTo>
                    <a:pt x="335280" y="0"/>
                  </a:lnTo>
                  <a:lnTo>
                    <a:pt x="350520" y="6096"/>
                  </a:lnTo>
                  <a:lnTo>
                    <a:pt x="365760" y="0"/>
                  </a:lnTo>
                  <a:lnTo>
                    <a:pt x="381000" y="6096"/>
                  </a:lnTo>
                  <a:lnTo>
                    <a:pt x="396239" y="0"/>
                  </a:lnTo>
                  <a:lnTo>
                    <a:pt x="411480" y="6096"/>
                  </a:lnTo>
                  <a:lnTo>
                    <a:pt x="426720" y="0"/>
                  </a:lnTo>
                  <a:lnTo>
                    <a:pt x="441960" y="6096"/>
                  </a:lnTo>
                  <a:lnTo>
                    <a:pt x="457200" y="0"/>
                  </a:lnTo>
                  <a:lnTo>
                    <a:pt x="472439" y="6096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64279" y="658368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6096"/>
                  </a:moveTo>
                  <a:lnTo>
                    <a:pt x="15240" y="0"/>
                  </a:lnTo>
                  <a:lnTo>
                    <a:pt x="30480" y="6096"/>
                  </a:lnTo>
                  <a:lnTo>
                    <a:pt x="45720" y="0"/>
                  </a:lnTo>
                  <a:lnTo>
                    <a:pt x="60960" y="6096"/>
                  </a:lnTo>
                  <a:lnTo>
                    <a:pt x="76200" y="0"/>
                  </a:lnTo>
                  <a:lnTo>
                    <a:pt x="91440" y="6096"/>
                  </a:lnTo>
                  <a:lnTo>
                    <a:pt x="106680" y="0"/>
                  </a:lnTo>
                  <a:lnTo>
                    <a:pt x="121920" y="6096"/>
                  </a:lnTo>
                  <a:lnTo>
                    <a:pt x="137160" y="0"/>
                  </a:lnTo>
                  <a:lnTo>
                    <a:pt x="152400" y="6096"/>
                  </a:lnTo>
                  <a:lnTo>
                    <a:pt x="167640" y="0"/>
                  </a:lnTo>
                  <a:lnTo>
                    <a:pt x="182880" y="6096"/>
                  </a:lnTo>
                  <a:lnTo>
                    <a:pt x="198120" y="0"/>
                  </a:lnTo>
                  <a:lnTo>
                    <a:pt x="213360" y="6096"/>
                  </a:lnTo>
                  <a:lnTo>
                    <a:pt x="228600" y="0"/>
                  </a:lnTo>
                  <a:lnTo>
                    <a:pt x="243840" y="6096"/>
                  </a:lnTo>
                  <a:lnTo>
                    <a:pt x="259080" y="0"/>
                  </a:lnTo>
                  <a:lnTo>
                    <a:pt x="274320" y="6096"/>
                  </a:lnTo>
                  <a:lnTo>
                    <a:pt x="289560" y="0"/>
                  </a:lnTo>
                  <a:lnTo>
                    <a:pt x="304800" y="6096"/>
                  </a:lnTo>
                  <a:lnTo>
                    <a:pt x="320040" y="0"/>
                  </a:lnTo>
                  <a:lnTo>
                    <a:pt x="335280" y="6096"/>
                  </a:lnTo>
                  <a:lnTo>
                    <a:pt x="350520" y="0"/>
                  </a:lnTo>
                  <a:lnTo>
                    <a:pt x="365760" y="6096"/>
                  </a:lnTo>
                  <a:lnTo>
                    <a:pt x="381000" y="0"/>
                  </a:lnTo>
                  <a:lnTo>
                    <a:pt x="396240" y="6096"/>
                  </a:lnTo>
                  <a:lnTo>
                    <a:pt x="411480" y="0"/>
                  </a:lnTo>
                  <a:lnTo>
                    <a:pt x="426720" y="6096"/>
                  </a:lnTo>
                  <a:lnTo>
                    <a:pt x="441960" y="0"/>
                  </a:lnTo>
                  <a:lnTo>
                    <a:pt x="457200" y="6096"/>
                  </a:lnTo>
                  <a:lnTo>
                    <a:pt x="472440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36720" y="658368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0"/>
                  </a:moveTo>
                  <a:lnTo>
                    <a:pt x="15239" y="6096"/>
                  </a:lnTo>
                  <a:lnTo>
                    <a:pt x="30479" y="0"/>
                  </a:lnTo>
                  <a:lnTo>
                    <a:pt x="45719" y="6096"/>
                  </a:lnTo>
                  <a:lnTo>
                    <a:pt x="60959" y="0"/>
                  </a:lnTo>
                  <a:lnTo>
                    <a:pt x="76200" y="6096"/>
                  </a:lnTo>
                  <a:lnTo>
                    <a:pt x="91439" y="0"/>
                  </a:lnTo>
                  <a:lnTo>
                    <a:pt x="106679" y="6096"/>
                  </a:lnTo>
                  <a:lnTo>
                    <a:pt x="121919" y="0"/>
                  </a:lnTo>
                  <a:lnTo>
                    <a:pt x="137159" y="6096"/>
                  </a:lnTo>
                  <a:lnTo>
                    <a:pt x="152400" y="0"/>
                  </a:lnTo>
                  <a:lnTo>
                    <a:pt x="167639" y="6096"/>
                  </a:lnTo>
                  <a:lnTo>
                    <a:pt x="182879" y="0"/>
                  </a:lnTo>
                  <a:lnTo>
                    <a:pt x="198119" y="6096"/>
                  </a:lnTo>
                  <a:lnTo>
                    <a:pt x="213359" y="0"/>
                  </a:lnTo>
                  <a:lnTo>
                    <a:pt x="228600" y="6096"/>
                  </a:lnTo>
                  <a:lnTo>
                    <a:pt x="243839" y="0"/>
                  </a:lnTo>
                  <a:lnTo>
                    <a:pt x="259079" y="6096"/>
                  </a:lnTo>
                  <a:lnTo>
                    <a:pt x="274319" y="0"/>
                  </a:lnTo>
                  <a:lnTo>
                    <a:pt x="289559" y="6096"/>
                  </a:lnTo>
                  <a:lnTo>
                    <a:pt x="304800" y="0"/>
                  </a:lnTo>
                  <a:lnTo>
                    <a:pt x="320039" y="6096"/>
                  </a:lnTo>
                  <a:lnTo>
                    <a:pt x="335279" y="0"/>
                  </a:lnTo>
                  <a:lnTo>
                    <a:pt x="350519" y="6096"/>
                  </a:lnTo>
                  <a:lnTo>
                    <a:pt x="365759" y="0"/>
                  </a:lnTo>
                  <a:lnTo>
                    <a:pt x="381000" y="6096"/>
                  </a:lnTo>
                  <a:lnTo>
                    <a:pt x="396239" y="0"/>
                  </a:lnTo>
                  <a:lnTo>
                    <a:pt x="411479" y="6096"/>
                  </a:lnTo>
                  <a:lnTo>
                    <a:pt x="426719" y="0"/>
                  </a:lnTo>
                  <a:lnTo>
                    <a:pt x="441959" y="6096"/>
                  </a:lnTo>
                  <a:lnTo>
                    <a:pt x="457200" y="0"/>
                  </a:lnTo>
                  <a:lnTo>
                    <a:pt x="472439" y="6096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09159" y="658368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6096"/>
                  </a:moveTo>
                  <a:lnTo>
                    <a:pt x="15239" y="0"/>
                  </a:lnTo>
                  <a:lnTo>
                    <a:pt x="30479" y="6096"/>
                  </a:lnTo>
                  <a:lnTo>
                    <a:pt x="45719" y="0"/>
                  </a:lnTo>
                  <a:lnTo>
                    <a:pt x="60960" y="6096"/>
                  </a:lnTo>
                  <a:lnTo>
                    <a:pt x="76200" y="0"/>
                  </a:lnTo>
                  <a:lnTo>
                    <a:pt x="91439" y="6096"/>
                  </a:lnTo>
                  <a:lnTo>
                    <a:pt x="106679" y="0"/>
                  </a:lnTo>
                  <a:lnTo>
                    <a:pt x="121919" y="6096"/>
                  </a:lnTo>
                  <a:lnTo>
                    <a:pt x="137160" y="0"/>
                  </a:lnTo>
                  <a:lnTo>
                    <a:pt x="152400" y="6096"/>
                  </a:lnTo>
                  <a:lnTo>
                    <a:pt x="167639" y="0"/>
                  </a:lnTo>
                  <a:lnTo>
                    <a:pt x="182879" y="6096"/>
                  </a:lnTo>
                  <a:lnTo>
                    <a:pt x="198119" y="0"/>
                  </a:lnTo>
                  <a:lnTo>
                    <a:pt x="213360" y="6096"/>
                  </a:lnTo>
                  <a:lnTo>
                    <a:pt x="228600" y="0"/>
                  </a:lnTo>
                  <a:lnTo>
                    <a:pt x="243839" y="6096"/>
                  </a:lnTo>
                  <a:lnTo>
                    <a:pt x="259079" y="0"/>
                  </a:lnTo>
                  <a:lnTo>
                    <a:pt x="274319" y="6096"/>
                  </a:lnTo>
                  <a:lnTo>
                    <a:pt x="289560" y="0"/>
                  </a:lnTo>
                  <a:lnTo>
                    <a:pt x="304800" y="6096"/>
                  </a:lnTo>
                  <a:lnTo>
                    <a:pt x="320039" y="0"/>
                  </a:lnTo>
                  <a:lnTo>
                    <a:pt x="335279" y="6096"/>
                  </a:lnTo>
                  <a:lnTo>
                    <a:pt x="350519" y="0"/>
                  </a:lnTo>
                  <a:lnTo>
                    <a:pt x="365760" y="6096"/>
                  </a:lnTo>
                  <a:lnTo>
                    <a:pt x="381000" y="0"/>
                  </a:lnTo>
                  <a:lnTo>
                    <a:pt x="396239" y="6096"/>
                  </a:lnTo>
                  <a:lnTo>
                    <a:pt x="411479" y="0"/>
                  </a:lnTo>
                  <a:lnTo>
                    <a:pt x="426719" y="6096"/>
                  </a:lnTo>
                  <a:lnTo>
                    <a:pt x="441960" y="0"/>
                  </a:lnTo>
                  <a:lnTo>
                    <a:pt x="457200" y="6096"/>
                  </a:lnTo>
                  <a:lnTo>
                    <a:pt x="472439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81600" y="658368"/>
              <a:ext cx="399415" cy="6350"/>
            </a:xfrm>
            <a:custGeom>
              <a:avLst/>
              <a:gdLst/>
              <a:ahLst/>
              <a:cxnLst/>
              <a:rect l="l" t="t" r="r" b="b"/>
              <a:pathLst>
                <a:path w="399414" h="6350">
                  <a:moveTo>
                    <a:pt x="0" y="0"/>
                  </a:moveTo>
                  <a:lnTo>
                    <a:pt x="15239" y="6096"/>
                  </a:lnTo>
                  <a:lnTo>
                    <a:pt x="30479" y="0"/>
                  </a:lnTo>
                  <a:lnTo>
                    <a:pt x="45720" y="6096"/>
                  </a:lnTo>
                  <a:lnTo>
                    <a:pt x="60960" y="0"/>
                  </a:lnTo>
                  <a:lnTo>
                    <a:pt x="76200" y="6096"/>
                  </a:lnTo>
                  <a:lnTo>
                    <a:pt x="91439" y="0"/>
                  </a:lnTo>
                  <a:lnTo>
                    <a:pt x="106679" y="6096"/>
                  </a:lnTo>
                  <a:lnTo>
                    <a:pt x="121920" y="0"/>
                  </a:lnTo>
                  <a:lnTo>
                    <a:pt x="137160" y="6096"/>
                  </a:lnTo>
                  <a:lnTo>
                    <a:pt x="152400" y="0"/>
                  </a:lnTo>
                  <a:lnTo>
                    <a:pt x="167639" y="6096"/>
                  </a:lnTo>
                  <a:lnTo>
                    <a:pt x="182879" y="0"/>
                  </a:lnTo>
                  <a:lnTo>
                    <a:pt x="198120" y="6096"/>
                  </a:lnTo>
                  <a:lnTo>
                    <a:pt x="213360" y="0"/>
                  </a:lnTo>
                  <a:lnTo>
                    <a:pt x="228600" y="6096"/>
                  </a:lnTo>
                  <a:lnTo>
                    <a:pt x="243839" y="0"/>
                  </a:lnTo>
                  <a:lnTo>
                    <a:pt x="259079" y="6096"/>
                  </a:lnTo>
                  <a:lnTo>
                    <a:pt x="274320" y="0"/>
                  </a:lnTo>
                  <a:lnTo>
                    <a:pt x="289560" y="6096"/>
                  </a:lnTo>
                  <a:lnTo>
                    <a:pt x="304800" y="0"/>
                  </a:lnTo>
                  <a:lnTo>
                    <a:pt x="320039" y="6096"/>
                  </a:lnTo>
                  <a:lnTo>
                    <a:pt x="335279" y="0"/>
                  </a:lnTo>
                  <a:lnTo>
                    <a:pt x="350520" y="6096"/>
                  </a:lnTo>
                  <a:lnTo>
                    <a:pt x="365760" y="0"/>
                  </a:lnTo>
                  <a:lnTo>
                    <a:pt x="381000" y="6096"/>
                  </a:lnTo>
                  <a:lnTo>
                    <a:pt x="396239" y="0"/>
                  </a:lnTo>
                  <a:lnTo>
                    <a:pt x="399288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44500" y="784656"/>
            <a:ext cx="6617334" cy="74047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4460">
              <a:lnSpc>
                <a:spcPct val="11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The eyes </a:t>
            </a:r>
            <a:r>
              <a:rPr sz="1400" spc="-10" dirty="0">
                <a:latin typeface="Arial"/>
                <a:cs typeface="Arial"/>
              </a:rPr>
              <a:t>are </a:t>
            </a:r>
            <a:r>
              <a:rPr sz="1400" spc="-5" dirty="0">
                <a:latin typeface="Arial"/>
                <a:cs typeface="Arial"/>
              </a:rPr>
              <a:t>a part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face </a:t>
            </a:r>
            <a:r>
              <a:rPr sz="1400" spc="-5" dirty="0">
                <a:latin typeface="Arial"/>
                <a:cs typeface="Arial"/>
              </a:rPr>
              <a:t>but </a:t>
            </a:r>
            <a:r>
              <a:rPr sz="1400" spc="-10" dirty="0">
                <a:latin typeface="Arial"/>
                <a:cs typeface="Arial"/>
              </a:rPr>
              <a:t>on </a:t>
            </a:r>
            <a:r>
              <a:rPr sz="1400" spc="-5" dirty="0">
                <a:latin typeface="Arial"/>
                <a:cs typeface="Arial"/>
              </a:rPr>
              <a:t>account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their critical role </a:t>
            </a:r>
            <a:r>
              <a:rPr sz="1400" spc="5" dirty="0">
                <a:latin typeface="Arial"/>
                <a:cs typeface="Arial"/>
              </a:rPr>
              <a:t>in </a:t>
            </a:r>
            <a:r>
              <a:rPr sz="1400" spc="-10" dirty="0">
                <a:latin typeface="Arial"/>
                <a:cs typeface="Arial"/>
              </a:rPr>
              <a:t>non-verbal  </a:t>
            </a:r>
            <a:r>
              <a:rPr sz="1400" spc="-5" dirty="0">
                <a:latin typeface="Arial"/>
                <a:cs typeface="Arial"/>
              </a:rPr>
              <a:t>communication </a:t>
            </a:r>
            <a:r>
              <a:rPr sz="1400" dirty="0">
                <a:latin typeface="Arial"/>
                <a:cs typeface="Arial"/>
              </a:rPr>
              <a:t>they </a:t>
            </a:r>
            <a:r>
              <a:rPr sz="1400" spc="-5" dirty="0">
                <a:latin typeface="Arial"/>
                <a:cs typeface="Arial"/>
              </a:rPr>
              <a:t>merit special treatment. According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a renowned person  Emerson the eyes </a:t>
            </a:r>
            <a:r>
              <a:rPr sz="1400" dirty="0">
                <a:latin typeface="Arial"/>
                <a:cs typeface="Arial"/>
              </a:rPr>
              <a:t>converse </a:t>
            </a:r>
            <a:r>
              <a:rPr sz="1400" spc="-10" dirty="0">
                <a:latin typeface="Arial"/>
                <a:cs typeface="Arial"/>
              </a:rPr>
              <a:t>as </a:t>
            </a:r>
            <a:r>
              <a:rPr sz="1400" dirty="0">
                <a:latin typeface="Arial"/>
                <a:cs typeface="Arial"/>
              </a:rPr>
              <a:t>much as </a:t>
            </a:r>
            <a:r>
              <a:rPr sz="1400" spc="-5" dirty="0">
                <a:latin typeface="Arial"/>
                <a:cs typeface="Arial"/>
              </a:rPr>
              <a:t>their </a:t>
            </a:r>
            <a:r>
              <a:rPr sz="1400" dirty="0">
                <a:latin typeface="Arial"/>
                <a:cs typeface="Arial"/>
              </a:rPr>
              <a:t>tongues, the </a:t>
            </a:r>
            <a:r>
              <a:rPr sz="1400" spc="-5" dirty="0">
                <a:latin typeface="Arial"/>
                <a:cs typeface="Arial"/>
              </a:rPr>
              <a:t>ocular dialect needs </a:t>
            </a:r>
            <a:r>
              <a:rPr sz="1400" spc="-10" dirty="0">
                <a:latin typeface="Arial"/>
                <a:cs typeface="Arial"/>
              </a:rPr>
              <a:t>no  </a:t>
            </a:r>
            <a:r>
              <a:rPr sz="1400" dirty="0">
                <a:latin typeface="Arial"/>
                <a:cs typeface="Arial"/>
              </a:rPr>
              <a:t>dictionary </a:t>
            </a:r>
            <a:r>
              <a:rPr sz="1400" spc="-5" dirty="0">
                <a:latin typeface="Arial"/>
                <a:cs typeface="Arial"/>
              </a:rPr>
              <a:t>but is understood the </a:t>
            </a:r>
            <a:r>
              <a:rPr sz="1400" spc="-10" dirty="0">
                <a:latin typeface="Arial"/>
                <a:cs typeface="Arial"/>
              </a:rPr>
              <a:t>world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over.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400" spc="-5" dirty="0">
                <a:latin typeface="Arial"/>
                <a:cs typeface="Arial"/>
              </a:rPr>
              <a:t>Description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eye’s </a:t>
            </a:r>
            <a:r>
              <a:rPr sz="1400" spc="5" dirty="0">
                <a:latin typeface="Arial"/>
                <a:cs typeface="Arial"/>
              </a:rPr>
              <a:t>in </a:t>
            </a:r>
            <a:r>
              <a:rPr sz="1400" dirty="0">
                <a:latin typeface="Arial"/>
                <a:cs typeface="Arial"/>
              </a:rPr>
              <a:t>Whiteside’s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words:-</a:t>
            </a:r>
            <a:endParaRPr sz="1400">
              <a:latin typeface="Arial"/>
              <a:cs typeface="Arial"/>
            </a:endParaRPr>
          </a:p>
          <a:p>
            <a:pPr marL="116205" marR="3938904" indent="-102870">
              <a:lnSpc>
                <a:spcPts val="3600"/>
              </a:lnSpc>
              <a:spcBef>
                <a:spcPts val="200"/>
              </a:spcBef>
            </a:pPr>
            <a:r>
              <a:rPr sz="1400" spc="-5" dirty="0">
                <a:solidFill>
                  <a:srgbClr val="4AABC5"/>
                </a:solidFill>
                <a:latin typeface="Arial"/>
                <a:cs typeface="Arial"/>
              </a:rPr>
              <a:t>“ </a:t>
            </a:r>
            <a:r>
              <a:rPr sz="1400" spc="-40" dirty="0">
                <a:solidFill>
                  <a:srgbClr val="4AABC5"/>
                </a:solidFill>
                <a:latin typeface="Arial"/>
                <a:cs typeface="Arial"/>
              </a:rPr>
              <a:t>The </a:t>
            </a:r>
            <a:r>
              <a:rPr sz="1400" spc="-15" dirty="0">
                <a:solidFill>
                  <a:srgbClr val="4AABC5"/>
                </a:solidFill>
                <a:latin typeface="Arial"/>
                <a:cs typeface="Arial"/>
              </a:rPr>
              <a:t>Windows </a:t>
            </a:r>
            <a:r>
              <a:rPr sz="1400" spc="-10" dirty="0">
                <a:solidFill>
                  <a:srgbClr val="4AABC5"/>
                </a:solidFill>
                <a:latin typeface="Arial"/>
                <a:cs typeface="Arial"/>
              </a:rPr>
              <a:t>of </a:t>
            </a:r>
            <a:r>
              <a:rPr sz="1400" spc="5" dirty="0">
                <a:solidFill>
                  <a:srgbClr val="4AABC5"/>
                </a:solidFill>
                <a:latin typeface="Arial"/>
                <a:cs typeface="Arial"/>
              </a:rPr>
              <a:t>your </a:t>
            </a:r>
            <a:r>
              <a:rPr sz="1400" spc="-85" dirty="0">
                <a:solidFill>
                  <a:srgbClr val="4AABC5"/>
                </a:solidFill>
                <a:latin typeface="Arial"/>
                <a:cs typeface="Arial"/>
              </a:rPr>
              <a:t>soul……  </a:t>
            </a:r>
            <a:r>
              <a:rPr sz="1400" spc="-35" dirty="0">
                <a:solidFill>
                  <a:srgbClr val="4AABC5"/>
                </a:solidFill>
                <a:latin typeface="Arial"/>
                <a:cs typeface="Arial"/>
              </a:rPr>
              <a:t>And </a:t>
            </a:r>
            <a:r>
              <a:rPr sz="1400" spc="-30" dirty="0">
                <a:solidFill>
                  <a:srgbClr val="4AABC5"/>
                </a:solidFill>
                <a:latin typeface="Arial"/>
                <a:cs typeface="Arial"/>
              </a:rPr>
              <a:t>the </a:t>
            </a:r>
            <a:r>
              <a:rPr sz="1400" spc="20" dirty="0">
                <a:solidFill>
                  <a:srgbClr val="4AABC5"/>
                </a:solidFill>
                <a:latin typeface="Arial"/>
                <a:cs typeface="Arial"/>
              </a:rPr>
              <a:t>mirrors </a:t>
            </a:r>
            <a:r>
              <a:rPr sz="1400" spc="-10" dirty="0">
                <a:solidFill>
                  <a:srgbClr val="4AABC5"/>
                </a:solidFill>
                <a:latin typeface="Arial"/>
                <a:cs typeface="Arial"/>
              </a:rPr>
              <a:t>of </a:t>
            </a:r>
            <a:r>
              <a:rPr sz="1400" spc="5" dirty="0">
                <a:solidFill>
                  <a:srgbClr val="4AABC5"/>
                </a:solidFill>
                <a:latin typeface="Arial"/>
                <a:cs typeface="Arial"/>
              </a:rPr>
              <a:t>your</a:t>
            </a:r>
            <a:r>
              <a:rPr sz="1400" spc="290" dirty="0">
                <a:solidFill>
                  <a:srgbClr val="4AABC5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4AABC5"/>
                </a:solidFill>
                <a:latin typeface="Arial"/>
                <a:cs typeface="Arial"/>
              </a:rPr>
              <a:t>heart…..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Arial"/>
              <a:cs typeface="Arial"/>
            </a:endParaRPr>
          </a:p>
          <a:p>
            <a:pPr marL="116205">
              <a:lnSpc>
                <a:spcPct val="100000"/>
              </a:lnSpc>
            </a:pPr>
            <a:r>
              <a:rPr sz="1400" spc="-35" dirty="0">
                <a:solidFill>
                  <a:srgbClr val="4AABC5"/>
                </a:solidFill>
                <a:latin typeface="Arial"/>
                <a:cs typeface="Arial"/>
              </a:rPr>
              <a:t>And </a:t>
            </a:r>
            <a:r>
              <a:rPr sz="1400" spc="-30" dirty="0">
                <a:solidFill>
                  <a:srgbClr val="4AABC5"/>
                </a:solidFill>
                <a:latin typeface="Arial"/>
                <a:cs typeface="Arial"/>
              </a:rPr>
              <a:t>the </a:t>
            </a:r>
            <a:r>
              <a:rPr sz="1400" spc="-45" dirty="0">
                <a:solidFill>
                  <a:srgbClr val="4AABC5"/>
                </a:solidFill>
                <a:latin typeface="Arial"/>
                <a:cs typeface="Arial"/>
              </a:rPr>
              <a:t>gauges </a:t>
            </a:r>
            <a:r>
              <a:rPr sz="1400" spc="-15" dirty="0">
                <a:solidFill>
                  <a:srgbClr val="4AABC5"/>
                </a:solidFill>
                <a:latin typeface="Arial"/>
                <a:cs typeface="Arial"/>
              </a:rPr>
              <a:t>showing </a:t>
            </a:r>
            <a:r>
              <a:rPr sz="1400" dirty="0">
                <a:solidFill>
                  <a:srgbClr val="4AABC5"/>
                </a:solidFill>
                <a:latin typeface="Arial"/>
                <a:cs typeface="Arial"/>
              </a:rPr>
              <a:t>fleeting </a:t>
            </a:r>
            <a:r>
              <a:rPr sz="1400" spc="-15" dirty="0">
                <a:solidFill>
                  <a:srgbClr val="4AABC5"/>
                </a:solidFill>
                <a:latin typeface="Arial"/>
                <a:cs typeface="Arial"/>
              </a:rPr>
              <a:t>feelings </a:t>
            </a:r>
            <a:r>
              <a:rPr sz="1400" spc="-40" dirty="0">
                <a:solidFill>
                  <a:srgbClr val="4AABC5"/>
                </a:solidFill>
                <a:latin typeface="Arial"/>
                <a:cs typeface="Arial"/>
              </a:rPr>
              <a:t>and</a:t>
            </a:r>
            <a:r>
              <a:rPr sz="1400" spc="290" dirty="0">
                <a:solidFill>
                  <a:srgbClr val="4AABC5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4AABC5"/>
                </a:solidFill>
                <a:latin typeface="Arial"/>
                <a:cs typeface="Arial"/>
              </a:rPr>
              <a:t>changes”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Careful </a:t>
            </a:r>
            <a:r>
              <a:rPr sz="1400" spc="-5" dirty="0">
                <a:latin typeface="Arial"/>
                <a:cs typeface="Arial"/>
              </a:rPr>
              <a:t>observation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a person’s </a:t>
            </a:r>
            <a:r>
              <a:rPr sz="1400" spc="-10" dirty="0">
                <a:latin typeface="Arial"/>
                <a:cs typeface="Arial"/>
              </a:rPr>
              <a:t>eyes we </a:t>
            </a:r>
            <a:r>
              <a:rPr sz="1400" dirty="0">
                <a:latin typeface="Arial"/>
                <a:cs typeface="Arial"/>
              </a:rPr>
              <a:t>can </a:t>
            </a:r>
            <a:r>
              <a:rPr sz="1400" spc="-5" dirty="0">
                <a:latin typeface="Arial"/>
                <a:cs typeface="Arial"/>
              </a:rPr>
              <a:t>deduce </a:t>
            </a:r>
            <a:r>
              <a:rPr sz="1400" spc="-10" dirty="0">
                <a:latin typeface="Arial"/>
                <a:cs typeface="Arial"/>
              </a:rPr>
              <a:t>his </a:t>
            </a:r>
            <a:r>
              <a:rPr sz="1400" b="1" u="heavy" dirty="0">
                <a:solidFill>
                  <a:srgbClr val="16355C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C</a:t>
            </a:r>
            <a:r>
              <a:rPr sz="1100" b="1" u="heavy" dirty="0">
                <a:solidFill>
                  <a:srgbClr val="16355C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HARACTER</a:t>
            </a:r>
            <a:r>
              <a:rPr sz="1100" b="1" spc="-30" dirty="0">
                <a:solidFill>
                  <a:srgbClr val="16355C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400" b="1" u="heavy" spc="-5" dirty="0">
                <a:solidFill>
                  <a:srgbClr val="16355C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A</a:t>
            </a:r>
            <a:r>
              <a:rPr sz="1100" b="1" u="heavy" spc="-5" dirty="0">
                <a:solidFill>
                  <a:srgbClr val="16355C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TTITUDE</a:t>
            </a:r>
            <a:r>
              <a:rPr sz="1400" b="1" spc="-5" dirty="0">
                <a:latin typeface="Arial"/>
                <a:cs typeface="Arial"/>
              </a:rPr>
              <a:t>. </a:t>
            </a:r>
            <a:r>
              <a:rPr sz="1400" spc="-5" dirty="0">
                <a:latin typeface="Arial"/>
                <a:cs typeface="Arial"/>
              </a:rPr>
              <a:t>The eyes </a:t>
            </a:r>
            <a:r>
              <a:rPr sz="1400" dirty="0">
                <a:latin typeface="Arial"/>
                <a:cs typeface="Arial"/>
              </a:rPr>
              <a:t>can convey </a:t>
            </a:r>
            <a:r>
              <a:rPr sz="1400" spc="-5" dirty="0">
                <a:latin typeface="Arial"/>
                <a:cs typeface="Arial"/>
              </a:rPr>
              <a:t>messages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intended </a:t>
            </a:r>
            <a:r>
              <a:rPr sz="1400" spc="-10" dirty="0">
                <a:latin typeface="Arial"/>
                <a:cs typeface="Arial"/>
              </a:rPr>
              <a:t>as </a:t>
            </a:r>
            <a:r>
              <a:rPr sz="1400" spc="-5" dirty="0">
                <a:latin typeface="Arial"/>
                <a:cs typeface="Arial"/>
              </a:rPr>
              <a:t>well </a:t>
            </a:r>
            <a:r>
              <a:rPr sz="1400" dirty="0">
                <a:latin typeface="Arial"/>
                <a:cs typeface="Arial"/>
              </a:rPr>
              <a:t>as </a:t>
            </a:r>
            <a:r>
              <a:rPr sz="1400" spc="-5" dirty="0">
                <a:latin typeface="Arial"/>
                <a:cs typeface="Arial"/>
              </a:rPr>
              <a:t>unintended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ones.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1400" spc="-5" dirty="0">
                <a:latin typeface="Arial"/>
                <a:cs typeface="Arial"/>
              </a:rPr>
              <a:t>The eyes </a:t>
            </a:r>
            <a:r>
              <a:rPr sz="1400" dirty="0">
                <a:latin typeface="Arial"/>
                <a:cs typeface="Arial"/>
              </a:rPr>
              <a:t>can </a:t>
            </a:r>
            <a:r>
              <a:rPr sz="1400" spc="-5" dirty="0">
                <a:latin typeface="Arial"/>
                <a:cs typeface="Arial"/>
              </a:rPr>
              <a:t>even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Signal:-</a:t>
            </a:r>
            <a:endParaRPr sz="1400">
              <a:latin typeface="Arial"/>
              <a:cs typeface="Arial"/>
            </a:endParaRPr>
          </a:p>
          <a:p>
            <a:pPr marL="756285" indent="-229235">
              <a:lnSpc>
                <a:spcPct val="100000"/>
              </a:lnSpc>
              <a:spcBef>
                <a:spcPts val="1180"/>
              </a:spcBef>
              <a:buFont typeface="UnDotum"/>
              <a:buChar char=""/>
              <a:tabLst>
                <a:tab pos="756920" algn="l"/>
              </a:tabLst>
            </a:pPr>
            <a:r>
              <a:rPr sz="1400" spc="-5" dirty="0">
                <a:latin typeface="Arial"/>
                <a:cs typeface="Arial"/>
              </a:rPr>
              <a:t>Intimacy</a:t>
            </a:r>
            <a:endParaRPr sz="1400">
              <a:latin typeface="Arial"/>
              <a:cs typeface="Arial"/>
            </a:endParaRPr>
          </a:p>
          <a:p>
            <a:pPr marL="756285" indent="-229235">
              <a:lnSpc>
                <a:spcPct val="100000"/>
              </a:lnSpc>
              <a:spcBef>
                <a:spcPts val="740"/>
              </a:spcBef>
              <a:buFont typeface="UnDotum"/>
              <a:buChar char=""/>
              <a:tabLst>
                <a:tab pos="756920" algn="l"/>
              </a:tabLst>
            </a:pPr>
            <a:r>
              <a:rPr sz="1400" spc="-10" dirty="0">
                <a:latin typeface="Arial"/>
                <a:cs typeface="Arial"/>
              </a:rPr>
              <a:t>Need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approval</a:t>
            </a:r>
            <a:endParaRPr sz="1400">
              <a:latin typeface="Arial"/>
              <a:cs typeface="Arial"/>
            </a:endParaRPr>
          </a:p>
          <a:p>
            <a:pPr marL="756285" indent="-229235">
              <a:lnSpc>
                <a:spcPct val="100000"/>
              </a:lnSpc>
              <a:spcBef>
                <a:spcPts val="720"/>
              </a:spcBef>
              <a:buFont typeface="UnDotum"/>
              <a:buChar char=""/>
              <a:tabLst>
                <a:tab pos="756920" algn="l"/>
              </a:tabLst>
            </a:pPr>
            <a:r>
              <a:rPr sz="1400" spc="-10" dirty="0">
                <a:latin typeface="Arial"/>
                <a:cs typeface="Arial"/>
              </a:rPr>
              <a:t>A plea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mercy</a:t>
            </a:r>
            <a:endParaRPr sz="1400">
              <a:latin typeface="Arial"/>
              <a:cs typeface="Arial"/>
            </a:endParaRPr>
          </a:p>
          <a:p>
            <a:pPr marL="756285" indent="-229235">
              <a:lnSpc>
                <a:spcPct val="100000"/>
              </a:lnSpc>
              <a:spcBef>
                <a:spcPts val="745"/>
              </a:spcBef>
              <a:buFont typeface="UnDotum"/>
              <a:buChar char=""/>
              <a:tabLst>
                <a:tab pos="756920" algn="l"/>
              </a:tabLst>
            </a:pPr>
            <a:r>
              <a:rPr sz="1400" spc="-5" dirty="0">
                <a:latin typeface="Arial"/>
                <a:cs typeface="Arial"/>
              </a:rPr>
              <a:t>Attempts </a:t>
            </a:r>
            <a:r>
              <a:rPr sz="1400" spc="-10" dirty="0">
                <a:latin typeface="Arial"/>
                <a:cs typeface="Arial"/>
              </a:rPr>
              <a:t>to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fake</a:t>
            </a:r>
            <a:endParaRPr sz="1400">
              <a:latin typeface="Arial"/>
              <a:cs typeface="Arial"/>
            </a:endParaRPr>
          </a:p>
          <a:p>
            <a:pPr marL="756285" indent="-229235">
              <a:lnSpc>
                <a:spcPct val="100000"/>
              </a:lnSpc>
              <a:spcBef>
                <a:spcPts val="720"/>
              </a:spcBef>
              <a:buFont typeface="UnDotum"/>
              <a:buChar char=""/>
              <a:tabLst>
                <a:tab pos="756920" algn="l"/>
              </a:tabLst>
            </a:pPr>
            <a:r>
              <a:rPr sz="1400" spc="-1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person’s true </a:t>
            </a:r>
            <a:r>
              <a:rPr sz="1400" dirty="0">
                <a:latin typeface="Arial"/>
                <a:cs typeface="Arial"/>
              </a:rPr>
              <a:t>mood</a:t>
            </a:r>
            <a:endParaRPr sz="1400">
              <a:latin typeface="Arial"/>
              <a:cs typeface="Arial"/>
            </a:endParaRPr>
          </a:p>
          <a:p>
            <a:pPr marL="756285" indent="-229235">
              <a:lnSpc>
                <a:spcPct val="100000"/>
              </a:lnSpc>
              <a:spcBef>
                <a:spcPts val="745"/>
              </a:spcBef>
              <a:buFont typeface="UnDotum"/>
              <a:buChar char=""/>
              <a:tabLst>
                <a:tab pos="756920" algn="l"/>
              </a:tabLst>
            </a:pPr>
            <a:r>
              <a:rPr sz="1400" spc="-10" dirty="0">
                <a:latin typeface="Arial"/>
                <a:cs typeface="Arial"/>
              </a:rPr>
              <a:t>State of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health</a:t>
            </a:r>
            <a:endParaRPr sz="1400">
              <a:latin typeface="Arial"/>
              <a:cs typeface="Arial"/>
            </a:endParaRPr>
          </a:p>
          <a:p>
            <a:pPr marL="756285" indent="-229235">
              <a:lnSpc>
                <a:spcPct val="100000"/>
              </a:lnSpc>
              <a:spcBef>
                <a:spcPts val="745"/>
              </a:spcBef>
              <a:buFont typeface="UnDotum"/>
              <a:buChar char=""/>
              <a:tabLst>
                <a:tab pos="756920" algn="l"/>
              </a:tabLst>
            </a:pPr>
            <a:r>
              <a:rPr sz="1400" spc="-5" dirty="0">
                <a:latin typeface="Arial"/>
                <a:cs typeface="Arial"/>
              </a:rPr>
              <a:t>Personality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buFont typeface="UnDotum"/>
              <a:buChar char=""/>
              <a:tabLst>
                <a:tab pos="469265" algn="l"/>
                <a:tab pos="469900" algn="l"/>
              </a:tabLst>
            </a:pPr>
            <a:r>
              <a:rPr sz="1400" spc="-10" dirty="0">
                <a:latin typeface="Arial"/>
                <a:cs typeface="Arial"/>
              </a:rPr>
              <a:t>One who </a:t>
            </a:r>
            <a:r>
              <a:rPr sz="1400" spc="-5" dirty="0">
                <a:latin typeface="Arial"/>
                <a:cs typeface="Arial"/>
              </a:rPr>
              <a:t>maintains direct </a:t>
            </a:r>
            <a:r>
              <a:rPr sz="1400" spc="-10" dirty="0">
                <a:latin typeface="Arial"/>
                <a:cs typeface="Arial"/>
              </a:rPr>
              <a:t>eye </a:t>
            </a:r>
            <a:r>
              <a:rPr sz="1400" spc="-5" dirty="0">
                <a:latin typeface="Arial"/>
                <a:cs typeface="Arial"/>
              </a:rPr>
              <a:t>contact with </a:t>
            </a:r>
            <a:r>
              <a:rPr sz="1400" dirty="0">
                <a:latin typeface="Arial"/>
                <a:cs typeface="Arial"/>
              </a:rPr>
              <a:t>another </a:t>
            </a:r>
            <a:r>
              <a:rPr sz="1400" spc="-5" dirty="0">
                <a:latin typeface="Arial"/>
                <a:cs typeface="Arial"/>
              </a:rPr>
              <a:t>displays</a:t>
            </a:r>
            <a:r>
              <a:rPr sz="1400" spc="-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006FBF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C</a:t>
            </a:r>
            <a:r>
              <a:rPr sz="1100" b="1" u="heavy" spc="-5" dirty="0">
                <a:solidFill>
                  <a:srgbClr val="006FBF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ONFIDENCE</a:t>
            </a:r>
            <a:r>
              <a:rPr sz="1100" b="1" spc="35" dirty="0">
                <a:solidFill>
                  <a:srgbClr val="006FBF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50"/>
              </a:spcBef>
            </a:pPr>
            <a:r>
              <a:rPr sz="1400" b="1" u="heavy" dirty="0">
                <a:solidFill>
                  <a:srgbClr val="006FBF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H</a:t>
            </a:r>
            <a:r>
              <a:rPr sz="1100" b="1" u="heavy" dirty="0">
                <a:solidFill>
                  <a:srgbClr val="006FBF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ONESTY</a:t>
            </a:r>
            <a:r>
              <a:rPr sz="140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555"/>
              </a:spcBef>
              <a:buFont typeface="UnDotum"/>
              <a:buChar char="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Avoiding </a:t>
            </a:r>
            <a:r>
              <a:rPr sz="1400" dirty="0">
                <a:latin typeface="Arial"/>
                <a:cs typeface="Arial"/>
              </a:rPr>
              <a:t>eye contact by looking </a:t>
            </a:r>
            <a:r>
              <a:rPr sz="1400" spc="-5" dirty="0">
                <a:latin typeface="Arial"/>
                <a:cs typeface="Arial"/>
              </a:rPr>
              <a:t>away displays</a:t>
            </a:r>
            <a:r>
              <a:rPr sz="1400" spc="-5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006FBF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D</a:t>
            </a:r>
            <a:r>
              <a:rPr sz="1100" b="1" u="heavy" spc="-5" dirty="0">
                <a:solidFill>
                  <a:srgbClr val="006FBF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ISHONESTY</a:t>
            </a:r>
            <a:r>
              <a:rPr sz="1400" spc="-5" dirty="0">
                <a:latin typeface="Comic Sans MS"/>
                <a:cs typeface="Comic Sans MS"/>
              </a:rPr>
              <a:t>.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r>
              <a:rPr dirty="0"/>
              <a:t>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968" y="402336"/>
            <a:ext cx="6867525" cy="514223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spc="-80" dirty="0">
                <a:latin typeface="Arial"/>
                <a:cs typeface="Arial"/>
              </a:rPr>
              <a:t>How </a:t>
            </a:r>
            <a:r>
              <a:rPr sz="2400" spc="-55" dirty="0">
                <a:latin typeface="Arial"/>
                <a:cs typeface="Arial"/>
              </a:rPr>
              <a:t>The </a:t>
            </a:r>
            <a:r>
              <a:rPr sz="2400" spc="-75" dirty="0">
                <a:latin typeface="Arial"/>
                <a:cs typeface="Arial"/>
              </a:rPr>
              <a:t>Eyes </a:t>
            </a:r>
            <a:r>
              <a:rPr sz="2400" spc="-70" dirty="0">
                <a:latin typeface="Arial"/>
                <a:cs typeface="Arial"/>
              </a:rPr>
              <a:t>Communicate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…..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66675" marR="302895">
              <a:lnSpc>
                <a:spcPct val="108600"/>
              </a:lnSpc>
              <a:spcBef>
                <a:spcPts val="1620"/>
              </a:spcBef>
            </a:pPr>
            <a:r>
              <a:rPr sz="1400" spc="-5" dirty="0">
                <a:latin typeface="Arial"/>
                <a:cs typeface="Arial"/>
              </a:rPr>
              <a:t>Analyzing </a:t>
            </a:r>
            <a:r>
              <a:rPr sz="1400" dirty="0">
                <a:latin typeface="Arial"/>
                <a:cs typeface="Arial"/>
              </a:rPr>
              <a:t>the mass of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data on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spc="-10" dirty="0">
                <a:latin typeface="Arial"/>
                <a:cs typeface="Arial"/>
              </a:rPr>
              <a:t>eyes </a:t>
            </a:r>
            <a:r>
              <a:rPr sz="1400" spc="-5" dirty="0">
                <a:latin typeface="Arial"/>
                <a:cs typeface="Arial"/>
              </a:rPr>
              <a:t>there are </a:t>
            </a:r>
            <a:r>
              <a:rPr sz="1400" dirty="0">
                <a:latin typeface="Arial"/>
                <a:cs typeface="Arial"/>
              </a:rPr>
              <a:t>three </a:t>
            </a:r>
            <a:r>
              <a:rPr sz="1400" spc="-10" dirty="0">
                <a:latin typeface="Arial"/>
                <a:cs typeface="Arial"/>
              </a:rPr>
              <a:t>ways </a:t>
            </a:r>
            <a:r>
              <a:rPr sz="1400" spc="5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which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10" dirty="0">
                <a:latin typeface="Arial"/>
                <a:cs typeface="Arial"/>
              </a:rPr>
              <a:t>eyes  are </a:t>
            </a:r>
            <a:r>
              <a:rPr sz="1400" spc="-5" dirty="0">
                <a:latin typeface="Arial"/>
                <a:cs typeface="Arial"/>
              </a:rPr>
              <a:t>used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communicate:-</a:t>
            </a:r>
            <a:endParaRPr sz="1400">
              <a:latin typeface="Arial"/>
              <a:cs typeface="Arial"/>
            </a:endParaRPr>
          </a:p>
          <a:p>
            <a:pPr marL="67310">
              <a:lnSpc>
                <a:spcPct val="100000"/>
              </a:lnSpc>
              <a:spcBef>
                <a:spcPts val="1075"/>
              </a:spcBef>
            </a:pPr>
            <a:r>
              <a:rPr sz="1600" i="1" spc="-70" dirty="0">
                <a:latin typeface="Arial"/>
                <a:cs typeface="Arial"/>
              </a:rPr>
              <a:t>Dominance</a:t>
            </a:r>
            <a:r>
              <a:rPr sz="1400" spc="-70" dirty="0">
                <a:latin typeface="Arial"/>
                <a:cs typeface="Arial"/>
              </a:rPr>
              <a:t>v/s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i="1" spc="-50" dirty="0">
                <a:latin typeface="Arial"/>
                <a:cs typeface="Arial"/>
              </a:rPr>
              <a:t>Submission</a:t>
            </a:r>
            <a:endParaRPr sz="1400">
              <a:latin typeface="Arial"/>
              <a:cs typeface="Arial"/>
            </a:endParaRPr>
          </a:p>
          <a:p>
            <a:pPr marL="1546225">
              <a:lnSpc>
                <a:spcPct val="100000"/>
              </a:lnSpc>
              <a:spcBef>
                <a:spcPts val="1220"/>
              </a:spcBef>
            </a:pPr>
            <a:r>
              <a:rPr sz="1600" i="1" spc="-55" dirty="0">
                <a:latin typeface="Arial"/>
                <a:cs typeface="Arial"/>
              </a:rPr>
              <a:t>Involvement</a:t>
            </a:r>
            <a:r>
              <a:rPr sz="1400" spc="-55" dirty="0">
                <a:latin typeface="Arial"/>
                <a:cs typeface="Arial"/>
              </a:rPr>
              <a:t>v/s </a:t>
            </a:r>
            <a:r>
              <a:rPr sz="1600" i="1" spc="-70" dirty="0">
                <a:latin typeface="Arial"/>
                <a:cs typeface="Arial"/>
              </a:rPr>
              <a:t>Detachment</a:t>
            </a:r>
            <a:r>
              <a:rPr sz="1600" i="1" spc="-120" dirty="0">
                <a:latin typeface="Arial"/>
                <a:cs typeface="Arial"/>
              </a:rPr>
              <a:t> </a:t>
            </a:r>
            <a:r>
              <a:rPr sz="1600" i="1" spc="5" dirty="0">
                <a:latin typeface="Arial"/>
                <a:cs typeface="Arial"/>
              </a:rPr>
              <a:t>&amp;</a:t>
            </a:r>
            <a:endParaRPr sz="1600">
              <a:latin typeface="Arial"/>
              <a:cs typeface="Arial"/>
            </a:endParaRPr>
          </a:p>
          <a:p>
            <a:pPr marL="3916679">
              <a:lnSpc>
                <a:spcPct val="100000"/>
              </a:lnSpc>
              <a:spcBef>
                <a:spcPts val="1225"/>
              </a:spcBef>
            </a:pPr>
            <a:r>
              <a:rPr sz="1600" i="1" spc="-25" dirty="0">
                <a:latin typeface="Arial"/>
                <a:cs typeface="Arial"/>
              </a:rPr>
              <a:t>Positive</a:t>
            </a:r>
            <a:r>
              <a:rPr sz="1400" spc="-25" dirty="0">
                <a:latin typeface="Arial"/>
                <a:cs typeface="Arial"/>
              </a:rPr>
              <a:t>v/s </a:t>
            </a:r>
            <a:r>
              <a:rPr sz="1600" i="1" spc="-30" dirty="0">
                <a:latin typeface="Arial"/>
                <a:cs typeface="Arial"/>
              </a:rPr>
              <a:t>Negative</a:t>
            </a:r>
            <a:r>
              <a:rPr sz="1600" i="1" spc="-2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Attitude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9976" y="8007095"/>
            <a:ext cx="204214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9976" y="8412480"/>
            <a:ext cx="204214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0323" y="5789472"/>
            <a:ext cx="6624955" cy="282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57810">
              <a:lnSpc>
                <a:spcPct val="1436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study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eyes </a:t>
            </a:r>
            <a:r>
              <a:rPr sz="1400" spc="-10" dirty="0">
                <a:latin typeface="Arial"/>
                <a:cs typeface="Arial"/>
              </a:rPr>
              <a:t>will </a:t>
            </a:r>
            <a:r>
              <a:rPr sz="1400" dirty="0">
                <a:latin typeface="Arial"/>
                <a:cs typeface="Arial"/>
              </a:rPr>
              <a:t>include </a:t>
            </a:r>
            <a:r>
              <a:rPr sz="1400" spc="-5" dirty="0">
                <a:latin typeface="Arial"/>
                <a:cs typeface="Arial"/>
              </a:rPr>
              <a:t>different aspects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‘Gaze’ </a:t>
            </a:r>
            <a:r>
              <a:rPr sz="1400" spc="-5" dirty="0">
                <a:latin typeface="Arial"/>
                <a:cs typeface="Arial"/>
              </a:rPr>
              <a:t>– </a:t>
            </a:r>
            <a:r>
              <a:rPr sz="1400" dirty="0">
                <a:latin typeface="Arial"/>
                <a:cs typeface="Arial"/>
              </a:rPr>
              <a:t>Pupil Expansion,  </a:t>
            </a:r>
            <a:r>
              <a:rPr sz="1400" spc="-5" dirty="0">
                <a:latin typeface="Arial"/>
                <a:cs typeface="Arial"/>
              </a:rPr>
              <a:t>looking while listening, Looking while </a:t>
            </a:r>
            <a:r>
              <a:rPr sz="1400" dirty="0">
                <a:latin typeface="Arial"/>
                <a:cs typeface="Arial"/>
              </a:rPr>
              <a:t>Talking, </a:t>
            </a:r>
            <a:r>
              <a:rPr sz="1400" spc="-5" dirty="0">
                <a:latin typeface="Arial"/>
                <a:cs typeface="Arial"/>
              </a:rPr>
              <a:t>Mutual </a:t>
            </a:r>
            <a:r>
              <a:rPr sz="1400" dirty="0">
                <a:latin typeface="Arial"/>
                <a:cs typeface="Arial"/>
              </a:rPr>
              <a:t>Gaze, </a:t>
            </a:r>
            <a:r>
              <a:rPr sz="1400" spc="-5" dirty="0">
                <a:latin typeface="Arial"/>
                <a:cs typeface="Arial"/>
              </a:rPr>
              <a:t>Length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Gaze, and  Amount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eye </a:t>
            </a:r>
            <a:r>
              <a:rPr sz="1400" spc="-5" dirty="0">
                <a:latin typeface="Arial"/>
                <a:cs typeface="Arial"/>
              </a:rPr>
              <a:t>opening </a:t>
            </a:r>
            <a:r>
              <a:rPr sz="1400" spc="-10" dirty="0">
                <a:latin typeface="Arial"/>
                <a:cs typeface="Arial"/>
              </a:rPr>
              <a:t>and </a:t>
            </a:r>
            <a:r>
              <a:rPr sz="1400" spc="-5" dirty="0">
                <a:latin typeface="Arial"/>
                <a:cs typeface="Arial"/>
              </a:rPr>
              <a:t>so</a:t>
            </a:r>
            <a:r>
              <a:rPr sz="1400" spc="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on.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3600" u="heavy" spc="-57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Eye</a:t>
            </a:r>
            <a:r>
              <a:rPr sz="3600" u="heavy" spc="-27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600" u="heavy" spc="-43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Contact:-</a:t>
            </a:r>
            <a:endParaRPr sz="3600">
              <a:latin typeface="Arial"/>
              <a:cs typeface="Arial"/>
            </a:endParaRPr>
          </a:p>
          <a:p>
            <a:pPr marL="140335">
              <a:lnSpc>
                <a:spcPct val="100000"/>
              </a:lnSpc>
              <a:spcBef>
                <a:spcPts val="15"/>
              </a:spcBef>
            </a:pPr>
            <a:r>
              <a:rPr sz="1400" b="1" spc="-10" dirty="0">
                <a:latin typeface="Arial"/>
                <a:cs typeface="Arial"/>
              </a:rPr>
              <a:t>In </a:t>
            </a:r>
            <a:r>
              <a:rPr sz="1400" b="1" spc="-5" dirty="0">
                <a:latin typeface="Arial"/>
                <a:cs typeface="Arial"/>
              </a:rPr>
              <a:t>brief </a:t>
            </a:r>
            <a:r>
              <a:rPr sz="1400" b="1" dirty="0">
                <a:latin typeface="Arial"/>
                <a:cs typeface="Arial"/>
              </a:rPr>
              <a:t>Eye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Contact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Arial"/>
              <a:cs typeface="Arial"/>
            </a:endParaRPr>
          </a:p>
          <a:p>
            <a:pPr marL="469900" marR="5080">
              <a:lnSpc>
                <a:spcPct val="190000"/>
              </a:lnSpc>
            </a:pPr>
            <a:r>
              <a:rPr sz="1400" spc="-5" dirty="0">
                <a:latin typeface="Arial"/>
                <a:cs typeface="Arial"/>
              </a:rPr>
              <a:t>Conveys a large variety </a:t>
            </a:r>
            <a:r>
              <a:rPr sz="1400" spc="-10" dirty="0">
                <a:latin typeface="Arial"/>
                <a:cs typeface="Arial"/>
              </a:rPr>
              <a:t>of non-verbal </a:t>
            </a:r>
            <a:r>
              <a:rPr sz="1400" spc="-5" dirty="0">
                <a:latin typeface="Arial"/>
                <a:cs typeface="Arial"/>
              </a:rPr>
              <a:t>messages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our verbal </a:t>
            </a:r>
            <a:r>
              <a:rPr sz="1400" dirty="0">
                <a:latin typeface="Arial"/>
                <a:cs typeface="Arial"/>
              </a:rPr>
              <a:t>communication.  </a:t>
            </a:r>
            <a:r>
              <a:rPr sz="1400" spc="-5" dirty="0">
                <a:latin typeface="Arial"/>
                <a:cs typeface="Arial"/>
              </a:rPr>
              <a:t>Establishes our relationship with </a:t>
            </a:r>
            <a:r>
              <a:rPr sz="1400" spc="-1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other</a:t>
            </a:r>
            <a:r>
              <a:rPr sz="1400" spc="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person.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48383" y="1207008"/>
            <a:ext cx="4806950" cy="2331720"/>
            <a:chOff x="1548383" y="1207008"/>
            <a:chExt cx="4806950" cy="2331720"/>
          </a:xfrm>
        </p:grpSpPr>
        <p:sp>
          <p:nvSpPr>
            <p:cNvPr id="7" name="object 7"/>
            <p:cNvSpPr/>
            <p:nvPr/>
          </p:nvSpPr>
          <p:spPr>
            <a:xfrm>
              <a:off x="1548383" y="1207008"/>
              <a:ext cx="4806696" cy="14874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02408" y="2695955"/>
              <a:ext cx="2910840" cy="45720"/>
            </a:xfrm>
            <a:custGeom>
              <a:avLst/>
              <a:gdLst/>
              <a:ahLst/>
              <a:cxnLst/>
              <a:rect l="l" t="t" r="r" b="b"/>
              <a:pathLst>
                <a:path w="2910840" h="45719">
                  <a:moveTo>
                    <a:pt x="649224" y="0"/>
                  </a:moveTo>
                  <a:lnTo>
                    <a:pt x="2261616" y="0"/>
                  </a:lnTo>
                </a:path>
                <a:path w="2910840" h="45719">
                  <a:moveTo>
                    <a:pt x="649224" y="3048"/>
                  </a:moveTo>
                  <a:lnTo>
                    <a:pt x="2261616" y="3048"/>
                  </a:lnTo>
                </a:path>
                <a:path w="2910840" h="45719">
                  <a:moveTo>
                    <a:pt x="649224" y="6096"/>
                  </a:moveTo>
                  <a:lnTo>
                    <a:pt x="2261616" y="6096"/>
                  </a:lnTo>
                </a:path>
                <a:path w="2910840" h="45719">
                  <a:moveTo>
                    <a:pt x="649224" y="9144"/>
                  </a:moveTo>
                  <a:lnTo>
                    <a:pt x="2261616" y="9144"/>
                  </a:lnTo>
                </a:path>
                <a:path w="2910840" h="45719">
                  <a:moveTo>
                    <a:pt x="649224" y="12192"/>
                  </a:moveTo>
                  <a:lnTo>
                    <a:pt x="2261616" y="12192"/>
                  </a:lnTo>
                </a:path>
                <a:path w="2910840" h="45719">
                  <a:moveTo>
                    <a:pt x="219456" y="15240"/>
                  </a:moveTo>
                  <a:lnTo>
                    <a:pt x="2657856" y="15240"/>
                  </a:lnTo>
                </a:path>
                <a:path w="2910840" h="45719">
                  <a:moveTo>
                    <a:pt x="216408" y="18288"/>
                  </a:moveTo>
                  <a:lnTo>
                    <a:pt x="2657856" y="18288"/>
                  </a:lnTo>
                </a:path>
                <a:path w="2910840" h="45719">
                  <a:moveTo>
                    <a:pt x="216408" y="21336"/>
                  </a:moveTo>
                  <a:lnTo>
                    <a:pt x="2657856" y="21336"/>
                  </a:lnTo>
                </a:path>
                <a:path w="2910840" h="45719">
                  <a:moveTo>
                    <a:pt x="216408" y="24384"/>
                  </a:moveTo>
                  <a:lnTo>
                    <a:pt x="2657856" y="24384"/>
                  </a:lnTo>
                </a:path>
                <a:path w="2910840" h="45719">
                  <a:moveTo>
                    <a:pt x="216408" y="27431"/>
                  </a:moveTo>
                  <a:lnTo>
                    <a:pt x="2657856" y="27431"/>
                  </a:lnTo>
                </a:path>
                <a:path w="2910840" h="45719">
                  <a:moveTo>
                    <a:pt x="3048" y="30479"/>
                  </a:moveTo>
                  <a:lnTo>
                    <a:pt x="2907792" y="30479"/>
                  </a:lnTo>
                </a:path>
                <a:path w="2910840" h="45719">
                  <a:moveTo>
                    <a:pt x="3048" y="33527"/>
                  </a:moveTo>
                  <a:lnTo>
                    <a:pt x="2910840" y="33527"/>
                  </a:lnTo>
                </a:path>
                <a:path w="2910840" h="45719">
                  <a:moveTo>
                    <a:pt x="3048" y="36575"/>
                  </a:moveTo>
                  <a:lnTo>
                    <a:pt x="2910840" y="36575"/>
                  </a:lnTo>
                </a:path>
                <a:path w="2910840" h="45719">
                  <a:moveTo>
                    <a:pt x="3048" y="39624"/>
                  </a:moveTo>
                  <a:lnTo>
                    <a:pt x="2910840" y="39624"/>
                  </a:lnTo>
                </a:path>
                <a:path w="2910840" h="45719">
                  <a:moveTo>
                    <a:pt x="3048" y="42672"/>
                  </a:moveTo>
                  <a:lnTo>
                    <a:pt x="2910840" y="42672"/>
                  </a:lnTo>
                </a:path>
                <a:path w="2910840" h="45719">
                  <a:moveTo>
                    <a:pt x="0" y="45720"/>
                  </a:moveTo>
                  <a:lnTo>
                    <a:pt x="2910840" y="4572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25751" y="2743200"/>
              <a:ext cx="4230624" cy="7467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68880" y="3491484"/>
              <a:ext cx="2944495" cy="45720"/>
            </a:xfrm>
            <a:custGeom>
              <a:avLst/>
              <a:gdLst/>
              <a:ahLst/>
              <a:cxnLst/>
              <a:rect l="l" t="t" r="r" b="b"/>
              <a:pathLst>
                <a:path w="2944495" h="45720">
                  <a:moveTo>
                    <a:pt x="0" y="0"/>
                  </a:moveTo>
                  <a:lnTo>
                    <a:pt x="2944368" y="0"/>
                  </a:lnTo>
                </a:path>
                <a:path w="2944495" h="45720">
                  <a:moveTo>
                    <a:pt x="0" y="3048"/>
                  </a:moveTo>
                  <a:lnTo>
                    <a:pt x="2944368" y="3048"/>
                  </a:lnTo>
                </a:path>
                <a:path w="2944495" h="45720">
                  <a:moveTo>
                    <a:pt x="0" y="6096"/>
                  </a:moveTo>
                  <a:lnTo>
                    <a:pt x="2944368" y="6096"/>
                  </a:lnTo>
                </a:path>
                <a:path w="2944495" h="45720">
                  <a:moveTo>
                    <a:pt x="0" y="9144"/>
                  </a:moveTo>
                  <a:lnTo>
                    <a:pt x="2944368" y="9144"/>
                  </a:lnTo>
                </a:path>
                <a:path w="2944495" h="45720">
                  <a:moveTo>
                    <a:pt x="0" y="12192"/>
                  </a:moveTo>
                  <a:lnTo>
                    <a:pt x="2944368" y="12192"/>
                  </a:lnTo>
                </a:path>
                <a:path w="2944495" h="45720">
                  <a:moveTo>
                    <a:pt x="249936" y="15240"/>
                  </a:moveTo>
                  <a:lnTo>
                    <a:pt x="2727960" y="15240"/>
                  </a:lnTo>
                </a:path>
                <a:path w="2944495" h="45720">
                  <a:moveTo>
                    <a:pt x="249936" y="18288"/>
                  </a:moveTo>
                  <a:lnTo>
                    <a:pt x="2727960" y="18288"/>
                  </a:lnTo>
                </a:path>
                <a:path w="2944495" h="45720">
                  <a:moveTo>
                    <a:pt x="249936" y="21336"/>
                  </a:moveTo>
                  <a:lnTo>
                    <a:pt x="2727960" y="21336"/>
                  </a:lnTo>
                </a:path>
                <a:path w="2944495" h="45720">
                  <a:moveTo>
                    <a:pt x="249936" y="24384"/>
                  </a:moveTo>
                  <a:lnTo>
                    <a:pt x="2727960" y="24384"/>
                  </a:lnTo>
                </a:path>
                <a:path w="2944495" h="45720">
                  <a:moveTo>
                    <a:pt x="249936" y="27432"/>
                  </a:moveTo>
                  <a:lnTo>
                    <a:pt x="2727960" y="27432"/>
                  </a:lnTo>
                </a:path>
                <a:path w="2944495" h="45720">
                  <a:moveTo>
                    <a:pt x="609600" y="30480"/>
                  </a:moveTo>
                  <a:lnTo>
                    <a:pt x="2334768" y="30480"/>
                  </a:lnTo>
                </a:path>
                <a:path w="2944495" h="45720">
                  <a:moveTo>
                    <a:pt x="609600" y="33527"/>
                  </a:moveTo>
                  <a:lnTo>
                    <a:pt x="2331720" y="33527"/>
                  </a:lnTo>
                </a:path>
                <a:path w="2944495" h="45720">
                  <a:moveTo>
                    <a:pt x="609600" y="36575"/>
                  </a:moveTo>
                  <a:lnTo>
                    <a:pt x="2331720" y="36575"/>
                  </a:lnTo>
                </a:path>
                <a:path w="2944495" h="45720">
                  <a:moveTo>
                    <a:pt x="609600" y="39624"/>
                  </a:moveTo>
                  <a:lnTo>
                    <a:pt x="2331720" y="39624"/>
                  </a:lnTo>
                </a:path>
                <a:path w="2944495" h="45720">
                  <a:moveTo>
                    <a:pt x="609600" y="42672"/>
                  </a:moveTo>
                  <a:lnTo>
                    <a:pt x="2331720" y="42672"/>
                  </a:lnTo>
                </a:path>
                <a:path w="2944495" h="45720">
                  <a:moveTo>
                    <a:pt x="612647" y="45720"/>
                  </a:moveTo>
                  <a:lnTo>
                    <a:pt x="2331720" y="4572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r>
              <a:rPr dirty="0"/>
              <a:t>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976" y="411480"/>
            <a:ext cx="204214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9976" y="819911"/>
            <a:ext cx="204214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9976" y="1231391"/>
            <a:ext cx="204214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9976" y="1639823"/>
            <a:ext cx="204214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9976" y="2045207"/>
            <a:ext cx="204214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0323" y="374396"/>
            <a:ext cx="6560820" cy="7047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Helps us </a:t>
            </a:r>
            <a:r>
              <a:rPr sz="1400" dirty="0">
                <a:latin typeface="Arial"/>
                <a:cs typeface="Arial"/>
              </a:rPr>
              <a:t>keep </a:t>
            </a:r>
            <a:r>
              <a:rPr sz="1400" spc="-5" dirty="0">
                <a:latin typeface="Arial"/>
                <a:cs typeface="Arial"/>
              </a:rPr>
              <a:t>our </a:t>
            </a:r>
            <a:r>
              <a:rPr sz="1400" dirty="0">
                <a:latin typeface="Arial"/>
                <a:cs typeface="Arial"/>
              </a:rPr>
              <a:t>mind on the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message.</a:t>
            </a:r>
            <a:endParaRPr sz="1400">
              <a:latin typeface="Arial"/>
              <a:cs typeface="Arial"/>
            </a:endParaRPr>
          </a:p>
          <a:p>
            <a:pPr marL="469900" marR="215265">
              <a:lnSpc>
                <a:spcPts val="3240"/>
              </a:lnSpc>
              <a:spcBef>
                <a:spcPts val="345"/>
              </a:spcBef>
            </a:pPr>
            <a:r>
              <a:rPr sz="1400" spc="-5" dirty="0">
                <a:latin typeface="Arial"/>
                <a:cs typeface="Arial"/>
              </a:rPr>
              <a:t>Involves </a:t>
            </a:r>
            <a:r>
              <a:rPr sz="1400" spc="-10" dirty="0">
                <a:latin typeface="Arial"/>
                <a:cs typeface="Arial"/>
              </a:rPr>
              <a:t>us </a:t>
            </a:r>
            <a:r>
              <a:rPr sz="1400" spc="-5" dirty="0">
                <a:latin typeface="Arial"/>
                <a:cs typeface="Arial"/>
              </a:rPr>
              <a:t>in the emotional and the factual content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10" dirty="0">
                <a:latin typeface="Arial"/>
                <a:cs typeface="Arial"/>
              </a:rPr>
              <a:t>what we </a:t>
            </a:r>
            <a:r>
              <a:rPr sz="1400" spc="-5" dirty="0">
                <a:latin typeface="Arial"/>
                <a:cs typeface="Arial"/>
              </a:rPr>
              <a:t>are saying.  Encourages the </a:t>
            </a:r>
            <a:r>
              <a:rPr sz="1400" dirty="0">
                <a:latin typeface="Arial"/>
                <a:cs typeface="Arial"/>
              </a:rPr>
              <a:t>other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continue interacting with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us.</a:t>
            </a:r>
            <a:endParaRPr sz="1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165"/>
              </a:spcBef>
            </a:pPr>
            <a:r>
              <a:rPr sz="1400" spc="-5" dirty="0">
                <a:latin typeface="Arial"/>
                <a:cs typeface="Arial"/>
              </a:rPr>
              <a:t>Reflects our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self-confidence.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400" spc="-20" dirty="0">
                <a:latin typeface="Arial"/>
                <a:cs typeface="Arial"/>
              </a:rPr>
              <a:t>It </a:t>
            </a:r>
            <a:r>
              <a:rPr sz="1400" spc="-5" dirty="0">
                <a:latin typeface="Arial"/>
                <a:cs typeface="Arial"/>
              </a:rPr>
              <a:t>reveals </a:t>
            </a:r>
            <a:r>
              <a:rPr sz="1400" dirty="0">
                <a:latin typeface="Arial"/>
                <a:cs typeface="Arial"/>
              </a:rPr>
              <a:t>other personality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Traits.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Arial"/>
              <a:cs typeface="Arial"/>
            </a:endParaRPr>
          </a:p>
          <a:p>
            <a:pPr marL="12700" marR="206375">
              <a:lnSpc>
                <a:spcPct val="174300"/>
              </a:lnSpc>
            </a:pPr>
            <a:r>
              <a:rPr sz="1400" spc="-5" dirty="0">
                <a:latin typeface="Arial"/>
                <a:cs typeface="Arial"/>
              </a:rPr>
              <a:t>Moreover eyes express </a:t>
            </a:r>
            <a:r>
              <a:rPr sz="1400" spc="-1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numerous emotional elements </a:t>
            </a:r>
            <a:r>
              <a:rPr sz="1400" dirty="0">
                <a:latin typeface="Arial"/>
                <a:cs typeface="Arial"/>
              </a:rPr>
              <a:t>like </a:t>
            </a:r>
            <a:r>
              <a:rPr sz="1400" spc="-5" dirty="0">
                <a:latin typeface="Comic Sans MS"/>
                <a:cs typeface="Comic Sans MS"/>
              </a:rPr>
              <a:t>Anger, Curiosity,  Disappointment, Joy, </a:t>
            </a:r>
            <a:r>
              <a:rPr sz="1400" dirty="0">
                <a:latin typeface="Comic Sans MS"/>
                <a:cs typeface="Comic Sans MS"/>
              </a:rPr>
              <a:t>Love, </a:t>
            </a:r>
            <a:r>
              <a:rPr sz="1400" spc="-5" dirty="0">
                <a:latin typeface="Comic Sans MS"/>
                <a:cs typeface="Comic Sans MS"/>
              </a:rPr>
              <a:t>Pride, </a:t>
            </a:r>
            <a:r>
              <a:rPr sz="1400" dirty="0">
                <a:latin typeface="Comic Sans MS"/>
                <a:cs typeface="Comic Sans MS"/>
              </a:rPr>
              <a:t>Respect, </a:t>
            </a:r>
            <a:r>
              <a:rPr sz="1400" spc="-5" dirty="0">
                <a:latin typeface="Comic Sans MS"/>
                <a:cs typeface="Comic Sans MS"/>
              </a:rPr>
              <a:t>Sadness, Satisfaction, Shock,  Strength, Surprise </a:t>
            </a:r>
            <a:r>
              <a:rPr sz="1400" dirty="0">
                <a:latin typeface="Comic Sans MS"/>
                <a:cs typeface="Comic Sans MS"/>
              </a:rPr>
              <a:t>and</a:t>
            </a:r>
            <a:r>
              <a:rPr sz="1400" spc="2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Warmth.</a:t>
            </a:r>
            <a:endParaRPr sz="1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In </a:t>
            </a:r>
            <a:r>
              <a:rPr sz="1400" dirty="0">
                <a:latin typeface="Arial"/>
                <a:cs typeface="Arial"/>
              </a:rPr>
              <a:t>course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eye contact </a:t>
            </a:r>
            <a:r>
              <a:rPr sz="1400" spc="-10" dirty="0">
                <a:latin typeface="Arial"/>
                <a:cs typeface="Arial"/>
              </a:rPr>
              <a:t>we </a:t>
            </a:r>
            <a:r>
              <a:rPr sz="1400" spc="-5" dirty="0">
                <a:latin typeface="Arial"/>
                <a:cs typeface="Arial"/>
              </a:rPr>
              <a:t>need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10" dirty="0">
                <a:latin typeface="Arial"/>
                <a:cs typeface="Arial"/>
              </a:rPr>
              <a:t>take </a:t>
            </a:r>
            <a:r>
              <a:rPr sz="1400" spc="-5" dirty="0">
                <a:latin typeface="Arial"/>
                <a:cs typeface="Arial"/>
              </a:rPr>
              <a:t>the following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measures:-</a:t>
            </a:r>
            <a:endParaRPr sz="1400">
              <a:latin typeface="Arial"/>
              <a:cs typeface="Arial"/>
            </a:endParaRPr>
          </a:p>
          <a:p>
            <a:pPr marL="469900" marR="5080" indent="-228600">
              <a:lnSpc>
                <a:spcPct val="191400"/>
              </a:lnSpc>
              <a:spcBef>
                <a:spcPts val="1035"/>
              </a:spcBef>
              <a:buFont typeface="UnDotum"/>
              <a:buChar char=""/>
              <a:tabLst>
                <a:tab pos="469265" algn="l"/>
                <a:tab pos="469900" algn="l"/>
              </a:tabLst>
            </a:pPr>
            <a:r>
              <a:rPr sz="1400" spc="-20" dirty="0">
                <a:latin typeface="Arial"/>
                <a:cs typeface="Arial"/>
              </a:rPr>
              <a:t>If </a:t>
            </a:r>
            <a:r>
              <a:rPr sz="1400" spc="-10" dirty="0">
                <a:latin typeface="Arial"/>
                <a:cs typeface="Arial"/>
              </a:rPr>
              <a:t>you </a:t>
            </a:r>
            <a:r>
              <a:rPr sz="1400" spc="-5" dirty="0">
                <a:latin typeface="Arial"/>
                <a:cs typeface="Arial"/>
              </a:rPr>
              <a:t>have trouble </a:t>
            </a:r>
            <a:r>
              <a:rPr sz="1400" dirty="0">
                <a:latin typeface="Arial"/>
                <a:cs typeface="Arial"/>
              </a:rPr>
              <a:t>looking someone </a:t>
            </a:r>
            <a:r>
              <a:rPr sz="1400" spc="5" dirty="0">
                <a:latin typeface="Arial"/>
                <a:cs typeface="Arial"/>
              </a:rPr>
              <a:t>in </a:t>
            </a:r>
            <a:r>
              <a:rPr sz="1400" spc="-1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eye, </a:t>
            </a:r>
            <a:r>
              <a:rPr sz="1400" dirty="0">
                <a:latin typeface="Arial"/>
                <a:cs typeface="Arial"/>
              </a:rPr>
              <a:t>simply focus </a:t>
            </a:r>
            <a:r>
              <a:rPr sz="1400" spc="-10" dirty="0">
                <a:latin typeface="Arial"/>
                <a:cs typeface="Arial"/>
              </a:rPr>
              <a:t>at </a:t>
            </a:r>
            <a:r>
              <a:rPr sz="1400" spc="-5" dirty="0">
                <a:latin typeface="Arial"/>
                <a:cs typeface="Arial"/>
              </a:rPr>
              <a:t>something </a:t>
            </a:r>
            <a:r>
              <a:rPr sz="1400" dirty="0">
                <a:latin typeface="Arial"/>
                <a:cs typeface="Arial"/>
              </a:rPr>
              <a:t>on  </a:t>
            </a:r>
            <a:r>
              <a:rPr sz="1400" spc="-10" dirty="0">
                <a:latin typeface="Arial"/>
                <a:cs typeface="Arial"/>
              </a:rPr>
              <a:t>his </a:t>
            </a:r>
            <a:r>
              <a:rPr sz="1400" dirty="0">
                <a:latin typeface="Arial"/>
                <a:cs typeface="Arial"/>
              </a:rPr>
              <a:t>or </a:t>
            </a:r>
            <a:r>
              <a:rPr sz="1400" spc="-5" dirty="0">
                <a:latin typeface="Arial"/>
                <a:cs typeface="Arial"/>
              </a:rPr>
              <a:t>her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face.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UnDotum"/>
              <a:buChar char=""/>
            </a:pPr>
            <a:endParaRPr sz="13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buFont typeface="UnDotum"/>
              <a:buChar char=""/>
              <a:tabLst>
                <a:tab pos="469265" algn="l"/>
                <a:tab pos="469900" algn="l"/>
              </a:tabLst>
            </a:pPr>
            <a:r>
              <a:rPr sz="1400" spc="5" dirty="0">
                <a:latin typeface="Arial"/>
                <a:cs typeface="Arial"/>
              </a:rPr>
              <a:t>When </a:t>
            </a:r>
            <a:r>
              <a:rPr sz="1400" spc="-5" dirty="0">
                <a:latin typeface="Arial"/>
                <a:cs typeface="Arial"/>
              </a:rPr>
              <a:t>Speaking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a group, look </a:t>
            </a:r>
            <a:r>
              <a:rPr sz="1400" spc="-10" dirty="0">
                <a:latin typeface="Arial"/>
                <a:cs typeface="Arial"/>
              </a:rPr>
              <a:t>at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everyone.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UnDotum"/>
              <a:buChar char=""/>
            </a:pPr>
            <a:endParaRPr sz="13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buFont typeface="UnDotum"/>
              <a:buChar char=""/>
              <a:tabLst>
                <a:tab pos="469265" algn="l"/>
                <a:tab pos="469900" algn="l"/>
              </a:tabLst>
            </a:pPr>
            <a:r>
              <a:rPr sz="1400" spc="-10" dirty="0">
                <a:latin typeface="Arial"/>
                <a:cs typeface="Arial"/>
              </a:rPr>
              <a:t>Look at </a:t>
            </a:r>
            <a:r>
              <a:rPr sz="1400" spc="5" dirty="0">
                <a:latin typeface="Arial"/>
                <a:cs typeface="Arial"/>
              </a:rPr>
              <a:t>key </a:t>
            </a:r>
            <a:r>
              <a:rPr sz="1400" spc="-5" dirty="0">
                <a:latin typeface="Arial"/>
                <a:cs typeface="Arial"/>
              </a:rPr>
              <a:t>decision-makers </a:t>
            </a:r>
            <a:r>
              <a:rPr sz="1400" spc="-10" dirty="0">
                <a:latin typeface="Arial"/>
                <a:cs typeface="Arial"/>
              </a:rPr>
              <a:t>or </a:t>
            </a:r>
            <a:r>
              <a:rPr sz="1400" spc="-5" dirty="0">
                <a:latin typeface="Arial"/>
                <a:cs typeface="Arial"/>
              </a:rPr>
              <a:t>those </a:t>
            </a:r>
            <a:r>
              <a:rPr sz="1400" spc="-10" dirty="0">
                <a:latin typeface="Arial"/>
                <a:cs typeface="Arial"/>
              </a:rPr>
              <a:t>who hold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power.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UnDotum"/>
              <a:buChar char=""/>
            </a:pPr>
            <a:endParaRPr sz="135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buFont typeface="UnDotum"/>
              <a:buChar char=""/>
              <a:tabLst>
                <a:tab pos="469265" algn="l"/>
                <a:tab pos="469900" algn="l"/>
              </a:tabLst>
            </a:pPr>
            <a:r>
              <a:rPr sz="1400" spc="-10" dirty="0">
                <a:latin typeface="Arial"/>
                <a:cs typeface="Arial"/>
              </a:rPr>
              <a:t>Look at </a:t>
            </a:r>
            <a:r>
              <a:rPr sz="1400" spc="-5" dirty="0">
                <a:latin typeface="Arial"/>
                <a:cs typeface="Arial"/>
              </a:rPr>
              <a:t>reactive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listeners.</a:t>
            </a:r>
            <a:endParaRPr sz="1400">
              <a:latin typeface="Arial"/>
              <a:cs typeface="Arial"/>
            </a:endParaRPr>
          </a:p>
          <a:p>
            <a:pPr marL="469900" marR="243204" indent="-228600">
              <a:lnSpc>
                <a:spcPct val="191400"/>
              </a:lnSpc>
              <a:buFont typeface="UnDotum"/>
              <a:buChar char=""/>
              <a:tabLst>
                <a:tab pos="469265" algn="l"/>
                <a:tab pos="469900" algn="l"/>
              </a:tabLst>
            </a:pPr>
            <a:r>
              <a:rPr sz="1400" spc="-10" dirty="0">
                <a:latin typeface="Arial"/>
                <a:cs typeface="Arial"/>
              </a:rPr>
              <a:t>Don’t </a:t>
            </a:r>
            <a:r>
              <a:rPr sz="1400" spc="-5" dirty="0">
                <a:latin typeface="Arial"/>
                <a:cs typeface="Arial"/>
              </a:rPr>
              <a:t>look </a:t>
            </a:r>
            <a:r>
              <a:rPr sz="1400" spc="-10" dirty="0">
                <a:latin typeface="Arial"/>
                <a:cs typeface="Arial"/>
              </a:rPr>
              <a:t>at the </a:t>
            </a:r>
            <a:r>
              <a:rPr sz="1400" spc="-5" dirty="0">
                <a:latin typeface="Arial"/>
                <a:cs typeface="Arial"/>
              </a:rPr>
              <a:t>floor, scripts, </a:t>
            </a:r>
            <a:r>
              <a:rPr sz="1400" spc="-10" dirty="0">
                <a:latin typeface="Arial"/>
                <a:cs typeface="Arial"/>
              </a:rPr>
              <a:t>or </a:t>
            </a:r>
            <a:r>
              <a:rPr sz="1400" spc="-5" dirty="0">
                <a:latin typeface="Arial"/>
                <a:cs typeface="Arial"/>
              </a:rPr>
              <a:t>anything that causes </a:t>
            </a:r>
            <a:r>
              <a:rPr sz="1400" spc="-10" dirty="0">
                <a:latin typeface="Arial"/>
                <a:cs typeface="Arial"/>
              </a:rPr>
              <a:t>you to </a:t>
            </a:r>
            <a:r>
              <a:rPr sz="1400" spc="-5" dirty="0">
                <a:latin typeface="Arial"/>
                <a:cs typeface="Arial"/>
              </a:rPr>
              <a:t>tilt your </a:t>
            </a:r>
            <a:r>
              <a:rPr sz="1400" dirty="0">
                <a:latin typeface="Arial"/>
                <a:cs typeface="Arial"/>
              </a:rPr>
              <a:t>head  </a:t>
            </a:r>
            <a:r>
              <a:rPr sz="1400" spc="-5" dirty="0">
                <a:latin typeface="Arial"/>
                <a:cs typeface="Arial"/>
              </a:rPr>
              <a:t>away </a:t>
            </a:r>
            <a:r>
              <a:rPr sz="1400" spc="-10" dirty="0">
                <a:latin typeface="Arial"/>
                <a:cs typeface="Arial"/>
              </a:rPr>
              <a:t>from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receiver.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UnDotum"/>
              <a:buChar char=""/>
            </a:pPr>
            <a:endParaRPr sz="13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buFont typeface="UnDotum"/>
              <a:buChar char=""/>
              <a:tabLst>
                <a:tab pos="469265" algn="l"/>
                <a:tab pos="469900" algn="l"/>
              </a:tabLst>
            </a:pPr>
            <a:r>
              <a:rPr sz="1400" spc="-10" dirty="0">
                <a:latin typeface="Arial"/>
                <a:cs typeface="Arial"/>
              </a:rPr>
              <a:t>Don’t </a:t>
            </a:r>
            <a:r>
              <a:rPr sz="1400" dirty="0">
                <a:latin typeface="Arial"/>
                <a:cs typeface="Arial"/>
              </a:rPr>
              <a:t>look </a:t>
            </a:r>
            <a:r>
              <a:rPr sz="1400" spc="-10" dirty="0">
                <a:latin typeface="Arial"/>
                <a:cs typeface="Arial"/>
              </a:rPr>
              <a:t>at </a:t>
            </a:r>
            <a:r>
              <a:rPr sz="1400" spc="-5" dirty="0">
                <a:latin typeface="Arial"/>
                <a:cs typeface="Arial"/>
              </a:rPr>
              <a:t>bad listeners </a:t>
            </a:r>
            <a:r>
              <a:rPr sz="1400" spc="-10" dirty="0">
                <a:latin typeface="Arial"/>
                <a:cs typeface="Arial"/>
              </a:rPr>
              <a:t>who </a:t>
            </a:r>
            <a:r>
              <a:rPr sz="1400" spc="5" dirty="0">
                <a:latin typeface="Arial"/>
                <a:cs typeface="Arial"/>
              </a:rPr>
              <a:t>may </a:t>
            </a:r>
            <a:r>
              <a:rPr sz="1400" spc="-5" dirty="0">
                <a:latin typeface="Arial"/>
                <a:cs typeface="Arial"/>
              </a:rPr>
              <a:t>distract</a:t>
            </a:r>
            <a:r>
              <a:rPr sz="1400" spc="9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you.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r>
              <a:rPr dirty="0"/>
              <a:t>10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0323" y="353059"/>
            <a:ext cx="5323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40" dirty="0">
                <a:solidFill>
                  <a:srgbClr val="000000"/>
                </a:solidFill>
                <a:latin typeface="Times New Roman"/>
                <a:cs typeface="Times New Roman"/>
              </a:rPr>
              <a:t>“</a:t>
            </a:r>
            <a:r>
              <a:rPr sz="3600" spc="-440" dirty="0"/>
              <a:t>FACE</a:t>
            </a:r>
            <a:r>
              <a:rPr sz="3600" spc="-440" dirty="0">
                <a:solidFill>
                  <a:srgbClr val="000000"/>
                </a:solidFill>
                <a:latin typeface="Times New Roman"/>
                <a:cs typeface="Times New Roman"/>
              </a:rPr>
              <a:t>”</a:t>
            </a:r>
            <a:r>
              <a:rPr sz="3600" spc="-440" dirty="0">
                <a:solidFill>
                  <a:srgbClr val="000000"/>
                </a:solidFill>
              </a:rPr>
              <a:t>-</a:t>
            </a:r>
            <a:r>
              <a:rPr sz="3600" spc="-440" dirty="0"/>
              <a:t>T</a:t>
            </a:r>
            <a:r>
              <a:rPr sz="2900" spc="-440" dirty="0"/>
              <a:t>HE </a:t>
            </a:r>
            <a:r>
              <a:rPr sz="3600" spc="-400" dirty="0"/>
              <a:t>H</a:t>
            </a:r>
            <a:r>
              <a:rPr sz="2900" spc="-400" dirty="0"/>
              <a:t>UMAN </a:t>
            </a:r>
            <a:r>
              <a:rPr sz="3600" spc="-390" dirty="0"/>
              <a:t>A</a:t>
            </a:r>
            <a:r>
              <a:rPr sz="2900" spc="-390" dirty="0"/>
              <a:t>RT</a:t>
            </a:r>
            <a:r>
              <a:rPr sz="2900" spc="-630" dirty="0"/>
              <a:t> </a:t>
            </a:r>
            <a:r>
              <a:rPr sz="3600" spc="-550" dirty="0"/>
              <a:t>O</a:t>
            </a:r>
            <a:r>
              <a:rPr sz="2900" spc="-550" dirty="0"/>
              <a:t>BJECT</a:t>
            </a:r>
            <a:r>
              <a:rPr sz="3600" spc="-550" dirty="0"/>
              <a:t>:-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66928" y="819912"/>
            <a:ext cx="5309870" cy="18415"/>
            <a:chOff x="566928" y="819912"/>
            <a:chExt cx="5309870" cy="18415"/>
          </a:xfrm>
        </p:grpSpPr>
        <p:sp>
          <p:nvSpPr>
            <p:cNvPr id="4" name="object 4"/>
            <p:cNvSpPr/>
            <p:nvPr/>
          </p:nvSpPr>
          <p:spPr>
            <a:xfrm>
              <a:off x="573023" y="826008"/>
              <a:ext cx="463550" cy="6350"/>
            </a:xfrm>
            <a:custGeom>
              <a:avLst/>
              <a:gdLst/>
              <a:ahLst/>
              <a:cxnLst/>
              <a:rect l="l" t="t" r="r" b="b"/>
              <a:pathLst>
                <a:path w="463550" h="6350">
                  <a:moveTo>
                    <a:pt x="0" y="3048"/>
                  </a:moveTo>
                  <a:lnTo>
                    <a:pt x="6096" y="0"/>
                  </a:lnTo>
                  <a:lnTo>
                    <a:pt x="21335" y="6096"/>
                  </a:lnTo>
                  <a:lnTo>
                    <a:pt x="36576" y="0"/>
                  </a:lnTo>
                  <a:lnTo>
                    <a:pt x="51816" y="6096"/>
                  </a:lnTo>
                  <a:lnTo>
                    <a:pt x="67056" y="0"/>
                  </a:lnTo>
                  <a:lnTo>
                    <a:pt x="82296" y="6096"/>
                  </a:lnTo>
                  <a:lnTo>
                    <a:pt x="97536" y="0"/>
                  </a:lnTo>
                  <a:lnTo>
                    <a:pt x="112776" y="6096"/>
                  </a:lnTo>
                  <a:lnTo>
                    <a:pt x="128016" y="0"/>
                  </a:lnTo>
                  <a:lnTo>
                    <a:pt x="143256" y="6096"/>
                  </a:lnTo>
                  <a:lnTo>
                    <a:pt x="158496" y="0"/>
                  </a:lnTo>
                  <a:lnTo>
                    <a:pt x="173736" y="6096"/>
                  </a:lnTo>
                  <a:lnTo>
                    <a:pt x="188976" y="0"/>
                  </a:lnTo>
                  <a:lnTo>
                    <a:pt x="204216" y="6096"/>
                  </a:lnTo>
                  <a:lnTo>
                    <a:pt x="219456" y="0"/>
                  </a:lnTo>
                  <a:lnTo>
                    <a:pt x="234696" y="6096"/>
                  </a:lnTo>
                  <a:lnTo>
                    <a:pt x="249936" y="0"/>
                  </a:lnTo>
                  <a:lnTo>
                    <a:pt x="265176" y="6096"/>
                  </a:lnTo>
                  <a:lnTo>
                    <a:pt x="280416" y="0"/>
                  </a:lnTo>
                  <a:lnTo>
                    <a:pt x="295656" y="6096"/>
                  </a:lnTo>
                  <a:lnTo>
                    <a:pt x="310895" y="0"/>
                  </a:lnTo>
                  <a:lnTo>
                    <a:pt x="326136" y="6096"/>
                  </a:lnTo>
                  <a:lnTo>
                    <a:pt x="341376" y="0"/>
                  </a:lnTo>
                  <a:lnTo>
                    <a:pt x="356616" y="6096"/>
                  </a:lnTo>
                  <a:lnTo>
                    <a:pt x="371856" y="0"/>
                  </a:lnTo>
                  <a:lnTo>
                    <a:pt x="387095" y="6096"/>
                  </a:lnTo>
                  <a:lnTo>
                    <a:pt x="402336" y="0"/>
                  </a:lnTo>
                  <a:lnTo>
                    <a:pt x="417576" y="6096"/>
                  </a:lnTo>
                  <a:lnTo>
                    <a:pt x="432816" y="0"/>
                  </a:lnTo>
                  <a:lnTo>
                    <a:pt x="448056" y="6096"/>
                  </a:lnTo>
                  <a:lnTo>
                    <a:pt x="463295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6319" y="826008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40" h="6350">
                  <a:moveTo>
                    <a:pt x="0" y="0"/>
                  </a:moveTo>
                  <a:lnTo>
                    <a:pt x="15240" y="6096"/>
                  </a:lnTo>
                  <a:lnTo>
                    <a:pt x="30480" y="0"/>
                  </a:lnTo>
                  <a:lnTo>
                    <a:pt x="45720" y="6096"/>
                  </a:lnTo>
                  <a:lnTo>
                    <a:pt x="60960" y="0"/>
                  </a:lnTo>
                  <a:lnTo>
                    <a:pt x="76200" y="6096"/>
                  </a:lnTo>
                  <a:lnTo>
                    <a:pt x="91440" y="0"/>
                  </a:lnTo>
                  <a:lnTo>
                    <a:pt x="106680" y="6096"/>
                  </a:lnTo>
                  <a:lnTo>
                    <a:pt x="121920" y="0"/>
                  </a:lnTo>
                  <a:lnTo>
                    <a:pt x="137160" y="6096"/>
                  </a:lnTo>
                  <a:lnTo>
                    <a:pt x="152400" y="0"/>
                  </a:lnTo>
                  <a:lnTo>
                    <a:pt x="167640" y="6096"/>
                  </a:lnTo>
                  <a:lnTo>
                    <a:pt x="182880" y="0"/>
                  </a:lnTo>
                  <a:lnTo>
                    <a:pt x="198120" y="6096"/>
                  </a:lnTo>
                  <a:lnTo>
                    <a:pt x="213360" y="0"/>
                  </a:lnTo>
                  <a:lnTo>
                    <a:pt x="228600" y="6096"/>
                  </a:lnTo>
                  <a:lnTo>
                    <a:pt x="243840" y="0"/>
                  </a:lnTo>
                  <a:lnTo>
                    <a:pt x="259080" y="6096"/>
                  </a:lnTo>
                  <a:lnTo>
                    <a:pt x="274320" y="0"/>
                  </a:lnTo>
                  <a:lnTo>
                    <a:pt x="289560" y="6096"/>
                  </a:lnTo>
                  <a:lnTo>
                    <a:pt x="304800" y="0"/>
                  </a:lnTo>
                  <a:lnTo>
                    <a:pt x="320040" y="6096"/>
                  </a:lnTo>
                  <a:lnTo>
                    <a:pt x="335280" y="0"/>
                  </a:lnTo>
                  <a:lnTo>
                    <a:pt x="350520" y="6096"/>
                  </a:lnTo>
                  <a:lnTo>
                    <a:pt x="365760" y="0"/>
                  </a:lnTo>
                  <a:lnTo>
                    <a:pt x="381000" y="6096"/>
                  </a:lnTo>
                  <a:lnTo>
                    <a:pt x="396240" y="0"/>
                  </a:lnTo>
                  <a:lnTo>
                    <a:pt x="411480" y="6096"/>
                  </a:lnTo>
                  <a:lnTo>
                    <a:pt x="426720" y="0"/>
                  </a:lnTo>
                  <a:lnTo>
                    <a:pt x="441960" y="6096"/>
                  </a:lnTo>
                  <a:lnTo>
                    <a:pt x="457200" y="0"/>
                  </a:lnTo>
                  <a:lnTo>
                    <a:pt x="472440" y="6096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8759" y="826008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6096"/>
                  </a:moveTo>
                  <a:lnTo>
                    <a:pt x="15240" y="0"/>
                  </a:lnTo>
                  <a:lnTo>
                    <a:pt x="30480" y="6096"/>
                  </a:lnTo>
                  <a:lnTo>
                    <a:pt x="45720" y="0"/>
                  </a:lnTo>
                  <a:lnTo>
                    <a:pt x="60959" y="6096"/>
                  </a:lnTo>
                  <a:lnTo>
                    <a:pt x="76200" y="0"/>
                  </a:lnTo>
                  <a:lnTo>
                    <a:pt x="91440" y="6096"/>
                  </a:lnTo>
                  <a:lnTo>
                    <a:pt x="106680" y="0"/>
                  </a:lnTo>
                  <a:lnTo>
                    <a:pt x="121920" y="6096"/>
                  </a:lnTo>
                  <a:lnTo>
                    <a:pt x="137159" y="0"/>
                  </a:lnTo>
                  <a:lnTo>
                    <a:pt x="152400" y="6096"/>
                  </a:lnTo>
                  <a:lnTo>
                    <a:pt x="167640" y="0"/>
                  </a:lnTo>
                  <a:lnTo>
                    <a:pt x="182879" y="6096"/>
                  </a:lnTo>
                  <a:lnTo>
                    <a:pt x="198120" y="0"/>
                  </a:lnTo>
                  <a:lnTo>
                    <a:pt x="213359" y="6096"/>
                  </a:lnTo>
                  <a:lnTo>
                    <a:pt x="228600" y="0"/>
                  </a:lnTo>
                  <a:lnTo>
                    <a:pt x="243840" y="6096"/>
                  </a:lnTo>
                  <a:lnTo>
                    <a:pt x="259079" y="0"/>
                  </a:lnTo>
                  <a:lnTo>
                    <a:pt x="274320" y="6096"/>
                  </a:lnTo>
                  <a:lnTo>
                    <a:pt x="289559" y="0"/>
                  </a:lnTo>
                  <a:lnTo>
                    <a:pt x="304800" y="6096"/>
                  </a:lnTo>
                  <a:lnTo>
                    <a:pt x="320040" y="0"/>
                  </a:lnTo>
                  <a:lnTo>
                    <a:pt x="335279" y="6096"/>
                  </a:lnTo>
                  <a:lnTo>
                    <a:pt x="350520" y="0"/>
                  </a:lnTo>
                  <a:lnTo>
                    <a:pt x="365759" y="6096"/>
                  </a:lnTo>
                  <a:lnTo>
                    <a:pt x="381000" y="0"/>
                  </a:lnTo>
                  <a:lnTo>
                    <a:pt x="396240" y="6096"/>
                  </a:lnTo>
                  <a:lnTo>
                    <a:pt x="411479" y="0"/>
                  </a:lnTo>
                  <a:lnTo>
                    <a:pt x="426720" y="6096"/>
                  </a:lnTo>
                  <a:lnTo>
                    <a:pt x="441959" y="0"/>
                  </a:lnTo>
                  <a:lnTo>
                    <a:pt x="457200" y="6096"/>
                  </a:lnTo>
                  <a:lnTo>
                    <a:pt x="472440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81199" y="826008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0"/>
                  </a:moveTo>
                  <a:lnTo>
                    <a:pt x="15239" y="6096"/>
                  </a:lnTo>
                  <a:lnTo>
                    <a:pt x="30480" y="0"/>
                  </a:lnTo>
                  <a:lnTo>
                    <a:pt x="45719" y="6096"/>
                  </a:lnTo>
                  <a:lnTo>
                    <a:pt x="60960" y="0"/>
                  </a:lnTo>
                  <a:lnTo>
                    <a:pt x="76200" y="6096"/>
                  </a:lnTo>
                  <a:lnTo>
                    <a:pt x="91439" y="0"/>
                  </a:lnTo>
                  <a:lnTo>
                    <a:pt x="106680" y="6096"/>
                  </a:lnTo>
                  <a:lnTo>
                    <a:pt x="121919" y="0"/>
                  </a:lnTo>
                  <a:lnTo>
                    <a:pt x="137160" y="6096"/>
                  </a:lnTo>
                  <a:lnTo>
                    <a:pt x="152400" y="0"/>
                  </a:lnTo>
                  <a:lnTo>
                    <a:pt x="167639" y="6096"/>
                  </a:lnTo>
                  <a:lnTo>
                    <a:pt x="182880" y="0"/>
                  </a:lnTo>
                  <a:lnTo>
                    <a:pt x="198119" y="6096"/>
                  </a:lnTo>
                  <a:lnTo>
                    <a:pt x="213360" y="0"/>
                  </a:lnTo>
                  <a:lnTo>
                    <a:pt x="228600" y="6096"/>
                  </a:lnTo>
                  <a:lnTo>
                    <a:pt x="243839" y="0"/>
                  </a:lnTo>
                  <a:lnTo>
                    <a:pt x="259080" y="6096"/>
                  </a:lnTo>
                  <a:lnTo>
                    <a:pt x="274319" y="0"/>
                  </a:lnTo>
                  <a:lnTo>
                    <a:pt x="289560" y="6096"/>
                  </a:lnTo>
                  <a:lnTo>
                    <a:pt x="304800" y="0"/>
                  </a:lnTo>
                  <a:lnTo>
                    <a:pt x="320039" y="6096"/>
                  </a:lnTo>
                  <a:lnTo>
                    <a:pt x="335280" y="0"/>
                  </a:lnTo>
                  <a:lnTo>
                    <a:pt x="350519" y="6096"/>
                  </a:lnTo>
                  <a:lnTo>
                    <a:pt x="365760" y="0"/>
                  </a:lnTo>
                  <a:lnTo>
                    <a:pt x="381000" y="6096"/>
                  </a:lnTo>
                  <a:lnTo>
                    <a:pt x="396239" y="0"/>
                  </a:lnTo>
                  <a:lnTo>
                    <a:pt x="411480" y="6096"/>
                  </a:lnTo>
                  <a:lnTo>
                    <a:pt x="426719" y="0"/>
                  </a:lnTo>
                  <a:lnTo>
                    <a:pt x="441960" y="6096"/>
                  </a:lnTo>
                  <a:lnTo>
                    <a:pt x="457200" y="0"/>
                  </a:lnTo>
                  <a:lnTo>
                    <a:pt x="472439" y="6096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53640" y="826008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6096"/>
                  </a:moveTo>
                  <a:lnTo>
                    <a:pt x="15240" y="0"/>
                  </a:lnTo>
                  <a:lnTo>
                    <a:pt x="30480" y="6096"/>
                  </a:lnTo>
                  <a:lnTo>
                    <a:pt x="45720" y="0"/>
                  </a:lnTo>
                  <a:lnTo>
                    <a:pt x="60960" y="6096"/>
                  </a:lnTo>
                  <a:lnTo>
                    <a:pt x="76200" y="0"/>
                  </a:lnTo>
                  <a:lnTo>
                    <a:pt x="91440" y="6096"/>
                  </a:lnTo>
                  <a:lnTo>
                    <a:pt x="106680" y="0"/>
                  </a:lnTo>
                  <a:lnTo>
                    <a:pt x="121920" y="6096"/>
                  </a:lnTo>
                  <a:lnTo>
                    <a:pt x="137160" y="0"/>
                  </a:lnTo>
                  <a:lnTo>
                    <a:pt x="152400" y="6096"/>
                  </a:lnTo>
                  <a:lnTo>
                    <a:pt x="167640" y="0"/>
                  </a:lnTo>
                  <a:lnTo>
                    <a:pt x="182880" y="6096"/>
                  </a:lnTo>
                  <a:lnTo>
                    <a:pt x="198120" y="0"/>
                  </a:lnTo>
                  <a:lnTo>
                    <a:pt x="213360" y="6096"/>
                  </a:lnTo>
                  <a:lnTo>
                    <a:pt x="228600" y="0"/>
                  </a:lnTo>
                  <a:lnTo>
                    <a:pt x="243840" y="6096"/>
                  </a:lnTo>
                  <a:lnTo>
                    <a:pt x="259080" y="0"/>
                  </a:lnTo>
                  <a:lnTo>
                    <a:pt x="274320" y="6096"/>
                  </a:lnTo>
                  <a:lnTo>
                    <a:pt x="289560" y="0"/>
                  </a:lnTo>
                  <a:lnTo>
                    <a:pt x="304800" y="6096"/>
                  </a:lnTo>
                  <a:lnTo>
                    <a:pt x="320040" y="0"/>
                  </a:lnTo>
                  <a:lnTo>
                    <a:pt x="335280" y="6096"/>
                  </a:lnTo>
                  <a:lnTo>
                    <a:pt x="350520" y="0"/>
                  </a:lnTo>
                  <a:lnTo>
                    <a:pt x="365760" y="6096"/>
                  </a:lnTo>
                  <a:lnTo>
                    <a:pt x="381000" y="0"/>
                  </a:lnTo>
                  <a:lnTo>
                    <a:pt x="396240" y="6096"/>
                  </a:lnTo>
                  <a:lnTo>
                    <a:pt x="411480" y="0"/>
                  </a:lnTo>
                  <a:lnTo>
                    <a:pt x="426720" y="6096"/>
                  </a:lnTo>
                  <a:lnTo>
                    <a:pt x="441960" y="0"/>
                  </a:lnTo>
                  <a:lnTo>
                    <a:pt x="457200" y="6096"/>
                  </a:lnTo>
                  <a:lnTo>
                    <a:pt x="472440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26079" y="826008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0"/>
                  </a:moveTo>
                  <a:lnTo>
                    <a:pt x="15239" y="6096"/>
                  </a:lnTo>
                  <a:lnTo>
                    <a:pt x="30480" y="0"/>
                  </a:lnTo>
                  <a:lnTo>
                    <a:pt x="45719" y="6096"/>
                  </a:lnTo>
                  <a:lnTo>
                    <a:pt x="60959" y="0"/>
                  </a:lnTo>
                  <a:lnTo>
                    <a:pt x="76200" y="6096"/>
                  </a:lnTo>
                  <a:lnTo>
                    <a:pt x="91439" y="0"/>
                  </a:lnTo>
                  <a:lnTo>
                    <a:pt x="106680" y="6096"/>
                  </a:lnTo>
                  <a:lnTo>
                    <a:pt x="121919" y="0"/>
                  </a:lnTo>
                  <a:lnTo>
                    <a:pt x="137159" y="6096"/>
                  </a:lnTo>
                  <a:lnTo>
                    <a:pt x="152400" y="0"/>
                  </a:lnTo>
                  <a:lnTo>
                    <a:pt x="167639" y="6096"/>
                  </a:lnTo>
                  <a:lnTo>
                    <a:pt x="182880" y="0"/>
                  </a:lnTo>
                  <a:lnTo>
                    <a:pt x="198119" y="6096"/>
                  </a:lnTo>
                  <a:lnTo>
                    <a:pt x="213359" y="0"/>
                  </a:lnTo>
                  <a:lnTo>
                    <a:pt x="228600" y="6096"/>
                  </a:lnTo>
                  <a:lnTo>
                    <a:pt x="243839" y="0"/>
                  </a:lnTo>
                  <a:lnTo>
                    <a:pt x="259080" y="6096"/>
                  </a:lnTo>
                  <a:lnTo>
                    <a:pt x="274319" y="0"/>
                  </a:lnTo>
                  <a:lnTo>
                    <a:pt x="289559" y="6096"/>
                  </a:lnTo>
                  <a:lnTo>
                    <a:pt x="304800" y="0"/>
                  </a:lnTo>
                  <a:lnTo>
                    <a:pt x="320039" y="6096"/>
                  </a:lnTo>
                  <a:lnTo>
                    <a:pt x="335280" y="0"/>
                  </a:lnTo>
                  <a:lnTo>
                    <a:pt x="350519" y="6096"/>
                  </a:lnTo>
                  <a:lnTo>
                    <a:pt x="365759" y="0"/>
                  </a:lnTo>
                  <a:lnTo>
                    <a:pt x="380999" y="6096"/>
                  </a:lnTo>
                  <a:lnTo>
                    <a:pt x="396240" y="0"/>
                  </a:lnTo>
                  <a:lnTo>
                    <a:pt x="411480" y="6096"/>
                  </a:lnTo>
                  <a:lnTo>
                    <a:pt x="426719" y="0"/>
                  </a:lnTo>
                  <a:lnTo>
                    <a:pt x="441959" y="6096"/>
                  </a:lnTo>
                  <a:lnTo>
                    <a:pt x="457199" y="0"/>
                  </a:lnTo>
                  <a:lnTo>
                    <a:pt x="472440" y="6096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98519" y="826008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6096"/>
                  </a:moveTo>
                  <a:lnTo>
                    <a:pt x="15239" y="0"/>
                  </a:lnTo>
                  <a:lnTo>
                    <a:pt x="30479" y="6096"/>
                  </a:lnTo>
                  <a:lnTo>
                    <a:pt x="45719" y="0"/>
                  </a:lnTo>
                  <a:lnTo>
                    <a:pt x="60959" y="6096"/>
                  </a:lnTo>
                  <a:lnTo>
                    <a:pt x="76200" y="0"/>
                  </a:lnTo>
                  <a:lnTo>
                    <a:pt x="91439" y="6096"/>
                  </a:lnTo>
                  <a:lnTo>
                    <a:pt x="106679" y="0"/>
                  </a:lnTo>
                  <a:lnTo>
                    <a:pt x="121919" y="6096"/>
                  </a:lnTo>
                  <a:lnTo>
                    <a:pt x="137159" y="0"/>
                  </a:lnTo>
                  <a:lnTo>
                    <a:pt x="152400" y="6096"/>
                  </a:lnTo>
                  <a:lnTo>
                    <a:pt x="167639" y="0"/>
                  </a:lnTo>
                  <a:lnTo>
                    <a:pt x="182879" y="6096"/>
                  </a:lnTo>
                  <a:lnTo>
                    <a:pt x="198119" y="0"/>
                  </a:lnTo>
                  <a:lnTo>
                    <a:pt x="213359" y="6096"/>
                  </a:lnTo>
                  <a:lnTo>
                    <a:pt x="228600" y="0"/>
                  </a:lnTo>
                  <a:lnTo>
                    <a:pt x="243839" y="6096"/>
                  </a:lnTo>
                  <a:lnTo>
                    <a:pt x="259079" y="0"/>
                  </a:lnTo>
                  <a:lnTo>
                    <a:pt x="274319" y="6096"/>
                  </a:lnTo>
                  <a:lnTo>
                    <a:pt x="289559" y="0"/>
                  </a:lnTo>
                  <a:lnTo>
                    <a:pt x="304800" y="6096"/>
                  </a:lnTo>
                  <a:lnTo>
                    <a:pt x="320039" y="0"/>
                  </a:lnTo>
                  <a:lnTo>
                    <a:pt x="335279" y="6096"/>
                  </a:lnTo>
                  <a:lnTo>
                    <a:pt x="350519" y="0"/>
                  </a:lnTo>
                  <a:lnTo>
                    <a:pt x="365759" y="6096"/>
                  </a:lnTo>
                  <a:lnTo>
                    <a:pt x="381000" y="0"/>
                  </a:lnTo>
                  <a:lnTo>
                    <a:pt x="396239" y="6096"/>
                  </a:lnTo>
                  <a:lnTo>
                    <a:pt x="411479" y="0"/>
                  </a:lnTo>
                  <a:lnTo>
                    <a:pt x="426719" y="6096"/>
                  </a:lnTo>
                  <a:lnTo>
                    <a:pt x="441959" y="0"/>
                  </a:lnTo>
                  <a:lnTo>
                    <a:pt x="457200" y="6096"/>
                  </a:lnTo>
                  <a:lnTo>
                    <a:pt x="472439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70959" y="826008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0"/>
                  </a:moveTo>
                  <a:lnTo>
                    <a:pt x="15239" y="6096"/>
                  </a:lnTo>
                  <a:lnTo>
                    <a:pt x="30479" y="0"/>
                  </a:lnTo>
                  <a:lnTo>
                    <a:pt x="45719" y="6096"/>
                  </a:lnTo>
                  <a:lnTo>
                    <a:pt x="60960" y="0"/>
                  </a:lnTo>
                  <a:lnTo>
                    <a:pt x="76200" y="6096"/>
                  </a:lnTo>
                  <a:lnTo>
                    <a:pt x="91439" y="0"/>
                  </a:lnTo>
                  <a:lnTo>
                    <a:pt x="106679" y="6096"/>
                  </a:lnTo>
                  <a:lnTo>
                    <a:pt x="121919" y="0"/>
                  </a:lnTo>
                  <a:lnTo>
                    <a:pt x="137160" y="6096"/>
                  </a:lnTo>
                  <a:lnTo>
                    <a:pt x="152400" y="0"/>
                  </a:lnTo>
                  <a:lnTo>
                    <a:pt x="167639" y="6096"/>
                  </a:lnTo>
                  <a:lnTo>
                    <a:pt x="182879" y="0"/>
                  </a:lnTo>
                  <a:lnTo>
                    <a:pt x="198119" y="6096"/>
                  </a:lnTo>
                  <a:lnTo>
                    <a:pt x="213360" y="0"/>
                  </a:lnTo>
                  <a:lnTo>
                    <a:pt x="228600" y="6096"/>
                  </a:lnTo>
                  <a:lnTo>
                    <a:pt x="243839" y="0"/>
                  </a:lnTo>
                  <a:lnTo>
                    <a:pt x="259079" y="6096"/>
                  </a:lnTo>
                  <a:lnTo>
                    <a:pt x="274319" y="0"/>
                  </a:lnTo>
                  <a:lnTo>
                    <a:pt x="289560" y="6096"/>
                  </a:lnTo>
                  <a:lnTo>
                    <a:pt x="304800" y="0"/>
                  </a:lnTo>
                  <a:lnTo>
                    <a:pt x="320039" y="6096"/>
                  </a:lnTo>
                  <a:lnTo>
                    <a:pt x="335279" y="0"/>
                  </a:lnTo>
                  <a:lnTo>
                    <a:pt x="350519" y="6096"/>
                  </a:lnTo>
                  <a:lnTo>
                    <a:pt x="365760" y="0"/>
                  </a:lnTo>
                  <a:lnTo>
                    <a:pt x="381000" y="6096"/>
                  </a:lnTo>
                  <a:lnTo>
                    <a:pt x="396239" y="0"/>
                  </a:lnTo>
                  <a:lnTo>
                    <a:pt x="411479" y="6096"/>
                  </a:lnTo>
                  <a:lnTo>
                    <a:pt x="426719" y="0"/>
                  </a:lnTo>
                  <a:lnTo>
                    <a:pt x="441960" y="6096"/>
                  </a:lnTo>
                  <a:lnTo>
                    <a:pt x="457200" y="0"/>
                  </a:lnTo>
                  <a:lnTo>
                    <a:pt x="472439" y="6096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43400" y="826008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6096"/>
                  </a:moveTo>
                  <a:lnTo>
                    <a:pt x="15239" y="0"/>
                  </a:lnTo>
                  <a:lnTo>
                    <a:pt x="30479" y="6096"/>
                  </a:lnTo>
                  <a:lnTo>
                    <a:pt x="45720" y="0"/>
                  </a:lnTo>
                  <a:lnTo>
                    <a:pt x="60960" y="6096"/>
                  </a:lnTo>
                  <a:lnTo>
                    <a:pt x="76200" y="0"/>
                  </a:lnTo>
                  <a:lnTo>
                    <a:pt x="91439" y="6096"/>
                  </a:lnTo>
                  <a:lnTo>
                    <a:pt x="106679" y="0"/>
                  </a:lnTo>
                  <a:lnTo>
                    <a:pt x="121920" y="6096"/>
                  </a:lnTo>
                  <a:lnTo>
                    <a:pt x="137160" y="0"/>
                  </a:lnTo>
                  <a:lnTo>
                    <a:pt x="152400" y="6096"/>
                  </a:lnTo>
                  <a:lnTo>
                    <a:pt x="167639" y="0"/>
                  </a:lnTo>
                  <a:lnTo>
                    <a:pt x="182879" y="6096"/>
                  </a:lnTo>
                  <a:lnTo>
                    <a:pt x="198120" y="0"/>
                  </a:lnTo>
                  <a:lnTo>
                    <a:pt x="213360" y="6096"/>
                  </a:lnTo>
                  <a:lnTo>
                    <a:pt x="228600" y="0"/>
                  </a:lnTo>
                  <a:lnTo>
                    <a:pt x="243839" y="6096"/>
                  </a:lnTo>
                  <a:lnTo>
                    <a:pt x="259079" y="0"/>
                  </a:lnTo>
                  <a:lnTo>
                    <a:pt x="274320" y="6096"/>
                  </a:lnTo>
                  <a:lnTo>
                    <a:pt x="289560" y="0"/>
                  </a:lnTo>
                  <a:lnTo>
                    <a:pt x="304800" y="6096"/>
                  </a:lnTo>
                  <a:lnTo>
                    <a:pt x="320039" y="0"/>
                  </a:lnTo>
                  <a:lnTo>
                    <a:pt x="335279" y="6096"/>
                  </a:lnTo>
                  <a:lnTo>
                    <a:pt x="350520" y="0"/>
                  </a:lnTo>
                  <a:lnTo>
                    <a:pt x="365760" y="6096"/>
                  </a:lnTo>
                  <a:lnTo>
                    <a:pt x="381000" y="0"/>
                  </a:lnTo>
                  <a:lnTo>
                    <a:pt x="396239" y="6096"/>
                  </a:lnTo>
                  <a:lnTo>
                    <a:pt x="411479" y="0"/>
                  </a:lnTo>
                  <a:lnTo>
                    <a:pt x="426720" y="6096"/>
                  </a:lnTo>
                  <a:lnTo>
                    <a:pt x="441960" y="0"/>
                  </a:lnTo>
                  <a:lnTo>
                    <a:pt x="457200" y="6096"/>
                  </a:lnTo>
                  <a:lnTo>
                    <a:pt x="472439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15839" y="826008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0"/>
                  </a:moveTo>
                  <a:lnTo>
                    <a:pt x="15239" y="6096"/>
                  </a:lnTo>
                  <a:lnTo>
                    <a:pt x="30480" y="0"/>
                  </a:lnTo>
                  <a:lnTo>
                    <a:pt x="45720" y="6096"/>
                  </a:lnTo>
                  <a:lnTo>
                    <a:pt x="60960" y="0"/>
                  </a:lnTo>
                  <a:lnTo>
                    <a:pt x="76200" y="6096"/>
                  </a:lnTo>
                  <a:lnTo>
                    <a:pt x="91439" y="0"/>
                  </a:lnTo>
                  <a:lnTo>
                    <a:pt x="106680" y="6096"/>
                  </a:lnTo>
                  <a:lnTo>
                    <a:pt x="121920" y="0"/>
                  </a:lnTo>
                  <a:lnTo>
                    <a:pt x="137160" y="6096"/>
                  </a:lnTo>
                  <a:lnTo>
                    <a:pt x="152400" y="0"/>
                  </a:lnTo>
                  <a:lnTo>
                    <a:pt x="167639" y="6096"/>
                  </a:lnTo>
                  <a:lnTo>
                    <a:pt x="182880" y="0"/>
                  </a:lnTo>
                  <a:lnTo>
                    <a:pt x="198120" y="6096"/>
                  </a:lnTo>
                  <a:lnTo>
                    <a:pt x="213360" y="0"/>
                  </a:lnTo>
                  <a:lnTo>
                    <a:pt x="228600" y="6096"/>
                  </a:lnTo>
                  <a:lnTo>
                    <a:pt x="243839" y="0"/>
                  </a:lnTo>
                  <a:lnTo>
                    <a:pt x="259080" y="6096"/>
                  </a:lnTo>
                  <a:lnTo>
                    <a:pt x="274320" y="0"/>
                  </a:lnTo>
                  <a:lnTo>
                    <a:pt x="289560" y="6096"/>
                  </a:lnTo>
                  <a:lnTo>
                    <a:pt x="304800" y="0"/>
                  </a:lnTo>
                  <a:lnTo>
                    <a:pt x="320039" y="6096"/>
                  </a:lnTo>
                  <a:lnTo>
                    <a:pt x="335280" y="0"/>
                  </a:lnTo>
                  <a:lnTo>
                    <a:pt x="350520" y="6096"/>
                  </a:lnTo>
                  <a:lnTo>
                    <a:pt x="365760" y="0"/>
                  </a:lnTo>
                  <a:lnTo>
                    <a:pt x="381000" y="6096"/>
                  </a:lnTo>
                  <a:lnTo>
                    <a:pt x="396239" y="0"/>
                  </a:lnTo>
                  <a:lnTo>
                    <a:pt x="411480" y="6096"/>
                  </a:lnTo>
                  <a:lnTo>
                    <a:pt x="426720" y="0"/>
                  </a:lnTo>
                  <a:lnTo>
                    <a:pt x="441960" y="6096"/>
                  </a:lnTo>
                  <a:lnTo>
                    <a:pt x="457200" y="0"/>
                  </a:lnTo>
                  <a:lnTo>
                    <a:pt x="472439" y="6096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88279" y="826008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6096"/>
                  </a:moveTo>
                  <a:lnTo>
                    <a:pt x="15240" y="0"/>
                  </a:lnTo>
                  <a:lnTo>
                    <a:pt x="30480" y="6096"/>
                  </a:lnTo>
                  <a:lnTo>
                    <a:pt x="45720" y="0"/>
                  </a:lnTo>
                  <a:lnTo>
                    <a:pt x="60960" y="6096"/>
                  </a:lnTo>
                  <a:lnTo>
                    <a:pt x="76200" y="0"/>
                  </a:lnTo>
                  <a:lnTo>
                    <a:pt x="91440" y="6096"/>
                  </a:lnTo>
                  <a:lnTo>
                    <a:pt x="106680" y="0"/>
                  </a:lnTo>
                  <a:lnTo>
                    <a:pt x="121920" y="6096"/>
                  </a:lnTo>
                  <a:lnTo>
                    <a:pt x="137160" y="0"/>
                  </a:lnTo>
                  <a:lnTo>
                    <a:pt x="152400" y="6096"/>
                  </a:lnTo>
                  <a:lnTo>
                    <a:pt x="167640" y="0"/>
                  </a:lnTo>
                  <a:lnTo>
                    <a:pt x="182880" y="6096"/>
                  </a:lnTo>
                  <a:lnTo>
                    <a:pt x="198120" y="0"/>
                  </a:lnTo>
                  <a:lnTo>
                    <a:pt x="213360" y="6096"/>
                  </a:lnTo>
                  <a:lnTo>
                    <a:pt x="228600" y="0"/>
                  </a:lnTo>
                  <a:lnTo>
                    <a:pt x="243840" y="6096"/>
                  </a:lnTo>
                  <a:lnTo>
                    <a:pt x="259080" y="0"/>
                  </a:lnTo>
                  <a:lnTo>
                    <a:pt x="274320" y="6096"/>
                  </a:lnTo>
                  <a:lnTo>
                    <a:pt x="289560" y="0"/>
                  </a:lnTo>
                  <a:lnTo>
                    <a:pt x="304800" y="6096"/>
                  </a:lnTo>
                  <a:lnTo>
                    <a:pt x="320040" y="0"/>
                  </a:lnTo>
                  <a:lnTo>
                    <a:pt x="335280" y="6096"/>
                  </a:lnTo>
                  <a:lnTo>
                    <a:pt x="350520" y="0"/>
                  </a:lnTo>
                  <a:lnTo>
                    <a:pt x="365760" y="6096"/>
                  </a:lnTo>
                  <a:lnTo>
                    <a:pt x="381000" y="0"/>
                  </a:lnTo>
                  <a:lnTo>
                    <a:pt x="396240" y="6096"/>
                  </a:lnTo>
                  <a:lnTo>
                    <a:pt x="411480" y="0"/>
                  </a:lnTo>
                  <a:lnTo>
                    <a:pt x="426720" y="6096"/>
                  </a:lnTo>
                  <a:lnTo>
                    <a:pt x="441960" y="0"/>
                  </a:lnTo>
                  <a:lnTo>
                    <a:pt x="457200" y="6096"/>
                  </a:lnTo>
                  <a:lnTo>
                    <a:pt x="472440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60720" y="826008"/>
              <a:ext cx="109855" cy="6350"/>
            </a:xfrm>
            <a:custGeom>
              <a:avLst/>
              <a:gdLst/>
              <a:ahLst/>
              <a:cxnLst/>
              <a:rect l="l" t="t" r="r" b="b"/>
              <a:pathLst>
                <a:path w="109854" h="6350">
                  <a:moveTo>
                    <a:pt x="0" y="0"/>
                  </a:moveTo>
                  <a:lnTo>
                    <a:pt x="15239" y="6096"/>
                  </a:lnTo>
                  <a:lnTo>
                    <a:pt x="30479" y="0"/>
                  </a:lnTo>
                  <a:lnTo>
                    <a:pt x="45719" y="6096"/>
                  </a:lnTo>
                  <a:lnTo>
                    <a:pt x="60959" y="0"/>
                  </a:lnTo>
                  <a:lnTo>
                    <a:pt x="76200" y="6096"/>
                  </a:lnTo>
                  <a:lnTo>
                    <a:pt x="91439" y="0"/>
                  </a:lnTo>
                  <a:lnTo>
                    <a:pt x="106679" y="6096"/>
                  </a:lnTo>
                  <a:lnTo>
                    <a:pt x="109727" y="6096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60323" y="1066293"/>
            <a:ext cx="6708775" cy="801306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3600" u="heavy" spc="-45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Facial</a:t>
            </a:r>
            <a:r>
              <a:rPr sz="3600" u="heavy" spc="-26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600" u="heavy" spc="-37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Expressions</a:t>
            </a:r>
            <a:r>
              <a:rPr sz="2800" u="heavy" spc="-37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:-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16199"/>
              </a:lnSpc>
              <a:spcBef>
                <a:spcPts val="415"/>
              </a:spcBef>
            </a:pPr>
            <a:r>
              <a:rPr sz="1400" spc="-5" dirty="0">
                <a:latin typeface="Arial"/>
                <a:cs typeface="Arial"/>
              </a:rPr>
              <a:t>The Face is </a:t>
            </a:r>
            <a:r>
              <a:rPr sz="1400" dirty="0">
                <a:latin typeface="Arial"/>
                <a:cs typeface="Arial"/>
              </a:rPr>
              <a:t>the most </a:t>
            </a:r>
            <a:r>
              <a:rPr sz="1400" spc="-5" dirty="0">
                <a:latin typeface="Arial"/>
                <a:cs typeface="Arial"/>
              </a:rPr>
              <a:t>significant </a:t>
            </a:r>
            <a:r>
              <a:rPr sz="1400" b="1" spc="-5" dirty="0">
                <a:latin typeface="Arial"/>
                <a:cs typeface="Arial"/>
              </a:rPr>
              <a:t>--- </a:t>
            </a:r>
            <a:r>
              <a:rPr sz="1400" spc="-5" dirty="0">
                <a:latin typeface="Arial"/>
                <a:cs typeface="Arial"/>
              </a:rPr>
              <a:t>and </a:t>
            </a:r>
            <a:r>
              <a:rPr sz="1400" spc="-10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most </a:t>
            </a:r>
            <a:r>
              <a:rPr sz="1400" spc="-5" dirty="0">
                <a:latin typeface="Arial"/>
                <a:cs typeface="Arial"/>
              </a:rPr>
              <a:t>photographed---part </a:t>
            </a:r>
            <a:r>
              <a:rPr sz="1400" dirty="0">
                <a:latin typeface="Arial"/>
                <a:cs typeface="Arial"/>
              </a:rPr>
              <a:t>of the </a:t>
            </a:r>
            <a:r>
              <a:rPr sz="1400" spc="-5" dirty="0">
                <a:latin typeface="Arial"/>
                <a:cs typeface="Arial"/>
              </a:rPr>
              <a:t>human  </a:t>
            </a:r>
            <a:r>
              <a:rPr sz="1400" spc="-10" dirty="0">
                <a:latin typeface="Arial"/>
                <a:cs typeface="Arial"/>
              </a:rPr>
              <a:t>body. </a:t>
            </a:r>
            <a:r>
              <a:rPr sz="1400" spc="-5" dirty="0">
                <a:latin typeface="Arial"/>
                <a:cs typeface="Arial"/>
              </a:rPr>
              <a:t>Face defines a person’s identity. The face </a:t>
            </a:r>
            <a:r>
              <a:rPr sz="1400" dirty="0">
                <a:latin typeface="Arial"/>
                <a:cs typeface="Arial"/>
              </a:rPr>
              <a:t>'evolves' </a:t>
            </a:r>
            <a:r>
              <a:rPr sz="1400" spc="-5" dirty="0">
                <a:latin typeface="Arial"/>
                <a:cs typeface="Arial"/>
              </a:rPr>
              <a:t>with </a:t>
            </a:r>
            <a:r>
              <a:rPr sz="1400" spc="-10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growth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a person  </a:t>
            </a:r>
            <a:r>
              <a:rPr sz="1400" spc="-10" dirty="0">
                <a:latin typeface="Arial"/>
                <a:cs typeface="Arial"/>
              </a:rPr>
              <a:t>from </a:t>
            </a:r>
            <a:r>
              <a:rPr sz="1400" spc="-5" dirty="0">
                <a:latin typeface="Arial"/>
                <a:cs typeface="Arial"/>
              </a:rPr>
              <a:t>infancy, </a:t>
            </a:r>
            <a:r>
              <a:rPr sz="1400" dirty="0">
                <a:latin typeface="Arial"/>
                <a:cs typeface="Arial"/>
              </a:rPr>
              <a:t>through </a:t>
            </a:r>
            <a:r>
              <a:rPr sz="1400" spc="-5" dirty="0">
                <a:latin typeface="Arial"/>
                <a:cs typeface="Arial"/>
              </a:rPr>
              <a:t>adolescence, </a:t>
            </a:r>
            <a:r>
              <a:rPr sz="1400" dirty="0">
                <a:latin typeface="Arial"/>
                <a:cs typeface="Arial"/>
              </a:rPr>
              <a:t>middle age, </a:t>
            </a:r>
            <a:r>
              <a:rPr sz="1400" spc="-5" dirty="0">
                <a:latin typeface="Arial"/>
                <a:cs typeface="Arial"/>
              </a:rPr>
              <a:t>and </a:t>
            </a:r>
            <a:r>
              <a:rPr sz="1400" spc="-10" dirty="0">
                <a:latin typeface="Arial"/>
                <a:cs typeface="Arial"/>
              </a:rPr>
              <a:t>old </a:t>
            </a:r>
            <a:r>
              <a:rPr sz="1400" spc="-5" dirty="0">
                <a:latin typeface="Arial"/>
                <a:cs typeface="Arial"/>
              </a:rPr>
              <a:t>age.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face </a:t>
            </a:r>
            <a:r>
              <a:rPr sz="1400" spc="-10" dirty="0">
                <a:latin typeface="Arial"/>
                <a:cs typeface="Arial"/>
              </a:rPr>
              <a:t>has </a:t>
            </a:r>
            <a:r>
              <a:rPr sz="1400" dirty="0">
                <a:latin typeface="Arial"/>
                <a:cs typeface="Arial"/>
              </a:rPr>
              <a:t>been  </a:t>
            </a:r>
            <a:r>
              <a:rPr sz="1400" spc="-10" dirty="0">
                <a:latin typeface="Arial"/>
                <a:cs typeface="Arial"/>
              </a:rPr>
              <a:t>called </a:t>
            </a:r>
            <a:r>
              <a:rPr sz="1400" b="1" spc="-5" dirty="0">
                <a:solidFill>
                  <a:srgbClr val="B5DCE7"/>
                </a:solidFill>
                <a:latin typeface="Comic Sans MS"/>
                <a:cs typeface="Comic Sans MS"/>
              </a:rPr>
              <a:t>'T</a:t>
            </a:r>
            <a:r>
              <a:rPr sz="1100" b="1" spc="-5" dirty="0">
                <a:solidFill>
                  <a:srgbClr val="B5DCE7"/>
                </a:solidFill>
                <a:latin typeface="Comic Sans MS"/>
                <a:cs typeface="Comic Sans MS"/>
              </a:rPr>
              <a:t>HE </a:t>
            </a:r>
            <a:r>
              <a:rPr sz="1400" b="1" spc="-5" dirty="0">
                <a:solidFill>
                  <a:srgbClr val="B5DCE7"/>
                </a:solidFill>
                <a:latin typeface="Comic Sans MS"/>
                <a:cs typeface="Comic Sans MS"/>
              </a:rPr>
              <a:t>O</a:t>
            </a:r>
            <a:r>
              <a:rPr sz="1100" b="1" spc="-5" dirty="0">
                <a:solidFill>
                  <a:srgbClr val="B5DCE7"/>
                </a:solidFill>
                <a:latin typeface="Comic Sans MS"/>
                <a:cs typeface="Comic Sans MS"/>
              </a:rPr>
              <a:t>RGAN </a:t>
            </a:r>
            <a:r>
              <a:rPr sz="1100" b="1" spc="5" dirty="0">
                <a:solidFill>
                  <a:srgbClr val="B5DCE7"/>
                </a:solidFill>
                <a:latin typeface="Comic Sans MS"/>
                <a:cs typeface="Comic Sans MS"/>
              </a:rPr>
              <a:t>OF </a:t>
            </a:r>
            <a:r>
              <a:rPr sz="1400" b="1" spc="-5" dirty="0">
                <a:solidFill>
                  <a:srgbClr val="B5DCE7"/>
                </a:solidFill>
                <a:latin typeface="Comic Sans MS"/>
                <a:cs typeface="Comic Sans MS"/>
              </a:rPr>
              <a:t>E</a:t>
            </a:r>
            <a:r>
              <a:rPr sz="1100" b="1" spc="-5" dirty="0">
                <a:solidFill>
                  <a:srgbClr val="B5DCE7"/>
                </a:solidFill>
                <a:latin typeface="Comic Sans MS"/>
                <a:cs typeface="Comic Sans MS"/>
              </a:rPr>
              <a:t>MOTION</a:t>
            </a:r>
            <a:r>
              <a:rPr sz="1400" b="1" spc="-5" dirty="0">
                <a:solidFill>
                  <a:srgbClr val="B5DCE7"/>
                </a:solidFill>
                <a:latin typeface="Comic Sans MS"/>
                <a:cs typeface="Comic Sans MS"/>
              </a:rPr>
              <a:t>' </a:t>
            </a:r>
            <a:r>
              <a:rPr sz="1400" spc="-5" dirty="0">
                <a:latin typeface="Arial"/>
                <a:cs typeface="Arial"/>
              </a:rPr>
              <a:t>because it provides </a:t>
            </a:r>
            <a:r>
              <a:rPr sz="1400" dirty="0">
                <a:latin typeface="Arial"/>
                <a:cs typeface="Arial"/>
              </a:rPr>
              <a:t>vital </a:t>
            </a:r>
            <a:r>
              <a:rPr sz="1400" spc="-5" dirty="0">
                <a:latin typeface="Arial"/>
                <a:cs typeface="Arial"/>
              </a:rPr>
              <a:t>clues </a:t>
            </a:r>
            <a:r>
              <a:rPr sz="1400" dirty="0">
                <a:latin typeface="Arial"/>
                <a:cs typeface="Arial"/>
              </a:rPr>
              <a:t>by </a:t>
            </a:r>
            <a:r>
              <a:rPr sz="1400" spc="-5" dirty="0">
                <a:latin typeface="Arial"/>
                <a:cs typeface="Arial"/>
              </a:rPr>
              <a:t>reacting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</a:t>
            </a:r>
            <a:endParaRPr sz="1400">
              <a:latin typeface="Arial"/>
              <a:cs typeface="Arial"/>
            </a:endParaRPr>
          </a:p>
          <a:p>
            <a:pPr marL="12700" marR="292735">
              <a:lnSpc>
                <a:spcPct val="108600"/>
              </a:lnSpc>
              <a:spcBef>
                <a:spcPts val="145"/>
              </a:spcBef>
            </a:pPr>
            <a:r>
              <a:rPr sz="1400" spc="-5" dirty="0">
                <a:latin typeface="Arial"/>
                <a:cs typeface="Arial"/>
              </a:rPr>
              <a:t>fractions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a second, often unconsciously, revealing attitudes, </a:t>
            </a:r>
            <a:r>
              <a:rPr sz="1400" dirty="0">
                <a:latin typeface="Arial"/>
                <a:cs typeface="Arial"/>
              </a:rPr>
              <a:t>moods, opinions </a:t>
            </a:r>
            <a:r>
              <a:rPr sz="1400" spc="-5" dirty="0">
                <a:latin typeface="Arial"/>
                <a:cs typeface="Arial"/>
              </a:rPr>
              <a:t>a  person </a:t>
            </a:r>
            <a:r>
              <a:rPr sz="1400" spc="-10" dirty="0">
                <a:latin typeface="Arial"/>
                <a:cs typeface="Arial"/>
              </a:rPr>
              <a:t>would </a:t>
            </a:r>
            <a:r>
              <a:rPr sz="1400" spc="-5" dirty="0">
                <a:latin typeface="Arial"/>
                <a:cs typeface="Arial"/>
              </a:rPr>
              <a:t>rather keep under</a:t>
            </a:r>
            <a:r>
              <a:rPr sz="1400" spc="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wraps.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400" spc="-20" dirty="0">
                <a:latin typeface="Arial"/>
                <a:cs typeface="Arial"/>
              </a:rPr>
              <a:t>It </a:t>
            </a:r>
            <a:r>
              <a:rPr sz="1400" spc="-5" dirty="0">
                <a:latin typeface="Arial"/>
                <a:cs typeface="Arial"/>
              </a:rPr>
              <a:t>has </a:t>
            </a:r>
            <a:r>
              <a:rPr sz="1400" dirty="0">
                <a:latin typeface="Arial"/>
                <a:cs typeface="Arial"/>
              </a:rPr>
              <a:t>been said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that: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985"/>
              </a:spcBef>
            </a:pPr>
            <a:r>
              <a:rPr sz="1400" spc="-5" dirty="0">
                <a:solidFill>
                  <a:srgbClr val="4AABC5"/>
                </a:solidFill>
                <a:latin typeface="Arial"/>
                <a:cs typeface="Arial"/>
              </a:rPr>
              <a:t>“ </a:t>
            </a:r>
            <a:r>
              <a:rPr sz="1400" spc="-10" dirty="0">
                <a:solidFill>
                  <a:srgbClr val="4AABC5"/>
                </a:solidFill>
                <a:latin typeface="Arial"/>
                <a:cs typeface="Arial"/>
              </a:rPr>
              <a:t>Emotionally, </a:t>
            </a:r>
            <a:r>
              <a:rPr sz="1400" spc="-30" dirty="0">
                <a:solidFill>
                  <a:srgbClr val="4AABC5"/>
                </a:solidFill>
                <a:latin typeface="Arial"/>
                <a:cs typeface="Arial"/>
              </a:rPr>
              <a:t>the </a:t>
            </a:r>
            <a:r>
              <a:rPr sz="1400" spc="-10" dirty="0">
                <a:solidFill>
                  <a:srgbClr val="4AABC5"/>
                </a:solidFill>
                <a:latin typeface="Arial"/>
                <a:cs typeface="Arial"/>
              </a:rPr>
              <a:t>face </a:t>
            </a:r>
            <a:r>
              <a:rPr sz="1400" spc="-25" dirty="0">
                <a:solidFill>
                  <a:srgbClr val="4AABC5"/>
                </a:solidFill>
                <a:latin typeface="Arial"/>
                <a:cs typeface="Arial"/>
              </a:rPr>
              <a:t>is </a:t>
            </a:r>
            <a:r>
              <a:rPr sz="1400" spc="-75" dirty="0">
                <a:solidFill>
                  <a:srgbClr val="4AABC5"/>
                </a:solidFill>
                <a:latin typeface="Arial"/>
                <a:cs typeface="Arial"/>
              </a:rPr>
              <a:t>m </a:t>
            </a:r>
            <a:r>
              <a:rPr sz="1400" spc="-5" dirty="0">
                <a:solidFill>
                  <a:srgbClr val="4AABC5"/>
                </a:solidFill>
                <a:latin typeface="Arial"/>
                <a:cs typeface="Arial"/>
              </a:rPr>
              <a:t>ightier </a:t>
            </a:r>
            <a:r>
              <a:rPr sz="1400" spc="-25" dirty="0">
                <a:solidFill>
                  <a:srgbClr val="4AABC5"/>
                </a:solidFill>
                <a:latin typeface="Arial"/>
                <a:cs typeface="Arial"/>
              </a:rPr>
              <a:t>than </a:t>
            </a:r>
            <a:r>
              <a:rPr sz="1400" spc="-30" dirty="0">
                <a:solidFill>
                  <a:srgbClr val="4AABC5"/>
                </a:solidFill>
                <a:latin typeface="Arial"/>
                <a:cs typeface="Arial"/>
              </a:rPr>
              <a:t>the</a:t>
            </a:r>
            <a:r>
              <a:rPr sz="1400" spc="300" dirty="0">
                <a:solidFill>
                  <a:srgbClr val="4AABC5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4AABC5"/>
                </a:solidFill>
                <a:latin typeface="Arial"/>
                <a:cs typeface="Arial"/>
              </a:rPr>
              <a:t>word”</a:t>
            </a:r>
            <a:endParaRPr sz="1400">
              <a:latin typeface="Arial"/>
              <a:cs typeface="Arial"/>
            </a:endParaRPr>
          </a:p>
          <a:p>
            <a:pPr marL="12700" marR="318135">
              <a:lnSpc>
                <a:spcPct val="108600"/>
              </a:lnSpc>
              <a:spcBef>
                <a:spcPts val="1250"/>
              </a:spcBef>
            </a:pPr>
            <a:r>
              <a:rPr sz="1400" spc="-5" dirty="0">
                <a:latin typeface="Arial"/>
                <a:cs typeface="Arial"/>
              </a:rPr>
              <a:t>The face is also the most </a:t>
            </a:r>
            <a:r>
              <a:rPr sz="1400" spc="-10" dirty="0">
                <a:latin typeface="Arial"/>
                <a:cs typeface="Arial"/>
              </a:rPr>
              <a:t>expressive </a:t>
            </a:r>
            <a:r>
              <a:rPr sz="1400" spc="-5" dirty="0">
                <a:latin typeface="Arial"/>
                <a:cs typeface="Arial"/>
              </a:rPr>
              <a:t>part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body. </a:t>
            </a:r>
            <a:r>
              <a:rPr sz="1400" spc="-10" dirty="0">
                <a:latin typeface="Arial"/>
                <a:cs typeface="Arial"/>
              </a:rPr>
              <a:t>In our </a:t>
            </a:r>
            <a:r>
              <a:rPr sz="1400" dirty="0">
                <a:latin typeface="Arial"/>
                <a:cs typeface="Arial"/>
              </a:rPr>
              <a:t>daily </a:t>
            </a:r>
            <a:r>
              <a:rPr sz="1400" spc="-5" dirty="0">
                <a:latin typeface="Arial"/>
                <a:cs typeface="Arial"/>
              </a:rPr>
              <a:t>interaction with  people </a:t>
            </a:r>
            <a:r>
              <a:rPr sz="1400" spc="10" dirty="0">
                <a:latin typeface="Arial"/>
                <a:cs typeface="Arial"/>
              </a:rPr>
              <a:t>it </a:t>
            </a:r>
            <a:r>
              <a:rPr sz="1400" spc="-5" dirty="0">
                <a:latin typeface="Arial"/>
                <a:cs typeface="Arial"/>
              </a:rPr>
              <a:t>is </a:t>
            </a:r>
            <a:r>
              <a:rPr sz="1400" dirty="0">
                <a:latin typeface="Arial"/>
                <a:cs typeface="Arial"/>
              </a:rPr>
              <a:t>the face </a:t>
            </a:r>
            <a:r>
              <a:rPr sz="1400" spc="-5" dirty="0">
                <a:latin typeface="Arial"/>
                <a:cs typeface="Arial"/>
              </a:rPr>
              <a:t>that first draws </a:t>
            </a:r>
            <a:r>
              <a:rPr sz="1400" spc="-10" dirty="0">
                <a:latin typeface="Arial"/>
                <a:cs typeface="Arial"/>
              </a:rPr>
              <a:t>our </a:t>
            </a:r>
            <a:r>
              <a:rPr sz="1400" spc="-5" dirty="0">
                <a:latin typeface="Arial"/>
                <a:cs typeface="Arial"/>
              </a:rPr>
              <a:t>attention, </a:t>
            </a:r>
            <a:r>
              <a:rPr sz="1400" dirty="0">
                <a:latin typeface="Arial"/>
                <a:cs typeface="Arial"/>
              </a:rPr>
              <a:t>since </a:t>
            </a:r>
            <a:r>
              <a:rPr sz="1400" spc="-5" dirty="0">
                <a:latin typeface="Arial"/>
                <a:cs typeface="Arial"/>
              </a:rPr>
              <a:t>it is directly</a:t>
            </a:r>
            <a:r>
              <a:rPr sz="1400" spc="1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observable.</a:t>
            </a:r>
            <a:endParaRPr sz="1400">
              <a:latin typeface="Arial"/>
              <a:cs typeface="Arial"/>
            </a:endParaRPr>
          </a:p>
          <a:p>
            <a:pPr marL="12700" marR="57150" indent="48260">
              <a:lnSpc>
                <a:spcPct val="110400"/>
              </a:lnSpc>
              <a:spcBef>
                <a:spcPts val="1025"/>
              </a:spcBef>
            </a:pPr>
            <a:r>
              <a:rPr sz="1400" spc="-1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our life our facial </a:t>
            </a:r>
            <a:r>
              <a:rPr sz="1400" dirty="0">
                <a:latin typeface="Arial"/>
                <a:cs typeface="Arial"/>
              </a:rPr>
              <a:t>signals </a:t>
            </a:r>
            <a:r>
              <a:rPr sz="1400" spc="-5" dirty="0">
                <a:latin typeface="Arial"/>
                <a:cs typeface="Arial"/>
              </a:rPr>
              <a:t>are all </a:t>
            </a:r>
            <a:r>
              <a:rPr sz="1400" dirty="0">
                <a:latin typeface="Arial"/>
                <a:cs typeface="Arial"/>
              </a:rPr>
              <a:t>too </a:t>
            </a:r>
            <a:r>
              <a:rPr sz="1400" spc="-5" dirty="0">
                <a:latin typeface="Arial"/>
                <a:cs typeface="Arial"/>
              </a:rPr>
              <a:t>fleeting; </a:t>
            </a:r>
            <a:r>
              <a:rPr sz="1400" spc="10" dirty="0">
                <a:latin typeface="Arial"/>
                <a:cs typeface="Arial"/>
              </a:rPr>
              <a:t>they </a:t>
            </a:r>
            <a:r>
              <a:rPr sz="1400" spc="-5" dirty="0">
                <a:latin typeface="Arial"/>
                <a:cs typeface="Arial"/>
              </a:rPr>
              <a:t>appear and disappear, in a fifth 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a second. The flashes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facial </a:t>
            </a:r>
            <a:r>
              <a:rPr sz="1400" dirty="0">
                <a:latin typeface="Arial"/>
                <a:cs typeface="Arial"/>
              </a:rPr>
              <a:t>signals </a:t>
            </a:r>
            <a:r>
              <a:rPr sz="1400" spc="-5" dirty="0">
                <a:latin typeface="Arial"/>
                <a:cs typeface="Arial"/>
              </a:rPr>
              <a:t>are </a:t>
            </a:r>
            <a:r>
              <a:rPr sz="1400" dirty="0">
                <a:latin typeface="Arial"/>
                <a:cs typeface="Arial"/>
              </a:rPr>
              <a:t>generally </a:t>
            </a:r>
            <a:r>
              <a:rPr sz="1400" spc="-5" dirty="0">
                <a:latin typeface="Arial"/>
                <a:cs typeface="Arial"/>
              </a:rPr>
              <a:t>spontaneous </a:t>
            </a:r>
            <a:r>
              <a:rPr sz="1400" dirty="0">
                <a:latin typeface="Arial"/>
                <a:cs typeface="Arial"/>
              </a:rPr>
              <a:t>reactions </a:t>
            </a:r>
            <a:r>
              <a:rPr sz="1400" spc="-10" dirty="0">
                <a:latin typeface="Arial"/>
                <a:cs typeface="Arial"/>
              </a:rPr>
              <a:t>which  </a:t>
            </a:r>
            <a:r>
              <a:rPr sz="1400" spc="-5" dirty="0">
                <a:latin typeface="Arial"/>
                <a:cs typeface="Arial"/>
              </a:rPr>
              <a:t>a person finds difficult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hide. </a:t>
            </a:r>
            <a:r>
              <a:rPr sz="1400" spc="-20" dirty="0">
                <a:latin typeface="Arial"/>
                <a:cs typeface="Arial"/>
              </a:rPr>
              <a:t>It </a:t>
            </a:r>
            <a:r>
              <a:rPr sz="1400" spc="5" dirty="0">
                <a:latin typeface="Arial"/>
                <a:cs typeface="Arial"/>
              </a:rPr>
              <a:t>is </a:t>
            </a:r>
            <a:r>
              <a:rPr sz="1400" dirty="0">
                <a:latin typeface="Arial"/>
                <a:cs typeface="Arial"/>
              </a:rPr>
              <a:t>for this very </a:t>
            </a:r>
            <a:r>
              <a:rPr sz="1400" spc="-5" dirty="0">
                <a:latin typeface="Arial"/>
                <a:cs typeface="Arial"/>
              </a:rPr>
              <a:t>reason that </a:t>
            </a:r>
            <a:r>
              <a:rPr sz="1400" dirty="0">
                <a:latin typeface="Arial"/>
                <a:cs typeface="Arial"/>
              </a:rPr>
              <a:t>they </a:t>
            </a:r>
            <a:r>
              <a:rPr sz="1400" spc="-5" dirty="0">
                <a:latin typeface="Arial"/>
                <a:cs typeface="Arial"/>
              </a:rPr>
              <a:t>are </a:t>
            </a:r>
            <a:r>
              <a:rPr sz="1400" spc="5" dirty="0">
                <a:latin typeface="Arial"/>
                <a:cs typeface="Arial"/>
              </a:rPr>
              <a:t>so </a:t>
            </a:r>
            <a:r>
              <a:rPr sz="1400" spc="-20" dirty="0">
                <a:latin typeface="Arial"/>
                <a:cs typeface="Arial"/>
              </a:rPr>
              <a:t>quick </a:t>
            </a:r>
            <a:r>
              <a:rPr sz="1400" spc="-5" dirty="0">
                <a:latin typeface="Arial"/>
                <a:cs typeface="Arial"/>
              </a:rPr>
              <a:t>and  instinctive, that </a:t>
            </a:r>
            <a:r>
              <a:rPr sz="1400" dirty="0">
                <a:latin typeface="Arial"/>
                <a:cs typeface="Arial"/>
              </a:rPr>
              <a:t>they </a:t>
            </a:r>
            <a:r>
              <a:rPr sz="1400" spc="-5" dirty="0">
                <a:latin typeface="Arial"/>
                <a:cs typeface="Arial"/>
              </a:rPr>
              <a:t>reflect one's </a:t>
            </a:r>
            <a:r>
              <a:rPr sz="1400" dirty="0">
                <a:latin typeface="Arial"/>
                <a:cs typeface="Arial"/>
              </a:rPr>
              <a:t>true feelings, </a:t>
            </a:r>
            <a:r>
              <a:rPr sz="1400" spc="-5" dirty="0">
                <a:latin typeface="Arial"/>
                <a:cs typeface="Arial"/>
              </a:rPr>
              <a:t>which </a:t>
            </a:r>
            <a:r>
              <a:rPr sz="1400" spc="5" dirty="0">
                <a:latin typeface="Arial"/>
                <a:cs typeface="Arial"/>
              </a:rPr>
              <a:t>may </a:t>
            </a:r>
            <a:r>
              <a:rPr sz="1400" spc="-10" dirty="0">
                <a:latin typeface="Arial"/>
                <a:cs typeface="Arial"/>
              </a:rPr>
              <a:t>or </a:t>
            </a:r>
            <a:r>
              <a:rPr sz="1400" spc="5" dirty="0">
                <a:latin typeface="Arial"/>
                <a:cs typeface="Arial"/>
              </a:rPr>
              <a:t>may </a:t>
            </a:r>
            <a:r>
              <a:rPr sz="1400" spc="-5" dirty="0">
                <a:latin typeface="Arial"/>
                <a:cs typeface="Arial"/>
              </a:rPr>
              <a:t>not </a:t>
            </a:r>
            <a:r>
              <a:rPr sz="1400" dirty="0">
                <a:latin typeface="Arial"/>
                <a:cs typeface="Arial"/>
              </a:rPr>
              <a:t>match with  </a:t>
            </a:r>
            <a:r>
              <a:rPr sz="1400" spc="-10" dirty="0">
                <a:latin typeface="Arial"/>
                <a:cs typeface="Arial"/>
              </a:rPr>
              <a:t>what </a:t>
            </a:r>
            <a:r>
              <a:rPr sz="1400" spc="-5" dirty="0">
                <a:latin typeface="Arial"/>
                <a:cs typeface="Arial"/>
              </a:rPr>
              <a:t>a person is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saying.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12700" marR="3282950">
              <a:lnSpc>
                <a:spcPct val="110000"/>
              </a:lnSpc>
              <a:spcBef>
                <a:spcPts val="1105"/>
              </a:spcBef>
            </a:pP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Different kinds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Facial Expressions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we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go 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across:-</a:t>
            </a:r>
            <a:endParaRPr sz="1400">
              <a:latin typeface="Arial"/>
              <a:cs typeface="Arial"/>
            </a:endParaRPr>
          </a:p>
          <a:p>
            <a:pPr marL="12700" marR="3009900">
              <a:lnSpc>
                <a:spcPct val="110000"/>
              </a:lnSpc>
              <a:spcBef>
                <a:spcPts val="1010"/>
              </a:spcBef>
            </a:pPr>
            <a:r>
              <a:rPr sz="1400" spc="-10" dirty="0">
                <a:latin typeface="Arial"/>
                <a:cs typeface="Arial"/>
              </a:rPr>
              <a:t>There </a:t>
            </a:r>
            <a:r>
              <a:rPr sz="1400" spc="-5" dirty="0">
                <a:latin typeface="Arial"/>
                <a:cs typeface="Arial"/>
              </a:rPr>
              <a:t>are number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specific features,  connected with our facial expressions </a:t>
            </a:r>
            <a:r>
              <a:rPr sz="1400" spc="-10" dirty="0">
                <a:latin typeface="Arial"/>
                <a:cs typeface="Arial"/>
              </a:rPr>
              <a:t>which  are </a:t>
            </a:r>
            <a:r>
              <a:rPr sz="1400" spc="-5" dirty="0">
                <a:latin typeface="Arial"/>
                <a:cs typeface="Arial"/>
              </a:rPr>
              <a:t>evidenced in our face while </a:t>
            </a:r>
            <a:r>
              <a:rPr sz="1400" spc="-10" dirty="0">
                <a:latin typeface="Arial"/>
                <a:cs typeface="Arial"/>
              </a:rPr>
              <a:t>we  </a:t>
            </a:r>
            <a:r>
              <a:rPr sz="1400" spc="-5" dirty="0">
                <a:latin typeface="Arial"/>
                <a:cs typeface="Arial"/>
              </a:rPr>
              <a:t>communicate </a:t>
            </a:r>
            <a:r>
              <a:rPr sz="1400" dirty="0">
                <a:latin typeface="Arial"/>
                <a:cs typeface="Arial"/>
              </a:rPr>
              <a:t>for instance, </a:t>
            </a:r>
            <a:r>
              <a:rPr sz="1400" spc="-10" dirty="0">
                <a:latin typeface="Arial"/>
                <a:cs typeface="Arial"/>
              </a:rPr>
              <a:t>we </a:t>
            </a:r>
            <a:r>
              <a:rPr sz="1400" spc="-5" dirty="0">
                <a:latin typeface="Arial"/>
                <a:cs typeface="Arial"/>
              </a:rPr>
              <a:t>FORROW </a:t>
            </a:r>
            <a:r>
              <a:rPr sz="1400" spc="-10" dirty="0">
                <a:latin typeface="Arial"/>
                <a:cs typeface="Arial"/>
              </a:rPr>
              <a:t>our  </a:t>
            </a:r>
            <a:r>
              <a:rPr sz="1400" spc="-5" dirty="0">
                <a:latin typeface="Arial"/>
                <a:cs typeface="Arial"/>
              </a:rPr>
              <a:t>forehead when </a:t>
            </a:r>
            <a:r>
              <a:rPr sz="1400" spc="-10" dirty="0">
                <a:latin typeface="Arial"/>
                <a:cs typeface="Arial"/>
              </a:rPr>
              <a:t>we </a:t>
            </a:r>
            <a:r>
              <a:rPr sz="1400" spc="-5" dirty="0">
                <a:latin typeface="Arial"/>
                <a:cs typeface="Arial"/>
              </a:rPr>
              <a:t>are concerned, angry;  </a:t>
            </a:r>
            <a:r>
              <a:rPr sz="1400" spc="-10" dirty="0">
                <a:latin typeface="Arial"/>
                <a:cs typeface="Arial"/>
              </a:rPr>
              <a:t>RAISE </a:t>
            </a:r>
            <a:r>
              <a:rPr sz="1400" spc="-5" dirty="0">
                <a:latin typeface="Arial"/>
                <a:cs typeface="Arial"/>
              </a:rPr>
              <a:t>our eyebrows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express astonishment;  </a:t>
            </a:r>
            <a:r>
              <a:rPr sz="1400" spc="-10" dirty="0">
                <a:latin typeface="Arial"/>
                <a:cs typeface="Arial"/>
              </a:rPr>
              <a:t>FLARE our </a:t>
            </a:r>
            <a:r>
              <a:rPr sz="1400" spc="-5" dirty="0">
                <a:latin typeface="Arial"/>
                <a:cs typeface="Arial"/>
              </a:rPr>
              <a:t>nostrils while interacting with  someone with </a:t>
            </a:r>
            <a:r>
              <a:rPr sz="1400" spc="-10" dirty="0">
                <a:latin typeface="Arial"/>
                <a:cs typeface="Arial"/>
              </a:rPr>
              <a:t>whom </a:t>
            </a:r>
            <a:r>
              <a:rPr sz="1400" spc="-20" dirty="0">
                <a:latin typeface="Arial"/>
                <a:cs typeface="Arial"/>
              </a:rPr>
              <a:t>we </a:t>
            </a:r>
            <a:r>
              <a:rPr sz="1400" spc="-5" dirty="0">
                <a:latin typeface="Arial"/>
                <a:cs typeface="Arial"/>
              </a:rPr>
              <a:t>are </a:t>
            </a:r>
            <a:r>
              <a:rPr sz="1400" spc="5" dirty="0">
                <a:latin typeface="Arial"/>
                <a:cs typeface="Arial"/>
              </a:rPr>
              <a:t>very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upset.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16552" y="6775704"/>
            <a:ext cx="2670048" cy="2380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r>
              <a:rPr dirty="0"/>
              <a:t>11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9911" y="2542032"/>
            <a:ext cx="137160" cy="137160"/>
            <a:chOff x="819911" y="2542032"/>
            <a:chExt cx="137160" cy="137160"/>
          </a:xfrm>
        </p:grpSpPr>
        <p:sp>
          <p:nvSpPr>
            <p:cNvPr id="3" name="object 3"/>
            <p:cNvSpPr/>
            <p:nvPr/>
          </p:nvSpPr>
          <p:spPr>
            <a:xfrm>
              <a:off x="871727" y="2543556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048" y="0"/>
                  </a:lnTo>
                </a:path>
                <a:path w="33655">
                  <a:moveTo>
                    <a:pt x="30480" y="0"/>
                  </a:moveTo>
                  <a:lnTo>
                    <a:pt x="33528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9911" y="2542032"/>
              <a:ext cx="137159" cy="1371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819911" y="2883407"/>
            <a:ext cx="137160" cy="137160"/>
            <a:chOff x="819911" y="2883407"/>
            <a:chExt cx="137160" cy="137160"/>
          </a:xfrm>
        </p:grpSpPr>
        <p:sp>
          <p:nvSpPr>
            <p:cNvPr id="6" name="object 6"/>
            <p:cNvSpPr/>
            <p:nvPr/>
          </p:nvSpPr>
          <p:spPr>
            <a:xfrm>
              <a:off x="871727" y="2884931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048" y="0"/>
                  </a:lnTo>
                </a:path>
                <a:path w="33655">
                  <a:moveTo>
                    <a:pt x="30480" y="0"/>
                  </a:moveTo>
                  <a:lnTo>
                    <a:pt x="33528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9911" y="2883407"/>
              <a:ext cx="137159" cy="1371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819911" y="3227832"/>
            <a:ext cx="137160" cy="137160"/>
            <a:chOff x="819911" y="3227832"/>
            <a:chExt cx="137160" cy="137160"/>
          </a:xfrm>
        </p:grpSpPr>
        <p:sp>
          <p:nvSpPr>
            <p:cNvPr id="9" name="object 9"/>
            <p:cNvSpPr/>
            <p:nvPr/>
          </p:nvSpPr>
          <p:spPr>
            <a:xfrm>
              <a:off x="871727" y="3229356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048" y="0"/>
                  </a:lnTo>
                </a:path>
                <a:path w="33655">
                  <a:moveTo>
                    <a:pt x="30480" y="0"/>
                  </a:moveTo>
                  <a:lnTo>
                    <a:pt x="33528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9911" y="3227832"/>
              <a:ext cx="137159" cy="1371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19911" y="3569208"/>
            <a:ext cx="137160" cy="137160"/>
            <a:chOff x="819911" y="3569208"/>
            <a:chExt cx="137160" cy="137160"/>
          </a:xfrm>
        </p:grpSpPr>
        <p:sp>
          <p:nvSpPr>
            <p:cNvPr id="12" name="object 12"/>
            <p:cNvSpPr/>
            <p:nvPr/>
          </p:nvSpPr>
          <p:spPr>
            <a:xfrm>
              <a:off x="871727" y="3570732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048" y="0"/>
                  </a:lnTo>
                </a:path>
                <a:path w="33655">
                  <a:moveTo>
                    <a:pt x="30480" y="0"/>
                  </a:moveTo>
                  <a:lnTo>
                    <a:pt x="33528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9911" y="3569208"/>
              <a:ext cx="137159" cy="1371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19911" y="3913632"/>
            <a:ext cx="137160" cy="137160"/>
            <a:chOff x="819911" y="3913632"/>
            <a:chExt cx="137160" cy="137160"/>
          </a:xfrm>
        </p:grpSpPr>
        <p:sp>
          <p:nvSpPr>
            <p:cNvPr id="15" name="object 15"/>
            <p:cNvSpPr/>
            <p:nvPr/>
          </p:nvSpPr>
          <p:spPr>
            <a:xfrm>
              <a:off x="871727" y="3915156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048" y="0"/>
                  </a:lnTo>
                </a:path>
                <a:path w="33655">
                  <a:moveTo>
                    <a:pt x="30480" y="0"/>
                  </a:moveTo>
                  <a:lnTo>
                    <a:pt x="33528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9911" y="3913632"/>
              <a:ext cx="137159" cy="1371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819911" y="4258055"/>
            <a:ext cx="137160" cy="137160"/>
            <a:chOff x="819911" y="4258055"/>
            <a:chExt cx="137160" cy="137160"/>
          </a:xfrm>
        </p:grpSpPr>
        <p:sp>
          <p:nvSpPr>
            <p:cNvPr id="18" name="object 18"/>
            <p:cNvSpPr/>
            <p:nvPr/>
          </p:nvSpPr>
          <p:spPr>
            <a:xfrm>
              <a:off x="871727" y="4259579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048" y="0"/>
                  </a:lnTo>
                </a:path>
                <a:path w="33655">
                  <a:moveTo>
                    <a:pt x="30480" y="0"/>
                  </a:moveTo>
                  <a:lnTo>
                    <a:pt x="33528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9911" y="4258055"/>
              <a:ext cx="137159" cy="1371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819911" y="4599432"/>
            <a:ext cx="137160" cy="137160"/>
            <a:chOff x="819911" y="4599432"/>
            <a:chExt cx="137160" cy="137160"/>
          </a:xfrm>
        </p:grpSpPr>
        <p:sp>
          <p:nvSpPr>
            <p:cNvPr id="21" name="object 21"/>
            <p:cNvSpPr/>
            <p:nvPr/>
          </p:nvSpPr>
          <p:spPr>
            <a:xfrm>
              <a:off x="871727" y="4600956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048" y="0"/>
                  </a:lnTo>
                </a:path>
                <a:path w="33655">
                  <a:moveTo>
                    <a:pt x="30480" y="0"/>
                  </a:moveTo>
                  <a:lnTo>
                    <a:pt x="33528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9911" y="4599432"/>
              <a:ext cx="137159" cy="1371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819911" y="4943855"/>
            <a:ext cx="137160" cy="137160"/>
            <a:chOff x="819911" y="4943855"/>
            <a:chExt cx="137160" cy="137160"/>
          </a:xfrm>
        </p:grpSpPr>
        <p:sp>
          <p:nvSpPr>
            <p:cNvPr id="24" name="object 24"/>
            <p:cNvSpPr/>
            <p:nvPr/>
          </p:nvSpPr>
          <p:spPr>
            <a:xfrm>
              <a:off x="871727" y="4945379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048" y="0"/>
                  </a:lnTo>
                </a:path>
                <a:path w="33655">
                  <a:moveTo>
                    <a:pt x="30480" y="0"/>
                  </a:moveTo>
                  <a:lnTo>
                    <a:pt x="33528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19911" y="4943855"/>
              <a:ext cx="137159" cy="1371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819911" y="5285232"/>
            <a:ext cx="137160" cy="137160"/>
            <a:chOff x="819911" y="5285232"/>
            <a:chExt cx="137160" cy="137160"/>
          </a:xfrm>
        </p:grpSpPr>
        <p:sp>
          <p:nvSpPr>
            <p:cNvPr id="27" name="object 27"/>
            <p:cNvSpPr/>
            <p:nvPr/>
          </p:nvSpPr>
          <p:spPr>
            <a:xfrm>
              <a:off x="871727" y="5286756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048" y="0"/>
                  </a:lnTo>
                </a:path>
                <a:path w="33655">
                  <a:moveTo>
                    <a:pt x="30480" y="0"/>
                  </a:moveTo>
                  <a:lnTo>
                    <a:pt x="33528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19911" y="5285232"/>
              <a:ext cx="137159" cy="1371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60323" y="351841"/>
            <a:ext cx="6713220" cy="807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2230">
              <a:lnSpc>
                <a:spcPct val="11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Facial expressions </a:t>
            </a:r>
            <a:r>
              <a:rPr sz="1400" spc="-10" dirty="0">
                <a:latin typeface="Arial"/>
                <a:cs typeface="Arial"/>
              </a:rPr>
              <a:t>are </a:t>
            </a:r>
            <a:r>
              <a:rPr sz="1400" spc="-5" dirty="0">
                <a:latin typeface="Arial"/>
                <a:cs typeface="Arial"/>
              </a:rPr>
              <a:t>a vital part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non-verbal communication. </a:t>
            </a:r>
            <a:r>
              <a:rPr sz="1400" dirty="0">
                <a:latin typeface="Arial"/>
                <a:cs typeface="Arial"/>
              </a:rPr>
              <a:t>They </a:t>
            </a:r>
            <a:r>
              <a:rPr sz="1400" spc="-5" dirty="0">
                <a:latin typeface="Arial"/>
                <a:cs typeface="Arial"/>
              </a:rPr>
              <a:t>serve </a:t>
            </a:r>
            <a:r>
              <a:rPr sz="1400" spc="-10" dirty="0">
                <a:latin typeface="Arial"/>
                <a:cs typeface="Arial"/>
              </a:rPr>
              <a:t>as </a:t>
            </a:r>
            <a:r>
              <a:rPr sz="1400" spc="-5" dirty="0">
                <a:latin typeface="Arial"/>
                <a:cs typeface="Arial"/>
              </a:rPr>
              <a:t>' and  necessary cues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those </a:t>
            </a:r>
            <a:r>
              <a:rPr sz="1400" spc="-10" dirty="0">
                <a:latin typeface="Arial"/>
                <a:cs typeface="Arial"/>
              </a:rPr>
              <a:t>we </a:t>
            </a:r>
            <a:r>
              <a:rPr sz="1400" dirty="0">
                <a:latin typeface="Arial"/>
                <a:cs typeface="Arial"/>
              </a:rPr>
              <a:t>communicate </a:t>
            </a:r>
            <a:r>
              <a:rPr sz="1400" spc="-5" dirty="0">
                <a:latin typeface="Arial"/>
                <a:cs typeface="Arial"/>
              </a:rPr>
              <a:t>with. </a:t>
            </a:r>
            <a:r>
              <a:rPr sz="1400" spc="30" dirty="0">
                <a:latin typeface="Arial"/>
                <a:cs typeface="Arial"/>
              </a:rPr>
              <a:t>We </a:t>
            </a:r>
            <a:r>
              <a:rPr sz="1400" spc="-5" dirty="0">
                <a:latin typeface="Arial"/>
                <a:cs typeface="Arial"/>
              </a:rPr>
              <a:t>often </a:t>
            </a:r>
            <a:r>
              <a:rPr sz="1400" dirty="0">
                <a:latin typeface="Arial"/>
                <a:cs typeface="Arial"/>
              </a:rPr>
              <a:t>favor the company of  </a:t>
            </a:r>
            <a:r>
              <a:rPr sz="1400" spc="-5" dirty="0">
                <a:latin typeface="Arial"/>
                <a:cs typeface="Arial"/>
              </a:rPr>
              <a:t>people </a:t>
            </a:r>
            <a:r>
              <a:rPr sz="1400" spc="-10" dirty="0">
                <a:latin typeface="Arial"/>
                <a:cs typeface="Arial"/>
              </a:rPr>
              <a:t>who </a:t>
            </a:r>
            <a:r>
              <a:rPr sz="1400" spc="-5" dirty="0">
                <a:latin typeface="Arial"/>
                <a:cs typeface="Arial"/>
              </a:rPr>
              <a:t>enthusiastic and </a:t>
            </a:r>
            <a:r>
              <a:rPr sz="1400" dirty="0">
                <a:latin typeface="Arial"/>
                <a:cs typeface="Arial"/>
              </a:rPr>
              <a:t>lively </a:t>
            </a:r>
            <a:r>
              <a:rPr sz="1400" spc="-5" dirty="0">
                <a:latin typeface="Arial"/>
                <a:cs typeface="Arial"/>
              </a:rPr>
              <a:t>in their expressions and </a:t>
            </a:r>
            <a:r>
              <a:rPr sz="1400" dirty="0">
                <a:latin typeface="Arial"/>
                <a:cs typeface="Arial"/>
              </a:rPr>
              <a:t>movements. One </a:t>
            </a:r>
            <a:r>
              <a:rPr sz="1400" spc="-5" dirty="0">
                <a:latin typeface="Arial"/>
                <a:cs typeface="Arial"/>
              </a:rPr>
              <a:t>reason  </a:t>
            </a:r>
            <a:r>
              <a:rPr sz="1400" spc="-10" dirty="0">
                <a:latin typeface="Arial"/>
                <a:cs typeface="Arial"/>
              </a:rPr>
              <a:t>for </a:t>
            </a:r>
            <a:r>
              <a:rPr sz="1400" dirty="0">
                <a:latin typeface="Arial"/>
                <a:cs typeface="Arial"/>
              </a:rPr>
              <a:t>this </a:t>
            </a:r>
            <a:r>
              <a:rPr sz="1400" spc="5" dirty="0">
                <a:latin typeface="Arial"/>
                <a:cs typeface="Arial"/>
              </a:rPr>
              <a:t>may </a:t>
            </a:r>
            <a:r>
              <a:rPr sz="1400" spc="-10" dirty="0">
                <a:latin typeface="Arial"/>
                <a:cs typeface="Arial"/>
              </a:rPr>
              <a:t>be </a:t>
            </a:r>
            <a:r>
              <a:rPr sz="1400" spc="-5" dirty="0">
                <a:latin typeface="Arial"/>
                <a:cs typeface="Arial"/>
              </a:rPr>
              <a:t>that persons </a:t>
            </a:r>
            <a:r>
              <a:rPr sz="1400" spc="-10" dirty="0">
                <a:latin typeface="Arial"/>
                <a:cs typeface="Arial"/>
              </a:rPr>
              <a:t>who are </a:t>
            </a:r>
            <a:r>
              <a:rPr sz="1400" dirty="0">
                <a:latin typeface="Arial"/>
                <a:cs typeface="Arial"/>
              </a:rPr>
              <a:t>lively </a:t>
            </a:r>
            <a:r>
              <a:rPr sz="1400" spc="-5" dirty="0">
                <a:latin typeface="Arial"/>
                <a:cs typeface="Arial"/>
              </a:rPr>
              <a:t>keep </a:t>
            </a:r>
            <a:r>
              <a:rPr sz="1400" dirty="0">
                <a:latin typeface="Arial"/>
                <a:cs typeface="Arial"/>
              </a:rPr>
              <a:t>men. Easily </a:t>
            </a:r>
            <a:r>
              <a:rPr sz="1400" spc="-5" dirty="0">
                <a:latin typeface="Arial"/>
                <a:cs typeface="Arial"/>
              </a:rPr>
              <a:t>bored </a:t>
            </a:r>
            <a:r>
              <a:rPr sz="1400" spc="-10" dirty="0">
                <a:latin typeface="Arial"/>
                <a:cs typeface="Arial"/>
              </a:rPr>
              <a:t>or </a:t>
            </a:r>
            <a:r>
              <a:rPr sz="1400" spc="-5" dirty="0">
                <a:latin typeface="Arial"/>
                <a:cs typeface="Arial"/>
              </a:rPr>
              <a:t>inattentive;  </a:t>
            </a:r>
            <a:r>
              <a:rPr sz="1400" spc="-10" dirty="0">
                <a:latin typeface="Arial"/>
                <a:cs typeface="Arial"/>
              </a:rPr>
              <a:t>their </a:t>
            </a:r>
            <a:r>
              <a:rPr sz="1400" dirty="0">
                <a:latin typeface="Arial"/>
                <a:cs typeface="Arial"/>
              </a:rPr>
              <a:t>body language </a:t>
            </a:r>
            <a:r>
              <a:rPr sz="1400" spc="-5" dirty="0">
                <a:latin typeface="Arial"/>
                <a:cs typeface="Arial"/>
              </a:rPr>
              <a:t>and </a:t>
            </a:r>
            <a:r>
              <a:rPr sz="1400" spc="-10" dirty="0">
                <a:latin typeface="Arial"/>
                <a:cs typeface="Arial"/>
              </a:rPr>
              <a:t>non-verbal </a:t>
            </a:r>
            <a:r>
              <a:rPr sz="1400" spc="-5" dirty="0">
                <a:latin typeface="Arial"/>
                <a:cs typeface="Arial"/>
              </a:rPr>
              <a:t>communication adds visual appeal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the  </a:t>
            </a:r>
            <a:r>
              <a:rPr sz="1400" spc="-5" dirty="0">
                <a:latin typeface="Arial"/>
                <a:cs typeface="Arial"/>
              </a:rPr>
              <a:t>communication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process.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400" b="1" spc="-10" dirty="0">
                <a:latin typeface="Arial"/>
                <a:cs typeface="Arial"/>
              </a:rPr>
              <a:t>Facial </a:t>
            </a:r>
            <a:r>
              <a:rPr sz="1400" b="1" spc="-5" dirty="0">
                <a:latin typeface="Arial"/>
                <a:cs typeface="Arial"/>
              </a:rPr>
              <a:t>expressions which reveal different</a:t>
            </a:r>
            <a:r>
              <a:rPr sz="1400" b="1" spc="7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messages:-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Arial"/>
                <a:cs typeface="Arial"/>
              </a:rPr>
              <a:t>Indicate our respect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others.</a:t>
            </a:r>
            <a:endParaRPr sz="1400">
              <a:latin typeface="Arial"/>
              <a:cs typeface="Arial"/>
            </a:endParaRPr>
          </a:p>
          <a:p>
            <a:pPr marL="518159" marR="2601595">
              <a:lnSpc>
                <a:spcPts val="2710"/>
              </a:lnSpc>
              <a:spcBef>
                <a:spcPts val="240"/>
              </a:spcBef>
            </a:pPr>
            <a:r>
              <a:rPr sz="1400" spc="-5" dirty="0">
                <a:latin typeface="Arial"/>
                <a:cs typeface="Arial"/>
              </a:rPr>
              <a:t>Reflect our </a:t>
            </a:r>
            <a:r>
              <a:rPr sz="1400" dirty="0">
                <a:latin typeface="Arial"/>
                <a:cs typeface="Arial"/>
              </a:rPr>
              <a:t>interest </a:t>
            </a:r>
            <a:r>
              <a:rPr sz="1400" spc="-5" dirty="0">
                <a:latin typeface="Arial"/>
                <a:cs typeface="Arial"/>
              </a:rPr>
              <a:t>in someone </a:t>
            </a:r>
            <a:r>
              <a:rPr sz="1400" spc="-10" dirty="0">
                <a:latin typeface="Arial"/>
                <a:cs typeface="Arial"/>
              </a:rPr>
              <a:t>or something.  </a:t>
            </a:r>
            <a:r>
              <a:rPr sz="1400" spc="-5" dirty="0">
                <a:latin typeface="Arial"/>
                <a:cs typeface="Arial"/>
              </a:rPr>
              <a:t>Show our </a:t>
            </a:r>
            <a:r>
              <a:rPr sz="1400" dirty="0">
                <a:latin typeface="Arial"/>
                <a:cs typeface="Arial"/>
              </a:rPr>
              <a:t>curiosity </a:t>
            </a:r>
            <a:r>
              <a:rPr sz="1400" spc="-5" dirty="0">
                <a:latin typeface="Arial"/>
                <a:cs typeface="Arial"/>
              </a:rPr>
              <a:t>in multifarious </a:t>
            </a:r>
            <a:r>
              <a:rPr sz="1400" spc="-10" dirty="0">
                <a:latin typeface="Arial"/>
                <a:cs typeface="Arial"/>
              </a:rPr>
              <a:t>subjects.</a:t>
            </a:r>
            <a:endParaRPr sz="1400">
              <a:latin typeface="Arial"/>
              <a:cs typeface="Arial"/>
            </a:endParaRPr>
          </a:p>
          <a:p>
            <a:pPr marL="518159">
              <a:lnSpc>
                <a:spcPct val="100000"/>
              </a:lnSpc>
              <a:spcBef>
                <a:spcPts val="745"/>
              </a:spcBef>
            </a:pPr>
            <a:r>
              <a:rPr sz="1400" spc="-5" dirty="0">
                <a:latin typeface="Arial"/>
                <a:cs typeface="Arial"/>
              </a:rPr>
              <a:t>Indicate our enthusiasm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life.</a:t>
            </a:r>
            <a:endParaRPr sz="1400">
              <a:latin typeface="Arial"/>
              <a:cs typeface="Arial"/>
            </a:endParaRPr>
          </a:p>
          <a:p>
            <a:pPr marL="518159" marR="1909445">
              <a:lnSpc>
                <a:spcPct val="161400"/>
              </a:lnSpc>
            </a:pPr>
            <a:r>
              <a:rPr sz="1400" spc="-5" dirty="0">
                <a:latin typeface="Arial"/>
                <a:cs typeface="Arial"/>
              </a:rPr>
              <a:t>Transmit our positive attitude about people and </a:t>
            </a:r>
            <a:r>
              <a:rPr sz="1400" spc="-10" dirty="0">
                <a:latin typeface="Arial"/>
                <a:cs typeface="Arial"/>
              </a:rPr>
              <a:t>things.  </a:t>
            </a:r>
            <a:r>
              <a:rPr sz="1400" dirty="0">
                <a:latin typeface="Arial"/>
                <a:cs typeface="Arial"/>
              </a:rPr>
              <a:t>Convey </a:t>
            </a:r>
            <a:r>
              <a:rPr sz="1400" spc="-10" dirty="0">
                <a:latin typeface="Arial"/>
                <a:cs typeface="Arial"/>
              </a:rPr>
              <a:t>our </a:t>
            </a:r>
            <a:r>
              <a:rPr sz="1400" spc="-5" dirty="0">
                <a:latin typeface="Arial"/>
                <a:cs typeface="Arial"/>
              </a:rPr>
              <a:t>ambition </a:t>
            </a:r>
            <a:r>
              <a:rPr sz="1400" spc="-10" dirty="0">
                <a:latin typeface="Arial"/>
                <a:cs typeface="Arial"/>
              </a:rPr>
              <a:t>as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professionals.</a:t>
            </a:r>
            <a:endParaRPr sz="1400">
              <a:latin typeface="Arial"/>
              <a:cs typeface="Arial"/>
            </a:endParaRPr>
          </a:p>
          <a:p>
            <a:pPr marL="469900" marR="1526540" indent="48260">
              <a:lnSpc>
                <a:spcPts val="2710"/>
              </a:lnSpc>
              <a:spcBef>
                <a:spcPts val="240"/>
              </a:spcBef>
            </a:pPr>
            <a:r>
              <a:rPr sz="1400" spc="-5" dirty="0">
                <a:latin typeface="Arial"/>
                <a:cs typeface="Arial"/>
              </a:rPr>
              <a:t>Express </a:t>
            </a:r>
            <a:r>
              <a:rPr sz="1400" spc="-10" dirty="0">
                <a:latin typeface="Arial"/>
                <a:cs typeface="Arial"/>
              </a:rPr>
              <a:t>our </a:t>
            </a:r>
            <a:r>
              <a:rPr sz="1400" spc="-5" dirty="0">
                <a:latin typeface="Arial"/>
                <a:cs typeface="Arial"/>
              </a:rPr>
              <a:t>compassion </a:t>
            </a:r>
            <a:r>
              <a:rPr sz="1400" dirty="0">
                <a:latin typeface="Arial"/>
                <a:cs typeface="Arial"/>
              </a:rPr>
              <a:t>for </a:t>
            </a:r>
            <a:r>
              <a:rPr sz="1400" spc="-5" dirty="0">
                <a:latin typeface="Arial"/>
                <a:cs typeface="Arial"/>
              </a:rPr>
              <a:t>co-workers, </a:t>
            </a:r>
            <a:r>
              <a:rPr sz="1400" dirty="0">
                <a:latin typeface="Arial"/>
                <a:cs typeface="Arial"/>
              </a:rPr>
              <a:t>family </a:t>
            </a:r>
            <a:r>
              <a:rPr sz="1400" spc="-10" dirty="0">
                <a:latin typeface="Arial"/>
                <a:cs typeface="Arial"/>
              </a:rPr>
              <a:t>and </a:t>
            </a:r>
            <a:r>
              <a:rPr sz="1400" spc="-5" dirty="0">
                <a:latin typeface="Arial"/>
                <a:cs typeface="Arial"/>
              </a:rPr>
              <a:t>friends.  Reveal the </a:t>
            </a:r>
            <a:r>
              <a:rPr sz="1400" dirty="0">
                <a:latin typeface="Arial"/>
                <a:cs typeface="Arial"/>
              </a:rPr>
              <a:t>kind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personality </a:t>
            </a:r>
            <a:r>
              <a:rPr sz="1400" spc="-10" dirty="0">
                <a:latin typeface="Arial"/>
                <a:cs typeface="Arial"/>
              </a:rPr>
              <a:t>we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possess.</a:t>
            </a:r>
            <a:endParaRPr sz="1400">
              <a:latin typeface="Arial"/>
              <a:cs typeface="Arial"/>
            </a:endParaRPr>
          </a:p>
          <a:p>
            <a:pPr marL="518159">
              <a:lnSpc>
                <a:spcPct val="100000"/>
              </a:lnSpc>
              <a:spcBef>
                <a:spcPts val="750"/>
              </a:spcBef>
            </a:pPr>
            <a:r>
              <a:rPr sz="1400" spc="-5" dirty="0">
                <a:latin typeface="Arial"/>
                <a:cs typeface="Arial"/>
              </a:rPr>
              <a:t>Communicate our </a:t>
            </a:r>
            <a:r>
              <a:rPr sz="1400" dirty="0">
                <a:latin typeface="Arial"/>
                <a:cs typeface="Arial"/>
              </a:rPr>
              <a:t>ability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respond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emotionally.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3600" u="heavy" spc="-459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Smile:-</a:t>
            </a:r>
            <a:endParaRPr sz="3600">
              <a:latin typeface="Arial"/>
              <a:cs typeface="Arial"/>
            </a:endParaRPr>
          </a:p>
          <a:p>
            <a:pPr marL="12700" marR="306070">
              <a:lnSpc>
                <a:spcPct val="109300"/>
              </a:lnSpc>
              <a:spcBef>
                <a:spcPts val="2430"/>
              </a:spcBef>
            </a:pPr>
            <a:r>
              <a:rPr sz="1400" spc="20" dirty="0">
                <a:latin typeface="Arial"/>
                <a:cs typeface="Arial"/>
              </a:rPr>
              <a:t>We </a:t>
            </a:r>
            <a:r>
              <a:rPr sz="1400" spc="-5" dirty="0">
                <a:latin typeface="Arial"/>
                <a:cs typeface="Arial"/>
              </a:rPr>
              <a:t>must also </a:t>
            </a:r>
            <a:r>
              <a:rPr sz="1400" dirty="0">
                <a:latin typeface="Arial"/>
                <a:cs typeface="Arial"/>
              </a:rPr>
              <a:t>take special </a:t>
            </a:r>
            <a:r>
              <a:rPr sz="1400" spc="-5" dirty="0">
                <a:latin typeface="Arial"/>
                <a:cs typeface="Arial"/>
              </a:rPr>
              <a:t>care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create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dirty="0">
                <a:latin typeface="Arial"/>
                <a:cs typeface="Arial"/>
              </a:rPr>
              <a:t>smiling </a:t>
            </a:r>
            <a:r>
              <a:rPr sz="1400" spc="-5" dirty="0">
                <a:latin typeface="Arial"/>
                <a:cs typeface="Arial"/>
              </a:rPr>
              <a:t>face. The smile has nothing  mysterious about </a:t>
            </a:r>
            <a:r>
              <a:rPr sz="1400" dirty="0">
                <a:latin typeface="Arial"/>
                <a:cs typeface="Arial"/>
              </a:rPr>
              <a:t>it, </a:t>
            </a:r>
            <a:r>
              <a:rPr sz="1400" spc="-5" dirty="0">
                <a:latin typeface="Arial"/>
                <a:cs typeface="Arial"/>
              </a:rPr>
              <a:t>but it does have </a:t>
            </a:r>
            <a:r>
              <a:rPr sz="1400" dirty="0">
                <a:latin typeface="Arial"/>
                <a:cs typeface="Arial"/>
              </a:rPr>
              <a:t>an </a:t>
            </a:r>
            <a:r>
              <a:rPr sz="1400" spc="-5" dirty="0">
                <a:latin typeface="Arial"/>
                <a:cs typeface="Arial"/>
              </a:rPr>
              <a:t>effect. It is </a:t>
            </a:r>
            <a:r>
              <a:rPr sz="1400" spc="-10" dirty="0">
                <a:latin typeface="Arial"/>
                <a:cs typeface="Arial"/>
              </a:rPr>
              <a:t>physically </a:t>
            </a:r>
            <a:r>
              <a:rPr sz="1400" dirty="0">
                <a:latin typeface="Arial"/>
                <a:cs typeface="Arial"/>
              </a:rPr>
              <a:t>caused by muscles,  </a:t>
            </a:r>
            <a:r>
              <a:rPr sz="1400" spc="-10" dirty="0">
                <a:latin typeface="Arial"/>
                <a:cs typeface="Arial"/>
              </a:rPr>
              <a:t>which </a:t>
            </a:r>
            <a:r>
              <a:rPr sz="1400" dirty="0">
                <a:latin typeface="Arial"/>
                <a:cs typeface="Arial"/>
              </a:rPr>
              <a:t>can </a:t>
            </a:r>
            <a:r>
              <a:rPr sz="1400" spc="-10" dirty="0">
                <a:latin typeface="Arial"/>
                <a:cs typeface="Arial"/>
              </a:rPr>
              <a:t>be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exercised.</a:t>
            </a:r>
            <a:endParaRPr sz="1400">
              <a:latin typeface="Arial"/>
              <a:cs typeface="Arial"/>
            </a:endParaRPr>
          </a:p>
          <a:p>
            <a:pPr marL="12700" marR="5080" indent="48260">
              <a:lnSpc>
                <a:spcPct val="110000"/>
              </a:lnSpc>
              <a:spcBef>
                <a:spcPts val="1030"/>
              </a:spcBef>
            </a:pPr>
            <a:r>
              <a:rPr sz="1400" spc="-5" dirty="0">
                <a:latin typeface="Arial"/>
                <a:cs typeface="Arial"/>
              </a:rPr>
              <a:t>The best </a:t>
            </a:r>
            <a:r>
              <a:rPr sz="1400" dirty="0">
                <a:latin typeface="Arial"/>
                <a:cs typeface="Arial"/>
              </a:rPr>
              <a:t>way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practice smiling is not </a:t>
            </a:r>
            <a:r>
              <a:rPr sz="1400" dirty="0">
                <a:latin typeface="Arial"/>
                <a:cs typeface="Arial"/>
              </a:rPr>
              <a:t>by </a:t>
            </a:r>
            <a:r>
              <a:rPr sz="1400" spc="-5" dirty="0">
                <a:latin typeface="Arial"/>
                <a:cs typeface="Arial"/>
              </a:rPr>
              <a:t>moving </a:t>
            </a:r>
            <a:r>
              <a:rPr sz="1400" spc="-10" dirty="0">
                <a:latin typeface="Arial"/>
                <a:cs typeface="Arial"/>
              </a:rPr>
              <a:t>your </a:t>
            </a:r>
            <a:r>
              <a:rPr sz="1400" spc="-5" dirty="0">
                <a:latin typeface="Arial"/>
                <a:cs typeface="Arial"/>
              </a:rPr>
              <a:t>lips </a:t>
            </a:r>
            <a:r>
              <a:rPr sz="1400" dirty="0">
                <a:latin typeface="Arial"/>
                <a:cs typeface="Arial"/>
              </a:rPr>
              <a:t>into </a:t>
            </a:r>
            <a:r>
              <a:rPr sz="1400" spc="-5" dirty="0">
                <a:latin typeface="Arial"/>
                <a:cs typeface="Arial"/>
              </a:rPr>
              <a:t>a smile but </a:t>
            </a:r>
            <a:r>
              <a:rPr sz="1400" dirty="0">
                <a:latin typeface="Arial"/>
                <a:cs typeface="Arial"/>
              </a:rPr>
              <a:t>by </a:t>
            </a:r>
            <a:r>
              <a:rPr sz="1400" spc="-5" dirty="0">
                <a:latin typeface="Arial"/>
                <a:cs typeface="Arial"/>
              </a:rPr>
              <a:t>raising  </a:t>
            </a:r>
            <a:r>
              <a:rPr sz="1400" spc="-10" dirty="0">
                <a:latin typeface="Arial"/>
                <a:cs typeface="Arial"/>
              </a:rPr>
              <a:t>your </a:t>
            </a:r>
            <a:r>
              <a:rPr sz="1400" spc="-5" dirty="0">
                <a:latin typeface="Arial"/>
                <a:cs typeface="Arial"/>
              </a:rPr>
              <a:t>cheekbones. Put </a:t>
            </a:r>
            <a:r>
              <a:rPr sz="1400" dirty="0">
                <a:latin typeface="Arial"/>
                <a:cs typeface="Arial"/>
              </a:rPr>
              <a:t>muscle into </a:t>
            </a:r>
            <a:r>
              <a:rPr sz="1400" spc="-10" dirty="0">
                <a:latin typeface="Arial"/>
                <a:cs typeface="Arial"/>
              </a:rPr>
              <a:t>your </a:t>
            </a:r>
            <a:r>
              <a:rPr sz="1400" spc="-5" dirty="0">
                <a:latin typeface="Arial"/>
                <a:cs typeface="Arial"/>
              </a:rPr>
              <a:t>smile. Remember, a </a:t>
            </a:r>
            <a:r>
              <a:rPr sz="1400" dirty="0">
                <a:latin typeface="Arial"/>
                <a:cs typeface="Arial"/>
              </a:rPr>
              <a:t>true </a:t>
            </a:r>
            <a:r>
              <a:rPr sz="1400" spc="-5" dirty="0">
                <a:latin typeface="Arial"/>
                <a:cs typeface="Arial"/>
              </a:rPr>
              <a:t>smile must </a:t>
            </a:r>
            <a:r>
              <a:rPr sz="1400" dirty="0">
                <a:latin typeface="Arial"/>
                <a:cs typeface="Arial"/>
              </a:rPr>
              <a:t>come  </a:t>
            </a:r>
            <a:r>
              <a:rPr sz="1400" spc="-10" dirty="0">
                <a:latin typeface="Arial"/>
                <a:cs typeface="Arial"/>
              </a:rPr>
              <a:t>from </a:t>
            </a:r>
            <a:r>
              <a:rPr sz="1400" spc="-5" dirty="0">
                <a:latin typeface="Arial"/>
                <a:cs typeface="Arial"/>
              </a:rPr>
              <a:t>within; a false one does not </a:t>
            </a:r>
            <a:r>
              <a:rPr sz="1400" spc="-15" dirty="0">
                <a:latin typeface="Arial"/>
                <a:cs typeface="Arial"/>
              </a:rPr>
              <a:t>work. </a:t>
            </a:r>
            <a:r>
              <a:rPr sz="1400" spc="5" dirty="0">
                <a:latin typeface="Arial"/>
                <a:cs typeface="Arial"/>
              </a:rPr>
              <a:t>When </a:t>
            </a:r>
            <a:r>
              <a:rPr sz="1400" spc="-20" dirty="0">
                <a:latin typeface="Arial"/>
                <a:cs typeface="Arial"/>
              </a:rPr>
              <a:t>we </a:t>
            </a:r>
            <a:r>
              <a:rPr sz="1400" spc="-5" dirty="0">
                <a:latin typeface="Arial"/>
                <a:cs typeface="Arial"/>
              </a:rPr>
              <a:t>practice and exercise the </a:t>
            </a:r>
            <a:r>
              <a:rPr sz="1400" dirty="0">
                <a:latin typeface="Arial"/>
                <a:cs typeface="Arial"/>
              </a:rPr>
              <a:t>'smile  </a:t>
            </a:r>
            <a:r>
              <a:rPr sz="1400" spc="-5" dirty="0">
                <a:latin typeface="Arial"/>
                <a:cs typeface="Arial"/>
              </a:rPr>
              <a:t>muscle', </a:t>
            </a:r>
            <a:r>
              <a:rPr sz="1400" spc="-10" dirty="0">
                <a:latin typeface="Arial"/>
                <a:cs typeface="Arial"/>
              </a:rPr>
              <a:t>we </a:t>
            </a:r>
            <a:r>
              <a:rPr sz="1400" spc="-5" dirty="0">
                <a:latin typeface="Arial"/>
                <a:cs typeface="Arial"/>
              </a:rPr>
              <a:t>are </a:t>
            </a:r>
            <a:r>
              <a:rPr sz="1400" dirty="0">
                <a:latin typeface="Arial"/>
                <a:cs typeface="Arial"/>
              </a:rPr>
              <a:t>like </a:t>
            </a:r>
            <a:r>
              <a:rPr sz="1400" spc="-10" dirty="0">
                <a:latin typeface="Arial"/>
                <a:cs typeface="Arial"/>
              </a:rPr>
              <a:t>an </a:t>
            </a:r>
            <a:r>
              <a:rPr sz="1400" spc="-5" dirty="0">
                <a:latin typeface="Arial"/>
                <a:cs typeface="Arial"/>
              </a:rPr>
              <a:t>athlete </a:t>
            </a:r>
            <a:r>
              <a:rPr sz="1400" spc="-10" dirty="0">
                <a:latin typeface="Arial"/>
                <a:cs typeface="Arial"/>
              </a:rPr>
              <a:t>who </a:t>
            </a:r>
            <a:r>
              <a:rPr sz="1400" spc="-5" dirty="0">
                <a:latin typeface="Arial"/>
                <a:cs typeface="Arial"/>
              </a:rPr>
              <a:t>practices and trains </a:t>
            </a:r>
            <a:r>
              <a:rPr sz="1400" spc="-10" dirty="0">
                <a:latin typeface="Arial"/>
                <a:cs typeface="Arial"/>
              </a:rPr>
              <a:t>his </a:t>
            </a:r>
            <a:r>
              <a:rPr sz="1400" spc="-5" dirty="0">
                <a:latin typeface="Arial"/>
                <a:cs typeface="Arial"/>
              </a:rPr>
              <a:t>muscles so that </a:t>
            </a:r>
            <a:r>
              <a:rPr sz="1400" dirty="0">
                <a:latin typeface="Arial"/>
                <a:cs typeface="Arial"/>
              </a:rPr>
              <a:t>they can  </a:t>
            </a:r>
            <a:r>
              <a:rPr sz="1400" spc="-10" dirty="0">
                <a:latin typeface="Arial"/>
                <a:cs typeface="Arial"/>
              </a:rPr>
              <a:t>be </a:t>
            </a:r>
            <a:r>
              <a:rPr sz="1400" spc="-5" dirty="0">
                <a:latin typeface="Arial"/>
                <a:cs typeface="Arial"/>
              </a:rPr>
              <a:t>readily used in, </a:t>
            </a:r>
            <a:r>
              <a:rPr sz="1400" dirty="0">
                <a:latin typeface="Arial"/>
                <a:cs typeface="Arial"/>
              </a:rPr>
              <a:t>response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the impetus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a real</a:t>
            </a:r>
            <a:r>
              <a:rPr sz="1400" spc="11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situation.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r>
              <a:rPr dirty="0"/>
              <a:t>12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0323" y="362204"/>
            <a:ext cx="6711315" cy="2341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Categories of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smile</a:t>
            </a:r>
            <a:r>
              <a:rPr sz="1400" b="1" spc="-5" dirty="0">
                <a:latin typeface="Arial"/>
                <a:cs typeface="Arial"/>
              </a:rPr>
              <a:t>:-</a:t>
            </a:r>
            <a:endParaRPr sz="1400">
              <a:latin typeface="Arial"/>
              <a:cs typeface="Arial"/>
            </a:endParaRPr>
          </a:p>
          <a:p>
            <a:pPr marL="12700" marR="325755">
              <a:lnSpc>
                <a:spcPct val="110000"/>
              </a:lnSpc>
              <a:spcBef>
                <a:spcPts val="1120"/>
              </a:spcBef>
            </a:pPr>
            <a:r>
              <a:rPr sz="1400" b="1" spc="-10" dirty="0">
                <a:latin typeface="Arial"/>
                <a:cs typeface="Arial"/>
              </a:rPr>
              <a:t>Simple </a:t>
            </a:r>
            <a:r>
              <a:rPr sz="1400" b="1" spc="-5" dirty="0">
                <a:latin typeface="Arial"/>
                <a:cs typeface="Arial"/>
              </a:rPr>
              <a:t>smile</a:t>
            </a:r>
            <a:r>
              <a:rPr sz="1400" spc="-5" dirty="0">
                <a:latin typeface="Arial"/>
                <a:cs typeface="Arial"/>
              </a:rPr>
              <a:t>: - This is when </a:t>
            </a:r>
            <a:r>
              <a:rPr sz="1400" dirty="0">
                <a:latin typeface="Arial"/>
                <a:cs typeface="Arial"/>
              </a:rPr>
              <a:t>the teeth </a:t>
            </a:r>
            <a:r>
              <a:rPr sz="1400" spc="-10" dirty="0">
                <a:latin typeface="Arial"/>
                <a:cs typeface="Arial"/>
              </a:rPr>
              <a:t>are </a:t>
            </a:r>
            <a:r>
              <a:rPr sz="1400" spc="-5" dirty="0">
                <a:latin typeface="Arial"/>
                <a:cs typeface="Arial"/>
              </a:rPr>
              <a:t>not exposed. </a:t>
            </a:r>
            <a:r>
              <a:rPr sz="1400" spc="30" dirty="0">
                <a:latin typeface="Arial"/>
                <a:cs typeface="Arial"/>
              </a:rPr>
              <a:t>We </a:t>
            </a:r>
            <a:r>
              <a:rPr sz="1400" spc="-5" dirty="0">
                <a:latin typeface="Arial"/>
                <a:cs typeface="Arial"/>
              </a:rPr>
              <a:t>generally wear </a:t>
            </a:r>
            <a:r>
              <a:rPr sz="1400" spc="5" dirty="0">
                <a:latin typeface="Arial"/>
                <a:cs typeface="Arial"/>
              </a:rPr>
              <a:t>the  </a:t>
            </a:r>
            <a:r>
              <a:rPr sz="1400" spc="-5" dirty="0">
                <a:latin typeface="Arial"/>
                <a:cs typeface="Arial"/>
              </a:rPr>
              <a:t>simple smile </a:t>
            </a:r>
            <a:r>
              <a:rPr sz="1400" spc="-10" dirty="0">
                <a:latin typeface="Arial"/>
                <a:cs typeface="Arial"/>
              </a:rPr>
              <a:t>when </a:t>
            </a:r>
            <a:r>
              <a:rPr sz="1400" spc="-20" dirty="0">
                <a:latin typeface="Arial"/>
                <a:cs typeface="Arial"/>
              </a:rPr>
              <a:t>we </a:t>
            </a:r>
            <a:r>
              <a:rPr sz="1400" spc="-5" dirty="0">
                <a:latin typeface="Arial"/>
                <a:cs typeface="Arial"/>
              </a:rPr>
              <a:t>are watching something interesting </a:t>
            </a:r>
            <a:r>
              <a:rPr sz="1400" dirty="0">
                <a:latin typeface="Arial"/>
                <a:cs typeface="Arial"/>
              </a:rPr>
              <a:t>or pleasant </a:t>
            </a:r>
            <a:r>
              <a:rPr sz="1400" spc="-5" dirty="0">
                <a:latin typeface="Arial"/>
                <a:cs typeface="Arial"/>
              </a:rPr>
              <a:t>but are </a:t>
            </a:r>
            <a:r>
              <a:rPr sz="1400" spc="-10" dirty="0">
                <a:latin typeface="Arial"/>
                <a:cs typeface="Arial"/>
              </a:rPr>
              <a:t>not  </a:t>
            </a:r>
            <a:r>
              <a:rPr sz="1400" spc="-5" dirty="0">
                <a:latin typeface="Arial"/>
                <a:cs typeface="Arial"/>
              </a:rPr>
              <a:t>physically </a:t>
            </a:r>
            <a:r>
              <a:rPr sz="1400" dirty="0">
                <a:latin typeface="Arial"/>
                <a:cs typeface="Arial"/>
              </a:rPr>
              <a:t>involved </a:t>
            </a:r>
            <a:r>
              <a:rPr sz="1400" spc="5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the action. </a:t>
            </a:r>
            <a:r>
              <a:rPr sz="1400" spc="30" dirty="0">
                <a:latin typeface="Arial"/>
                <a:cs typeface="Arial"/>
              </a:rPr>
              <a:t>We </a:t>
            </a:r>
            <a:r>
              <a:rPr sz="1400" spc="-5" dirty="0">
                <a:latin typeface="Arial"/>
                <a:cs typeface="Arial"/>
              </a:rPr>
              <a:t>smile </a:t>
            </a:r>
            <a:r>
              <a:rPr sz="1400" spc="-10" dirty="0">
                <a:latin typeface="Arial"/>
                <a:cs typeface="Arial"/>
              </a:rPr>
              <a:t>to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ourselves.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  <a:spcBef>
                <a:spcPts val="1005"/>
              </a:spcBef>
            </a:pPr>
            <a:r>
              <a:rPr sz="1400" b="1" spc="-10" dirty="0">
                <a:latin typeface="Arial"/>
                <a:cs typeface="Arial"/>
              </a:rPr>
              <a:t>Upper </a:t>
            </a:r>
            <a:r>
              <a:rPr sz="1400" b="1" spc="-5" dirty="0">
                <a:latin typeface="Arial"/>
                <a:cs typeface="Arial"/>
              </a:rPr>
              <a:t>smile</a:t>
            </a:r>
            <a:r>
              <a:rPr sz="1400" spc="-5" dirty="0">
                <a:latin typeface="Arial"/>
                <a:cs typeface="Arial"/>
              </a:rPr>
              <a:t>: -This smile exposes the upper </a:t>
            </a:r>
            <a:r>
              <a:rPr sz="1400" spc="-10" dirty="0">
                <a:latin typeface="Arial"/>
                <a:cs typeface="Arial"/>
              </a:rPr>
              <a:t>set of teeth. </a:t>
            </a:r>
            <a:r>
              <a:rPr sz="1400" spc="-5" dirty="0">
                <a:latin typeface="Arial"/>
                <a:cs typeface="Arial"/>
              </a:rPr>
              <a:t>It is a </a:t>
            </a:r>
            <a:r>
              <a:rPr sz="1400" dirty="0">
                <a:latin typeface="Arial"/>
                <a:cs typeface="Arial"/>
              </a:rPr>
              <a:t>friendly </a:t>
            </a:r>
            <a:r>
              <a:rPr sz="1400" spc="-5" dirty="0">
                <a:latin typeface="Arial"/>
                <a:cs typeface="Arial"/>
              </a:rPr>
              <a:t>smile, </a:t>
            </a:r>
            <a:r>
              <a:rPr sz="1400" dirty="0">
                <a:latin typeface="Arial"/>
                <a:cs typeface="Arial"/>
              </a:rPr>
              <a:t>usually  </a:t>
            </a:r>
            <a:r>
              <a:rPr sz="1400" spc="-10" dirty="0">
                <a:latin typeface="Arial"/>
                <a:cs typeface="Arial"/>
              </a:rPr>
              <a:t>when </a:t>
            </a:r>
            <a:r>
              <a:rPr sz="1400" spc="-20" dirty="0">
                <a:latin typeface="Arial"/>
                <a:cs typeface="Arial"/>
              </a:rPr>
              <a:t>we </a:t>
            </a:r>
            <a:r>
              <a:rPr sz="1400" spc="-5" dirty="0">
                <a:latin typeface="Arial"/>
                <a:cs typeface="Arial"/>
              </a:rPr>
              <a:t>greet someone. </a:t>
            </a:r>
            <a:r>
              <a:rPr sz="1400" spc="-20" dirty="0">
                <a:latin typeface="Arial"/>
                <a:cs typeface="Arial"/>
              </a:rPr>
              <a:t>It </a:t>
            </a:r>
            <a:r>
              <a:rPr sz="1400" spc="5" dirty="0">
                <a:latin typeface="Arial"/>
                <a:cs typeface="Arial"/>
              </a:rPr>
              <a:t>is </a:t>
            </a:r>
            <a:r>
              <a:rPr sz="1400" spc="-5" dirty="0">
                <a:latin typeface="Arial"/>
                <a:cs typeface="Arial"/>
              </a:rPr>
              <a:t>accompanied </a:t>
            </a:r>
            <a:r>
              <a:rPr sz="1400" dirty="0">
                <a:latin typeface="Arial"/>
                <a:cs typeface="Arial"/>
              </a:rPr>
              <a:t>by </a:t>
            </a:r>
            <a:r>
              <a:rPr sz="1400" spc="-10" dirty="0">
                <a:latin typeface="Arial"/>
                <a:cs typeface="Arial"/>
              </a:rPr>
              <a:t>eye</a:t>
            </a:r>
            <a:r>
              <a:rPr sz="1400" spc="1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contact.</a:t>
            </a:r>
            <a:endParaRPr sz="1400">
              <a:latin typeface="Arial"/>
              <a:cs typeface="Arial"/>
            </a:endParaRPr>
          </a:p>
          <a:p>
            <a:pPr marL="12700" marR="11430">
              <a:lnSpc>
                <a:spcPct val="110000"/>
              </a:lnSpc>
              <a:spcBef>
                <a:spcPts val="1010"/>
              </a:spcBef>
            </a:pPr>
            <a:r>
              <a:rPr sz="1400" b="1" spc="-5" dirty="0">
                <a:latin typeface="Arial"/>
                <a:cs typeface="Arial"/>
              </a:rPr>
              <a:t>Broad smile</a:t>
            </a:r>
            <a:r>
              <a:rPr sz="1400" spc="-5" dirty="0">
                <a:latin typeface="Arial"/>
                <a:cs typeface="Arial"/>
              </a:rPr>
              <a:t>: - This smile exposes </a:t>
            </a:r>
            <a:r>
              <a:rPr sz="1400" dirty="0">
                <a:latin typeface="Arial"/>
                <a:cs typeface="Arial"/>
              </a:rPr>
              <a:t>both sets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teeth, and is </a:t>
            </a:r>
            <a:r>
              <a:rPr sz="1400" dirty="0">
                <a:latin typeface="Arial"/>
                <a:cs typeface="Arial"/>
              </a:rPr>
              <a:t>usually </a:t>
            </a:r>
            <a:r>
              <a:rPr sz="1400" spc="-5" dirty="0">
                <a:latin typeface="Arial"/>
                <a:cs typeface="Arial"/>
              </a:rPr>
              <a:t>accompanied </a:t>
            </a:r>
            <a:r>
              <a:rPr sz="1400" dirty="0">
                <a:latin typeface="Arial"/>
                <a:cs typeface="Arial"/>
              </a:rPr>
              <a:t>by  </a:t>
            </a:r>
            <a:r>
              <a:rPr sz="1400" spc="-5" dirty="0">
                <a:latin typeface="Arial"/>
                <a:cs typeface="Arial"/>
              </a:rPr>
              <a:t>laughter, often without </a:t>
            </a:r>
            <a:r>
              <a:rPr sz="1400" spc="-10" dirty="0">
                <a:latin typeface="Arial"/>
                <a:cs typeface="Arial"/>
              </a:rPr>
              <a:t>eye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contact.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0455" y="4845811"/>
            <a:ext cx="6581140" cy="2145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7419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mic Sans MS"/>
                <a:cs typeface="Comic Sans MS"/>
              </a:rPr>
              <a:t>Characteristics </a:t>
            </a:r>
            <a:r>
              <a:rPr sz="1800" b="1" spc="-10" dirty="0">
                <a:latin typeface="Comic Sans MS"/>
                <a:cs typeface="Comic Sans MS"/>
              </a:rPr>
              <a:t>of </a:t>
            </a:r>
            <a:r>
              <a:rPr sz="1800" b="1" dirty="0">
                <a:latin typeface="Comic Sans MS"/>
                <a:cs typeface="Comic Sans MS"/>
              </a:rPr>
              <a:t>a</a:t>
            </a:r>
            <a:r>
              <a:rPr sz="1800" b="1" spc="35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Smile</a:t>
            </a:r>
            <a:endParaRPr sz="1800">
              <a:latin typeface="Comic Sans MS"/>
              <a:cs typeface="Comic Sans MS"/>
            </a:endParaRPr>
          </a:p>
          <a:p>
            <a:pPr marL="518159" marR="1870710" indent="-228600">
              <a:lnSpc>
                <a:spcPct val="110000"/>
              </a:lnSpc>
              <a:spcBef>
                <a:spcPts val="1405"/>
              </a:spcBef>
              <a:buFont typeface="UnDotum"/>
              <a:buChar char=""/>
              <a:tabLst>
                <a:tab pos="517525" algn="l"/>
                <a:tab pos="518159" algn="l"/>
              </a:tabLst>
            </a:pPr>
            <a:r>
              <a:rPr sz="1400" spc="-1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smile costs nothing, but gives </a:t>
            </a:r>
            <a:r>
              <a:rPr sz="1400" dirty="0">
                <a:latin typeface="Arial"/>
                <a:cs typeface="Arial"/>
              </a:rPr>
              <a:t>much. </a:t>
            </a:r>
            <a:r>
              <a:rPr sz="1400" spc="-20" dirty="0">
                <a:latin typeface="Arial"/>
                <a:cs typeface="Arial"/>
              </a:rPr>
              <a:t>It </a:t>
            </a:r>
            <a:r>
              <a:rPr sz="1400" spc="-5" dirty="0">
                <a:latin typeface="Arial"/>
                <a:cs typeface="Arial"/>
              </a:rPr>
              <a:t>enriches  those </a:t>
            </a:r>
            <a:r>
              <a:rPr sz="1400" spc="15" dirty="0">
                <a:latin typeface="Arial"/>
                <a:cs typeface="Arial"/>
              </a:rPr>
              <a:t>Who </a:t>
            </a:r>
            <a:r>
              <a:rPr sz="1400" spc="-5" dirty="0">
                <a:latin typeface="Arial"/>
                <a:cs typeface="Arial"/>
              </a:rPr>
              <a:t>receive, without </a:t>
            </a:r>
            <a:r>
              <a:rPr sz="1400" dirty="0">
                <a:latin typeface="Arial"/>
                <a:cs typeface="Arial"/>
              </a:rPr>
              <a:t>making </a:t>
            </a:r>
            <a:r>
              <a:rPr sz="1400" spc="-5" dirty="0">
                <a:latin typeface="Arial"/>
                <a:cs typeface="Arial"/>
              </a:rPr>
              <a:t>poorer those </a:t>
            </a:r>
            <a:r>
              <a:rPr sz="1400" spc="-10" dirty="0">
                <a:latin typeface="Arial"/>
                <a:cs typeface="Arial"/>
              </a:rPr>
              <a:t>who  give.</a:t>
            </a:r>
            <a:endParaRPr sz="1400">
              <a:latin typeface="Arial"/>
              <a:cs typeface="Arial"/>
            </a:endParaRPr>
          </a:p>
          <a:p>
            <a:pPr marL="518159" marR="2366010" indent="-228600">
              <a:lnSpc>
                <a:spcPct val="110000"/>
              </a:lnSpc>
              <a:spcBef>
                <a:spcPts val="120"/>
              </a:spcBef>
              <a:buFont typeface="UnDotum"/>
              <a:buChar char=""/>
              <a:tabLst>
                <a:tab pos="517525" algn="l"/>
                <a:tab pos="518159" algn="l"/>
              </a:tabLst>
            </a:pPr>
            <a:r>
              <a:rPr sz="1400" spc="-1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smile creates happiness in the home, fosters  goodwill in business, </a:t>
            </a:r>
            <a:r>
              <a:rPr sz="1400" dirty="0">
                <a:latin typeface="Arial"/>
                <a:cs typeface="Arial"/>
              </a:rPr>
              <a:t>countersign of </a:t>
            </a:r>
            <a:r>
              <a:rPr sz="1400" spc="-5" dirty="0">
                <a:latin typeface="Arial"/>
                <a:cs typeface="Arial"/>
              </a:rPr>
              <a:t>friendship,</a:t>
            </a:r>
            <a:endParaRPr sz="1400">
              <a:latin typeface="Arial"/>
              <a:cs typeface="Arial"/>
            </a:endParaRPr>
          </a:p>
          <a:p>
            <a:pPr marL="518159" marR="1949450" indent="-228600">
              <a:lnSpc>
                <a:spcPct val="108600"/>
              </a:lnSpc>
              <a:spcBef>
                <a:spcPts val="120"/>
              </a:spcBef>
              <a:buFont typeface="UnDotum"/>
              <a:buChar char=""/>
              <a:tabLst>
                <a:tab pos="517525" algn="l"/>
                <a:tab pos="518159" algn="l"/>
              </a:tabLst>
            </a:pPr>
            <a:r>
              <a:rPr sz="1400" spc="-20" dirty="0">
                <a:latin typeface="Arial"/>
                <a:cs typeface="Arial"/>
              </a:rPr>
              <a:t>It </a:t>
            </a:r>
            <a:r>
              <a:rPr sz="1400" spc="-5" dirty="0">
                <a:latin typeface="Arial"/>
                <a:cs typeface="Arial"/>
              </a:rPr>
              <a:t>brings rest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weary, </a:t>
            </a:r>
            <a:r>
              <a:rPr sz="1400" dirty="0">
                <a:latin typeface="Arial"/>
                <a:cs typeface="Arial"/>
              </a:rPr>
              <a:t>cheer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discouraged,  sunshine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the s nature's best antidote </a:t>
            </a:r>
            <a:r>
              <a:rPr sz="1400" spc="-10" dirty="0">
                <a:latin typeface="Arial"/>
                <a:cs typeface="Arial"/>
              </a:rPr>
              <a:t>for</a:t>
            </a:r>
            <a:r>
              <a:rPr sz="1400" spc="1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trouble.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3023" y="4803647"/>
            <a:ext cx="6635750" cy="3489960"/>
            <a:chOff x="573023" y="4803647"/>
            <a:chExt cx="6635750" cy="3489960"/>
          </a:xfrm>
        </p:grpSpPr>
        <p:sp>
          <p:nvSpPr>
            <p:cNvPr id="5" name="object 5"/>
            <p:cNvSpPr/>
            <p:nvPr/>
          </p:nvSpPr>
          <p:spPr>
            <a:xfrm>
              <a:off x="573024" y="4803647"/>
              <a:ext cx="6635750" cy="3489960"/>
            </a:xfrm>
            <a:custGeom>
              <a:avLst/>
              <a:gdLst/>
              <a:ahLst/>
              <a:cxnLst/>
              <a:rect l="l" t="t" r="r" b="b"/>
              <a:pathLst>
                <a:path w="6635750" h="3489959">
                  <a:moveTo>
                    <a:pt x="6617208" y="27432"/>
                  </a:moveTo>
                  <a:lnTo>
                    <a:pt x="6598920" y="27432"/>
                  </a:lnTo>
                  <a:lnTo>
                    <a:pt x="6598920" y="36576"/>
                  </a:lnTo>
                  <a:lnTo>
                    <a:pt x="6598920" y="3453384"/>
                  </a:lnTo>
                  <a:lnTo>
                    <a:pt x="36576" y="3453384"/>
                  </a:lnTo>
                  <a:lnTo>
                    <a:pt x="36576" y="36576"/>
                  </a:lnTo>
                  <a:lnTo>
                    <a:pt x="6598920" y="36576"/>
                  </a:lnTo>
                  <a:lnTo>
                    <a:pt x="6598920" y="27432"/>
                  </a:lnTo>
                  <a:lnTo>
                    <a:pt x="36576" y="27432"/>
                  </a:lnTo>
                  <a:lnTo>
                    <a:pt x="27432" y="27432"/>
                  </a:lnTo>
                  <a:lnTo>
                    <a:pt x="27432" y="3471672"/>
                  </a:lnTo>
                  <a:lnTo>
                    <a:pt x="36576" y="3471672"/>
                  </a:lnTo>
                  <a:lnTo>
                    <a:pt x="6598920" y="3471672"/>
                  </a:lnTo>
                  <a:lnTo>
                    <a:pt x="6617208" y="3471672"/>
                  </a:lnTo>
                  <a:lnTo>
                    <a:pt x="6617208" y="27432"/>
                  </a:lnTo>
                  <a:close/>
                </a:path>
                <a:path w="6635750" h="3489959">
                  <a:moveTo>
                    <a:pt x="6635496" y="0"/>
                  </a:moveTo>
                  <a:lnTo>
                    <a:pt x="6626352" y="0"/>
                  </a:lnTo>
                  <a:lnTo>
                    <a:pt x="6626352" y="18288"/>
                  </a:lnTo>
                  <a:lnTo>
                    <a:pt x="6626352" y="3480816"/>
                  </a:lnTo>
                  <a:lnTo>
                    <a:pt x="6598920" y="3480816"/>
                  </a:lnTo>
                  <a:lnTo>
                    <a:pt x="36576" y="3480816"/>
                  </a:lnTo>
                  <a:lnTo>
                    <a:pt x="18275" y="3480816"/>
                  </a:lnTo>
                  <a:lnTo>
                    <a:pt x="18275" y="18288"/>
                  </a:lnTo>
                  <a:lnTo>
                    <a:pt x="36576" y="18288"/>
                  </a:lnTo>
                  <a:lnTo>
                    <a:pt x="6598920" y="18288"/>
                  </a:lnTo>
                  <a:lnTo>
                    <a:pt x="6626352" y="18288"/>
                  </a:lnTo>
                  <a:lnTo>
                    <a:pt x="6626352" y="0"/>
                  </a:lnTo>
                  <a:lnTo>
                    <a:pt x="6598920" y="0"/>
                  </a:lnTo>
                  <a:lnTo>
                    <a:pt x="36576" y="0"/>
                  </a:lnTo>
                  <a:lnTo>
                    <a:pt x="18275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0" y="3480816"/>
                  </a:lnTo>
                  <a:lnTo>
                    <a:pt x="0" y="3489960"/>
                  </a:lnTo>
                  <a:lnTo>
                    <a:pt x="18275" y="3489960"/>
                  </a:lnTo>
                  <a:lnTo>
                    <a:pt x="36576" y="3489960"/>
                  </a:lnTo>
                  <a:lnTo>
                    <a:pt x="6598920" y="3489960"/>
                  </a:lnTo>
                  <a:lnTo>
                    <a:pt x="6626352" y="3489960"/>
                  </a:lnTo>
                  <a:lnTo>
                    <a:pt x="6635496" y="3489960"/>
                  </a:lnTo>
                  <a:lnTo>
                    <a:pt x="6635496" y="3480816"/>
                  </a:lnTo>
                  <a:lnTo>
                    <a:pt x="6635496" y="18288"/>
                  </a:lnTo>
                  <a:lnTo>
                    <a:pt x="663549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08320" y="5262371"/>
              <a:ext cx="1127760" cy="0"/>
            </a:xfrm>
            <a:custGeom>
              <a:avLst/>
              <a:gdLst/>
              <a:ahLst/>
              <a:cxnLst/>
              <a:rect l="l" t="t" r="r" b="b"/>
              <a:pathLst>
                <a:path w="1127759">
                  <a:moveTo>
                    <a:pt x="0" y="0"/>
                  </a:moveTo>
                  <a:lnTo>
                    <a:pt x="1127759" y="0"/>
                  </a:lnTo>
                </a:path>
              </a:pathLst>
            </a:custGeom>
            <a:ln w="3175">
              <a:solidFill>
                <a:srgbClr val="3A3A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47359" y="5265419"/>
              <a:ext cx="1249680" cy="30480"/>
            </a:xfrm>
            <a:custGeom>
              <a:avLst/>
              <a:gdLst/>
              <a:ahLst/>
              <a:cxnLst/>
              <a:rect l="l" t="t" r="r" b="b"/>
              <a:pathLst>
                <a:path w="1249679" h="30479">
                  <a:moveTo>
                    <a:pt x="48767" y="0"/>
                  </a:moveTo>
                  <a:lnTo>
                    <a:pt x="1200912" y="0"/>
                  </a:lnTo>
                </a:path>
                <a:path w="1249679" h="30479">
                  <a:moveTo>
                    <a:pt x="39624" y="3047"/>
                  </a:moveTo>
                  <a:lnTo>
                    <a:pt x="1210056" y="3047"/>
                  </a:lnTo>
                </a:path>
                <a:path w="1249679" h="30479">
                  <a:moveTo>
                    <a:pt x="33527" y="6095"/>
                  </a:moveTo>
                  <a:lnTo>
                    <a:pt x="1216151" y="6095"/>
                  </a:lnTo>
                </a:path>
                <a:path w="1249679" h="30479">
                  <a:moveTo>
                    <a:pt x="27431" y="9143"/>
                  </a:moveTo>
                  <a:lnTo>
                    <a:pt x="1222247" y="9143"/>
                  </a:lnTo>
                </a:path>
                <a:path w="1249679" h="30479">
                  <a:moveTo>
                    <a:pt x="21336" y="12191"/>
                  </a:moveTo>
                  <a:lnTo>
                    <a:pt x="1228343" y="12191"/>
                  </a:lnTo>
                </a:path>
                <a:path w="1249679" h="30479">
                  <a:moveTo>
                    <a:pt x="18287" y="15239"/>
                  </a:moveTo>
                  <a:lnTo>
                    <a:pt x="1234439" y="15239"/>
                  </a:lnTo>
                </a:path>
                <a:path w="1249679" h="30479">
                  <a:moveTo>
                    <a:pt x="12191" y="18287"/>
                  </a:moveTo>
                  <a:lnTo>
                    <a:pt x="1237488" y="18287"/>
                  </a:lnTo>
                </a:path>
                <a:path w="1249679" h="30479">
                  <a:moveTo>
                    <a:pt x="9143" y="21335"/>
                  </a:moveTo>
                  <a:lnTo>
                    <a:pt x="1240534" y="21335"/>
                  </a:lnTo>
                </a:path>
                <a:path w="1249679" h="30479">
                  <a:moveTo>
                    <a:pt x="6095" y="24383"/>
                  </a:moveTo>
                  <a:lnTo>
                    <a:pt x="1243584" y="24383"/>
                  </a:lnTo>
                </a:path>
                <a:path w="1249679" h="30479">
                  <a:moveTo>
                    <a:pt x="3048" y="27431"/>
                  </a:moveTo>
                  <a:lnTo>
                    <a:pt x="1246632" y="27431"/>
                  </a:lnTo>
                </a:path>
                <a:path w="1249679" h="30479">
                  <a:moveTo>
                    <a:pt x="0" y="30479"/>
                  </a:moveTo>
                  <a:lnTo>
                    <a:pt x="1249680" y="30479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13832" y="5297423"/>
              <a:ext cx="1316736" cy="17129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19927" y="7010399"/>
              <a:ext cx="1304544" cy="335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35168" y="7043927"/>
              <a:ext cx="1277112" cy="609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65647" y="7104887"/>
              <a:ext cx="1213103" cy="60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19927" y="7110983"/>
              <a:ext cx="1307592" cy="548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07735" y="7165847"/>
              <a:ext cx="1328928" cy="6156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569719" y="2993135"/>
            <a:ext cx="4569460" cy="1618615"/>
            <a:chOff x="1569719" y="2993135"/>
            <a:chExt cx="4569460" cy="1618615"/>
          </a:xfrm>
        </p:grpSpPr>
        <p:sp>
          <p:nvSpPr>
            <p:cNvPr id="15" name="object 15"/>
            <p:cNvSpPr/>
            <p:nvPr/>
          </p:nvSpPr>
          <p:spPr>
            <a:xfrm>
              <a:off x="1609343" y="2994659"/>
              <a:ext cx="4490085" cy="3175"/>
            </a:xfrm>
            <a:custGeom>
              <a:avLst/>
              <a:gdLst/>
              <a:ahLst/>
              <a:cxnLst/>
              <a:rect l="l" t="t" r="r" b="b"/>
              <a:pathLst>
                <a:path w="4490085" h="3175">
                  <a:moveTo>
                    <a:pt x="15240" y="0"/>
                  </a:moveTo>
                  <a:lnTo>
                    <a:pt x="4474464" y="0"/>
                  </a:lnTo>
                </a:path>
                <a:path w="4490085" h="3175">
                  <a:moveTo>
                    <a:pt x="0" y="3048"/>
                  </a:moveTo>
                  <a:lnTo>
                    <a:pt x="4489704" y="3048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69719" y="2999231"/>
              <a:ext cx="4568952" cy="16062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09343" y="4607051"/>
              <a:ext cx="4490085" cy="3175"/>
            </a:xfrm>
            <a:custGeom>
              <a:avLst/>
              <a:gdLst/>
              <a:ahLst/>
              <a:cxnLst/>
              <a:rect l="l" t="t" r="r" b="b"/>
              <a:pathLst>
                <a:path w="4490085" h="3175">
                  <a:moveTo>
                    <a:pt x="0" y="0"/>
                  </a:moveTo>
                  <a:lnTo>
                    <a:pt x="4489704" y="0"/>
                  </a:lnTo>
                </a:path>
                <a:path w="4490085" h="3175">
                  <a:moveTo>
                    <a:pt x="15240" y="3048"/>
                  </a:moveTo>
                  <a:lnTo>
                    <a:pt x="4474464" y="3048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r>
              <a:rPr dirty="0"/>
              <a:t>13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298195"/>
            <a:ext cx="16954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0" dirty="0"/>
              <a:t>G</a:t>
            </a:r>
            <a:r>
              <a:rPr spc="-735" dirty="0"/>
              <a:t>es</a:t>
            </a:r>
            <a:r>
              <a:rPr spc="5" dirty="0"/>
              <a:t>t</a:t>
            </a:r>
            <a:r>
              <a:rPr spc="-605" dirty="0"/>
              <a:t>u</a:t>
            </a:r>
            <a:r>
              <a:rPr spc="-465" dirty="0"/>
              <a:t>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79704" y="914400"/>
            <a:ext cx="1682750" cy="18415"/>
            <a:chOff x="679704" y="914400"/>
            <a:chExt cx="1682750" cy="18415"/>
          </a:xfrm>
        </p:grpSpPr>
        <p:sp>
          <p:nvSpPr>
            <p:cNvPr id="4" name="object 4"/>
            <p:cNvSpPr/>
            <p:nvPr/>
          </p:nvSpPr>
          <p:spPr>
            <a:xfrm>
              <a:off x="685800" y="920496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40" h="6350">
                  <a:moveTo>
                    <a:pt x="0" y="6096"/>
                  </a:moveTo>
                  <a:lnTo>
                    <a:pt x="15240" y="0"/>
                  </a:lnTo>
                  <a:lnTo>
                    <a:pt x="30479" y="6096"/>
                  </a:lnTo>
                  <a:lnTo>
                    <a:pt x="45720" y="0"/>
                  </a:lnTo>
                  <a:lnTo>
                    <a:pt x="60959" y="6096"/>
                  </a:lnTo>
                  <a:lnTo>
                    <a:pt x="76200" y="0"/>
                  </a:lnTo>
                  <a:lnTo>
                    <a:pt x="91440" y="6096"/>
                  </a:lnTo>
                  <a:lnTo>
                    <a:pt x="106679" y="0"/>
                  </a:lnTo>
                  <a:lnTo>
                    <a:pt x="121920" y="6096"/>
                  </a:lnTo>
                  <a:lnTo>
                    <a:pt x="137159" y="0"/>
                  </a:lnTo>
                  <a:lnTo>
                    <a:pt x="152400" y="6096"/>
                  </a:lnTo>
                  <a:lnTo>
                    <a:pt x="167640" y="0"/>
                  </a:lnTo>
                  <a:lnTo>
                    <a:pt x="182880" y="6096"/>
                  </a:lnTo>
                  <a:lnTo>
                    <a:pt x="198119" y="0"/>
                  </a:lnTo>
                  <a:lnTo>
                    <a:pt x="213359" y="6096"/>
                  </a:lnTo>
                  <a:lnTo>
                    <a:pt x="228600" y="0"/>
                  </a:lnTo>
                  <a:lnTo>
                    <a:pt x="243840" y="6096"/>
                  </a:lnTo>
                  <a:lnTo>
                    <a:pt x="259080" y="0"/>
                  </a:lnTo>
                  <a:lnTo>
                    <a:pt x="274319" y="6096"/>
                  </a:lnTo>
                  <a:lnTo>
                    <a:pt x="289559" y="0"/>
                  </a:lnTo>
                  <a:lnTo>
                    <a:pt x="304800" y="6096"/>
                  </a:lnTo>
                  <a:lnTo>
                    <a:pt x="320040" y="0"/>
                  </a:lnTo>
                  <a:lnTo>
                    <a:pt x="335280" y="6096"/>
                  </a:lnTo>
                  <a:lnTo>
                    <a:pt x="350519" y="0"/>
                  </a:lnTo>
                  <a:lnTo>
                    <a:pt x="365759" y="6096"/>
                  </a:lnTo>
                  <a:lnTo>
                    <a:pt x="381000" y="0"/>
                  </a:lnTo>
                  <a:lnTo>
                    <a:pt x="396240" y="6096"/>
                  </a:lnTo>
                  <a:lnTo>
                    <a:pt x="411480" y="0"/>
                  </a:lnTo>
                  <a:lnTo>
                    <a:pt x="426719" y="6096"/>
                  </a:lnTo>
                  <a:lnTo>
                    <a:pt x="441959" y="0"/>
                  </a:lnTo>
                  <a:lnTo>
                    <a:pt x="457200" y="6096"/>
                  </a:lnTo>
                  <a:lnTo>
                    <a:pt x="472440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8240" y="920496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0"/>
                  </a:moveTo>
                  <a:lnTo>
                    <a:pt x="15240" y="6096"/>
                  </a:lnTo>
                  <a:lnTo>
                    <a:pt x="30479" y="0"/>
                  </a:lnTo>
                  <a:lnTo>
                    <a:pt x="45719" y="6096"/>
                  </a:lnTo>
                  <a:lnTo>
                    <a:pt x="60959" y="0"/>
                  </a:lnTo>
                  <a:lnTo>
                    <a:pt x="76200" y="6096"/>
                  </a:lnTo>
                  <a:lnTo>
                    <a:pt x="91440" y="0"/>
                  </a:lnTo>
                  <a:lnTo>
                    <a:pt x="106679" y="6096"/>
                  </a:lnTo>
                  <a:lnTo>
                    <a:pt x="121919" y="0"/>
                  </a:lnTo>
                  <a:lnTo>
                    <a:pt x="137159" y="6096"/>
                  </a:lnTo>
                  <a:lnTo>
                    <a:pt x="152400" y="0"/>
                  </a:lnTo>
                  <a:lnTo>
                    <a:pt x="167640" y="6096"/>
                  </a:lnTo>
                  <a:lnTo>
                    <a:pt x="182879" y="0"/>
                  </a:lnTo>
                  <a:lnTo>
                    <a:pt x="198119" y="6096"/>
                  </a:lnTo>
                  <a:lnTo>
                    <a:pt x="213359" y="0"/>
                  </a:lnTo>
                  <a:lnTo>
                    <a:pt x="228600" y="6096"/>
                  </a:lnTo>
                  <a:lnTo>
                    <a:pt x="243840" y="0"/>
                  </a:lnTo>
                  <a:lnTo>
                    <a:pt x="259079" y="6096"/>
                  </a:lnTo>
                  <a:lnTo>
                    <a:pt x="274319" y="0"/>
                  </a:lnTo>
                  <a:lnTo>
                    <a:pt x="289559" y="6096"/>
                  </a:lnTo>
                  <a:lnTo>
                    <a:pt x="304800" y="0"/>
                  </a:lnTo>
                  <a:lnTo>
                    <a:pt x="320040" y="6096"/>
                  </a:lnTo>
                  <a:lnTo>
                    <a:pt x="335279" y="0"/>
                  </a:lnTo>
                  <a:lnTo>
                    <a:pt x="350519" y="6096"/>
                  </a:lnTo>
                  <a:lnTo>
                    <a:pt x="365759" y="0"/>
                  </a:lnTo>
                  <a:lnTo>
                    <a:pt x="381000" y="6096"/>
                  </a:lnTo>
                  <a:lnTo>
                    <a:pt x="396240" y="0"/>
                  </a:lnTo>
                  <a:lnTo>
                    <a:pt x="411479" y="6096"/>
                  </a:lnTo>
                  <a:lnTo>
                    <a:pt x="426719" y="0"/>
                  </a:lnTo>
                  <a:lnTo>
                    <a:pt x="441959" y="6096"/>
                  </a:lnTo>
                  <a:lnTo>
                    <a:pt x="457200" y="0"/>
                  </a:lnTo>
                  <a:lnTo>
                    <a:pt x="472440" y="6096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30680" y="920496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6096"/>
                  </a:moveTo>
                  <a:lnTo>
                    <a:pt x="15239" y="0"/>
                  </a:lnTo>
                  <a:lnTo>
                    <a:pt x="30480" y="6096"/>
                  </a:lnTo>
                  <a:lnTo>
                    <a:pt x="45719" y="0"/>
                  </a:lnTo>
                  <a:lnTo>
                    <a:pt x="60959" y="6096"/>
                  </a:lnTo>
                  <a:lnTo>
                    <a:pt x="76200" y="0"/>
                  </a:lnTo>
                  <a:lnTo>
                    <a:pt x="91439" y="6096"/>
                  </a:lnTo>
                  <a:lnTo>
                    <a:pt x="106680" y="0"/>
                  </a:lnTo>
                  <a:lnTo>
                    <a:pt x="121919" y="6096"/>
                  </a:lnTo>
                  <a:lnTo>
                    <a:pt x="137159" y="0"/>
                  </a:lnTo>
                  <a:lnTo>
                    <a:pt x="152400" y="6096"/>
                  </a:lnTo>
                  <a:lnTo>
                    <a:pt x="167639" y="0"/>
                  </a:lnTo>
                  <a:lnTo>
                    <a:pt x="182880" y="6096"/>
                  </a:lnTo>
                  <a:lnTo>
                    <a:pt x="198119" y="0"/>
                  </a:lnTo>
                  <a:lnTo>
                    <a:pt x="213359" y="6096"/>
                  </a:lnTo>
                  <a:lnTo>
                    <a:pt x="228600" y="0"/>
                  </a:lnTo>
                  <a:lnTo>
                    <a:pt x="243839" y="6096"/>
                  </a:lnTo>
                  <a:lnTo>
                    <a:pt x="259080" y="0"/>
                  </a:lnTo>
                  <a:lnTo>
                    <a:pt x="274319" y="6096"/>
                  </a:lnTo>
                  <a:lnTo>
                    <a:pt x="289559" y="0"/>
                  </a:lnTo>
                  <a:lnTo>
                    <a:pt x="304800" y="6096"/>
                  </a:lnTo>
                  <a:lnTo>
                    <a:pt x="320039" y="0"/>
                  </a:lnTo>
                  <a:lnTo>
                    <a:pt x="335280" y="6096"/>
                  </a:lnTo>
                  <a:lnTo>
                    <a:pt x="350519" y="0"/>
                  </a:lnTo>
                  <a:lnTo>
                    <a:pt x="365759" y="6096"/>
                  </a:lnTo>
                  <a:lnTo>
                    <a:pt x="381000" y="0"/>
                  </a:lnTo>
                  <a:lnTo>
                    <a:pt x="396239" y="6096"/>
                  </a:lnTo>
                  <a:lnTo>
                    <a:pt x="411480" y="0"/>
                  </a:lnTo>
                  <a:lnTo>
                    <a:pt x="426719" y="6096"/>
                  </a:lnTo>
                  <a:lnTo>
                    <a:pt x="441959" y="0"/>
                  </a:lnTo>
                  <a:lnTo>
                    <a:pt x="457200" y="6096"/>
                  </a:lnTo>
                  <a:lnTo>
                    <a:pt x="472439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03119" y="920496"/>
              <a:ext cx="253365" cy="6350"/>
            </a:xfrm>
            <a:custGeom>
              <a:avLst/>
              <a:gdLst/>
              <a:ahLst/>
              <a:cxnLst/>
              <a:rect l="l" t="t" r="r" b="b"/>
              <a:pathLst>
                <a:path w="253364" h="6350">
                  <a:moveTo>
                    <a:pt x="0" y="0"/>
                  </a:moveTo>
                  <a:lnTo>
                    <a:pt x="15240" y="6096"/>
                  </a:lnTo>
                  <a:lnTo>
                    <a:pt x="30480" y="0"/>
                  </a:lnTo>
                  <a:lnTo>
                    <a:pt x="45719" y="6096"/>
                  </a:lnTo>
                  <a:lnTo>
                    <a:pt x="60960" y="0"/>
                  </a:lnTo>
                  <a:lnTo>
                    <a:pt x="76200" y="6096"/>
                  </a:lnTo>
                  <a:lnTo>
                    <a:pt x="91440" y="0"/>
                  </a:lnTo>
                  <a:lnTo>
                    <a:pt x="106680" y="6096"/>
                  </a:lnTo>
                  <a:lnTo>
                    <a:pt x="121919" y="0"/>
                  </a:lnTo>
                  <a:lnTo>
                    <a:pt x="137160" y="6096"/>
                  </a:lnTo>
                  <a:lnTo>
                    <a:pt x="152400" y="0"/>
                  </a:lnTo>
                  <a:lnTo>
                    <a:pt x="167640" y="6096"/>
                  </a:lnTo>
                  <a:lnTo>
                    <a:pt x="182880" y="0"/>
                  </a:lnTo>
                  <a:lnTo>
                    <a:pt x="198119" y="6096"/>
                  </a:lnTo>
                  <a:lnTo>
                    <a:pt x="213360" y="0"/>
                  </a:lnTo>
                  <a:lnTo>
                    <a:pt x="228600" y="6096"/>
                  </a:lnTo>
                  <a:lnTo>
                    <a:pt x="243840" y="0"/>
                  </a:lnTo>
                  <a:lnTo>
                    <a:pt x="252984" y="3048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73100" y="1196137"/>
            <a:ext cx="6558915" cy="5679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43915">
              <a:lnSpc>
                <a:spcPct val="1243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gesture is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verbal </a:t>
            </a:r>
            <a:r>
              <a:rPr sz="1400" spc="-10" dirty="0">
                <a:latin typeface="Arial"/>
                <a:cs typeface="Arial"/>
              </a:rPr>
              <a:t>or non-verbal </a:t>
            </a:r>
            <a:r>
              <a:rPr sz="1400" dirty="0">
                <a:latin typeface="Arial"/>
                <a:cs typeface="Arial"/>
              </a:rPr>
              <a:t>body </a:t>
            </a:r>
            <a:r>
              <a:rPr sz="1400" spc="-5" dirty="0">
                <a:latin typeface="Arial"/>
                <a:cs typeface="Arial"/>
              </a:rPr>
              <a:t>movement used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express </a:t>
            </a:r>
            <a:r>
              <a:rPr sz="1400" spc="-10" dirty="0">
                <a:latin typeface="Arial"/>
                <a:cs typeface="Arial"/>
              </a:rPr>
              <a:t>or  </a:t>
            </a:r>
            <a:r>
              <a:rPr sz="1400" spc="-5" dirty="0">
                <a:latin typeface="Arial"/>
                <a:cs typeface="Arial"/>
              </a:rPr>
              <a:t>emphasize </a:t>
            </a:r>
            <a:r>
              <a:rPr sz="1400" spc="-10" dirty="0">
                <a:latin typeface="Arial"/>
                <a:cs typeface="Arial"/>
              </a:rPr>
              <a:t>an </a:t>
            </a:r>
            <a:r>
              <a:rPr sz="1400" dirty="0">
                <a:latin typeface="Arial"/>
                <a:cs typeface="Arial"/>
              </a:rPr>
              <a:t>idea, an </a:t>
            </a:r>
            <a:r>
              <a:rPr sz="1400" spc="-5" dirty="0">
                <a:solidFill>
                  <a:srgbClr val="4AABC5"/>
                </a:solidFill>
                <a:latin typeface="Comic Sans MS"/>
                <a:cs typeface="Comic Sans MS"/>
              </a:rPr>
              <a:t>E</a:t>
            </a:r>
            <a:r>
              <a:rPr sz="1100" spc="-5" dirty="0">
                <a:solidFill>
                  <a:srgbClr val="4AABC5"/>
                </a:solidFill>
                <a:latin typeface="Comic Sans MS"/>
                <a:cs typeface="Comic Sans MS"/>
              </a:rPr>
              <a:t>MOTION</a:t>
            </a:r>
            <a:r>
              <a:rPr sz="1400" spc="-5" dirty="0">
                <a:latin typeface="Arial"/>
                <a:cs typeface="Arial"/>
              </a:rPr>
              <a:t>, </a:t>
            </a:r>
            <a:r>
              <a:rPr sz="1400" spc="-10" dirty="0">
                <a:latin typeface="Arial"/>
                <a:cs typeface="Arial"/>
              </a:rPr>
              <a:t>or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spc="-10" dirty="0">
                <a:solidFill>
                  <a:srgbClr val="4AABC5"/>
                </a:solidFill>
                <a:latin typeface="Comic Sans MS"/>
                <a:cs typeface="Comic Sans MS"/>
              </a:rPr>
              <a:t>S</a:t>
            </a:r>
            <a:r>
              <a:rPr sz="1100" spc="-10" dirty="0">
                <a:solidFill>
                  <a:srgbClr val="4AABC5"/>
                </a:solidFill>
                <a:latin typeface="Comic Sans MS"/>
                <a:cs typeface="Comic Sans MS"/>
              </a:rPr>
              <a:t>TATE </a:t>
            </a:r>
            <a:r>
              <a:rPr sz="1100" spc="5" dirty="0">
                <a:solidFill>
                  <a:srgbClr val="4AABC5"/>
                </a:solidFill>
                <a:latin typeface="Comic Sans MS"/>
                <a:cs typeface="Comic Sans MS"/>
              </a:rPr>
              <a:t>OF</a:t>
            </a:r>
            <a:r>
              <a:rPr sz="1100" spc="55" dirty="0">
                <a:solidFill>
                  <a:srgbClr val="4AABC5"/>
                </a:solidFill>
                <a:latin typeface="Comic Sans MS"/>
                <a:cs typeface="Comic Sans MS"/>
              </a:rPr>
              <a:t> </a:t>
            </a:r>
            <a:r>
              <a:rPr sz="1100" spc="-10" dirty="0">
                <a:solidFill>
                  <a:srgbClr val="4AABC5"/>
                </a:solidFill>
                <a:latin typeface="Comic Sans MS"/>
                <a:cs typeface="Comic Sans MS"/>
              </a:rPr>
              <a:t>MIND</a:t>
            </a:r>
            <a:r>
              <a:rPr sz="1400" spc="-1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400" spc="-5" dirty="0">
                <a:latin typeface="Arial"/>
                <a:cs typeface="Arial"/>
              </a:rPr>
              <a:t>Gesture is defined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965"/>
              </a:spcBef>
            </a:pPr>
            <a:r>
              <a:rPr sz="1400" spc="25" dirty="0">
                <a:solidFill>
                  <a:srgbClr val="4AABC5"/>
                </a:solidFill>
                <a:latin typeface="Arial"/>
                <a:cs typeface="Arial"/>
              </a:rPr>
              <a:t>“Visible </a:t>
            </a:r>
            <a:r>
              <a:rPr sz="1400" spc="5" dirty="0">
                <a:solidFill>
                  <a:srgbClr val="4AABC5"/>
                </a:solidFill>
                <a:latin typeface="Arial"/>
                <a:cs typeface="Arial"/>
              </a:rPr>
              <a:t>bodily </a:t>
            </a:r>
            <a:r>
              <a:rPr sz="1400" spc="-10" dirty="0">
                <a:solidFill>
                  <a:srgbClr val="4AABC5"/>
                </a:solidFill>
                <a:latin typeface="Arial"/>
                <a:cs typeface="Arial"/>
              </a:rPr>
              <a:t>action </a:t>
            </a:r>
            <a:r>
              <a:rPr sz="1400" spc="-5" dirty="0">
                <a:solidFill>
                  <a:srgbClr val="4AABC5"/>
                </a:solidFill>
                <a:latin typeface="Arial"/>
                <a:cs typeface="Arial"/>
              </a:rPr>
              <a:t>by </a:t>
            </a:r>
            <a:r>
              <a:rPr sz="1400" spc="-10" dirty="0">
                <a:solidFill>
                  <a:srgbClr val="4AABC5"/>
                </a:solidFill>
                <a:latin typeface="Arial"/>
                <a:cs typeface="Arial"/>
              </a:rPr>
              <a:t>which </a:t>
            </a:r>
            <a:r>
              <a:rPr sz="1400" spc="-45" dirty="0">
                <a:solidFill>
                  <a:srgbClr val="4AABC5"/>
                </a:solidFill>
                <a:latin typeface="Arial"/>
                <a:cs typeface="Arial"/>
              </a:rPr>
              <a:t>meanin </a:t>
            </a:r>
            <a:r>
              <a:rPr sz="1400" spc="-5" dirty="0">
                <a:solidFill>
                  <a:srgbClr val="4AABC5"/>
                </a:solidFill>
                <a:latin typeface="Arial"/>
                <a:cs typeface="Arial"/>
              </a:rPr>
              <a:t>g </a:t>
            </a:r>
            <a:r>
              <a:rPr sz="1400" spc="-25" dirty="0">
                <a:solidFill>
                  <a:srgbClr val="4AABC5"/>
                </a:solidFill>
                <a:latin typeface="Arial"/>
                <a:cs typeface="Arial"/>
              </a:rPr>
              <a:t>is </a:t>
            </a:r>
            <a:r>
              <a:rPr sz="1400" spc="-20" dirty="0">
                <a:solidFill>
                  <a:srgbClr val="4AABC5"/>
                </a:solidFill>
                <a:latin typeface="Arial"/>
                <a:cs typeface="Arial"/>
              </a:rPr>
              <a:t>represented”</a:t>
            </a:r>
            <a:r>
              <a:rPr sz="1400" spc="235" dirty="0">
                <a:solidFill>
                  <a:srgbClr val="4AABC5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12700" marR="283845">
              <a:lnSpc>
                <a:spcPct val="110000"/>
              </a:lnSpc>
              <a:spcBef>
                <a:spcPts val="1220"/>
              </a:spcBef>
            </a:pPr>
            <a:r>
              <a:rPr sz="1400" spc="-5" dirty="0">
                <a:latin typeface="Arial"/>
                <a:cs typeface="Arial"/>
              </a:rPr>
              <a:t>This includes manual gestures, </a:t>
            </a:r>
            <a:r>
              <a:rPr sz="1400" spc="-10" dirty="0">
                <a:latin typeface="Arial"/>
                <a:cs typeface="Arial"/>
              </a:rPr>
              <a:t>movements of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10" dirty="0">
                <a:latin typeface="Arial"/>
                <a:cs typeface="Arial"/>
              </a:rPr>
              <a:t>whole </a:t>
            </a:r>
            <a:r>
              <a:rPr sz="1400" dirty="0">
                <a:latin typeface="Arial"/>
                <a:cs typeface="Arial"/>
              </a:rPr>
              <a:t>body </a:t>
            </a:r>
            <a:r>
              <a:rPr sz="1400" spc="-5" dirty="0">
                <a:latin typeface="Arial"/>
                <a:cs typeface="Arial"/>
              </a:rPr>
              <a:t>(shoulder </a:t>
            </a:r>
            <a:r>
              <a:rPr sz="1400" dirty="0">
                <a:latin typeface="Arial"/>
                <a:cs typeface="Arial"/>
              </a:rPr>
              <a:t>shrug),  </a:t>
            </a:r>
            <a:r>
              <a:rPr sz="1400" spc="-5" dirty="0">
                <a:latin typeface="Arial"/>
                <a:cs typeface="Arial"/>
              </a:rPr>
              <a:t>head movements (nodding) and facial expressions (smiling), postures (spatial  distance), </a:t>
            </a:r>
            <a:r>
              <a:rPr sz="1400" spc="-10" dirty="0">
                <a:latin typeface="Arial"/>
                <a:cs typeface="Arial"/>
              </a:rPr>
              <a:t>and </a:t>
            </a:r>
            <a:r>
              <a:rPr sz="1400" spc="-5" dirty="0">
                <a:latin typeface="Arial"/>
                <a:cs typeface="Arial"/>
              </a:rPr>
              <a:t>'clothing cues' (neckwear). Gesticulation is a form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15" dirty="0">
                <a:latin typeface="Arial"/>
                <a:cs typeface="Arial"/>
              </a:rPr>
              <a:t>non-verbal  </a:t>
            </a:r>
            <a:r>
              <a:rPr sz="1400" spc="-5" dirty="0">
                <a:latin typeface="Arial"/>
                <a:cs typeface="Arial"/>
              </a:rPr>
              <a:t>communication. Gestures convey messages. </a:t>
            </a:r>
            <a:r>
              <a:rPr sz="1400" spc="5" dirty="0">
                <a:latin typeface="Arial"/>
                <a:cs typeface="Arial"/>
              </a:rPr>
              <a:t>They </a:t>
            </a:r>
            <a:r>
              <a:rPr sz="1400" spc="-5" dirty="0">
                <a:latin typeface="Arial"/>
                <a:cs typeface="Arial"/>
              </a:rPr>
              <a:t>are voluntary—often even  involuntary—movements </a:t>
            </a:r>
            <a:r>
              <a:rPr sz="1400" spc="-10" dirty="0">
                <a:latin typeface="Arial"/>
                <a:cs typeface="Arial"/>
              </a:rPr>
              <a:t>we </a:t>
            </a:r>
            <a:r>
              <a:rPr sz="1400" dirty="0">
                <a:latin typeface="Arial"/>
                <a:cs typeface="Arial"/>
              </a:rPr>
              <a:t>make </a:t>
            </a:r>
            <a:r>
              <a:rPr sz="1400" spc="-10" dirty="0">
                <a:latin typeface="Arial"/>
                <a:cs typeface="Arial"/>
              </a:rPr>
              <a:t>with the </a:t>
            </a:r>
            <a:r>
              <a:rPr sz="1400" spc="-5" dirty="0">
                <a:latin typeface="Arial"/>
                <a:cs typeface="Arial"/>
              </a:rPr>
              <a:t>fingers, hands, arms, legs, </a:t>
            </a:r>
            <a:r>
              <a:rPr sz="1400" dirty="0">
                <a:latin typeface="Arial"/>
                <a:cs typeface="Arial"/>
              </a:rPr>
              <a:t>head,  </a:t>
            </a:r>
            <a:r>
              <a:rPr sz="1400" spc="-5" dirty="0">
                <a:latin typeface="Arial"/>
                <a:cs typeface="Arial"/>
              </a:rPr>
              <a:t>indeed </a:t>
            </a:r>
            <a:r>
              <a:rPr sz="1400" dirty="0">
                <a:latin typeface="Arial"/>
                <a:cs typeface="Arial"/>
              </a:rPr>
              <a:t>every </a:t>
            </a:r>
            <a:r>
              <a:rPr sz="1400" spc="-5" dirty="0">
                <a:latin typeface="Arial"/>
                <a:cs typeface="Arial"/>
              </a:rPr>
              <a:t>part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the body—with the intention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communicate. </a:t>
            </a:r>
            <a:r>
              <a:rPr sz="1400" spc="5" dirty="0">
                <a:latin typeface="Arial"/>
                <a:cs typeface="Arial"/>
              </a:rPr>
              <a:t>They </a:t>
            </a:r>
            <a:r>
              <a:rPr sz="1400" dirty="0">
                <a:latin typeface="Arial"/>
                <a:cs typeface="Arial"/>
              </a:rPr>
              <a:t>usually  </a:t>
            </a:r>
            <a:r>
              <a:rPr sz="1400" spc="-5" dirty="0">
                <a:latin typeface="Arial"/>
                <a:cs typeface="Arial"/>
              </a:rPr>
              <a:t>serve one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following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purposes.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9300"/>
              </a:lnSpc>
              <a:spcBef>
                <a:spcPts val="1045"/>
              </a:spcBef>
            </a:pPr>
            <a:r>
              <a:rPr sz="1400" dirty="0">
                <a:latin typeface="Arial"/>
                <a:cs typeface="Arial"/>
              </a:rPr>
              <a:t>They can </a:t>
            </a:r>
            <a:r>
              <a:rPr sz="1400" spc="-10" dirty="0">
                <a:latin typeface="Arial"/>
                <a:cs typeface="Arial"/>
              </a:rPr>
              <a:t>be </a:t>
            </a:r>
            <a:r>
              <a:rPr sz="1400" spc="-5" dirty="0">
                <a:latin typeface="Arial"/>
                <a:cs typeface="Arial"/>
              </a:rPr>
              <a:t>used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emphasize, </a:t>
            </a:r>
            <a:r>
              <a:rPr sz="1400" dirty="0">
                <a:latin typeface="Arial"/>
                <a:cs typeface="Arial"/>
              </a:rPr>
              <a:t>clarify, </a:t>
            </a:r>
            <a:r>
              <a:rPr sz="1400" spc="-10" dirty="0">
                <a:latin typeface="Arial"/>
                <a:cs typeface="Arial"/>
              </a:rPr>
              <a:t>or </a:t>
            </a:r>
            <a:r>
              <a:rPr sz="1400" dirty="0">
                <a:latin typeface="Arial"/>
                <a:cs typeface="Arial"/>
              </a:rPr>
              <a:t>amplify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dirty="0">
                <a:latin typeface="Arial"/>
                <a:cs typeface="Arial"/>
              </a:rPr>
              <a:t>verbal </a:t>
            </a:r>
            <a:r>
              <a:rPr sz="1400" spc="-10" dirty="0">
                <a:latin typeface="Arial"/>
                <a:cs typeface="Arial"/>
              </a:rPr>
              <a:t>message, </a:t>
            </a:r>
            <a:r>
              <a:rPr sz="1400" dirty="0">
                <a:latin typeface="Arial"/>
                <a:cs typeface="Arial"/>
              </a:rPr>
              <a:t>such </a:t>
            </a:r>
            <a:r>
              <a:rPr sz="1400" spc="-10" dirty="0">
                <a:latin typeface="Arial"/>
                <a:cs typeface="Arial"/>
              </a:rPr>
              <a:t>as  when </a:t>
            </a:r>
            <a:r>
              <a:rPr sz="1400" spc="-20" dirty="0">
                <a:latin typeface="Arial"/>
                <a:cs typeface="Arial"/>
              </a:rPr>
              <a:t>we </a:t>
            </a:r>
            <a:r>
              <a:rPr sz="1400" spc="-5" dirty="0">
                <a:latin typeface="Arial"/>
                <a:cs typeface="Arial"/>
              </a:rPr>
              <a:t>point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a chair while offering someone a seat. </a:t>
            </a:r>
            <a:r>
              <a:rPr sz="1400" spc="5" dirty="0">
                <a:latin typeface="Arial"/>
                <a:cs typeface="Arial"/>
              </a:rPr>
              <a:t>They </a:t>
            </a:r>
            <a:r>
              <a:rPr sz="1400" dirty="0">
                <a:latin typeface="Arial"/>
                <a:cs typeface="Arial"/>
              </a:rPr>
              <a:t>can </a:t>
            </a:r>
            <a:r>
              <a:rPr sz="1400" spc="-15" dirty="0">
                <a:latin typeface="Arial"/>
                <a:cs typeface="Arial"/>
              </a:rPr>
              <a:t>regulate </a:t>
            </a:r>
            <a:r>
              <a:rPr sz="1400" spc="-5" dirty="0">
                <a:latin typeface="Arial"/>
                <a:cs typeface="Arial"/>
              </a:rPr>
              <a:t>and  control human interaction, </a:t>
            </a:r>
            <a:r>
              <a:rPr sz="1400" spc="5" dirty="0">
                <a:latin typeface="Arial"/>
                <a:cs typeface="Arial"/>
              </a:rPr>
              <a:t>such </a:t>
            </a:r>
            <a:r>
              <a:rPr sz="1400" spc="-10" dirty="0">
                <a:latin typeface="Arial"/>
                <a:cs typeface="Arial"/>
              </a:rPr>
              <a:t>as </a:t>
            </a:r>
            <a:r>
              <a:rPr sz="1400" spc="-5" dirty="0">
                <a:latin typeface="Arial"/>
                <a:cs typeface="Arial"/>
              </a:rPr>
              <a:t>a nod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agreement </a:t>
            </a:r>
            <a:r>
              <a:rPr sz="1400" spc="-10" dirty="0">
                <a:latin typeface="Arial"/>
                <a:cs typeface="Arial"/>
              </a:rPr>
              <a:t>while </a:t>
            </a:r>
            <a:r>
              <a:rPr sz="1400" dirty="0">
                <a:latin typeface="Arial"/>
                <a:cs typeface="Arial"/>
              </a:rPr>
              <a:t>someone 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speaking.</a:t>
            </a:r>
            <a:endParaRPr sz="1400">
              <a:latin typeface="Arial"/>
              <a:cs typeface="Arial"/>
            </a:endParaRPr>
          </a:p>
          <a:p>
            <a:pPr marL="12700" marR="532765">
              <a:lnSpc>
                <a:spcPct val="108600"/>
              </a:lnSpc>
              <a:spcBef>
                <a:spcPts val="1055"/>
              </a:spcBef>
            </a:pPr>
            <a:r>
              <a:rPr sz="1400" dirty="0">
                <a:latin typeface="Arial"/>
                <a:cs typeface="Arial"/>
              </a:rPr>
              <a:t>They can </a:t>
            </a:r>
            <a:r>
              <a:rPr sz="1400" spc="-5" dirty="0">
                <a:latin typeface="Arial"/>
                <a:cs typeface="Arial"/>
              </a:rPr>
              <a:t>also </a:t>
            </a:r>
            <a:r>
              <a:rPr sz="1400" dirty="0">
                <a:latin typeface="Arial"/>
                <a:cs typeface="Arial"/>
              </a:rPr>
              <a:t>display effect or </a:t>
            </a:r>
            <a:r>
              <a:rPr sz="1400" spc="-5" dirty="0">
                <a:latin typeface="Arial"/>
                <a:cs typeface="Arial"/>
              </a:rPr>
              <a:t>emotion, </a:t>
            </a:r>
            <a:r>
              <a:rPr sz="1400" dirty="0">
                <a:latin typeface="Arial"/>
                <a:cs typeface="Arial"/>
              </a:rPr>
              <a:t>like making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dirty="0">
                <a:latin typeface="Arial"/>
                <a:cs typeface="Arial"/>
              </a:rPr>
              <a:t>fist </a:t>
            </a:r>
            <a:r>
              <a:rPr sz="1400" spc="-10" dirty="0">
                <a:latin typeface="Arial"/>
                <a:cs typeface="Arial"/>
              </a:rPr>
              <a:t>with </a:t>
            </a:r>
            <a:r>
              <a:rPr sz="1400" spc="-5" dirty="0">
                <a:latin typeface="Arial"/>
                <a:cs typeface="Arial"/>
              </a:rPr>
              <a:t>one hand </a:t>
            </a:r>
            <a:r>
              <a:rPr sz="1400" spc="-10" dirty="0">
                <a:latin typeface="Arial"/>
                <a:cs typeface="Arial"/>
              </a:rPr>
              <a:t>and  </a:t>
            </a:r>
            <a:r>
              <a:rPr sz="1400" spc="-5" dirty="0">
                <a:latin typeface="Arial"/>
                <a:cs typeface="Arial"/>
              </a:rPr>
              <a:t>hammering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open </a:t>
            </a:r>
            <a:r>
              <a:rPr sz="1400" spc="-10" dirty="0">
                <a:latin typeface="Arial"/>
                <a:cs typeface="Arial"/>
              </a:rPr>
              <a:t>palm of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other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prove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insistence.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L="12700" marR="135890">
              <a:lnSpc>
                <a:spcPct val="108600"/>
              </a:lnSpc>
              <a:spcBef>
                <a:spcPts val="5"/>
              </a:spcBef>
            </a:pP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sign </a:t>
            </a:r>
            <a:r>
              <a:rPr sz="1400" spc="-5" dirty="0">
                <a:latin typeface="Arial"/>
                <a:cs typeface="Arial"/>
              </a:rPr>
              <a:t>'V' with 2 fingers </a:t>
            </a:r>
            <a:r>
              <a:rPr sz="1400" dirty="0">
                <a:latin typeface="Arial"/>
                <a:cs typeface="Arial"/>
              </a:rPr>
              <a:t>can mean </a:t>
            </a:r>
            <a:r>
              <a:rPr sz="1400" spc="-5" dirty="0">
                <a:latin typeface="Arial"/>
                <a:cs typeface="Arial"/>
              </a:rPr>
              <a:t>victory, </a:t>
            </a:r>
            <a:r>
              <a:rPr sz="1400" dirty="0">
                <a:latin typeface="Arial"/>
                <a:cs typeface="Arial"/>
              </a:rPr>
              <a:t>peace, the </a:t>
            </a:r>
            <a:r>
              <a:rPr sz="1400" spc="-5" dirty="0">
                <a:latin typeface="Arial"/>
                <a:cs typeface="Arial"/>
              </a:rPr>
              <a:t>number 2 </a:t>
            </a:r>
            <a:r>
              <a:rPr sz="1400" dirty="0">
                <a:latin typeface="Arial"/>
                <a:cs typeface="Arial"/>
              </a:rPr>
              <a:t>or </a:t>
            </a:r>
            <a:r>
              <a:rPr sz="1400" spc="-5" dirty="0">
                <a:latin typeface="Arial"/>
                <a:cs typeface="Arial"/>
              </a:rPr>
              <a:t>"up </a:t>
            </a:r>
            <a:r>
              <a:rPr sz="1400" spc="-10" dirty="0">
                <a:latin typeface="Arial"/>
                <a:cs typeface="Arial"/>
              </a:rPr>
              <a:t>yours" </a:t>
            </a:r>
            <a:r>
              <a:rPr sz="1400" spc="-5" dirty="0">
                <a:latin typeface="Arial"/>
                <a:cs typeface="Arial"/>
              </a:rPr>
              <a:t>in  Britain:</a:t>
            </a:r>
            <a:r>
              <a:rPr sz="1400" spc="3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46047" y="7278623"/>
            <a:ext cx="1426845" cy="1981200"/>
            <a:chOff x="1146047" y="7278623"/>
            <a:chExt cx="1426845" cy="1981200"/>
          </a:xfrm>
        </p:grpSpPr>
        <p:sp>
          <p:nvSpPr>
            <p:cNvPr id="10" name="object 10"/>
            <p:cNvSpPr/>
            <p:nvPr/>
          </p:nvSpPr>
          <p:spPr>
            <a:xfrm>
              <a:off x="1146047" y="7278623"/>
              <a:ext cx="1426464" cy="19720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43583" y="9252203"/>
              <a:ext cx="1231900" cy="6350"/>
            </a:xfrm>
            <a:custGeom>
              <a:avLst/>
              <a:gdLst/>
              <a:ahLst/>
              <a:cxnLst/>
              <a:rect l="l" t="t" r="r" b="b"/>
              <a:pathLst>
                <a:path w="1231900" h="6350">
                  <a:moveTo>
                    <a:pt x="0" y="0"/>
                  </a:moveTo>
                  <a:lnTo>
                    <a:pt x="1231390" y="0"/>
                  </a:lnTo>
                </a:path>
                <a:path w="1231900" h="6350">
                  <a:moveTo>
                    <a:pt x="0" y="3048"/>
                  </a:moveTo>
                  <a:lnTo>
                    <a:pt x="1231390" y="3048"/>
                  </a:lnTo>
                </a:path>
                <a:path w="1231900" h="6350">
                  <a:moveTo>
                    <a:pt x="42671" y="6096"/>
                  </a:moveTo>
                  <a:lnTo>
                    <a:pt x="1188719" y="6096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745735" y="7278623"/>
            <a:ext cx="1591310" cy="1981200"/>
            <a:chOff x="4745735" y="7278623"/>
            <a:chExt cx="1591310" cy="1981200"/>
          </a:xfrm>
        </p:grpSpPr>
        <p:sp>
          <p:nvSpPr>
            <p:cNvPr id="13" name="object 13"/>
            <p:cNvSpPr/>
            <p:nvPr/>
          </p:nvSpPr>
          <p:spPr>
            <a:xfrm>
              <a:off x="4824983" y="7280147"/>
              <a:ext cx="1435735" cy="12700"/>
            </a:xfrm>
            <a:custGeom>
              <a:avLst/>
              <a:gdLst/>
              <a:ahLst/>
              <a:cxnLst/>
              <a:rect l="l" t="t" r="r" b="b"/>
              <a:pathLst>
                <a:path w="1435735" h="12700">
                  <a:moveTo>
                    <a:pt x="60960" y="0"/>
                  </a:moveTo>
                  <a:lnTo>
                    <a:pt x="1374648" y="0"/>
                  </a:lnTo>
                </a:path>
                <a:path w="1435735" h="12700">
                  <a:moveTo>
                    <a:pt x="18287" y="3047"/>
                  </a:moveTo>
                  <a:lnTo>
                    <a:pt x="1417319" y="3047"/>
                  </a:lnTo>
                </a:path>
                <a:path w="1435735" h="12700">
                  <a:moveTo>
                    <a:pt x="18287" y="6095"/>
                  </a:moveTo>
                  <a:lnTo>
                    <a:pt x="1417319" y="6095"/>
                  </a:lnTo>
                </a:path>
                <a:path w="1435735" h="12700">
                  <a:moveTo>
                    <a:pt x="0" y="9143"/>
                  </a:moveTo>
                  <a:lnTo>
                    <a:pt x="1435608" y="9143"/>
                  </a:lnTo>
                </a:path>
                <a:path w="1435735" h="12700">
                  <a:moveTo>
                    <a:pt x="0" y="12191"/>
                  </a:moveTo>
                  <a:lnTo>
                    <a:pt x="1435608" y="12191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45735" y="7293863"/>
              <a:ext cx="1591056" cy="19568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43271" y="9250679"/>
              <a:ext cx="1399031" cy="91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r>
              <a:rPr dirty="0"/>
              <a:t>14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525577"/>
            <a:ext cx="6598920" cy="51034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62865">
              <a:lnSpc>
                <a:spcPct val="109500"/>
              </a:lnSpc>
              <a:spcBef>
                <a:spcPts val="110"/>
              </a:spcBef>
            </a:pPr>
            <a:r>
              <a:rPr sz="1400" spc="-5" dirty="0">
                <a:latin typeface="Arial"/>
                <a:cs typeface="Arial"/>
              </a:rPr>
              <a:t>Gestures are often used in conjunction with verbal </a:t>
            </a:r>
            <a:r>
              <a:rPr sz="1400" dirty="0">
                <a:latin typeface="Arial"/>
                <a:cs typeface="Arial"/>
              </a:rPr>
              <a:t>messages. </a:t>
            </a:r>
            <a:r>
              <a:rPr sz="1400" spc="5" dirty="0">
                <a:latin typeface="Arial"/>
                <a:cs typeface="Arial"/>
              </a:rPr>
              <a:t>They </a:t>
            </a:r>
            <a:r>
              <a:rPr sz="1400" spc="-10" dirty="0">
                <a:latin typeface="Arial"/>
                <a:cs typeface="Arial"/>
              </a:rPr>
              <a:t>are  </a:t>
            </a:r>
            <a:r>
              <a:rPr sz="1400" spc="-5" dirty="0">
                <a:latin typeface="Arial"/>
                <a:cs typeface="Arial"/>
              </a:rPr>
              <a:t>simultaneous with the words </a:t>
            </a:r>
            <a:r>
              <a:rPr sz="1400" dirty="0">
                <a:latin typeface="Arial"/>
                <a:cs typeface="Arial"/>
              </a:rPr>
              <a:t>they </a:t>
            </a:r>
            <a:r>
              <a:rPr sz="1400" spc="-5" dirty="0">
                <a:latin typeface="Arial"/>
                <a:cs typeface="Arial"/>
              </a:rPr>
              <a:t>illustrate, </a:t>
            </a:r>
            <a:r>
              <a:rPr sz="1400" spc="-10" dirty="0">
                <a:latin typeface="Arial"/>
                <a:cs typeface="Arial"/>
              </a:rPr>
              <a:t>or </a:t>
            </a:r>
            <a:r>
              <a:rPr sz="1400" spc="-5" dirty="0">
                <a:latin typeface="Arial"/>
                <a:cs typeface="Arial"/>
              </a:rPr>
              <a:t>come </a:t>
            </a:r>
            <a:r>
              <a:rPr sz="1400" dirty="0">
                <a:latin typeface="Arial"/>
                <a:cs typeface="Arial"/>
              </a:rPr>
              <a:t>slightly </a:t>
            </a:r>
            <a:r>
              <a:rPr sz="1400" spc="-5" dirty="0">
                <a:latin typeface="Arial"/>
                <a:cs typeface="Arial"/>
              </a:rPr>
              <a:t>before </a:t>
            </a:r>
            <a:r>
              <a:rPr sz="1400" dirty="0">
                <a:latin typeface="Arial"/>
                <a:cs typeface="Arial"/>
              </a:rPr>
              <a:t>them. </a:t>
            </a:r>
            <a:r>
              <a:rPr sz="1400" spc="-5" dirty="0">
                <a:latin typeface="Arial"/>
                <a:cs typeface="Arial"/>
              </a:rPr>
              <a:t>Gesture  clusters refer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'the </a:t>
            </a:r>
            <a:r>
              <a:rPr sz="1400" spc="-5" dirty="0">
                <a:latin typeface="Arial"/>
                <a:cs typeface="Arial"/>
              </a:rPr>
              <a:t>myriads </a:t>
            </a:r>
            <a:r>
              <a:rPr sz="1400" dirty="0">
                <a:latin typeface="Arial"/>
                <a:cs typeface="Arial"/>
              </a:rPr>
              <a:t>of attitudes </a:t>
            </a:r>
            <a:r>
              <a:rPr sz="1400" spc="-5" dirty="0">
                <a:latin typeface="Arial"/>
                <a:cs typeface="Arial"/>
              </a:rPr>
              <a:t>expressed </a:t>
            </a:r>
            <a:r>
              <a:rPr sz="1400" dirty="0">
                <a:latin typeface="Arial"/>
                <a:cs typeface="Arial"/>
              </a:rPr>
              <a:t>by </a:t>
            </a:r>
            <a:r>
              <a:rPr sz="1400" spc="-5" dirty="0">
                <a:latin typeface="Arial"/>
                <a:cs typeface="Arial"/>
              </a:rPr>
              <a:t>not one gesture but a series 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related ones . . . </a:t>
            </a:r>
            <a:r>
              <a:rPr sz="1400" dirty="0">
                <a:latin typeface="Arial"/>
                <a:cs typeface="Arial"/>
              </a:rPr>
              <a:t>called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gesture-clusters'.</a:t>
            </a:r>
            <a:endParaRPr sz="1400">
              <a:latin typeface="Arial"/>
              <a:cs typeface="Arial"/>
            </a:endParaRPr>
          </a:p>
          <a:p>
            <a:pPr marL="12700" marR="16510">
              <a:lnSpc>
                <a:spcPct val="110000"/>
              </a:lnSpc>
              <a:spcBef>
                <a:spcPts val="1030"/>
              </a:spcBef>
            </a:pPr>
            <a:r>
              <a:rPr sz="1400" spc="-5" dirty="0">
                <a:latin typeface="Arial"/>
                <a:cs typeface="Arial"/>
              </a:rPr>
              <a:t>Gesture clusters, </a:t>
            </a:r>
            <a:r>
              <a:rPr sz="1400" spc="-10" dirty="0">
                <a:latin typeface="Arial"/>
                <a:cs typeface="Arial"/>
              </a:rPr>
              <a:t>which </a:t>
            </a:r>
            <a:r>
              <a:rPr sz="1400" spc="-5" dirty="0">
                <a:latin typeface="Arial"/>
                <a:cs typeface="Arial"/>
              </a:rPr>
              <a:t>are groups </a:t>
            </a:r>
            <a:r>
              <a:rPr sz="1400" spc="-10" dirty="0">
                <a:latin typeface="Arial"/>
                <a:cs typeface="Arial"/>
              </a:rPr>
              <a:t>of non-verbal </a:t>
            </a:r>
            <a:r>
              <a:rPr sz="1400" spc="-5" dirty="0">
                <a:latin typeface="Arial"/>
                <a:cs typeface="Arial"/>
              </a:rPr>
              <a:t>communication, are related </a:t>
            </a:r>
            <a:r>
              <a:rPr sz="1400" spc="5" dirty="0">
                <a:latin typeface="Arial"/>
                <a:cs typeface="Arial"/>
              </a:rPr>
              <a:t>to  </a:t>
            </a:r>
            <a:r>
              <a:rPr sz="1400" spc="-5" dirty="0">
                <a:latin typeface="Arial"/>
                <a:cs typeface="Arial"/>
              </a:rPr>
              <a:t>different attitudes. </a:t>
            </a:r>
            <a:r>
              <a:rPr sz="1400" spc="30" dirty="0">
                <a:latin typeface="Arial"/>
                <a:cs typeface="Arial"/>
              </a:rPr>
              <a:t>We </a:t>
            </a:r>
            <a:r>
              <a:rPr sz="1400" spc="-10" dirty="0">
                <a:latin typeface="Arial"/>
                <a:cs typeface="Arial"/>
              </a:rPr>
              <a:t>have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dirty="0">
                <a:latin typeface="Arial"/>
                <a:cs typeface="Arial"/>
              </a:rPr>
              <a:t>cluster </a:t>
            </a:r>
            <a:r>
              <a:rPr sz="1400" spc="-10" dirty="0">
                <a:latin typeface="Arial"/>
                <a:cs typeface="Arial"/>
              </a:rPr>
              <a:t>when </a:t>
            </a:r>
            <a:r>
              <a:rPr sz="1400" spc="-5" dirty="0">
                <a:latin typeface="Arial"/>
                <a:cs typeface="Arial"/>
              </a:rPr>
              <a:t>a person talks with </a:t>
            </a:r>
            <a:r>
              <a:rPr sz="1400" spc="-10" dirty="0">
                <a:latin typeface="Arial"/>
                <a:cs typeface="Arial"/>
              </a:rPr>
              <a:t>his </a:t>
            </a:r>
            <a:r>
              <a:rPr sz="1400" spc="-5" dirty="0">
                <a:latin typeface="Arial"/>
                <a:cs typeface="Arial"/>
              </a:rPr>
              <a:t>fists clenched,  shakes </a:t>
            </a:r>
            <a:r>
              <a:rPr sz="1400" dirty="0">
                <a:latin typeface="Arial"/>
                <a:cs typeface="Arial"/>
              </a:rPr>
              <a:t>his index </a:t>
            </a:r>
            <a:r>
              <a:rPr sz="1400" spc="-5" dirty="0">
                <a:latin typeface="Arial"/>
                <a:cs typeface="Arial"/>
              </a:rPr>
              <a:t>finger, and is blushing either due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heat </a:t>
            </a:r>
            <a:r>
              <a:rPr sz="1400" spc="-10" dirty="0">
                <a:latin typeface="Arial"/>
                <a:cs typeface="Arial"/>
              </a:rPr>
              <a:t>or </a:t>
            </a:r>
            <a:r>
              <a:rPr sz="1400" spc="-5" dirty="0">
                <a:latin typeface="Arial"/>
                <a:cs typeface="Arial"/>
              </a:rPr>
              <a:t>anger. </a:t>
            </a:r>
            <a:r>
              <a:rPr sz="1400" dirty="0">
                <a:latin typeface="Arial"/>
                <a:cs typeface="Arial"/>
              </a:rPr>
              <a:t>Each </a:t>
            </a:r>
            <a:r>
              <a:rPr sz="1400" spc="-5" dirty="0">
                <a:latin typeface="Arial"/>
                <a:cs typeface="Arial"/>
              </a:rPr>
              <a:t>gesture is  </a:t>
            </a:r>
            <a:r>
              <a:rPr sz="1400" dirty="0">
                <a:latin typeface="Arial"/>
                <a:cs typeface="Arial"/>
              </a:rPr>
              <a:t>like </a:t>
            </a:r>
            <a:r>
              <a:rPr sz="1400" spc="-5" dirty="0">
                <a:latin typeface="Arial"/>
                <a:cs typeface="Arial"/>
              </a:rPr>
              <a:t>a word in a language. </a:t>
            </a:r>
            <a:r>
              <a:rPr sz="1400" dirty="0">
                <a:latin typeface="Arial"/>
                <a:cs typeface="Arial"/>
              </a:rPr>
              <a:t>To understand </a:t>
            </a:r>
            <a:r>
              <a:rPr sz="1400" spc="5" dirty="0">
                <a:latin typeface="Arial"/>
                <a:cs typeface="Arial"/>
              </a:rPr>
              <a:t>any </a:t>
            </a:r>
            <a:r>
              <a:rPr sz="1400" spc="-10" dirty="0">
                <a:latin typeface="Arial"/>
                <a:cs typeface="Arial"/>
              </a:rPr>
              <a:t>language we </a:t>
            </a:r>
            <a:r>
              <a:rPr sz="1400" dirty="0">
                <a:latin typeface="Arial"/>
                <a:cs typeface="Arial"/>
              </a:rPr>
              <a:t>need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structure </a:t>
            </a:r>
            <a:r>
              <a:rPr sz="1400" spc="-5" dirty="0">
                <a:latin typeface="Arial"/>
                <a:cs typeface="Arial"/>
              </a:rPr>
              <a:t>the  words </a:t>
            </a:r>
            <a:r>
              <a:rPr sz="1400" dirty="0">
                <a:latin typeface="Arial"/>
                <a:cs typeface="Arial"/>
              </a:rPr>
              <a:t>into </a:t>
            </a:r>
            <a:r>
              <a:rPr sz="1400" spc="-5" dirty="0">
                <a:latin typeface="Arial"/>
                <a:cs typeface="Arial"/>
              </a:rPr>
              <a:t>units </a:t>
            </a:r>
            <a:r>
              <a:rPr sz="1400" spc="-10" dirty="0">
                <a:latin typeface="Arial"/>
                <a:cs typeface="Arial"/>
              </a:rPr>
              <a:t>or sentences to </a:t>
            </a:r>
            <a:r>
              <a:rPr sz="1400" spc="-5" dirty="0">
                <a:latin typeface="Arial"/>
                <a:cs typeface="Arial"/>
              </a:rPr>
              <a:t>obtain </a:t>
            </a:r>
            <a:r>
              <a:rPr sz="1400" spc="-10" dirty="0">
                <a:latin typeface="Arial"/>
                <a:cs typeface="Arial"/>
              </a:rPr>
              <a:t>their </a:t>
            </a:r>
            <a:r>
              <a:rPr sz="1400" spc="-5" dirty="0">
                <a:latin typeface="Arial"/>
                <a:cs typeface="Arial"/>
              </a:rPr>
              <a:t>complete </a:t>
            </a:r>
            <a:r>
              <a:rPr sz="1400" spc="-10" dirty="0">
                <a:latin typeface="Arial"/>
                <a:cs typeface="Arial"/>
              </a:rPr>
              <a:t>meaning; </a:t>
            </a:r>
            <a:r>
              <a:rPr sz="1400" spc="-5" dirty="0">
                <a:latin typeface="Arial"/>
                <a:cs typeface="Arial"/>
              </a:rPr>
              <a:t>for, </a:t>
            </a:r>
            <a:r>
              <a:rPr sz="1400" dirty="0">
                <a:latin typeface="Arial"/>
                <a:cs typeface="Arial"/>
              </a:rPr>
              <a:t>taken </a:t>
            </a:r>
            <a:r>
              <a:rPr sz="1400" spc="15" dirty="0">
                <a:latin typeface="Arial"/>
                <a:cs typeface="Arial"/>
              </a:rPr>
              <a:t>by </a:t>
            </a:r>
            <a:r>
              <a:rPr sz="1400" spc="-5" dirty="0">
                <a:latin typeface="Arial"/>
                <a:cs typeface="Arial"/>
              </a:rPr>
              <a:t>itself,  a </a:t>
            </a:r>
            <a:r>
              <a:rPr sz="1400" spc="-10" dirty="0">
                <a:latin typeface="Arial"/>
                <a:cs typeface="Arial"/>
              </a:rPr>
              <a:t>word has </a:t>
            </a:r>
            <a:r>
              <a:rPr sz="1400" spc="-5" dirty="0">
                <a:latin typeface="Arial"/>
                <a:cs typeface="Arial"/>
              </a:rPr>
              <a:t>several meanings. </a:t>
            </a:r>
            <a:r>
              <a:rPr sz="1400" spc="-20" dirty="0">
                <a:latin typeface="Arial"/>
                <a:cs typeface="Arial"/>
              </a:rPr>
              <a:t>If we </a:t>
            </a:r>
            <a:r>
              <a:rPr sz="1400" dirty="0">
                <a:latin typeface="Arial"/>
                <a:cs typeface="Arial"/>
              </a:rPr>
              <a:t>isolate the </a:t>
            </a:r>
            <a:r>
              <a:rPr sz="1400" spc="-5" dirty="0">
                <a:latin typeface="Arial"/>
                <a:cs typeface="Arial"/>
              </a:rPr>
              <a:t>various gestures in a cluster, </a:t>
            </a:r>
            <a:r>
              <a:rPr sz="1400" spc="-10" dirty="0">
                <a:latin typeface="Arial"/>
                <a:cs typeface="Arial"/>
              </a:rPr>
              <a:t>we will  not </a:t>
            </a:r>
            <a:r>
              <a:rPr sz="1400" dirty="0">
                <a:latin typeface="Arial"/>
                <a:cs typeface="Arial"/>
              </a:rPr>
              <a:t>find </a:t>
            </a:r>
            <a:r>
              <a:rPr sz="1400" spc="-5" dirty="0">
                <a:latin typeface="Arial"/>
                <a:cs typeface="Arial"/>
              </a:rPr>
              <a:t>it </a:t>
            </a:r>
            <a:r>
              <a:rPr sz="1400" dirty="0">
                <a:latin typeface="Arial"/>
                <a:cs typeface="Arial"/>
              </a:rPr>
              <a:t>easy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understand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attitude expressed. Likewise, if </a:t>
            </a:r>
            <a:r>
              <a:rPr sz="1400" spc="-20" dirty="0">
                <a:latin typeface="Arial"/>
                <a:cs typeface="Arial"/>
              </a:rPr>
              <a:t>we </a:t>
            </a:r>
            <a:r>
              <a:rPr sz="1400" dirty="0">
                <a:latin typeface="Arial"/>
                <a:cs typeface="Arial"/>
              </a:rPr>
              <a:t>jump </a:t>
            </a:r>
            <a:r>
              <a:rPr sz="1400" spc="5" dirty="0">
                <a:latin typeface="Arial"/>
                <a:cs typeface="Arial"/>
              </a:rPr>
              <a:t>to  </a:t>
            </a:r>
            <a:r>
              <a:rPr sz="1400" spc="-5" dirty="0">
                <a:latin typeface="Arial"/>
                <a:cs typeface="Arial"/>
              </a:rPr>
              <a:t>conclusions </a:t>
            </a:r>
            <a:r>
              <a:rPr sz="1400" dirty="0">
                <a:latin typeface="Arial"/>
                <a:cs typeface="Arial"/>
              </a:rPr>
              <a:t>on </a:t>
            </a:r>
            <a:r>
              <a:rPr sz="1400" spc="-5" dirty="0">
                <a:latin typeface="Arial"/>
                <a:cs typeface="Arial"/>
              </a:rPr>
              <a:t>our interpretation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an isolated </a:t>
            </a:r>
            <a:r>
              <a:rPr sz="1400" spc="-5" dirty="0">
                <a:latin typeface="Arial"/>
                <a:cs typeface="Arial"/>
              </a:rPr>
              <a:t>gesture, </a:t>
            </a:r>
            <a:r>
              <a:rPr sz="1400" spc="-10" dirty="0">
                <a:latin typeface="Arial"/>
                <a:cs typeface="Arial"/>
              </a:rPr>
              <a:t>we </a:t>
            </a:r>
            <a:r>
              <a:rPr sz="1400" spc="-5" dirty="0">
                <a:latin typeface="Arial"/>
                <a:cs typeface="Arial"/>
              </a:rPr>
              <a:t>could find </a:t>
            </a:r>
            <a:r>
              <a:rPr sz="1400" dirty="0">
                <a:latin typeface="Arial"/>
                <a:cs typeface="Arial"/>
              </a:rPr>
              <a:t>ourselves  making </a:t>
            </a:r>
            <a:r>
              <a:rPr sz="1400" spc="-5" dirty="0">
                <a:latin typeface="Arial"/>
                <a:cs typeface="Arial"/>
              </a:rPr>
              <a:t>a mistake, </a:t>
            </a:r>
            <a:r>
              <a:rPr sz="1400" dirty="0">
                <a:latin typeface="Arial"/>
                <a:cs typeface="Arial"/>
              </a:rPr>
              <a:t>because </a:t>
            </a:r>
            <a:r>
              <a:rPr sz="1400" spc="-5" dirty="0">
                <a:latin typeface="Arial"/>
                <a:cs typeface="Arial"/>
              </a:rPr>
              <a:t>it is </a:t>
            </a:r>
            <a:r>
              <a:rPr sz="1400" dirty="0">
                <a:latin typeface="Arial"/>
                <a:cs typeface="Arial"/>
              </a:rPr>
              <a:t>very important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understand the </a:t>
            </a:r>
            <a:r>
              <a:rPr sz="1400" dirty="0">
                <a:latin typeface="Arial"/>
                <a:cs typeface="Arial"/>
              </a:rPr>
              <a:t>'congruence' </a:t>
            </a:r>
            <a:r>
              <a:rPr sz="1400" spc="-10" dirty="0">
                <a:latin typeface="Arial"/>
                <a:cs typeface="Arial"/>
              </a:rPr>
              <a:t>of  </a:t>
            </a:r>
            <a:r>
              <a:rPr sz="1400" spc="-5" dirty="0">
                <a:latin typeface="Arial"/>
                <a:cs typeface="Arial"/>
              </a:rPr>
              <a:t>gestures, that is,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harmony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gestures, with one another. </a:t>
            </a:r>
            <a:r>
              <a:rPr sz="1400" spc="30" dirty="0">
                <a:latin typeface="Arial"/>
                <a:cs typeface="Arial"/>
              </a:rPr>
              <a:t>We </a:t>
            </a:r>
            <a:r>
              <a:rPr sz="1400" spc="-25" dirty="0">
                <a:latin typeface="Arial"/>
                <a:cs typeface="Arial"/>
              </a:rPr>
              <a:t>should </a:t>
            </a:r>
            <a:r>
              <a:rPr sz="1400" dirty="0">
                <a:latin typeface="Arial"/>
                <a:cs typeface="Arial"/>
              </a:rPr>
              <a:t>look for  </a:t>
            </a:r>
            <a:r>
              <a:rPr sz="1400" spc="-5" dirty="0">
                <a:latin typeface="Arial"/>
                <a:cs typeface="Arial"/>
              </a:rPr>
              <a:t>attitudinal gestures that are so similar that </a:t>
            </a:r>
            <a:r>
              <a:rPr sz="1400" spc="10" dirty="0">
                <a:latin typeface="Arial"/>
                <a:cs typeface="Arial"/>
              </a:rPr>
              <a:t>they </a:t>
            </a:r>
            <a:r>
              <a:rPr sz="1400" spc="-5" dirty="0">
                <a:latin typeface="Arial"/>
                <a:cs typeface="Arial"/>
              </a:rPr>
              <a:t>not </a:t>
            </a:r>
            <a:r>
              <a:rPr sz="1400" spc="5" dirty="0">
                <a:latin typeface="Arial"/>
                <a:cs typeface="Arial"/>
              </a:rPr>
              <a:t>only </a:t>
            </a:r>
            <a:r>
              <a:rPr sz="1400" spc="-5" dirty="0">
                <a:latin typeface="Arial"/>
                <a:cs typeface="Arial"/>
              </a:rPr>
              <a:t>endorse </a:t>
            </a:r>
            <a:r>
              <a:rPr sz="1400" spc="-10" dirty="0">
                <a:latin typeface="Arial"/>
                <a:cs typeface="Arial"/>
              </a:rPr>
              <a:t>one </a:t>
            </a:r>
            <a:r>
              <a:rPr sz="1400" dirty="0">
                <a:latin typeface="Arial"/>
                <a:cs typeface="Arial"/>
              </a:rPr>
              <a:t>another </a:t>
            </a:r>
            <a:r>
              <a:rPr sz="1400" spc="-10" dirty="0">
                <a:latin typeface="Arial"/>
                <a:cs typeface="Arial"/>
              </a:rPr>
              <a:t>but  </a:t>
            </a:r>
            <a:r>
              <a:rPr sz="1400" spc="-5" dirty="0">
                <a:latin typeface="Arial"/>
                <a:cs typeface="Arial"/>
              </a:rPr>
              <a:t>serve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make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dirty="0">
                <a:latin typeface="Arial"/>
                <a:cs typeface="Arial"/>
              </a:rPr>
              <a:t>cluster </a:t>
            </a:r>
            <a:r>
              <a:rPr sz="1400" spc="-10" dirty="0">
                <a:latin typeface="Arial"/>
                <a:cs typeface="Arial"/>
              </a:rPr>
              <a:t>as </a:t>
            </a:r>
            <a:r>
              <a:rPr sz="1400" spc="-5" dirty="0">
                <a:latin typeface="Arial"/>
                <a:cs typeface="Arial"/>
              </a:rPr>
              <a:t>well. </a:t>
            </a:r>
            <a:r>
              <a:rPr sz="1400" dirty="0">
                <a:latin typeface="Arial"/>
                <a:cs typeface="Arial"/>
              </a:rPr>
              <a:t>Gestures </a:t>
            </a:r>
            <a:r>
              <a:rPr sz="1400" spc="-5" dirty="0">
                <a:latin typeface="Arial"/>
                <a:cs typeface="Arial"/>
              </a:rPr>
              <a:t>cannot </a:t>
            </a:r>
            <a:r>
              <a:rPr sz="1400" spc="-10" dirty="0">
                <a:latin typeface="Arial"/>
                <a:cs typeface="Arial"/>
              </a:rPr>
              <a:t>be </a:t>
            </a:r>
            <a:r>
              <a:rPr sz="1400" dirty="0">
                <a:latin typeface="Arial"/>
                <a:cs typeface="Arial"/>
              </a:rPr>
              <a:t>separated </a:t>
            </a:r>
            <a:r>
              <a:rPr sz="1400" spc="-5" dirty="0">
                <a:latin typeface="Arial"/>
                <a:cs typeface="Arial"/>
              </a:rPr>
              <a:t>from their `context'  either.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</a:pPr>
            <a:r>
              <a:rPr sz="1400" b="1" spc="-5" dirty="0">
                <a:latin typeface="Arial"/>
                <a:cs typeface="Arial"/>
              </a:rPr>
              <a:t>Evil genius </a:t>
            </a:r>
            <a:r>
              <a:rPr sz="1400" spc="-5" dirty="0">
                <a:latin typeface="Arial"/>
                <a:cs typeface="Arial"/>
              </a:rPr>
              <a:t>- Hitler taught himself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appear </a:t>
            </a:r>
            <a:r>
              <a:rPr sz="1400" dirty="0">
                <a:latin typeface="Arial"/>
                <a:cs typeface="Arial"/>
              </a:rPr>
              <a:t>more </a:t>
            </a:r>
            <a:r>
              <a:rPr sz="1400" spc="-5" dirty="0">
                <a:latin typeface="Arial"/>
                <a:cs typeface="Arial"/>
              </a:rPr>
              <a:t>charismatic </a:t>
            </a:r>
            <a:r>
              <a:rPr sz="1400" spc="5" dirty="0">
                <a:latin typeface="Arial"/>
                <a:cs typeface="Arial"/>
              </a:rPr>
              <a:t>in </a:t>
            </a:r>
            <a:r>
              <a:rPr sz="1400" spc="-15" dirty="0">
                <a:latin typeface="Arial"/>
                <a:cs typeface="Arial"/>
              </a:rPr>
              <a:t>public </a:t>
            </a:r>
            <a:r>
              <a:rPr sz="1400" spc="-5" dirty="0">
                <a:latin typeface="Arial"/>
                <a:cs typeface="Arial"/>
              </a:rPr>
              <a:t>speaking </a:t>
            </a:r>
            <a:r>
              <a:rPr sz="1400" dirty="0">
                <a:latin typeface="Arial"/>
                <a:cs typeface="Arial"/>
              </a:rPr>
              <a:t>by  </a:t>
            </a:r>
            <a:r>
              <a:rPr sz="1400" spc="-5" dirty="0">
                <a:latin typeface="Arial"/>
                <a:cs typeface="Arial"/>
              </a:rPr>
              <a:t>practicing </a:t>
            </a:r>
            <a:r>
              <a:rPr sz="1400" spc="-10" dirty="0">
                <a:latin typeface="Arial"/>
                <a:cs typeface="Arial"/>
              </a:rPr>
              <a:t>his </a:t>
            </a:r>
            <a:r>
              <a:rPr sz="1400" spc="-5" dirty="0">
                <a:latin typeface="Arial"/>
                <a:cs typeface="Arial"/>
              </a:rPr>
              <a:t>speeches and using </a:t>
            </a:r>
            <a:r>
              <a:rPr sz="1400" dirty="0">
                <a:latin typeface="Arial"/>
                <a:cs typeface="Arial"/>
              </a:rPr>
              <a:t>powerful </a:t>
            </a:r>
            <a:r>
              <a:rPr sz="1400" spc="-5" dirty="0">
                <a:latin typeface="Arial"/>
                <a:cs typeface="Arial"/>
              </a:rPr>
              <a:t>gestures in </a:t>
            </a:r>
            <a:r>
              <a:rPr sz="1400" dirty="0">
                <a:latin typeface="Arial"/>
                <a:cs typeface="Arial"/>
              </a:rPr>
              <a:t>front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mirror.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07136" y="6449567"/>
            <a:ext cx="1856739" cy="2810510"/>
            <a:chOff x="707136" y="6449567"/>
            <a:chExt cx="1856739" cy="2810510"/>
          </a:xfrm>
        </p:grpSpPr>
        <p:sp>
          <p:nvSpPr>
            <p:cNvPr id="4" name="object 4"/>
            <p:cNvSpPr/>
            <p:nvPr/>
          </p:nvSpPr>
          <p:spPr>
            <a:xfrm>
              <a:off x="804672" y="6451091"/>
              <a:ext cx="1661160" cy="6350"/>
            </a:xfrm>
            <a:custGeom>
              <a:avLst/>
              <a:gdLst/>
              <a:ahLst/>
              <a:cxnLst/>
              <a:rect l="l" t="t" r="r" b="b"/>
              <a:pathLst>
                <a:path w="1661160" h="6350">
                  <a:moveTo>
                    <a:pt x="42671" y="0"/>
                  </a:moveTo>
                  <a:lnTo>
                    <a:pt x="1618488" y="0"/>
                  </a:lnTo>
                </a:path>
                <a:path w="1661160" h="6350">
                  <a:moveTo>
                    <a:pt x="0" y="3048"/>
                  </a:moveTo>
                  <a:lnTo>
                    <a:pt x="1661160" y="3048"/>
                  </a:lnTo>
                </a:path>
                <a:path w="1661160" h="6350">
                  <a:moveTo>
                    <a:pt x="0" y="6096"/>
                  </a:moveTo>
                  <a:lnTo>
                    <a:pt x="1661160" y="6096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7136" y="6458711"/>
              <a:ext cx="1856232" cy="27919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4672" y="9250679"/>
              <a:ext cx="1661160" cy="91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410200" y="6434328"/>
            <a:ext cx="1850389" cy="2825750"/>
            <a:chOff x="5410200" y="6434328"/>
            <a:chExt cx="1850389" cy="2825750"/>
          </a:xfrm>
        </p:grpSpPr>
        <p:sp>
          <p:nvSpPr>
            <p:cNvPr id="8" name="object 8"/>
            <p:cNvSpPr/>
            <p:nvPr/>
          </p:nvSpPr>
          <p:spPr>
            <a:xfrm>
              <a:off x="5547360" y="6434328"/>
              <a:ext cx="1575815" cy="60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04688" y="6441948"/>
              <a:ext cx="1661160" cy="3175"/>
            </a:xfrm>
            <a:custGeom>
              <a:avLst/>
              <a:gdLst/>
              <a:ahLst/>
              <a:cxnLst/>
              <a:rect l="l" t="t" r="r" b="b"/>
              <a:pathLst>
                <a:path w="1661159" h="3175">
                  <a:moveTo>
                    <a:pt x="0" y="0"/>
                  </a:moveTo>
                  <a:lnTo>
                    <a:pt x="1661160" y="0"/>
                  </a:lnTo>
                </a:path>
                <a:path w="1661159" h="3175">
                  <a:moveTo>
                    <a:pt x="0" y="3048"/>
                  </a:moveTo>
                  <a:lnTo>
                    <a:pt x="1661160" y="3048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10200" y="6446520"/>
              <a:ext cx="1850136" cy="2804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04688" y="9252204"/>
              <a:ext cx="1661160" cy="6350"/>
            </a:xfrm>
            <a:custGeom>
              <a:avLst/>
              <a:gdLst/>
              <a:ahLst/>
              <a:cxnLst/>
              <a:rect l="l" t="t" r="r" b="b"/>
              <a:pathLst>
                <a:path w="1661159" h="6350">
                  <a:moveTo>
                    <a:pt x="0" y="0"/>
                  </a:moveTo>
                  <a:lnTo>
                    <a:pt x="1661160" y="0"/>
                  </a:lnTo>
                </a:path>
                <a:path w="1661159" h="6350">
                  <a:moveTo>
                    <a:pt x="0" y="3048"/>
                  </a:moveTo>
                  <a:lnTo>
                    <a:pt x="1661160" y="3048"/>
                  </a:lnTo>
                </a:path>
                <a:path w="1661159" h="6350">
                  <a:moveTo>
                    <a:pt x="42672" y="6096"/>
                  </a:moveTo>
                  <a:lnTo>
                    <a:pt x="1618488" y="6096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r>
              <a:rPr dirty="0"/>
              <a:t>15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298195"/>
            <a:ext cx="35788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20" dirty="0"/>
              <a:t>Body</a:t>
            </a:r>
            <a:r>
              <a:rPr spc="-405" dirty="0"/>
              <a:t> </a:t>
            </a:r>
            <a:r>
              <a:rPr spc="-660" dirty="0"/>
              <a:t>Movements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79704" y="914400"/>
            <a:ext cx="3560445" cy="18415"/>
            <a:chOff x="679704" y="914400"/>
            <a:chExt cx="3560445" cy="18415"/>
          </a:xfrm>
        </p:grpSpPr>
        <p:sp>
          <p:nvSpPr>
            <p:cNvPr id="4" name="object 4"/>
            <p:cNvSpPr/>
            <p:nvPr/>
          </p:nvSpPr>
          <p:spPr>
            <a:xfrm>
              <a:off x="685800" y="920496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40" h="6350">
                  <a:moveTo>
                    <a:pt x="0" y="6096"/>
                  </a:moveTo>
                  <a:lnTo>
                    <a:pt x="15240" y="0"/>
                  </a:lnTo>
                  <a:lnTo>
                    <a:pt x="30479" y="6096"/>
                  </a:lnTo>
                  <a:lnTo>
                    <a:pt x="45720" y="0"/>
                  </a:lnTo>
                  <a:lnTo>
                    <a:pt x="60959" y="6096"/>
                  </a:lnTo>
                  <a:lnTo>
                    <a:pt x="76200" y="0"/>
                  </a:lnTo>
                  <a:lnTo>
                    <a:pt x="91440" y="6096"/>
                  </a:lnTo>
                  <a:lnTo>
                    <a:pt x="106679" y="0"/>
                  </a:lnTo>
                  <a:lnTo>
                    <a:pt x="121920" y="6096"/>
                  </a:lnTo>
                  <a:lnTo>
                    <a:pt x="137159" y="0"/>
                  </a:lnTo>
                  <a:lnTo>
                    <a:pt x="152400" y="6096"/>
                  </a:lnTo>
                  <a:lnTo>
                    <a:pt x="167640" y="0"/>
                  </a:lnTo>
                  <a:lnTo>
                    <a:pt x="182880" y="6096"/>
                  </a:lnTo>
                  <a:lnTo>
                    <a:pt x="198119" y="0"/>
                  </a:lnTo>
                  <a:lnTo>
                    <a:pt x="213359" y="6096"/>
                  </a:lnTo>
                  <a:lnTo>
                    <a:pt x="228600" y="0"/>
                  </a:lnTo>
                  <a:lnTo>
                    <a:pt x="243840" y="6096"/>
                  </a:lnTo>
                  <a:lnTo>
                    <a:pt x="259080" y="0"/>
                  </a:lnTo>
                  <a:lnTo>
                    <a:pt x="274319" y="6096"/>
                  </a:lnTo>
                  <a:lnTo>
                    <a:pt x="289559" y="0"/>
                  </a:lnTo>
                  <a:lnTo>
                    <a:pt x="304800" y="6096"/>
                  </a:lnTo>
                  <a:lnTo>
                    <a:pt x="320040" y="0"/>
                  </a:lnTo>
                  <a:lnTo>
                    <a:pt x="335280" y="6096"/>
                  </a:lnTo>
                  <a:lnTo>
                    <a:pt x="350519" y="0"/>
                  </a:lnTo>
                  <a:lnTo>
                    <a:pt x="365759" y="6096"/>
                  </a:lnTo>
                  <a:lnTo>
                    <a:pt x="381000" y="0"/>
                  </a:lnTo>
                  <a:lnTo>
                    <a:pt x="396240" y="6096"/>
                  </a:lnTo>
                  <a:lnTo>
                    <a:pt x="411480" y="0"/>
                  </a:lnTo>
                  <a:lnTo>
                    <a:pt x="426719" y="6096"/>
                  </a:lnTo>
                  <a:lnTo>
                    <a:pt x="441959" y="0"/>
                  </a:lnTo>
                  <a:lnTo>
                    <a:pt x="457200" y="6096"/>
                  </a:lnTo>
                  <a:lnTo>
                    <a:pt x="472440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8240" y="920496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0"/>
                  </a:moveTo>
                  <a:lnTo>
                    <a:pt x="15240" y="6096"/>
                  </a:lnTo>
                  <a:lnTo>
                    <a:pt x="30479" y="0"/>
                  </a:lnTo>
                  <a:lnTo>
                    <a:pt x="45719" y="6096"/>
                  </a:lnTo>
                  <a:lnTo>
                    <a:pt x="60959" y="0"/>
                  </a:lnTo>
                  <a:lnTo>
                    <a:pt x="76200" y="6096"/>
                  </a:lnTo>
                  <a:lnTo>
                    <a:pt x="91440" y="0"/>
                  </a:lnTo>
                  <a:lnTo>
                    <a:pt x="106679" y="6096"/>
                  </a:lnTo>
                  <a:lnTo>
                    <a:pt x="121919" y="0"/>
                  </a:lnTo>
                  <a:lnTo>
                    <a:pt x="137159" y="6096"/>
                  </a:lnTo>
                  <a:lnTo>
                    <a:pt x="152400" y="0"/>
                  </a:lnTo>
                  <a:lnTo>
                    <a:pt x="167640" y="6096"/>
                  </a:lnTo>
                  <a:lnTo>
                    <a:pt x="182879" y="0"/>
                  </a:lnTo>
                  <a:lnTo>
                    <a:pt x="198119" y="6096"/>
                  </a:lnTo>
                  <a:lnTo>
                    <a:pt x="213359" y="0"/>
                  </a:lnTo>
                  <a:lnTo>
                    <a:pt x="228600" y="6096"/>
                  </a:lnTo>
                  <a:lnTo>
                    <a:pt x="243840" y="0"/>
                  </a:lnTo>
                  <a:lnTo>
                    <a:pt x="259079" y="6096"/>
                  </a:lnTo>
                  <a:lnTo>
                    <a:pt x="274319" y="0"/>
                  </a:lnTo>
                  <a:lnTo>
                    <a:pt x="289559" y="6096"/>
                  </a:lnTo>
                  <a:lnTo>
                    <a:pt x="304800" y="0"/>
                  </a:lnTo>
                  <a:lnTo>
                    <a:pt x="320040" y="6096"/>
                  </a:lnTo>
                  <a:lnTo>
                    <a:pt x="335279" y="0"/>
                  </a:lnTo>
                  <a:lnTo>
                    <a:pt x="350519" y="6096"/>
                  </a:lnTo>
                  <a:lnTo>
                    <a:pt x="365759" y="0"/>
                  </a:lnTo>
                  <a:lnTo>
                    <a:pt x="381000" y="6096"/>
                  </a:lnTo>
                  <a:lnTo>
                    <a:pt x="396240" y="0"/>
                  </a:lnTo>
                  <a:lnTo>
                    <a:pt x="411479" y="6096"/>
                  </a:lnTo>
                  <a:lnTo>
                    <a:pt x="426719" y="0"/>
                  </a:lnTo>
                  <a:lnTo>
                    <a:pt x="441959" y="6096"/>
                  </a:lnTo>
                  <a:lnTo>
                    <a:pt x="457200" y="0"/>
                  </a:lnTo>
                  <a:lnTo>
                    <a:pt x="472440" y="6096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30680" y="920496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6096"/>
                  </a:moveTo>
                  <a:lnTo>
                    <a:pt x="15239" y="0"/>
                  </a:lnTo>
                  <a:lnTo>
                    <a:pt x="30480" y="6096"/>
                  </a:lnTo>
                  <a:lnTo>
                    <a:pt x="45719" y="0"/>
                  </a:lnTo>
                  <a:lnTo>
                    <a:pt x="60959" y="6096"/>
                  </a:lnTo>
                  <a:lnTo>
                    <a:pt x="76200" y="0"/>
                  </a:lnTo>
                  <a:lnTo>
                    <a:pt x="91439" y="6096"/>
                  </a:lnTo>
                  <a:lnTo>
                    <a:pt x="106680" y="0"/>
                  </a:lnTo>
                  <a:lnTo>
                    <a:pt x="121919" y="6096"/>
                  </a:lnTo>
                  <a:lnTo>
                    <a:pt x="137159" y="0"/>
                  </a:lnTo>
                  <a:lnTo>
                    <a:pt x="152400" y="6096"/>
                  </a:lnTo>
                  <a:lnTo>
                    <a:pt x="167639" y="0"/>
                  </a:lnTo>
                  <a:lnTo>
                    <a:pt x="182880" y="6096"/>
                  </a:lnTo>
                  <a:lnTo>
                    <a:pt x="198119" y="0"/>
                  </a:lnTo>
                  <a:lnTo>
                    <a:pt x="213359" y="6096"/>
                  </a:lnTo>
                  <a:lnTo>
                    <a:pt x="228600" y="0"/>
                  </a:lnTo>
                  <a:lnTo>
                    <a:pt x="243839" y="6096"/>
                  </a:lnTo>
                  <a:lnTo>
                    <a:pt x="259080" y="0"/>
                  </a:lnTo>
                  <a:lnTo>
                    <a:pt x="274319" y="6096"/>
                  </a:lnTo>
                  <a:lnTo>
                    <a:pt x="289559" y="0"/>
                  </a:lnTo>
                  <a:lnTo>
                    <a:pt x="304800" y="6096"/>
                  </a:lnTo>
                  <a:lnTo>
                    <a:pt x="320039" y="0"/>
                  </a:lnTo>
                  <a:lnTo>
                    <a:pt x="335280" y="6096"/>
                  </a:lnTo>
                  <a:lnTo>
                    <a:pt x="350519" y="0"/>
                  </a:lnTo>
                  <a:lnTo>
                    <a:pt x="365759" y="6096"/>
                  </a:lnTo>
                  <a:lnTo>
                    <a:pt x="381000" y="0"/>
                  </a:lnTo>
                  <a:lnTo>
                    <a:pt x="396239" y="6096"/>
                  </a:lnTo>
                  <a:lnTo>
                    <a:pt x="411480" y="0"/>
                  </a:lnTo>
                  <a:lnTo>
                    <a:pt x="426719" y="6096"/>
                  </a:lnTo>
                  <a:lnTo>
                    <a:pt x="441959" y="0"/>
                  </a:lnTo>
                  <a:lnTo>
                    <a:pt x="457200" y="6096"/>
                  </a:lnTo>
                  <a:lnTo>
                    <a:pt x="472439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03119" y="920496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0"/>
                  </a:moveTo>
                  <a:lnTo>
                    <a:pt x="15240" y="6096"/>
                  </a:lnTo>
                  <a:lnTo>
                    <a:pt x="30480" y="0"/>
                  </a:lnTo>
                  <a:lnTo>
                    <a:pt x="45719" y="6096"/>
                  </a:lnTo>
                  <a:lnTo>
                    <a:pt x="60960" y="0"/>
                  </a:lnTo>
                  <a:lnTo>
                    <a:pt x="76200" y="6096"/>
                  </a:lnTo>
                  <a:lnTo>
                    <a:pt x="91440" y="0"/>
                  </a:lnTo>
                  <a:lnTo>
                    <a:pt x="106680" y="6096"/>
                  </a:lnTo>
                  <a:lnTo>
                    <a:pt x="121919" y="0"/>
                  </a:lnTo>
                  <a:lnTo>
                    <a:pt x="137160" y="6096"/>
                  </a:lnTo>
                  <a:lnTo>
                    <a:pt x="152400" y="0"/>
                  </a:lnTo>
                  <a:lnTo>
                    <a:pt x="167640" y="6096"/>
                  </a:lnTo>
                  <a:lnTo>
                    <a:pt x="182880" y="0"/>
                  </a:lnTo>
                  <a:lnTo>
                    <a:pt x="198119" y="6096"/>
                  </a:lnTo>
                  <a:lnTo>
                    <a:pt x="213360" y="0"/>
                  </a:lnTo>
                  <a:lnTo>
                    <a:pt x="228600" y="6096"/>
                  </a:lnTo>
                  <a:lnTo>
                    <a:pt x="243840" y="0"/>
                  </a:lnTo>
                  <a:lnTo>
                    <a:pt x="259080" y="6096"/>
                  </a:lnTo>
                  <a:lnTo>
                    <a:pt x="274319" y="0"/>
                  </a:lnTo>
                  <a:lnTo>
                    <a:pt x="289560" y="6096"/>
                  </a:lnTo>
                  <a:lnTo>
                    <a:pt x="304800" y="0"/>
                  </a:lnTo>
                  <a:lnTo>
                    <a:pt x="320040" y="6096"/>
                  </a:lnTo>
                  <a:lnTo>
                    <a:pt x="335280" y="0"/>
                  </a:lnTo>
                  <a:lnTo>
                    <a:pt x="350519" y="6096"/>
                  </a:lnTo>
                  <a:lnTo>
                    <a:pt x="365760" y="0"/>
                  </a:lnTo>
                  <a:lnTo>
                    <a:pt x="381000" y="6096"/>
                  </a:lnTo>
                  <a:lnTo>
                    <a:pt x="396240" y="0"/>
                  </a:lnTo>
                  <a:lnTo>
                    <a:pt x="411480" y="6096"/>
                  </a:lnTo>
                  <a:lnTo>
                    <a:pt x="426719" y="0"/>
                  </a:lnTo>
                  <a:lnTo>
                    <a:pt x="441960" y="6096"/>
                  </a:lnTo>
                  <a:lnTo>
                    <a:pt x="457200" y="0"/>
                  </a:lnTo>
                  <a:lnTo>
                    <a:pt x="472440" y="6096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75560" y="920496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6096"/>
                  </a:moveTo>
                  <a:lnTo>
                    <a:pt x="15239" y="0"/>
                  </a:lnTo>
                  <a:lnTo>
                    <a:pt x="30479" y="6096"/>
                  </a:lnTo>
                  <a:lnTo>
                    <a:pt x="45719" y="0"/>
                  </a:lnTo>
                  <a:lnTo>
                    <a:pt x="60959" y="6096"/>
                  </a:lnTo>
                  <a:lnTo>
                    <a:pt x="76200" y="0"/>
                  </a:lnTo>
                  <a:lnTo>
                    <a:pt x="91439" y="6096"/>
                  </a:lnTo>
                  <a:lnTo>
                    <a:pt x="106679" y="0"/>
                  </a:lnTo>
                  <a:lnTo>
                    <a:pt x="121919" y="6096"/>
                  </a:lnTo>
                  <a:lnTo>
                    <a:pt x="137159" y="0"/>
                  </a:lnTo>
                  <a:lnTo>
                    <a:pt x="152400" y="6096"/>
                  </a:lnTo>
                  <a:lnTo>
                    <a:pt x="167639" y="0"/>
                  </a:lnTo>
                  <a:lnTo>
                    <a:pt x="182879" y="6096"/>
                  </a:lnTo>
                  <a:lnTo>
                    <a:pt x="198119" y="0"/>
                  </a:lnTo>
                  <a:lnTo>
                    <a:pt x="213359" y="6096"/>
                  </a:lnTo>
                  <a:lnTo>
                    <a:pt x="228600" y="0"/>
                  </a:lnTo>
                  <a:lnTo>
                    <a:pt x="243839" y="6096"/>
                  </a:lnTo>
                  <a:lnTo>
                    <a:pt x="259079" y="0"/>
                  </a:lnTo>
                  <a:lnTo>
                    <a:pt x="274319" y="6096"/>
                  </a:lnTo>
                  <a:lnTo>
                    <a:pt x="289559" y="0"/>
                  </a:lnTo>
                  <a:lnTo>
                    <a:pt x="304800" y="6096"/>
                  </a:lnTo>
                  <a:lnTo>
                    <a:pt x="320039" y="0"/>
                  </a:lnTo>
                  <a:lnTo>
                    <a:pt x="335279" y="6096"/>
                  </a:lnTo>
                  <a:lnTo>
                    <a:pt x="350519" y="0"/>
                  </a:lnTo>
                  <a:lnTo>
                    <a:pt x="365759" y="6096"/>
                  </a:lnTo>
                  <a:lnTo>
                    <a:pt x="381000" y="0"/>
                  </a:lnTo>
                  <a:lnTo>
                    <a:pt x="396239" y="6096"/>
                  </a:lnTo>
                  <a:lnTo>
                    <a:pt x="411479" y="0"/>
                  </a:lnTo>
                  <a:lnTo>
                    <a:pt x="426719" y="6096"/>
                  </a:lnTo>
                  <a:lnTo>
                    <a:pt x="441959" y="0"/>
                  </a:lnTo>
                  <a:lnTo>
                    <a:pt x="457200" y="6096"/>
                  </a:lnTo>
                  <a:lnTo>
                    <a:pt x="472439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48000" y="920496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0"/>
                  </a:moveTo>
                  <a:lnTo>
                    <a:pt x="15239" y="6096"/>
                  </a:lnTo>
                  <a:lnTo>
                    <a:pt x="30480" y="0"/>
                  </a:lnTo>
                  <a:lnTo>
                    <a:pt x="45719" y="6096"/>
                  </a:lnTo>
                  <a:lnTo>
                    <a:pt x="60960" y="0"/>
                  </a:lnTo>
                  <a:lnTo>
                    <a:pt x="76200" y="6096"/>
                  </a:lnTo>
                  <a:lnTo>
                    <a:pt x="91439" y="0"/>
                  </a:lnTo>
                  <a:lnTo>
                    <a:pt x="106680" y="6096"/>
                  </a:lnTo>
                  <a:lnTo>
                    <a:pt x="121919" y="0"/>
                  </a:lnTo>
                  <a:lnTo>
                    <a:pt x="137160" y="6096"/>
                  </a:lnTo>
                  <a:lnTo>
                    <a:pt x="152400" y="0"/>
                  </a:lnTo>
                  <a:lnTo>
                    <a:pt x="167639" y="6096"/>
                  </a:lnTo>
                  <a:lnTo>
                    <a:pt x="182880" y="0"/>
                  </a:lnTo>
                  <a:lnTo>
                    <a:pt x="198119" y="6096"/>
                  </a:lnTo>
                  <a:lnTo>
                    <a:pt x="213360" y="0"/>
                  </a:lnTo>
                  <a:lnTo>
                    <a:pt x="228600" y="6096"/>
                  </a:lnTo>
                  <a:lnTo>
                    <a:pt x="243839" y="0"/>
                  </a:lnTo>
                  <a:lnTo>
                    <a:pt x="259079" y="6096"/>
                  </a:lnTo>
                  <a:lnTo>
                    <a:pt x="274320" y="0"/>
                  </a:lnTo>
                  <a:lnTo>
                    <a:pt x="289560" y="6096"/>
                  </a:lnTo>
                  <a:lnTo>
                    <a:pt x="304800" y="0"/>
                  </a:lnTo>
                  <a:lnTo>
                    <a:pt x="320039" y="6096"/>
                  </a:lnTo>
                  <a:lnTo>
                    <a:pt x="335279" y="0"/>
                  </a:lnTo>
                  <a:lnTo>
                    <a:pt x="350520" y="6096"/>
                  </a:lnTo>
                  <a:lnTo>
                    <a:pt x="365760" y="0"/>
                  </a:lnTo>
                  <a:lnTo>
                    <a:pt x="381000" y="6096"/>
                  </a:lnTo>
                  <a:lnTo>
                    <a:pt x="396239" y="0"/>
                  </a:lnTo>
                  <a:lnTo>
                    <a:pt x="411479" y="6096"/>
                  </a:lnTo>
                  <a:lnTo>
                    <a:pt x="426720" y="0"/>
                  </a:lnTo>
                  <a:lnTo>
                    <a:pt x="441960" y="6096"/>
                  </a:lnTo>
                  <a:lnTo>
                    <a:pt x="457200" y="0"/>
                  </a:lnTo>
                  <a:lnTo>
                    <a:pt x="472439" y="6096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20439" y="920496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6096"/>
                  </a:moveTo>
                  <a:lnTo>
                    <a:pt x="15239" y="0"/>
                  </a:lnTo>
                  <a:lnTo>
                    <a:pt x="30480" y="6096"/>
                  </a:lnTo>
                  <a:lnTo>
                    <a:pt x="45720" y="0"/>
                  </a:lnTo>
                  <a:lnTo>
                    <a:pt x="60960" y="6096"/>
                  </a:lnTo>
                  <a:lnTo>
                    <a:pt x="76200" y="0"/>
                  </a:lnTo>
                  <a:lnTo>
                    <a:pt x="91439" y="6096"/>
                  </a:lnTo>
                  <a:lnTo>
                    <a:pt x="106680" y="0"/>
                  </a:lnTo>
                  <a:lnTo>
                    <a:pt x="121920" y="6096"/>
                  </a:lnTo>
                  <a:lnTo>
                    <a:pt x="137160" y="0"/>
                  </a:lnTo>
                  <a:lnTo>
                    <a:pt x="152400" y="6096"/>
                  </a:lnTo>
                  <a:lnTo>
                    <a:pt x="167639" y="0"/>
                  </a:lnTo>
                  <a:lnTo>
                    <a:pt x="182880" y="6096"/>
                  </a:lnTo>
                  <a:lnTo>
                    <a:pt x="198120" y="0"/>
                  </a:lnTo>
                  <a:lnTo>
                    <a:pt x="213360" y="6096"/>
                  </a:lnTo>
                  <a:lnTo>
                    <a:pt x="228600" y="0"/>
                  </a:lnTo>
                  <a:lnTo>
                    <a:pt x="243839" y="6096"/>
                  </a:lnTo>
                  <a:lnTo>
                    <a:pt x="259080" y="0"/>
                  </a:lnTo>
                  <a:lnTo>
                    <a:pt x="274320" y="6096"/>
                  </a:lnTo>
                  <a:lnTo>
                    <a:pt x="289560" y="0"/>
                  </a:lnTo>
                  <a:lnTo>
                    <a:pt x="304800" y="6096"/>
                  </a:lnTo>
                  <a:lnTo>
                    <a:pt x="320039" y="0"/>
                  </a:lnTo>
                  <a:lnTo>
                    <a:pt x="335280" y="6096"/>
                  </a:lnTo>
                  <a:lnTo>
                    <a:pt x="350520" y="0"/>
                  </a:lnTo>
                  <a:lnTo>
                    <a:pt x="365760" y="6096"/>
                  </a:lnTo>
                  <a:lnTo>
                    <a:pt x="381000" y="0"/>
                  </a:lnTo>
                  <a:lnTo>
                    <a:pt x="396239" y="6096"/>
                  </a:lnTo>
                  <a:lnTo>
                    <a:pt x="411480" y="0"/>
                  </a:lnTo>
                  <a:lnTo>
                    <a:pt x="426720" y="6096"/>
                  </a:lnTo>
                  <a:lnTo>
                    <a:pt x="441960" y="0"/>
                  </a:lnTo>
                  <a:lnTo>
                    <a:pt x="457200" y="6096"/>
                  </a:lnTo>
                  <a:lnTo>
                    <a:pt x="472439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92879" y="920496"/>
              <a:ext cx="241300" cy="6350"/>
            </a:xfrm>
            <a:custGeom>
              <a:avLst/>
              <a:gdLst/>
              <a:ahLst/>
              <a:cxnLst/>
              <a:rect l="l" t="t" r="r" b="b"/>
              <a:pathLst>
                <a:path w="241300" h="6350">
                  <a:moveTo>
                    <a:pt x="0" y="0"/>
                  </a:moveTo>
                  <a:lnTo>
                    <a:pt x="15240" y="6096"/>
                  </a:lnTo>
                  <a:lnTo>
                    <a:pt x="30480" y="0"/>
                  </a:lnTo>
                  <a:lnTo>
                    <a:pt x="45720" y="6096"/>
                  </a:lnTo>
                  <a:lnTo>
                    <a:pt x="60960" y="0"/>
                  </a:lnTo>
                  <a:lnTo>
                    <a:pt x="76200" y="6096"/>
                  </a:lnTo>
                  <a:lnTo>
                    <a:pt x="91440" y="0"/>
                  </a:lnTo>
                  <a:lnTo>
                    <a:pt x="106680" y="6096"/>
                  </a:lnTo>
                  <a:lnTo>
                    <a:pt x="121920" y="0"/>
                  </a:lnTo>
                  <a:lnTo>
                    <a:pt x="137160" y="6096"/>
                  </a:lnTo>
                  <a:lnTo>
                    <a:pt x="152400" y="0"/>
                  </a:lnTo>
                  <a:lnTo>
                    <a:pt x="167640" y="6096"/>
                  </a:lnTo>
                  <a:lnTo>
                    <a:pt x="182880" y="0"/>
                  </a:lnTo>
                  <a:lnTo>
                    <a:pt x="198120" y="6096"/>
                  </a:lnTo>
                  <a:lnTo>
                    <a:pt x="213360" y="0"/>
                  </a:lnTo>
                  <a:lnTo>
                    <a:pt x="228600" y="6096"/>
                  </a:lnTo>
                  <a:lnTo>
                    <a:pt x="240792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73100" y="1226617"/>
            <a:ext cx="6586220" cy="7840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0805">
              <a:lnSpc>
                <a:spcPct val="110400"/>
              </a:lnSpc>
              <a:spcBef>
                <a:spcPts val="95"/>
              </a:spcBef>
            </a:pPr>
            <a:r>
              <a:rPr sz="1400" spc="20" dirty="0">
                <a:latin typeface="Arial"/>
                <a:cs typeface="Arial"/>
              </a:rPr>
              <a:t>We </a:t>
            </a:r>
            <a:r>
              <a:rPr sz="1400" spc="-10" dirty="0">
                <a:latin typeface="Arial"/>
                <a:cs typeface="Arial"/>
              </a:rPr>
              <a:t>can </a:t>
            </a:r>
            <a:r>
              <a:rPr sz="1400" spc="-5" dirty="0">
                <a:latin typeface="Arial"/>
                <a:cs typeface="Arial"/>
              </a:rPr>
              <a:t>distinguish four </a:t>
            </a:r>
            <a:r>
              <a:rPr sz="1400" dirty="0">
                <a:latin typeface="Arial"/>
                <a:cs typeface="Arial"/>
              </a:rPr>
              <a:t>main </a:t>
            </a:r>
            <a:r>
              <a:rPr sz="1400" spc="-5" dirty="0">
                <a:latin typeface="Arial"/>
                <a:cs typeface="Arial"/>
              </a:rPr>
              <a:t>kinds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gesticulations </a:t>
            </a:r>
            <a:r>
              <a:rPr sz="1400" spc="-10" dirty="0">
                <a:latin typeface="Arial"/>
                <a:cs typeface="Arial"/>
              </a:rPr>
              <a:t>or </a:t>
            </a:r>
            <a:r>
              <a:rPr sz="1400" dirty="0">
                <a:latin typeface="Arial"/>
                <a:cs typeface="Arial"/>
              </a:rPr>
              <a:t>body movements: emblem,  </a:t>
            </a:r>
            <a:r>
              <a:rPr sz="1400" spc="-5" dirty="0">
                <a:latin typeface="Arial"/>
                <a:cs typeface="Arial"/>
              </a:rPr>
              <a:t>illustrator, regulator and self-touching. Emblems are </a:t>
            </a:r>
            <a:r>
              <a:rPr sz="1400" spc="-10" dirty="0">
                <a:latin typeface="Arial"/>
                <a:cs typeface="Arial"/>
              </a:rPr>
              <a:t>non-verbal </a:t>
            </a:r>
            <a:r>
              <a:rPr sz="1400" dirty="0">
                <a:latin typeface="Arial"/>
                <a:cs typeface="Arial"/>
              </a:rPr>
              <a:t>acts </a:t>
            </a:r>
            <a:r>
              <a:rPr sz="1400" spc="-5" dirty="0">
                <a:latin typeface="Arial"/>
                <a:cs typeface="Arial"/>
              </a:rPr>
              <a:t>that have  direct verbal translation </a:t>
            </a:r>
            <a:r>
              <a:rPr sz="1400" spc="-10" dirty="0">
                <a:latin typeface="Arial"/>
                <a:cs typeface="Arial"/>
              </a:rPr>
              <a:t>and </a:t>
            </a:r>
            <a:r>
              <a:rPr sz="1400" dirty="0">
                <a:latin typeface="Arial"/>
                <a:cs typeface="Arial"/>
              </a:rPr>
              <a:t>can substitute for </a:t>
            </a:r>
            <a:r>
              <a:rPr sz="1400" spc="-10" dirty="0">
                <a:latin typeface="Arial"/>
                <a:cs typeface="Arial"/>
              </a:rPr>
              <a:t>words the </a:t>
            </a:r>
            <a:r>
              <a:rPr sz="1400" spc="-5" dirty="0">
                <a:latin typeface="Arial"/>
                <a:cs typeface="Arial"/>
              </a:rPr>
              <a:t>meanings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which </a:t>
            </a:r>
            <a:r>
              <a:rPr sz="1400" spc="5" dirty="0">
                <a:latin typeface="Arial"/>
                <a:cs typeface="Arial"/>
              </a:rPr>
              <a:t>are  </a:t>
            </a:r>
            <a:r>
              <a:rPr sz="1400" spc="-5" dirty="0">
                <a:latin typeface="Arial"/>
                <a:cs typeface="Arial"/>
              </a:rPr>
              <a:t>well </a:t>
            </a:r>
            <a:r>
              <a:rPr sz="1400" dirty="0">
                <a:latin typeface="Arial"/>
                <a:cs typeface="Arial"/>
              </a:rPr>
              <a:t>understood by </a:t>
            </a:r>
            <a:r>
              <a:rPr sz="1400" spc="-5" dirty="0">
                <a:latin typeface="Arial"/>
                <a:cs typeface="Arial"/>
              </a:rPr>
              <a:t>a particular group, </a:t>
            </a:r>
            <a:r>
              <a:rPr sz="1400" dirty="0">
                <a:latin typeface="Arial"/>
                <a:cs typeface="Arial"/>
              </a:rPr>
              <a:t>class or </a:t>
            </a:r>
            <a:r>
              <a:rPr sz="1400" spc="-5" dirty="0">
                <a:latin typeface="Arial"/>
                <a:cs typeface="Arial"/>
              </a:rPr>
              <a:t>culture. </a:t>
            </a:r>
            <a:r>
              <a:rPr sz="1400" spc="5" dirty="0">
                <a:latin typeface="Arial"/>
                <a:cs typeface="Arial"/>
              </a:rPr>
              <a:t>They </a:t>
            </a:r>
            <a:r>
              <a:rPr sz="1400" spc="-5" dirty="0">
                <a:latin typeface="Arial"/>
                <a:cs typeface="Arial"/>
              </a:rPr>
              <a:t>originate </a:t>
            </a:r>
            <a:r>
              <a:rPr sz="1400" spc="5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learning,  most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which is culture specific, and </a:t>
            </a:r>
            <a:r>
              <a:rPr sz="1400" spc="5" dirty="0">
                <a:latin typeface="Arial"/>
                <a:cs typeface="Arial"/>
              </a:rPr>
              <a:t>may </a:t>
            </a:r>
            <a:r>
              <a:rPr sz="1400" dirty="0">
                <a:latin typeface="Arial"/>
                <a:cs typeface="Arial"/>
              </a:rPr>
              <a:t>be </a:t>
            </a:r>
            <a:r>
              <a:rPr sz="1400" spc="-5" dirty="0">
                <a:latin typeface="Arial"/>
                <a:cs typeface="Arial"/>
              </a:rPr>
              <a:t>shown in any area </a:t>
            </a:r>
            <a:r>
              <a:rPr sz="1400" spc="-10" dirty="0">
                <a:latin typeface="Arial"/>
                <a:cs typeface="Arial"/>
              </a:rPr>
              <a:t>of the</a:t>
            </a:r>
            <a:r>
              <a:rPr sz="1400" spc="1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body.</a:t>
            </a:r>
            <a:endParaRPr sz="1400">
              <a:latin typeface="Arial"/>
              <a:cs typeface="Arial"/>
            </a:endParaRPr>
          </a:p>
          <a:p>
            <a:pPr marL="12700" marR="41275">
              <a:lnSpc>
                <a:spcPct val="109300"/>
              </a:lnSpc>
              <a:spcBef>
                <a:spcPts val="10"/>
              </a:spcBef>
            </a:pPr>
            <a:r>
              <a:rPr sz="1400" spc="-5" dirty="0">
                <a:latin typeface="Arial"/>
                <a:cs typeface="Arial"/>
              </a:rPr>
              <a:t>Examples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emblems are </a:t>
            </a:r>
            <a:r>
              <a:rPr sz="1400" spc="-10" dirty="0">
                <a:latin typeface="Arial"/>
                <a:cs typeface="Arial"/>
              </a:rPr>
              <a:t>thumbs-up </a:t>
            </a:r>
            <a:r>
              <a:rPr sz="1400" dirty="0">
                <a:latin typeface="Arial"/>
                <a:cs typeface="Arial"/>
              </a:rPr>
              <a:t>(or -down), </a:t>
            </a:r>
            <a:r>
              <a:rPr sz="1400" spc="-5" dirty="0">
                <a:latin typeface="Arial"/>
                <a:cs typeface="Arial"/>
              </a:rPr>
              <a:t>the hitch-hike sign,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head nod,  beckoning, pointing, waving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dirty="0">
                <a:latin typeface="Arial"/>
                <a:cs typeface="Arial"/>
              </a:rPr>
              <a:t>friend </a:t>
            </a:r>
            <a:r>
              <a:rPr sz="1400" spc="5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the distance, and </a:t>
            </a:r>
            <a:r>
              <a:rPr sz="1400" dirty="0">
                <a:latin typeface="Arial"/>
                <a:cs typeface="Arial"/>
              </a:rPr>
              <a:t>certain </a:t>
            </a:r>
            <a:r>
              <a:rPr sz="1400" spc="-5" dirty="0">
                <a:latin typeface="Arial"/>
                <a:cs typeface="Arial"/>
              </a:rPr>
              <a:t>rude gestures  </a:t>
            </a:r>
            <a:r>
              <a:rPr sz="1400" dirty="0">
                <a:latin typeface="Arial"/>
                <a:cs typeface="Arial"/>
              </a:rPr>
              <a:t>like </a:t>
            </a:r>
            <a:r>
              <a:rPr sz="1400" spc="-1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upward ex-tended </a:t>
            </a:r>
            <a:r>
              <a:rPr sz="1400" dirty="0">
                <a:latin typeface="Arial"/>
                <a:cs typeface="Arial"/>
              </a:rPr>
              <a:t>index (or </a:t>
            </a:r>
            <a:r>
              <a:rPr sz="1400" spc="-5" dirty="0">
                <a:latin typeface="Arial"/>
                <a:cs typeface="Arial"/>
              </a:rPr>
              <a:t>middle) finger.</a:t>
            </a:r>
            <a:endParaRPr sz="1400">
              <a:latin typeface="Arial"/>
              <a:cs typeface="Arial"/>
            </a:endParaRPr>
          </a:p>
          <a:p>
            <a:pPr marL="12700" marR="135255">
              <a:lnSpc>
                <a:spcPct val="109500"/>
              </a:lnSpc>
              <a:spcBef>
                <a:spcPts val="1040"/>
              </a:spcBef>
            </a:pPr>
            <a:r>
              <a:rPr sz="1400" spc="-5" dirty="0">
                <a:latin typeface="Arial"/>
                <a:cs typeface="Arial"/>
              </a:rPr>
              <a:t>Emblems are not </a:t>
            </a:r>
            <a:r>
              <a:rPr sz="1400" dirty="0">
                <a:latin typeface="Arial"/>
                <a:cs typeface="Arial"/>
              </a:rPr>
              <a:t>used </a:t>
            </a:r>
            <a:r>
              <a:rPr sz="1400" spc="-5" dirty="0">
                <a:latin typeface="Arial"/>
                <a:cs typeface="Arial"/>
              </a:rPr>
              <a:t>much in </a:t>
            </a:r>
            <a:r>
              <a:rPr sz="1400" dirty="0">
                <a:latin typeface="Arial"/>
                <a:cs typeface="Arial"/>
              </a:rPr>
              <a:t>conversation. </a:t>
            </a:r>
            <a:r>
              <a:rPr sz="1400" spc="-5" dirty="0">
                <a:latin typeface="Arial"/>
                <a:cs typeface="Arial"/>
              </a:rPr>
              <a:t>There are a </a:t>
            </a:r>
            <a:r>
              <a:rPr sz="1400" dirty="0">
                <a:latin typeface="Arial"/>
                <a:cs typeface="Arial"/>
              </a:rPr>
              <a:t>number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reasons </a:t>
            </a:r>
            <a:r>
              <a:rPr sz="1400" spc="-10" dirty="0">
                <a:latin typeface="Arial"/>
                <a:cs typeface="Arial"/>
              </a:rPr>
              <a:t>for  using </a:t>
            </a:r>
            <a:r>
              <a:rPr sz="1400" spc="-5" dirty="0">
                <a:latin typeface="Arial"/>
                <a:cs typeface="Arial"/>
              </a:rPr>
              <a:t>emblems: </a:t>
            </a:r>
            <a:r>
              <a:rPr sz="1400" dirty="0">
                <a:latin typeface="Arial"/>
                <a:cs typeface="Arial"/>
              </a:rPr>
              <a:t>they can </a:t>
            </a:r>
            <a:r>
              <a:rPr sz="1400" spc="-10" dirty="0">
                <a:latin typeface="Arial"/>
                <a:cs typeface="Arial"/>
              </a:rPr>
              <a:t>be </a:t>
            </a:r>
            <a:r>
              <a:rPr sz="1400" spc="-5" dirty="0">
                <a:latin typeface="Arial"/>
                <a:cs typeface="Arial"/>
              </a:rPr>
              <a:t>faster than speech; </a:t>
            </a:r>
            <a:r>
              <a:rPr sz="1400" dirty="0">
                <a:latin typeface="Arial"/>
                <a:cs typeface="Arial"/>
              </a:rPr>
              <a:t>they </a:t>
            </a:r>
            <a:r>
              <a:rPr sz="1400" spc="-10" dirty="0">
                <a:latin typeface="Arial"/>
                <a:cs typeface="Arial"/>
              </a:rPr>
              <a:t>are </a:t>
            </a:r>
            <a:r>
              <a:rPr sz="1400" spc="-5" dirty="0">
                <a:latin typeface="Arial"/>
                <a:cs typeface="Arial"/>
              </a:rPr>
              <a:t>silent </a:t>
            </a:r>
            <a:r>
              <a:rPr sz="1400" dirty="0">
                <a:latin typeface="Arial"/>
                <a:cs typeface="Arial"/>
              </a:rPr>
              <a:t>(and can </a:t>
            </a:r>
            <a:r>
              <a:rPr sz="1400" spc="-5" dirty="0">
                <a:latin typeface="Arial"/>
                <a:cs typeface="Arial"/>
              </a:rPr>
              <a:t>therefore  </a:t>
            </a:r>
            <a:r>
              <a:rPr sz="1400" spc="-10" dirty="0">
                <a:latin typeface="Arial"/>
                <a:cs typeface="Arial"/>
              </a:rPr>
              <a:t>be </a:t>
            </a:r>
            <a:r>
              <a:rPr sz="1400" spc="-5" dirty="0">
                <a:latin typeface="Arial"/>
                <a:cs typeface="Arial"/>
              </a:rPr>
              <a:t>used </a:t>
            </a:r>
            <a:r>
              <a:rPr sz="1400" dirty="0">
                <a:latin typeface="Arial"/>
                <a:cs typeface="Arial"/>
              </a:rPr>
              <a:t>for </a:t>
            </a:r>
            <a:r>
              <a:rPr sz="1400" spc="-5" dirty="0">
                <a:latin typeface="Arial"/>
                <a:cs typeface="Arial"/>
              </a:rPr>
              <a:t>private </a:t>
            </a:r>
            <a:r>
              <a:rPr sz="1400" dirty="0">
                <a:latin typeface="Arial"/>
                <a:cs typeface="Arial"/>
              </a:rPr>
              <a:t>comments); they </a:t>
            </a:r>
            <a:r>
              <a:rPr sz="1400" spc="-5" dirty="0">
                <a:latin typeface="Arial"/>
                <a:cs typeface="Arial"/>
              </a:rPr>
              <a:t>have </a:t>
            </a:r>
            <a:r>
              <a:rPr sz="1400" dirty="0">
                <a:latin typeface="Arial"/>
                <a:cs typeface="Arial"/>
              </a:rPr>
              <a:t>more impact </a:t>
            </a:r>
            <a:r>
              <a:rPr sz="1400" spc="-5" dirty="0">
                <a:latin typeface="Arial"/>
                <a:cs typeface="Arial"/>
              </a:rPr>
              <a:t>than </a:t>
            </a:r>
            <a:r>
              <a:rPr sz="1400" spc="-10" dirty="0">
                <a:latin typeface="Arial"/>
                <a:cs typeface="Arial"/>
              </a:rPr>
              <a:t>words; </a:t>
            </a:r>
            <a:r>
              <a:rPr sz="1400" spc="-5" dirty="0">
                <a:latin typeface="Arial"/>
                <a:cs typeface="Arial"/>
              </a:rPr>
              <a:t>and </a:t>
            </a:r>
            <a:r>
              <a:rPr sz="1400" dirty="0">
                <a:latin typeface="Arial"/>
                <a:cs typeface="Arial"/>
              </a:rPr>
              <a:t>they can  </a:t>
            </a:r>
            <a:r>
              <a:rPr sz="1400" spc="-10" dirty="0">
                <a:latin typeface="Arial"/>
                <a:cs typeface="Arial"/>
              </a:rPr>
              <a:t>be </a:t>
            </a:r>
            <a:r>
              <a:rPr sz="1400" spc="-5" dirty="0">
                <a:latin typeface="Arial"/>
                <a:cs typeface="Arial"/>
              </a:rPr>
              <a:t>received </a:t>
            </a:r>
            <a:r>
              <a:rPr sz="1400" spc="-10" dirty="0">
                <a:latin typeface="Arial"/>
                <a:cs typeface="Arial"/>
              </a:rPr>
              <a:t>at </a:t>
            </a:r>
            <a:r>
              <a:rPr sz="1400" spc="-5" dirty="0">
                <a:latin typeface="Arial"/>
                <a:cs typeface="Arial"/>
              </a:rPr>
              <a:t>a greater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distance.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  <a:spcBef>
                <a:spcPts val="1035"/>
              </a:spcBef>
            </a:pPr>
            <a:r>
              <a:rPr sz="1400" spc="-5" dirty="0">
                <a:latin typeface="Arial"/>
                <a:cs typeface="Arial"/>
              </a:rPr>
              <a:t>Illustrators are non-verbal movements, </a:t>
            </a:r>
            <a:r>
              <a:rPr sz="1400" dirty="0">
                <a:latin typeface="Arial"/>
                <a:cs typeface="Arial"/>
              </a:rPr>
              <a:t>mainly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the hands, that are directly related 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speech; </a:t>
            </a:r>
            <a:r>
              <a:rPr sz="1400" dirty="0">
                <a:latin typeface="Arial"/>
                <a:cs typeface="Arial"/>
              </a:rPr>
              <a:t>they </a:t>
            </a:r>
            <a:r>
              <a:rPr sz="1400" spc="-5" dirty="0">
                <a:latin typeface="Arial"/>
                <a:cs typeface="Arial"/>
              </a:rPr>
              <a:t>serve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illustrate </a:t>
            </a:r>
            <a:r>
              <a:rPr sz="1400" spc="-10" dirty="0">
                <a:latin typeface="Arial"/>
                <a:cs typeface="Arial"/>
              </a:rPr>
              <a:t>what </a:t>
            </a:r>
            <a:r>
              <a:rPr sz="1400" spc="5" dirty="0">
                <a:latin typeface="Arial"/>
                <a:cs typeface="Arial"/>
              </a:rPr>
              <a:t>is </a:t>
            </a:r>
            <a:r>
              <a:rPr sz="1400" spc="-10" dirty="0">
                <a:latin typeface="Arial"/>
                <a:cs typeface="Arial"/>
              </a:rPr>
              <a:t>verbalized; </a:t>
            </a:r>
            <a:r>
              <a:rPr sz="1400" dirty="0">
                <a:latin typeface="Arial"/>
                <a:cs typeface="Arial"/>
              </a:rPr>
              <a:t>for example, </a:t>
            </a:r>
            <a:r>
              <a:rPr sz="1400" spc="-5" dirty="0">
                <a:latin typeface="Arial"/>
                <a:cs typeface="Arial"/>
              </a:rPr>
              <a:t>pointing </a:t>
            </a:r>
            <a:r>
              <a:rPr sz="1400" spc="5" dirty="0">
                <a:latin typeface="Arial"/>
                <a:cs typeface="Arial"/>
              </a:rPr>
              <a:t>to  </a:t>
            </a:r>
            <a:r>
              <a:rPr sz="1400" spc="-5" dirty="0">
                <a:latin typeface="Arial"/>
                <a:cs typeface="Arial"/>
              </a:rPr>
              <a:t>oneself, </a:t>
            </a:r>
            <a:r>
              <a:rPr sz="1400" dirty="0">
                <a:latin typeface="Arial"/>
                <a:cs typeface="Arial"/>
              </a:rPr>
              <a:t>making </a:t>
            </a:r>
            <a:r>
              <a:rPr sz="1400" spc="-5" dirty="0">
                <a:latin typeface="Arial"/>
                <a:cs typeface="Arial"/>
              </a:rPr>
              <a:t>a shape with </a:t>
            </a:r>
            <a:r>
              <a:rPr sz="1400" spc="-1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hands </a:t>
            </a:r>
            <a:r>
              <a:rPr sz="1400" dirty="0">
                <a:latin typeface="Arial"/>
                <a:cs typeface="Arial"/>
              </a:rPr>
              <a:t>(like </a:t>
            </a:r>
            <a:r>
              <a:rPr sz="1400" spc="-5" dirty="0">
                <a:latin typeface="Arial"/>
                <a:cs typeface="Arial"/>
              </a:rPr>
              <a:t>describing a </a:t>
            </a:r>
            <a:r>
              <a:rPr sz="1400" dirty="0">
                <a:latin typeface="Arial"/>
                <a:cs typeface="Arial"/>
              </a:rPr>
              <a:t>spiral </a:t>
            </a:r>
            <a:r>
              <a:rPr sz="1400" spc="-5" dirty="0">
                <a:latin typeface="Arial"/>
                <a:cs typeface="Arial"/>
              </a:rPr>
              <a:t>staircase), Defining  objects, </a:t>
            </a:r>
            <a:r>
              <a:rPr sz="1400" dirty="0">
                <a:latin typeface="Arial"/>
                <a:cs typeface="Arial"/>
              </a:rPr>
              <a:t>movements, </a:t>
            </a:r>
            <a:r>
              <a:rPr sz="1400" spc="-5" dirty="0">
                <a:latin typeface="Arial"/>
                <a:cs typeface="Arial"/>
              </a:rPr>
              <a:t>and relationships, pointing, and </a:t>
            </a:r>
            <a:r>
              <a:rPr sz="1400" spc="-10" dirty="0">
                <a:latin typeface="Arial"/>
                <a:cs typeface="Arial"/>
              </a:rPr>
              <a:t>as </a:t>
            </a:r>
            <a:r>
              <a:rPr sz="1400" dirty="0">
                <a:latin typeface="Arial"/>
                <a:cs typeface="Arial"/>
              </a:rPr>
              <a:t>'batons'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mark new  points,</a:t>
            </a:r>
            <a:endParaRPr sz="1400">
              <a:latin typeface="Arial"/>
              <a:cs typeface="Arial"/>
            </a:endParaRPr>
          </a:p>
          <a:p>
            <a:pPr marL="12700" marR="379730">
              <a:lnSpc>
                <a:spcPct val="108600"/>
              </a:lnSpc>
              <a:spcBef>
                <a:spcPts val="1055"/>
              </a:spcBef>
            </a:pPr>
            <a:r>
              <a:rPr sz="1400" dirty="0">
                <a:latin typeface="Arial"/>
                <a:cs typeface="Arial"/>
              </a:rPr>
              <a:t>They </a:t>
            </a:r>
            <a:r>
              <a:rPr sz="1400" spc="-5" dirty="0">
                <a:latin typeface="Arial"/>
                <a:cs typeface="Arial"/>
              </a:rPr>
              <a:t>are </a:t>
            </a:r>
            <a:r>
              <a:rPr sz="1400" dirty="0">
                <a:latin typeface="Arial"/>
                <a:cs typeface="Arial"/>
              </a:rPr>
              <a:t>more closely </a:t>
            </a:r>
            <a:r>
              <a:rPr sz="1400" spc="-5" dirty="0">
                <a:latin typeface="Arial"/>
                <a:cs typeface="Arial"/>
              </a:rPr>
              <a:t>linked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speech than </a:t>
            </a:r>
            <a:r>
              <a:rPr sz="1400" spc="-10" dirty="0">
                <a:latin typeface="Arial"/>
                <a:cs typeface="Arial"/>
              </a:rPr>
              <a:t>emblems, </a:t>
            </a:r>
            <a:r>
              <a:rPr sz="1400" spc="-5" dirty="0">
                <a:latin typeface="Arial"/>
                <a:cs typeface="Arial"/>
              </a:rPr>
              <a:t>and serve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clarify </a:t>
            </a:r>
            <a:r>
              <a:rPr sz="1400" spc="-5" dirty="0">
                <a:latin typeface="Arial"/>
                <a:cs typeface="Arial"/>
              </a:rPr>
              <a:t>that  being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said.</a:t>
            </a:r>
            <a:endParaRPr sz="1400">
              <a:latin typeface="Arial"/>
              <a:cs typeface="Arial"/>
            </a:endParaRPr>
          </a:p>
          <a:p>
            <a:pPr marL="12700" marR="75565" indent="48260">
              <a:lnSpc>
                <a:spcPct val="109300"/>
              </a:lnSpc>
              <a:spcBef>
                <a:spcPts val="1040"/>
              </a:spcBef>
            </a:pPr>
            <a:r>
              <a:rPr sz="1400" dirty="0">
                <a:latin typeface="Arial"/>
                <a:cs typeface="Arial"/>
              </a:rPr>
              <a:t>They </a:t>
            </a:r>
            <a:r>
              <a:rPr sz="1400" spc="-10" dirty="0">
                <a:latin typeface="Arial"/>
                <a:cs typeface="Arial"/>
              </a:rPr>
              <a:t>add </a:t>
            </a:r>
            <a:r>
              <a:rPr sz="1400" dirty="0">
                <a:latin typeface="Arial"/>
                <a:cs typeface="Arial"/>
              </a:rPr>
              <a:t>considerably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amount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information conveyed </a:t>
            </a:r>
            <a:r>
              <a:rPr sz="1400" dirty="0">
                <a:latin typeface="Arial"/>
                <a:cs typeface="Arial"/>
              </a:rPr>
              <a:t>by speech,  </a:t>
            </a:r>
            <a:r>
              <a:rPr sz="1400" spc="-5" dirty="0">
                <a:latin typeface="Arial"/>
                <a:cs typeface="Arial"/>
              </a:rPr>
              <a:t>especially about shapes, physical objects, and </a:t>
            </a:r>
            <a:r>
              <a:rPr sz="1400" dirty="0">
                <a:latin typeface="Arial"/>
                <a:cs typeface="Arial"/>
              </a:rPr>
              <a:t>spatial </a:t>
            </a:r>
            <a:r>
              <a:rPr sz="1400" spc="-5" dirty="0">
                <a:latin typeface="Arial"/>
                <a:cs typeface="Arial"/>
              </a:rPr>
              <a:t>relationships. Illustrators </a:t>
            </a:r>
            <a:r>
              <a:rPr sz="1400" spc="-10" dirty="0">
                <a:latin typeface="Arial"/>
                <a:cs typeface="Arial"/>
              </a:rPr>
              <a:t>are  </a:t>
            </a:r>
            <a:r>
              <a:rPr sz="1400" spc="-5" dirty="0">
                <a:latin typeface="Arial"/>
                <a:cs typeface="Arial"/>
              </a:rPr>
              <a:t>a supplement rather than a </a:t>
            </a:r>
            <a:r>
              <a:rPr sz="1400" dirty="0">
                <a:latin typeface="Arial"/>
                <a:cs typeface="Arial"/>
              </a:rPr>
              <a:t>substitute for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speech.</a:t>
            </a:r>
            <a:endParaRPr sz="1400">
              <a:latin typeface="Arial"/>
              <a:cs typeface="Arial"/>
            </a:endParaRPr>
          </a:p>
          <a:p>
            <a:pPr marL="12700" marR="619125">
              <a:lnSpc>
                <a:spcPct val="108600"/>
              </a:lnSpc>
              <a:spcBef>
                <a:spcPts val="1055"/>
              </a:spcBef>
            </a:pPr>
            <a:r>
              <a:rPr sz="1400" dirty="0">
                <a:latin typeface="Arial"/>
                <a:cs typeface="Arial"/>
              </a:rPr>
              <a:t>They </a:t>
            </a:r>
            <a:r>
              <a:rPr sz="1400" spc="-5" dirty="0">
                <a:latin typeface="Arial"/>
                <a:cs typeface="Arial"/>
              </a:rPr>
              <a:t>are </a:t>
            </a:r>
            <a:r>
              <a:rPr sz="1400" dirty="0">
                <a:latin typeface="Arial"/>
                <a:cs typeface="Arial"/>
              </a:rPr>
              <a:t>socially </a:t>
            </a:r>
            <a:r>
              <a:rPr sz="1400" spc="-5" dirty="0">
                <a:latin typeface="Arial"/>
                <a:cs typeface="Arial"/>
              </a:rPr>
              <a:t>learned, </a:t>
            </a:r>
            <a:r>
              <a:rPr sz="1400" dirty="0">
                <a:latin typeface="Arial"/>
                <a:cs typeface="Arial"/>
              </a:rPr>
              <a:t>usually </a:t>
            </a:r>
            <a:r>
              <a:rPr sz="1400" spc="-5" dirty="0">
                <a:latin typeface="Arial"/>
                <a:cs typeface="Arial"/>
              </a:rPr>
              <a:t>through imitation </a:t>
            </a:r>
            <a:r>
              <a:rPr sz="1400" dirty="0">
                <a:latin typeface="Arial"/>
                <a:cs typeface="Arial"/>
              </a:rPr>
              <a:t>by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dirty="0">
                <a:latin typeface="Arial"/>
                <a:cs typeface="Arial"/>
              </a:rPr>
              <a:t>child or </a:t>
            </a:r>
            <a:r>
              <a:rPr sz="1400" spc="-5" dirty="0">
                <a:latin typeface="Arial"/>
                <a:cs typeface="Arial"/>
              </a:rPr>
              <a:t>a person </a:t>
            </a:r>
            <a:r>
              <a:rPr sz="1400" spc="-10" dirty="0">
                <a:latin typeface="Arial"/>
                <a:cs typeface="Arial"/>
              </a:rPr>
              <a:t>of  </a:t>
            </a:r>
            <a:r>
              <a:rPr sz="1400" spc="-5" dirty="0">
                <a:latin typeface="Arial"/>
                <a:cs typeface="Arial"/>
              </a:rPr>
              <a:t>someone </a:t>
            </a:r>
            <a:r>
              <a:rPr sz="1400" spc="-10" dirty="0">
                <a:latin typeface="Arial"/>
                <a:cs typeface="Arial"/>
              </a:rPr>
              <a:t>he </a:t>
            </a:r>
            <a:r>
              <a:rPr sz="1400" spc="-5" dirty="0">
                <a:latin typeface="Arial"/>
                <a:cs typeface="Arial"/>
              </a:rPr>
              <a:t>wishes </a:t>
            </a:r>
            <a:r>
              <a:rPr sz="1400" spc="-10" dirty="0">
                <a:latin typeface="Arial"/>
                <a:cs typeface="Arial"/>
              </a:rPr>
              <a:t>to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emulate.</a:t>
            </a:r>
            <a:endParaRPr sz="1400">
              <a:latin typeface="Arial"/>
              <a:cs typeface="Arial"/>
            </a:endParaRPr>
          </a:p>
          <a:p>
            <a:pPr marL="12700" marR="41910">
              <a:lnSpc>
                <a:spcPct val="110000"/>
              </a:lnSpc>
              <a:spcBef>
                <a:spcPts val="1035"/>
              </a:spcBef>
            </a:pPr>
            <a:r>
              <a:rPr sz="1400" spc="-10" dirty="0">
                <a:latin typeface="Arial"/>
                <a:cs typeface="Arial"/>
              </a:rPr>
              <a:t>There </a:t>
            </a:r>
            <a:r>
              <a:rPr sz="1400" spc="-5" dirty="0">
                <a:latin typeface="Arial"/>
                <a:cs typeface="Arial"/>
              </a:rPr>
              <a:t>are </a:t>
            </a:r>
            <a:r>
              <a:rPr sz="1400" dirty="0">
                <a:latin typeface="Arial"/>
                <a:cs typeface="Arial"/>
              </a:rPr>
              <a:t>subtle indicators </a:t>
            </a:r>
            <a:r>
              <a:rPr sz="1400" spc="-5" dirty="0">
                <a:latin typeface="Arial"/>
                <a:cs typeface="Arial"/>
              </a:rPr>
              <a:t>termed 'regulators' which are </a:t>
            </a:r>
            <a:r>
              <a:rPr sz="1400" spc="-15" dirty="0">
                <a:latin typeface="Arial"/>
                <a:cs typeface="Arial"/>
              </a:rPr>
              <a:t>non-verbal </a:t>
            </a:r>
            <a:r>
              <a:rPr sz="1400" spc="-5" dirty="0">
                <a:latin typeface="Arial"/>
                <a:cs typeface="Arial"/>
              </a:rPr>
              <a:t>acts that serve 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regulate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spc="5" dirty="0">
                <a:latin typeface="Arial"/>
                <a:cs typeface="Arial"/>
              </a:rPr>
              <a:t>flow </a:t>
            </a:r>
            <a:r>
              <a:rPr sz="1400" dirty="0">
                <a:latin typeface="Arial"/>
                <a:cs typeface="Arial"/>
              </a:rPr>
              <a:t>of conversation </a:t>
            </a:r>
            <a:r>
              <a:rPr sz="1400" spc="-5" dirty="0">
                <a:latin typeface="Arial"/>
                <a:cs typeface="Arial"/>
              </a:rPr>
              <a:t>between people. Regulators are non-verbal  </a:t>
            </a:r>
            <a:r>
              <a:rPr sz="1400" spc="-10" dirty="0">
                <a:latin typeface="Arial"/>
                <a:cs typeface="Arial"/>
              </a:rPr>
              <a:t>cues </a:t>
            </a:r>
            <a:r>
              <a:rPr sz="1400" spc="-5" dirty="0">
                <a:latin typeface="Arial"/>
                <a:cs typeface="Arial"/>
              </a:rPr>
              <a:t>that monitor </a:t>
            </a:r>
            <a:r>
              <a:rPr sz="1400" spc="-10" dirty="0">
                <a:latin typeface="Arial"/>
                <a:cs typeface="Arial"/>
              </a:rPr>
              <a:t>or </a:t>
            </a:r>
            <a:r>
              <a:rPr sz="1400" spc="-5" dirty="0">
                <a:latin typeface="Arial"/>
                <a:cs typeface="Arial"/>
              </a:rPr>
              <a:t>control </a:t>
            </a:r>
            <a:r>
              <a:rPr sz="1400" dirty="0">
                <a:latin typeface="Arial"/>
                <a:cs typeface="Arial"/>
              </a:rPr>
              <a:t>the speaking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another individual. </a:t>
            </a:r>
            <a:r>
              <a:rPr sz="1400" spc="10" dirty="0">
                <a:latin typeface="Arial"/>
                <a:cs typeface="Arial"/>
              </a:rPr>
              <a:t>When </a:t>
            </a:r>
            <a:r>
              <a:rPr sz="1400" spc="-5" dirty="0">
                <a:latin typeface="Arial"/>
                <a:cs typeface="Arial"/>
              </a:rPr>
              <a:t>speaking,  </a:t>
            </a:r>
            <a:r>
              <a:rPr sz="1400" spc="-10" dirty="0">
                <a:latin typeface="Arial"/>
                <a:cs typeface="Arial"/>
              </a:rPr>
              <a:t>one </a:t>
            </a:r>
            <a:r>
              <a:rPr sz="1400" spc="-5" dirty="0">
                <a:latin typeface="Arial"/>
                <a:cs typeface="Arial"/>
              </a:rPr>
              <a:t>nods one's </a:t>
            </a:r>
            <a:r>
              <a:rPr sz="1400" dirty="0">
                <a:latin typeface="Arial"/>
                <a:cs typeface="Arial"/>
              </a:rPr>
              <a:t>head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show </a:t>
            </a:r>
            <a:r>
              <a:rPr sz="1400" spc="-5" dirty="0">
                <a:latin typeface="Arial"/>
                <a:cs typeface="Arial"/>
              </a:rPr>
              <a:t>understanding </a:t>
            </a:r>
            <a:r>
              <a:rPr sz="1400" dirty="0">
                <a:latin typeface="Arial"/>
                <a:cs typeface="Arial"/>
              </a:rPr>
              <a:t>or </a:t>
            </a:r>
            <a:r>
              <a:rPr sz="1400" spc="-5" dirty="0">
                <a:latin typeface="Arial"/>
                <a:cs typeface="Arial"/>
              </a:rPr>
              <a:t>agreement, </a:t>
            </a:r>
            <a:r>
              <a:rPr sz="1400" spc="-10" dirty="0">
                <a:latin typeface="Arial"/>
                <a:cs typeface="Arial"/>
              </a:rPr>
              <a:t>or </a:t>
            </a:r>
            <a:r>
              <a:rPr sz="1400" spc="-5" dirty="0">
                <a:latin typeface="Arial"/>
                <a:cs typeface="Arial"/>
              </a:rPr>
              <a:t>when listening, </a:t>
            </a:r>
            <a:r>
              <a:rPr sz="1400" spc="-10" dirty="0">
                <a:latin typeface="Arial"/>
                <a:cs typeface="Arial"/>
              </a:rPr>
              <a:t>one  </a:t>
            </a:r>
            <a:r>
              <a:rPr sz="1400" spc="-5" dirty="0">
                <a:latin typeface="Arial"/>
                <a:cs typeface="Arial"/>
              </a:rPr>
              <a:t>looks </a:t>
            </a:r>
            <a:r>
              <a:rPr sz="1400" dirty="0">
                <a:latin typeface="Arial"/>
                <a:cs typeface="Arial"/>
              </a:rPr>
              <a:t>away or </a:t>
            </a:r>
            <a:r>
              <a:rPr sz="1400" spc="-10" dirty="0">
                <a:latin typeface="Arial"/>
                <a:cs typeface="Arial"/>
              </a:rPr>
              <a:t>yawns to </a:t>
            </a:r>
            <a:r>
              <a:rPr sz="1400" dirty="0">
                <a:latin typeface="Arial"/>
                <a:cs typeface="Arial"/>
              </a:rPr>
              <a:t>indicate </a:t>
            </a:r>
            <a:r>
              <a:rPr sz="1400" spc="-5" dirty="0">
                <a:latin typeface="Arial"/>
                <a:cs typeface="Arial"/>
              </a:rPr>
              <a:t>that </a:t>
            </a:r>
            <a:r>
              <a:rPr sz="1400" spc="5" dirty="0">
                <a:latin typeface="Arial"/>
                <a:cs typeface="Arial"/>
              </a:rPr>
              <a:t>one </a:t>
            </a:r>
            <a:r>
              <a:rPr sz="1400" spc="-5" dirty="0">
                <a:latin typeface="Arial"/>
                <a:cs typeface="Arial"/>
              </a:rPr>
              <a:t>is bored with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speaker. </a:t>
            </a:r>
            <a:r>
              <a:rPr sz="1400" spc="-1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frown shows  </a:t>
            </a:r>
            <a:r>
              <a:rPr sz="1400" spc="-10" dirty="0">
                <a:latin typeface="Arial"/>
                <a:cs typeface="Arial"/>
              </a:rPr>
              <a:t>that </a:t>
            </a:r>
            <a:r>
              <a:rPr sz="1400" spc="-5" dirty="0">
                <a:latin typeface="Arial"/>
                <a:cs typeface="Arial"/>
              </a:rPr>
              <a:t>one </a:t>
            </a:r>
            <a:r>
              <a:rPr sz="1400" dirty="0">
                <a:latin typeface="Arial"/>
                <a:cs typeface="Arial"/>
              </a:rPr>
              <a:t>either </a:t>
            </a:r>
            <a:r>
              <a:rPr sz="1400" spc="-5" dirty="0">
                <a:latin typeface="Arial"/>
                <a:cs typeface="Arial"/>
              </a:rPr>
              <a:t>disbelieves </a:t>
            </a:r>
            <a:r>
              <a:rPr sz="1400" dirty="0">
                <a:latin typeface="Arial"/>
                <a:cs typeface="Arial"/>
              </a:rPr>
              <a:t>or cannot comprehend </a:t>
            </a:r>
            <a:r>
              <a:rPr sz="1400" spc="-10" dirty="0">
                <a:latin typeface="Arial"/>
                <a:cs typeface="Arial"/>
              </a:rPr>
              <a:t>what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speaker is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saying.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r>
              <a:rPr dirty="0"/>
              <a:t>16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r>
              <a:rPr dirty="0"/>
              <a:t>17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73100" y="525577"/>
            <a:ext cx="6570980" cy="8307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>
              <a:lnSpc>
                <a:spcPct val="11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Regulators are often </a:t>
            </a:r>
            <a:r>
              <a:rPr sz="1400" dirty="0">
                <a:latin typeface="Arial"/>
                <a:cs typeface="Arial"/>
              </a:rPr>
              <a:t>culture specific. </a:t>
            </a:r>
            <a:r>
              <a:rPr sz="1400" spc="-5" dirty="0">
                <a:latin typeface="Arial"/>
                <a:cs typeface="Arial"/>
              </a:rPr>
              <a:t>Examples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regulators are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head </a:t>
            </a:r>
            <a:r>
              <a:rPr sz="1400" dirty="0">
                <a:latin typeface="Arial"/>
                <a:cs typeface="Arial"/>
              </a:rPr>
              <a:t>nod, </a:t>
            </a:r>
            <a:r>
              <a:rPr sz="1400" spc="-10" dirty="0">
                <a:latin typeface="Arial"/>
                <a:cs typeface="Arial"/>
              </a:rPr>
              <a:t>eye  </a:t>
            </a:r>
            <a:r>
              <a:rPr sz="1400" spc="-5" dirty="0">
                <a:latin typeface="Arial"/>
                <a:cs typeface="Arial"/>
              </a:rPr>
              <a:t>contact, and </a:t>
            </a:r>
            <a:r>
              <a:rPr sz="1400" dirty="0">
                <a:latin typeface="Arial"/>
                <a:cs typeface="Arial"/>
              </a:rPr>
              <a:t>shift </a:t>
            </a:r>
            <a:r>
              <a:rPr sz="1400" spc="5" dirty="0">
                <a:latin typeface="Arial"/>
                <a:cs typeface="Arial"/>
              </a:rPr>
              <a:t>in </a:t>
            </a:r>
            <a:r>
              <a:rPr sz="1400" dirty="0">
                <a:latin typeface="Arial"/>
                <a:cs typeface="Arial"/>
              </a:rPr>
              <a:t>body </a:t>
            </a:r>
            <a:r>
              <a:rPr sz="1400" spc="-5" dirty="0">
                <a:latin typeface="Arial"/>
                <a:cs typeface="Arial"/>
              </a:rPr>
              <a:t>position. Because </a:t>
            </a:r>
            <a:r>
              <a:rPr sz="1400" dirty="0">
                <a:latin typeface="Arial"/>
                <a:cs typeface="Arial"/>
              </a:rPr>
              <a:t>they </a:t>
            </a:r>
            <a:r>
              <a:rPr sz="1400" spc="-10" dirty="0">
                <a:latin typeface="Arial"/>
                <a:cs typeface="Arial"/>
              </a:rPr>
              <a:t>are </a:t>
            </a:r>
            <a:r>
              <a:rPr sz="1400" spc="-5" dirty="0">
                <a:latin typeface="Arial"/>
                <a:cs typeface="Arial"/>
              </a:rPr>
              <a:t>subtle </a:t>
            </a:r>
            <a:r>
              <a:rPr sz="1400" dirty="0">
                <a:latin typeface="Arial"/>
                <a:cs typeface="Arial"/>
              </a:rPr>
              <a:t>they often </a:t>
            </a:r>
            <a:r>
              <a:rPr sz="1400" spc="-5" dirty="0">
                <a:latin typeface="Arial"/>
                <a:cs typeface="Arial"/>
              </a:rPr>
              <a:t>tend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lead 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miss communication and inappropriate responses among </a:t>
            </a:r>
            <a:r>
              <a:rPr sz="1400" dirty="0">
                <a:latin typeface="Arial"/>
                <a:cs typeface="Arial"/>
              </a:rPr>
              <a:t>people of </a:t>
            </a:r>
            <a:r>
              <a:rPr sz="1400" spc="-5" dirty="0">
                <a:latin typeface="Arial"/>
                <a:cs typeface="Arial"/>
              </a:rPr>
              <a:t>different  cultures and </a:t>
            </a:r>
            <a:r>
              <a:rPr sz="1400" dirty="0">
                <a:latin typeface="Arial"/>
                <a:cs typeface="Arial"/>
              </a:rPr>
              <a:t>ethnic </a:t>
            </a:r>
            <a:r>
              <a:rPr sz="1400" spc="-5" dirty="0">
                <a:latin typeface="Arial"/>
                <a:cs typeface="Arial"/>
              </a:rPr>
              <a:t>backgrounds. Self-touching is a body-focused</a:t>
            </a:r>
            <a:r>
              <a:rPr sz="1400" spc="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movement.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400" spc="-5" dirty="0">
                <a:latin typeface="Arial"/>
                <a:cs typeface="Arial"/>
              </a:rPr>
              <a:t>Touching </a:t>
            </a:r>
            <a:r>
              <a:rPr sz="1400" dirty="0">
                <a:latin typeface="Arial"/>
                <a:cs typeface="Arial"/>
              </a:rPr>
              <a:t>the face can </a:t>
            </a:r>
            <a:r>
              <a:rPr sz="1400" spc="-5" dirty="0">
                <a:latin typeface="Arial"/>
                <a:cs typeface="Arial"/>
              </a:rPr>
              <a:t>indicate shame </a:t>
            </a:r>
            <a:r>
              <a:rPr sz="1400" spc="-10" dirty="0">
                <a:latin typeface="Arial"/>
                <a:cs typeface="Arial"/>
              </a:rPr>
              <a:t>or </a:t>
            </a:r>
            <a:r>
              <a:rPr sz="1400" spc="-5" dirty="0">
                <a:latin typeface="Arial"/>
                <a:cs typeface="Arial"/>
              </a:rPr>
              <a:t>other negative attitudes </a:t>
            </a:r>
            <a:r>
              <a:rPr sz="1400" dirty="0">
                <a:latin typeface="Arial"/>
                <a:cs typeface="Arial"/>
              </a:rPr>
              <a:t>about</a:t>
            </a:r>
            <a:r>
              <a:rPr sz="1400" spc="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oneself.</a:t>
            </a:r>
            <a:endParaRPr sz="1400">
              <a:latin typeface="Arial"/>
              <a:cs typeface="Arial"/>
            </a:endParaRPr>
          </a:p>
          <a:p>
            <a:pPr marL="12700" marR="44450">
              <a:lnSpc>
                <a:spcPct val="109600"/>
              </a:lnSpc>
              <a:spcBef>
                <a:spcPts val="1040"/>
              </a:spcBef>
            </a:pPr>
            <a:r>
              <a:rPr sz="1400" spc="-5" dirty="0">
                <a:latin typeface="Arial"/>
                <a:cs typeface="Arial"/>
              </a:rPr>
              <a:t>Self-touching is </a:t>
            </a:r>
            <a:r>
              <a:rPr sz="1400" dirty="0">
                <a:latin typeface="Arial"/>
                <a:cs typeface="Arial"/>
              </a:rPr>
              <a:t>associated </a:t>
            </a:r>
            <a:r>
              <a:rPr sz="1400" spc="-5" dirty="0">
                <a:latin typeface="Arial"/>
                <a:cs typeface="Arial"/>
              </a:rPr>
              <a:t>with hostility and suspicion. It occurs </a:t>
            </a:r>
            <a:r>
              <a:rPr sz="1400" dirty="0">
                <a:latin typeface="Arial"/>
                <a:cs typeface="Arial"/>
              </a:rPr>
              <a:t>more </a:t>
            </a:r>
            <a:r>
              <a:rPr sz="1400" spc="-5" dirty="0">
                <a:latin typeface="Arial"/>
                <a:cs typeface="Arial"/>
              </a:rPr>
              <a:t>often under  certain conditions, </a:t>
            </a:r>
            <a:r>
              <a:rPr sz="1400" spc="-10" dirty="0">
                <a:latin typeface="Arial"/>
                <a:cs typeface="Arial"/>
              </a:rPr>
              <a:t>for </a:t>
            </a:r>
            <a:r>
              <a:rPr sz="1400" spc="-5" dirty="0">
                <a:latin typeface="Arial"/>
                <a:cs typeface="Arial"/>
              </a:rPr>
              <a:t>instance, during </a:t>
            </a:r>
            <a:r>
              <a:rPr sz="1400" dirty="0">
                <a:latin typeface="Arial"/>
                <a:cs typeface="Arial"/>
              </a:rPr>
              <a:t>informal </a:t>
            </a:r>
            <a:r>
              <a:rPr sz="1400" spc="-5" dirty="0">
                <a:latin typeface="Arial"/>
                <a:cs typeface="Arial"/>
              </a:rPr>
              <a:t>and formal interviews, when in  subordinate roles </a:t>
            </a:r>
            <a:r>
              <a:rPr sz="1400" dirty="0">
                <a:latin typeface="Arial"/>
                <a:cs typeface="Arial"/>
              </a:rPr>
              <a:t>(like </a:t>
            </a:r>
            <a:r>
              <a:rPr sz="1400" spc="-5" dirty="0">
                <a:latin typeface="Arial"/>
                <a:cs typeface="Arial"/>
              </a:rPr>
              <a:t>being inter-viewed), and </a:t>
            </a:r>
            <a:r>
              <a:rPr sz="1400" spc="5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interaction with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opposite </a:t>
            </a:r>
            <a:r>
              <a:rPr sz="1400" spc="-10" dirty="0">
                <a:latin typeface="Arial"/>
                <a:cs typeface="Arial"/>
              </a:rPr>
              <a:t>sex.  </a:t>
            </a:r>
            <a:r>
              <a:rPr sz="1400" spc="-5" dirty="0">
                <a:latin typeface="Arial"/>
                <a:cs typeface="Arial"/>
              </a:rPr>
              <a:t>Some typical self-touching </a:t>
            </a:r>
            <a:r>
              <a:rPr sz="1400" dirty="0">
                <a:latin typeface="Arial"/>
                <a:cs typeface="Arial"/>
              </a:rPr>
              <a:t>gestures </a:t>
            </a:r>
            <a:r>
              <a:rPr sz="1400" spc="-10" dirty="0">
                <a:latin typeface="Arial"/>
                <a:cs typeface="Arial"/>
              </a:rPr>
              <a:t>are the </a:t>
            </a:r>
            <a:r>
              <a:rPr sz="1400" spc="-5" dirty="0">
                <a:latin typeface="Arial"/>
                <a:cs typeface="Arial"/>
              </a:rPr>
              <a:t>hand-to-nose (fear) </a:t>
            </a:r>
            <a:r>
              <a:rPr sz="1400" dirty="0">
                <a:latin typeface="Arial"/>
                <a:cs typeface="Arial"/>
              </a:rPr>
              <a:t>gesture, fingers </a:t>
            </a:r>
            <a:r>
              <a:rPr sz="1400" spc="-10" dirty="0">
                <a:latin typeface="Arial"/>
                <a:cs typeface="Arial"/>
              </a:rPr>
              <a:t>on  the </a:t>
            </a:r>
            <a:r>
              <a:rPr sz="1400" dirty="0">
                <a:latin typeface="Arial"/>
                <a:cs typeface="Arial"/>
              </a:rPr>
              <a:t>lips </a:t>
            </a:r>
            <a:r>
              <a:rPr sz="1400" spc="-5" dirty="0">
                <a:latin typeface="Arial"/>
                <a:cs typeface="Arial"/>
              </a:rPr>
              <a:t>(shame), and </a:t>
            </a:r>
            <a:r>
              <a:rPr sz="1400" dirty="0">
                <a:latin typeface="Arial"/>
                <a:cs typeface="Arial"/>
              </a:rPr>
              <a:t>making </a:t>
            </a:r>
            <a:r>
              <a:rPr sz="1400" spc="-5" dirty="0">
                <a:latin typeface="Arial"/>
                <a:cs typeface="Arial"/>
              </a:rPr>
              <a:t>a fist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(anger).</a:t>
            </a:r>
            <a:endParaRPr sz="1400">
              <a:latin typeface="Arial"/>
              <a:cs typeface="Arial"/>
            </a:endParaRPr>
          </a:p>
          <a:p>
            <a:pPr marL="12700" marR="115570">
              <a:lnSpc>
                <a:spcPct val="110000"/>
              </a:lnSpc>
              <a:spcBef>
                <a:spcPts val="1030"/>
              </a:spcBef>
            </a:pPr>
            <a:r>
              <a:rPr sz="1400" spc="-5" dirty="0">
                <a:latin typeface="Arial"/>
                <a:cs typeface="Arial"/>
              </a:rPr>
              <a:t>Other gestures </a:t>
            </a:r>
            <a:r>
              <a:rPr sz="1400" dirty="0">
                <a:latin typeface="Arial"/>
                <a:cs typeface="Arial"/>
              </a:rPr>
              <a:t>include </a:t>
            </a:r>
            <a:r>
              <a:rPr sz="1400" spc="-5" dirty="0">
                <a:latin typeface="Arial"/>
                <a:cs typeface="Arial"/>
              </a:rPr>
              <a:t>covering the </a:t>
            </a:r>
            <a:r>
              <a:rPr sz="1400" dirty="0">
                <a:latin typeface="Arial"/>
                <a:cs typeface="Arial"/>
              </a:rPr>
              <a:t>eyes, </a:t>
            </a:r>
            <a:r>
              <a:rPr sz="1400" spc="-5" dirty="0">
                <a:latin typeface="Arial"/>
                <a:cs typeface="Arial"/>
              </a:rPr>
              <a:t>ears </a:t>
            </a:r>
            <a:r>
              <a:rPr sz="1400" dirty="0">
                <a:latin typeface="Arial"/>
                <a:cs typeface="Arial"/>
              </a:rPr>
              <a:t>or </a:t>
            </a:r>
            <a:r>
              <a:rPr sz="1400" spc="-5" dirty="0">
                <a:latin typeface="Arial"/>
                <a:cs typeface="Arial"/>
              </a:rPr>
              <a:t>mouth; </a:t>
            </a:r>
            <a:r>
              <a:rPr sz="1400" dirty="0">
                <a:latin typeface="Arial"/>
                <a:cs typeface="Arial"/>
              </a:rPr>
              <a:t>movements </a:t>
            </a:r>
            <a:r>
              <a:rPr sz="1400" spc="-5" dirty="0">
                <a:latin typeface="Arial"/>
                <a:cs typeface="Arial"/>
              </a:rPr>
              <a:t>connected  with eating and excretion, grooming, and picking </a:t>
            </a:r>
            <a:r>
              <a:rPr sz="1400" spc="-1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nose, ears </a:t>
            </a:r>
            <a:r>
              <a:rPr sz="1400" spc="-10" dirty="0">
                <a:latin typeface="Arial"/>
                <a:cs typeface="Arial"/>
              </a:rPr>
              <a:t>or </a:t>
            </a:r>
            <a:r>
              <a:rPr sz="1400" dirty="0">
                <a:latin typeface="Arial"/>
                <a:cs typeface="Arial"/>
              </a:rPr>
              <a:t>teeth. These  </a:t>
            </a:r>
            <a:r>
              <a:rPr sz="1400" spc="-5" dirty="0">
                <a:latin typeface="Arial"/>
                <a:cs typeface="Arial"/>
              </a:rPr>
              <a:t>gestures are </a:t>
            </a:r>
            <a:r>
              <a:rPr sz="1400" spc="5" dirty="0">
                <a:latin typeface="Arial"/>
                <a:cs typeface="Arial"/>
              </a:rPr>
              <a:t>mainly </a:t>
            </a:r>
            <a:r>
              <a:rPr sz="1400" spc="-5" dirty="0">
                <a:latin typeface="Arial"/>
                <a:cs typeface="Arial"/>
              </a:rPr>
              <a:t>used in private </a:t>
            </a:r>
            <a:r>
              <a:rPr sz="1400" dirty="0">
                <a:latin typeface="Arial"/>
                <a:cs typeface="Arial"/>
              </a:rPr>
              <a:t>or </a:t>
            </a:r>
            <a:r>
              <a:rPr sz="1400" spc="5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intimate relationships and are </a:t>
            </a:r>
            <a:r>
              <a:rPr sz="1400" dirty="0">
                <a:latin typeface="Arial"/>
                <a:cs typeface="Arial"/>
              </a:rPr>
              <a:t>inhibited </a:t>
            </a:r>
            <a:r>
              <a:rPr sz="1400" spc="-5" dirty="0">
                <a:latin typeface="Arial"/>
                <a:cs typeface="Arial"/>
              </a:rPr>
              <a:t>in  public, where the people present </a:t>
            </a:r>
            <a:r>
              <a:rPr sz="1400" dirty="0">
                <a:latin typeface="Arial"/>
                <a:cs typeface="Arial"/>
              </a:rPr>
              <a:t>usually </a:t>
            </a:r>
            <a:r>
              <a:rPr sz="1400" spc="-5" dirty="0">
                <a:latin typeface="Arial"/>
                <a:cs typeface="Arial"/>
              </a:rPr>
              <a:t>ignore </a:t>
            </a:r>
            <a:r>
              <a:rPr sz="1400" dirty="0">
                <a:latin typeface="Arial"/>
                <a:cs typeface="Arial"/>
              </a:rPr>
              <a:t>them. </a:t>
            </a:r>
            <a:r>
              <a:rPr sz="1400" spc="-5" dirty="0">
                <a:latin typeface="Arial"/>
                <a:cs typeface="Arial"/>
              </a:rPr>
              <a:t>Fidgeting is </a:t>
            </a:r>
            <a:r>
              <a:rPr sz="1400" spc="-10" dirty="0">
                <a:latin typeface="Arial"/>
                <a:cs typeface="Arial"/>
              </a:rPr>
              <a:t>an </a:t>
            </a:r>
            <a:r>
              <a:rPr sz="1400" dirty="0">
                <a:latin typeface="Arial"/>
                <a:cs typeface="Arial"/>
              </a:rPr>
              <a:t>activity </a:t>
            </a:r>
            <a:r>
              <a:rPr sz="1400" spc="-5" dirty="0">
                <a:latin typeface="Arial"/>
                <a:cs typeface="Arial"/>
              </a:rPr>
              <a:t>that  often </a:t>
            </a:r>
            <a:r>
              <a:rPr sz="1400" dirty="0">
                <a:latin typeface="Arial"/>
                <a:cs typeface="Arial"/>
              </a:rPr>
              <a:t>involves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self-touching.</a:t>
            </a:r>
            <a:endParaRPr sz="1400">
              <a:latin typeface="Arial"/>
              <a:cs typeface="Arial"/>
            </a:endParaRPr>
          </a:p>
          <a:p>
            <a:pPr marL="12700" marR="46990">
              <a:lnSpc>
                <a:spcPct val="109300"/>
              </a:lnSpc>
              <a:spcBef>
                <a:spcPts val="1045"/>
              </a:spcBef>
            </a:pPr>
            <a:r>
              <a:rPr sz="1400" spc="-5" dirty="0">
                <a:latin typeface="Arial"/>
                <a:cs typeface="Arial"/>
              </a:rPr>
              <a:t>Body </a:t>
            </a:r>
            <a:r>
              <a:rPr sz="1400" dirty="0">
                <a:latin typeface="Arial"/>
                <a:cs typeface="Arial"/>
              </a:rPr>
              <a:t>movements </a:t>
            </a:r>
            <a:r>
              <a:rPr sz="1400" spc="-5" dirty="0">
                <a:latin typeface="Arial"/>
                <a:cs typeface="Arial"/>
              </a:rPr>
              <a:t>form a </a:t>
            </a:r>
            <a:r>
              <a:rPr sz="1400" dirty="0">
                <a:latin typeface="Arial"/>
                <a:cs typeface="Arial"/>
              </a:rPr>
              <a:t>language </a:t>
            </a:r>
            <a:r>
              <a:rPr sz="1400" spc="-5" dirty="0">
                <a:latin typeface="Arial"/>
                <a:cs typeface="Arial"/>
              </a:rPr>
              <a:t>but, viewed in </a:t>
            </a:r>
            <a:r>
              <a:rPr sz="1400" dirty="0">
                <a:latin typeface="Arial"/>
                <a:cs typeface="Arial"/>
              </a:rPr>
              <a:t>isolation, they can </a:t>
            </a:r>
            <a:r>
              <a:rPr sz="1400" spc="-10" dirty="0">
                <a:latin typeface="Arial"/>
                <a:cs typeface="Arial"/>
              </a:rPr>
              <a:t>be </a:t>
            </a:r>
            <a:r>
              <a:rPr sz="1400" spc="-5" dirty="0">
                <a:latin typeface="Arial"/>
                <a:cs typeface="Arial"/>
              </a:rPr>
              <a:t>difficult </a:t>
            </a:r>
            <a:r>
              <a:rPr sz="1400" spc="-10" dirty="0">
                <a:latin typeface="Arial"/>
                <a:cs typeface="Arial"/>
              </a:rPr>
              <a:t>or  even to </a:t>
            </a:r>
            <a:r>
              <a:rPr sz="1400" spc="-5" dirty="0">
                <a:latin typeface="Arial"/>
                <a:cs typeface="Arial"/>
              </a:rPr>
              <a:t>understand; </a:t>
            </a:r>
            <a:r>
              <a:rPr sz="1400" dirty="0">
                <a:latin typeface="Arial"/>
                <a:cs typeface="Arial"/>
              </a:rPr>
              <a:t>they </a:t>
            </a:r>
            <a:r>
              <a:rPr sz="1400" spc="5" dirty="0">
                <a:latin typeface="Arial"/>
                <a:cs typeface="Arial"/>
              </a:rPr>
              <a:t>take </a:t>
            </a:r>
            <a:r>
              <a:rPr sz="1400" dirty="0">
                <a:latin typeface="Arial"/>
                <a:cs typeface="Arial"/>
              </a:rPr>
              <a:t>on </a:t>
            </a:r>
            <a:r>
              <a:rPr sz="1400" spc="-5" dirty="0">
                <a:latin typeface="Arial"/>
                <a:cs typeface="Arial"/>
              </a:rPr>
              <a:t>real </a:t>
            </a:r>
            <a:r>
              <a:rPr sz="1400" dirty="0">
                <a:latin typeface="Arial"/>
                <a:cs typeface="Arial"/>
              </a:rPr>
              <a:t>significance </a:t>
            </a:r>
            <a:r>
              <a:rPr sz="1400" spc="5" dirty="0">
                <a:latin typeface="Arial"/>
                <a:cs typeface="Arial"/>
              </a:rPr>
              <a:t>only </a:t>
            </a:r>
            <a:r>
              <a:rPr sz="1400" spc="-10" dirty="0">
                <a:latin typeface="Arial"/>
                <a:cs typeface="Arial"/>
              </a:rPr>
              <a:t>when </a:t>
            </a:r>
            <a:r>
              <a:rPr sz="1400" spc="-5" dirty="0">
                <a:latin typeface="Arial"/>
                <a:cs typeface="Arial"/>
              </a:rPr>
              <a:t>considered alongside  </a:t>
            </a:r>
            <a:r>
              <a:rPr sz="1400" spc="-1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other elements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the interaction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process.</a:t>
            </a:r>
            <a:endParaRPr sz="1400">
              <a:latin typeface="Arial"/>
              <a:cs typeface="Arial"/>
            </a:endParaRPr>
          </a:p>
          <a:p>
            <a:pPr marL="12700" marR="226060">
              <a:lnSpc>
                <a:spcPct val="108600"/>
              </a:lnSpc>
              <a:spcBef>
                <a:spcPts val="1055"/>
              </a:spcBef>
            </a:pPr>
            <a:r>
              <a:rPr sz="1400" spc="-5" dirty="0">
                <a:latin typeface="Arial"/>
                <a:cs typeface="Arial"/>
              </a:rPr>
              <a:t>Body </a:t>
            </a:r>
            <a:r>
              <a:rPr sz="1400" dirty="0">
                <a:latin typeface="Arial"/>
                <a:cs typeface="Arial"/>
              </a:rPr>
              <a:t>movements include </a:t>
            </a:r>
            <a:r>
              <a:rPr sz="1400" spc="-5" dirty="0">
                <a:latin typeface="Arial"/>
                <a:cs typeface="Arial"/>
              </a:rPr>
              <a:t>the head, eyes, eyebrows, lips, </a:t>
            </a:r>
            <a:r>
              <a:rPr sz="1400" dirty="0">
                <a:latin typeface="Arial"/>
                <a:cs typeface="Arial"/>
              </a:rPr>
              <a:t>neck, </a:t>
            </a:r>
            <a:r>
              <a:rPr sz="1400" spc="-5" dirty="0">
                <a:latin typeface="Arial"/>
                <a:cs typeface="Arial"/>
              </a:rPr>
              <a:t>shoulders, </a:t>
            </a:r>
            <a:r>
              <a:rPr sz="1400" dirty="0">
                <a:latin typeface="Arial"/>
                <a:cs typeface="Arial"/>
              </a:rPr>
              <a:t>arms,  </a:t>
            </a:r>
            <a:r>
              <a:rPr sz="1400" spc="-5" dirty="0">
                <a:latin typeface="Arial"/>
                <a:cs typeface="Arial"/>
              </a:rPr>
              <a:t>fingers and so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on.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9300"/>
              </a:lnSpc>
              <a:spcBef>
                <a:spcPts val="1045"/>
              </a:spcBef>
            </a:pPr>
            <a:r>
              <a:rPr sz="1400" spc="-5" dirty="0">
                <a:latin typeface="Arial"/>
                <a:cs typeface="Arial"/>
              </a:rPr>
              <a:t>Body movements form a </a:t>
            </a:r>
            <a:r>
              <a:rPr sz="1400" dirty="0">
                <a:latin typeface="Arial"/>
                <a:cs typeface="Arial"/>
              </a:rPr>
              <a:t>language, no </a:t>
            </a:r>
            <a:r>
              <a:rPr sz="1400" spc="-5" dirty="0">
                <a:latin typeface="Arial"/>
                <a:cs typeface="Arial"/>
              </a:rPr>
              <a:t>doubt, </a:t>
            </a:r>
            <a:r>
              <a:rPr sz="1400" spc="-10" dirty="0">
                <a:latin typeface="Arial"/>
                <a:cs typeface="Arial"/>
              </a:rPr>
              <a:t>but </a:t>
            </a:r>
            <a:r>
              <a:rPr sz="1400" spc="-5" dirty="0">
                <a:latin typeface="Arial"/>
                <a:cs typeface="Arial"/>
              </a:rPr>
              <a:t>individual </a:t>
            </a:r>
            <a:r>
              <a:rPr sz="1400" dirty="0">
                <a:latin typeface="Arial"/>
                <a:cs typeface="Arial"/>
              </a:rPr>
              <a:t>gestures movements,  </a:t>
            </a:r>
            <a:r>
              <a:rPr sz="1400" spc="-5" dirty="0">
                <a:latin typeface="Arial"/>
                <a:cs typeface="Arial"/>
              </a:rPr>
              <a:t>taken exclusively, are </a:t>
            </a:r>
            <a:r>
              <a:rPr sz="1400" dirty="0">
                <a:latin typeface="Arial"/>
                <a:cs typeface="Arial"/>
              </a:rPr>
              <a:t>like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dirty="0">
                <a:latin typeface="Arial"/>
                <a:cs typeface="Arial"/>
              </a:rPr>
              <a:t>letter of the </a:t>
            </a:r>
            <a:r>
              <a:rPr sz="1400" spc="-5" dirty="0">
                <a:latin typeface="Arial"/>
                <a:cs typeface="Arial"/>
              </a:rPr>
              <a:t>alphabet, </a:t>
            </a:r>
            <a:r>
              <a:rPr sz="1400" spc="-10" dirty="0">
                <a:latin typeface="Arial"/>
                <a:cs typeface="Arial"/>
              </a:rPr>
              <a:t>or </a:t>
            </a:r>
            <a:r>
              <a:rPr sz="1400" dirty="0">
                <a:latin typeface="Arial"/>
                <a:cs typeface="Arial"/>
              </a:rPr>
              <a:t>incomplete </a:t>
            </a:r>
            <a:r>
              <a:rPr sz="1400" spc="-5" dirty="0">
                <a:latin typeface="Arial"/>
                <a:cs typeface="Arial"/>
              </a:rPr>
              <a:t>words; that </a:t>
            </a:r>
            <a:r>
              <a:rPr sz="1400" spc="5" dirty="0">
                <a:latin typeface="Arial"/>
                <a:cs typeface="Arial"/>
              </a:rPr>
              <a:t>is, </a:t>
            </a:r>
            <a:r>
              <a:rPr sz="1400" spc="-5" dirty="0">
                <a:latin typeface="Arial"/>
                <a:cs typeface="Arial"/>
              </a:rPr>
              <a:t>they  </a:t>
            </a:r>
            <a:r>
              <a:rPr sz="1400" spc="-10" dirty="0">
                <a:latin typeface="Arial"/>
                <a:cs typeface="Arial"/>
              </a:rPr>
              <a:t>are </a:t>
            </a:r>
            <a:r>
              <a:rPr sz="1400" spc="-5" dirty="0">
                <a:latin typeface="Arial"/>
                <a:cs typeface="Arial"/>
              </a:rPr>
              <a:t>meaningless </a:t>
            </a:r>
            <a:r>
              <a:rPr sz="1400" spc="5" dirty="0">
                <a:latin typeface="Arial"/>
                <a:cs typeface="Arial"/>
              </a:rPr>
              <a:t>in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themselves.</a:t>
            </a:r>
            <a:endParaRPr sz="1400">
              <a:latin typeface="Arial"/>
              <a:cs typeface="Arial"/>
            </a:endParaRPr>
          </a:p>
          <a:p>
            <a:pPr marL="12700" marR="81915">
              <a:lnSpc>
                <a:spcPct val="110000"/>
              </a:lnSpc>
              <a:spcBef>
                <a:spcPts val="1030"/>
              </a:spcBef>
            </a:pPr>
            <a:r>
              <a:rPr sz="1400" spc="-10" dirty="0">
                <a:latin typeface="Arial"/>
                <a:cs typeface="Arial"/>
              </a:rPr>
              <a:t>For </a:t>
            </a:r>
            <a:r>
              <a:rPr sz="1400" spc="-5" dirty="0">
                <a:latin typeface="Arial"/>
                <a:cs typeface="Arial"/>
              </a:rPr>
              <a:t>instance, </a:t>
            </a:r>
            <a:r>
              <a:rPr sz="1400" dirty="0">
                <a:latin typeface="Arial"/>
                <a:cs typeface="Arial"/>
              </a:rPr>
              <a:t>some </a:t>
            </a:r>
            <a:r>
              <a:rPr sz="1400" spc="-5" dirty="0">
                <a:latin typeface="Arial"/>
                <a:cs typeface="Arial"/>
              </a:rPr>
              <a:t>have </a:t>
            </a:r>
            <a:r>
              <a:rPr sz="1400" dirty="0">
                <a:latin typeface="Arial"/>
                <a:cs typeface="Arial"/>
              </a:rPr>
              <a:t>`natural' smiles, </a:t>
            </a:r>
            <a:r>
              <a:rPr sz="1400" spc="-10" dirty="0">
                <a:latin typeface="Arial"/>
                <a:cs typeface="Arial"/>
              </a:rPr>
              <a:t>while </a:t>
            </a:r>
            <a:r>
              <a:rPr sz="1400" spc="-5" dirty="0">
                <a:latin typeface="Arial"/>
                <a:cs typeface="Arial"/>
              </a:rPr>
              <a:t>some others have the habit </a:t>
            </a:r>
            <a:r>
              <a:rPr sz="1400" spc="-10" dirty="0">
                <a:latin typeface="Arial"/>
                <a:cs typeface="Arial"/>
              </a:rPr>
              <a:t>of  </a:t>
            </a:r>
            <a:r>
              <a:rPr sz="1400" spc="-5" dirty="0">
                <a:latin typeface="Arial"/>
                <a:cs typeface="Arial"/>
              </a:rPr>
              <a:t>leaning </a:t>
            </a:r>
            <a:r>
              <a:rPr sz="1400" spc="-10" dirty="0">
                <a:latin typeface="Arial"/>
                <a:cs typeface="Arial"/>
              </a:rPr>
              <a:t>on </a:t>
            </a:r>
            <a:r>
              <a:rPr sz="1400" spc="-5" dirty="0">
                <a:latin typeface="Arial"/>
                <a:cs typeface="Arial"/>
              </a:rPr>
              <a:t>their hands; all </a:t>
            </a:r>
            <a:r>
              <a:rPr sz="1400" dirty="0">
                <a:latin typeface="Arial"/>
                <a:cs typeface="Arial"/>
              </a:rPr>
              <a:t>the time, or keeping </a:t>
            </a:r>
            <a:r>
              <a:rPr sz="1400" spc="-5" dirty="0">
                <a:latin typeface="Arial"/>
                <a:cs typeface="Arial"/>
              </a:rPr>
              <a:t>their legs (and arms) constantly  crossed. </a:t>
            </a:r>
            <a:r>
              <a:rPr sz="1400" dirty="0">
                <a:latin typeface="Arial"/>
                <a:cs typeface="Arial"/>
              </a:rPr>
              <a:t>'What </a:t>
            </a:r>
            <a:r>
              <a:rPr sz="1400" spc="-5" dirty="0">
                <a:latin typeface="Arial"/>
                <a:cs typeface="Arial"/>
              </a:rPr>
              <a:t>is meaningful however a transition from one </a:t>
            </a:r>
            <a:r>
              <a:rPr sz="1400" dirty="0">
                <a:latin typeface="Arial"/>
                <a:cs typeface="Arial"/>
              </a:rPr>
              <a:t>body </a:t>
            </a:r>
            <a:r>
              <a:rPr sz="1400" spc="-5" dirty="0">
                <a:latin typeface="Arial"/>
                <a:cs typeface="Arial"/>
              </a:rPr>
              <a:t>position </a:t>
            </a:r>
            <a:r>
              <a:rPr sz="1400" spc="-10" dirty="0">
                <a:latin typeface="Arial"/>
                <a:cs typeface="Arial"/>
              </a:rPr>
              <a:t>to  </a:t>
            </a:r>
            <a:r>
              <a:rPr sz="1400" spc="-5" dirty="0">
                <a:latin typeface="Arial"/>
                <a:cs typeface="Arial"/>
              </a:rPr>
              <a:t>another is'. </a:t>
            </a:r>
            <a:r>
              <a:rPr sz="1400" spc="-20" dirty="0">
                <a:latin typeface="Arial"/>
                <a:cs typeface="Arial"/>
              </a:rPr>
              <a:t>If </a:t>
            </a:r>
            <a:r>
              <a:rPr sz="1400" spc="-5" dirty="0">
                <a:latin typeface="Arial"/>
                <a:cs typeface="Arial"/>
              </a:rPr>
              <a:t>a person spends most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time during a </a:t>
            </a:r>
            <a:r>
              <a:rPr sz="1400" dirty="0">
                <a:latin typeface="Arial"/>
                <a:cs typeface="Arial"/>
              </a:rPr>
              <a:t>meeting leaning </a:t>
            </a:r>
            <a:r>
              <a:rPr sz="1400" spc="-5" dirty="0">
                <a:latin typeface="Arial"/>
                <a:cs typeface="Arial"/>
              </a:rPr>
              <a:t>forward,  </a:t>
            </a:r>
            <a:r>
              <a:rPr sz="1400" spc="-10" dirty="0">
                <a:latin typeface="Arial"/>
                <a:cs typeface="Arial"/>
              </a:rPr>
              <a:t>for </a:t>
            </a:r>
            <a:r>
              <a:rPr sz="1400" dirty="0">
                <a:latin typeface="Arial"/>
                <a:cs typeface="Arial"/>
              </a:rPr>
              <a:t>instance, </a:t>
            </a:r>
            <a:r>
              <a:rPr sz="1400" spc="-5" dirty="0">
                <a:latin typeface="Arial"/>
                <a:cs typeface="Arial"/>
              </a:rPr>
              <a:t>it </a:t>
            </a:r>
            <a:r>
              <a:rPr sz="1400" spc="5" dirty="0">
                <a:latin typeface="Arial"/>
                <a:cs typeface="Arial"/>
              </a:rPr>
              <a:t>may </a:t>
            </a:r>
            <a:r>
              <a:rPr sz="1400" dirty="0">
                <a:latin typeface="Arial"/>
                <a:cs typeface="Arial"/>
              </a:rPr>
              <a:t>be </a:t>
            </a:r>
            <a:r>
              <a:rPr sz="1400" spc="-5" dirty="0">
                <a:latin typeface="Arial"/>
                <a:cs typeface="Arial"/>
              </a:rPr>
              <a:t>considered </a:t>
            </a:r>
            <a:r>
              <a:rPr sz="1400" spc="5" dirty="0">
                <a:latin typeface="Arial"/>
                <a:cs typeface="Arial"/>
              </a:rPr>
              <a:t>merely </a:t>
            </a:r>
            <a:r>
              <a:rPr sz="1400" spc="-10" dirty="0">
                <a:latin typeface="Arial"/>
                <a:cs typeface="Arial"/>
              </a:rPr>
              <a:t>as </a:t>
            </a:r>
            <a:r>
              <a:rPr sz="1400" spc="-5" dirty="0">
                <a:latin typeface="Arial"/>
                <a:cs typeface="Arial"/>
              </a:rPr>
              <a:t>a position </a:t>
            </a:r>
            <a:r>
              <a:rPr sz="1400" dirty="0">
                <a:latin typeface="Arial"/>
                <a:cs typeface="Arial"/>
              </a:rPr>
              <a:t>of comfort. </a:t>
            </a:r>
            <a:r>
              <a:rPr sz="1400" spc="-5" dirty="0">
                <a:latin typeface="Arial"/>
                <a:cs typeface="Arial"/>
              </a:rPr>
              <a:t>But </a:t>
            </a:r>
            <a:r>
              <a:rPr sz="1400" spc="10" dirty="0">
                <a:latin typeface="Arial"/>
                <a:cs typeface="Arial"/>
              </a:rPr>
              <a:t>if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spc="5" dirty="0">
                <a:latin typeface="Arial"/>
                <a:cs typeface="Arial"/>
              </a:rPr>
              <a:t>same  </a:t>
            </a:r>
            <a:r>
              <a:rPr sz="1400" spc="-5" dirty="0">
                <a:latin typeface="Arial"/>
                <a:cs typeface="Arial"/>
              </a:rPr>
              <a:t>person keeps leaning back </a:t>
            </a:r>
            <a:r>
              <a:rPr sz="1400" spc="-10" dirty="0">
                <a:latin typeface="Arial"/>
                <a:cs typeface="Arial"/>
              </a:rPr>
              <a:t>and </a:t>
            </a:r>
            <a:r>
              <a:rPr sz="1400" spc="-5" dirty="0">
                <a:latin typeface="Arial"/>
                <a:cs typeface="Arial"/>
              </a:rPr>
              <a:t>moving forward during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session, </a:t>
            </a:r>
            <a:r>
              <a:rPr sz="1400" dirty="0">
                <a:latin typeface="Arial"/>
                <a:cs typeface="Arial"/>
              </a:rPr>
              <a:t>he </a:t>
            </a:r>
            <a:r>
              <a:rPr sz="1400" spc="-5" dirty="0">
                <a:latin typeface="Arial"/>
                <a:cs typeface="Arial"/>
              </a:rPr>
              <a:t>is  communicating non-verbally. </a:t>
            </a:r>
            <a:r>
              <a:rPr sz="1400" spc="-20" dirty="0">
                <a:latin typeface="Arial"/>
                <a:cs typeface="Arial"/>
              </a:rPr>
              <a:t>If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dirty="0">
                <a:latin typeface="Arial"/>
                <a:cs typeface="Arial"/>
              </a:rPr>
              <a:t>person </a:t>
            </a:r>
            <a:r>
              <a:rPr sz="1400" spc="-5" dirty="0">
                <a:latin typeface="Arial"/>
                <a:cs typeface="Arial"/>
              </a:rPr>
              <a:t>is sitting </a:t>
            </a:r>
            <a:r>
              <a:rPr sz="1400" dirty="0">
                <a:latin typeface="Arial"/>
                <a:cs typeface="Arial"/>
              </a:rPr>
              <a:t>perfectly still </a:t>
            </a:r>
            <a:r>
              <a:rPr sz="1400" spc="-5" dirty="0">
                <a:latin typeface="Arial"/>
                <a:cs typeface="Arial"/>
              </a:rPr>
              <a:t>and </a:t>
            </a:r>
            <a:r>
              <a:rPr sz="1400" dirty="0">
                <a:latin typeface="Arial"/>
                <a:cs typeface="Arial"/>
              </a:rPr>
              <a:t>suddenly </a:t>
            </a:r>
            <a:r>
              <a:rPr sz="1400" spc="-5" dirty="0">
                <a:latin typeface="Arial"/>
                <a:cs typeface="Arial"/>
              </a:rPr>
              <a:t>starts  twitching </a:t>
            </a:r>
            <a:r>
              <a:rPr sz="1400" spc="-10" dirty="0">
                <a:latin typeface="Arial"/>
                <a:cs typeface="Arial"/>
              </a:rPr>
              <a:t>or </a:t>
            </a:r>
            <a:r>
              <a:rPr sz="1400" spc="-5" dirty="0">
                <a:latin typeface="Arial"/>
                <a:cs typeface="Arial"/>
              </a:rPr>
              <a:t>moving </a:t>
            </a:r>
            <a:r>
              <a:rPr sz="1400" spc="-10" dirty="0">
                <a:latin typeface="Arial"/>
                <a:cs typeface="Arial"/>
              </a:rPr>
              <a:t>his </a:t>
            </a:r>
            <a:r>
              <a:rPr sz="1400" spc="-5" dirty="0">
                <a:latin typeface="Arial"/>
                <a:cs typeface="Arial"/>
              </a:rPr>
              <a:t>eyes, that is a </a:t>
            </a:r>
            <a:r>
              <a:rPr sz="1400" dirty="0">
                <a:latin typeface="Arial"/>
                <a:cs typeface="Arial"/>
              </a:rPr>
              <a:t>transition. Even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dirty="0">
                <a:latin typeface="Arial"/>
                <a:cs typeface="Arial"/>
              </a:rPr>
              <a:t>change </a:t>
            </a:r>
            <a:r>
              <a:rPr sz="1400" spc="-5" dirty="0">
                <a:latin typeface="Arial"/>
                <a:cs typeface="Arial"/>
              </a:rPr>
              <a:t>in </a:t>
            </a:r>
            <a:r>
              <a:rPr sz="1400" spc="-1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rate </a:t>
            </a:r>
            <a:r>
              <a:rPr sz="1400" spc="-10" dirty="0">
                <a:latin typeface="Arial"/>
                <a:cs typeface="Arial"/>
              </a:rPr>
              <a:t>of  </a:t>
            </a:r>
            <a:r>
              <a:rPr sz="1400" spc="-5" dirty="0">
                <a:latin typeface="Arial"/>
                <a:cs typeface="Arial"/>
              </a:rPr>
              <a:t>breathing </a:t>
            </a:r>
            <a:r>
              <a:rPr sz="1400" spc="-10" dirty="0">
                <a:latin typeface="Arial"/>
                <a:cs typeface="Arial"/>
              </a:rPr>
              <a:t>can </a:t>
            </a:r>
            <a:r>
              <a:rPr sz="1400" dirty="0">
                <a:latin typeface="Arial"/>
                <a:cs typeface="Arial"/>
              </a:rPr>
              <a:t>be </a:t>
            </a:r>
            <a:r>
              <a:rPr sz="1400" spc="-5" dirty="0">
                <a:latin typeface="Arial"/>
                <a:cs typeface="Arial"/>
              </a:rPr>
              <a:t>regarded </a:t>
            </a:r>
            <a:r>
              <a:rPr sz="1400" spc="-10" dirty="0">
                <a:latin typeface="Arial"/>
                <a:cs typeface="Arial"/>
              </a:rPr>
              <a:t>as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transition.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82650" y="2908849"/>
          <a:ext cx="5312409" cy="13775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8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097">
                <a:tc>
                  <a:txBody>
                    <a:bodyPr/>
                    <a:lstStyle/>
                    <a:p>
                      <a:pPr marL="32384">
                        <a:lnSpc>
                          <a:spcPts val="1775"/>
                        </a:lnSpc>
                      </a:pPr>
                      <a:r>
                        <a:rPr sz="1600" spc="-30" dirty="0">
                          <a:latin typeface="Arial"/>
                          <a:cs typeface="Arial"/>
                        </a:rPr>
                        <a:t>TOPIC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3290">
                        <a:lnSpc>
                          <a:spcPts val="1775"/>
                        </a:lnSpc>
                      </a:pPr>
                      <a:r>
                        <a:rPr sz="1600" spc="-45" dirty="0">
                          <a:latin typeface="Arial"/>
                          <a:cs typeface="Arial"/>
                        </a:rPr>
                        <a:t>PAGE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NO.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600" spc="-145" dirty="0">
                          <a:latin typeface="Arial"/>
                          <a:cs typeface="Arial"/>
                        </a:rPr>
                        <a:t>Body Language </a:t>
                      </a:r>
                      <a:r>
                        <a:rPr sz="1600" spc="-105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600" spc="-14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20" dirty="0">
                          <a:latin typeface="Arial"/>
                          <a:cs typeface="Arial"/>
                        </a:rPr>
                        <a:t>language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081">
                <a:tc>
                  <a:txBody>
                    <a:bodyPr/>
                    <a:lstStyle/>
                    <a:p>
                      <a:pPr marL="375920">
                        <a:lnSpc>
                          <a:spcPts val="1620"/>
                        </a:lnSpc>
                        <a:spcBef>
                          <a:spcPts val="500"/>
                        </a:spcBef>
                      </a:pPr>
                      <a:r>
                        <a:rPr sz="1400" spc="-765" dirty="0">
                          <a:latin typeface="UnDotum"/>
                          <a:cs typeface="UnDotum"/>
                        </a:rPr>
                        <a:t></a:t>
                      </a:r>
                      <a:r>
                        <a:rPr sz="1400" spc="-175" dirty="0">
                          <a:latin typeface="UnDotum"/>
                          <a:cs typeface="UnDotum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Definition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R="273050" algn="r">
                        <a:lnSpc>
                          <a:spcPts val="1620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692">
                <a:tc>
                  <a:txBody>
                    <a:bodyPr/>
                    <a:lstStyle/>
                    <a:p>
                      <a:pPr marL="375920">
                        <a:lnSpc>
                          <a:spcPts val="1495"/>
                        </a:lnSpc>
                      </a:pPr>
                      <a:r>
                        <a:rPr sz="1400" spc="-765" dirty="0">
                          <a:latin typeface="UnDotum"/>
                          <a:cs typeface="UnDotum"/>
                        </a:rPr>
                        <a:t></a:t>
                      </a:r>
                      <a:r>
                        <a:rPr sz="1400" spc="-175" dirty="0">
                          <a:latin typeface="UnDotum"/>
                          <a:cs typeface="UnDotum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Introduction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2575" algn="r">
                        <a:lnSpc>
                          <a:spcPts val="149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334">
                <a:tc>
                  <a:txBody>
                    <a:bodyPr/>
                    <a:lstStyle/>
                    <a:p>
                      <a:pPr marL="375920">
                        <a:lnSpc>
                          <a:spcPts val="1470"/>
                        </a:lnSpc>
                      </a:pPr>
                      <a:r>
                        <a:rPr sz="1400" spc="-765" dirty="0">
                          <a:latin typeface="UnDotum"/>
                          <a:cs typeface="UnDotum"/>
                        </a:rPr>
                        <a:t></a:t>
                      </a:r>
                      <a:r>
                        <a:rPr sz="1400" spc="-175" dirty="0">
                          <a:latin typeface="UnDotum"/>
                          <a:cs typeface="UnDotum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Types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of body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language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3530" algn="r">
                        <a:lnSpc>
                          <a:spcPts val="147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901700" y="4244033"/>
            <a:ext cx="2868295" cy="5081905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600" b="1" spc="-170" dirty="0">
                <a:latin typeface="Arial"/>
                <a:cs typeface="Arial"/>
              </a:rPr>
              <a:t>The </a:t>
            </a:r>
            <a:r>
              <a:rPr sz="1600" b="1" spc="-125" dirty="0">
                <a:latin typeface="Arial"/>
                <a:cs typeface="Arial"/>
              </a:rPr>
              <a:t>Vocabulary </a:t>
            </a:r>
            <a:r>
              <a:rPr sz="1600" b="1" spc="-105" dirty="0">
                <a:latin typeface="Arial"/>
                <a:cs typeface="Arial"/>
              </a:rPr>
              <a:t>of </a:t>
            </a:r>
            <a:r>
              <a:rPr sz="1600" b="1" spc="-170" dirty="0">
                <a:latin typeface="Arial"/>
                <a:cs typeface="Arial"/>
              </a:rPr>
              <a:t>body</a:t>
            </a:r>
            <a:r>
              <a:rPr sz="1600" b="1" spc="-140" dirty="0">
                <a:latin typeface="Arial"/>
                <a:cs typeface="Arial"/>
              </a:rPr>
              <a:t> </a:t>
            </a:r>
            <a:r>
              <a:rPr sz="1600" b="1" spc="-175" dirty="0">
                <a:latin typeface="Arial"/>
                <a:cs typeface="Arial"/>
              </a:rPr>
              <a:t>language</a:t>
            </a:r>
            <a:endParaRPr sz="1600">
              <a:latin typeface="Arial"/>
              <a:cs typeface="Arial"/>
            </a:endParaRPr>
          </a:p>
          <a:p>
            <a:pPr marL="469900" indent="-113030">
              <a:lnSpc>
                <a:spcPts val="1630"/>
              </a:lnSpc>
              <a:spcBef>
                <a:spcPts val="894"/>
              </a:spcBef>
              <a:buFont typeface="UnDotum"/>
              <a:buChar char=""/>
              <a:tabLst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Positive </a:t>
            </a:r>
            <a:r>
              <a:rPr sz="1400" dirty="0">
                <a:latin typeface="Arial"/>
                <a:cs typeface="Arial"/>
              </a:rPr>
              <a:t>body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language</a:t>
            </a:r>
            <a:endParaRPr sz="1400">
              <a:latin typeface="Arial"/>
              <a:cs typeface="Arial"/>
            </a:endParaRPr>
          </a:p>
          <a:p>
            <a:pPr marL="469900" indent="-113030">
              <a:lnSpc>
                <a:spcPts val="1630"/>
              </a:lnSpc>
              <a:buFont typeface="UnDotum"/>
              <a:buChar char=""/>
              <a:tabLst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Negative </a:t>
            </a:r>
            <a:r>
              <a:rPr sz="1400" dirty="0">
                <a:latin typeface="Arial"/>
                <a:cs typeface="Arial"/>
              </a:rPr>
              <a:t>body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language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600" b="1" spc="-210" dirty="0">
                <a:latin typeface="Arial"/>
                <a:cs typeface="Arial"/>
              </a:rPr>
              <a:t>Role </a:t>
            </a:r>
            <a:r>
              <a:rPr sz="1600" b="1" spc="-105" dirty="0">
                <a:latin typeface="Arial"/>
                <a:cs typeface="Arial"/>
              </a:rPr>
              <a:t>of </a:t>
            </a:r>
            <a:r>
              <a:rPr sz="1600" b="1" spc="-150" dirty="0">
                <a:latin typeface="Arial"/>
                <a:cs typeface="Arial"/>
              </a:rPr>
              <a:t>Eyes </a:t>
            </a:r>
            <a:r>
              <a:rPr sz="1600" b="1" spc="-145" dirty="0">
                <a:latin typeface="Arial"/>
                <a:cs typeface="Arial"/>
              </a:rPr>
              <a:t>in </a:t>
            </a:r>
            <a:r>
              <a:rPr sz="1600" b="1" spc="-170" dirty="0">
                <a:latin typeface="Arial"/>
                <a:cs typeface="Arial"/>
              </a:rPr>
              <a:t>body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75" dirty="0">
                <a:latin typeface="Arial"/>
                <a:cs typeface="Arial"/>
              </a:rPr>
              <a:t>language</a:t>
            </a:r>
            <a:endParaRPr sz="1600">
              <a:latin typeface="Arial"/>
              <a:cs typeface="Arial"/>
            </a:endParaRPr>
          </a:p>
          <a:p>
            <a:pPr marL="469900" indent="-113030">
              <a:lnSpc>
                <a:spcPts val="1645"/>
              </a:lnSpc>
              <a:spcBef>
                <a:spcPts val="900"/>
              </a:spcBef>
              <a:buFont typeface="UnDotum"/>
              <a:buChar char=""/>
              <a:tabLst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Introduction</a:t>
            </a:r>
            <a:endParaRPr sz="1400">
              <a:latin typeface="Arial"/>
              <a:cs typeface="Arial"/>
            </a:endParaRPr>
          </a:p>
          <a:p>
            <a:pPr marL="469900" indent="-113030">
              <a:lnSpc>
                <a:spcPts val="1595"/>
              </a:lnSpc>
              <a:buFont typeface="UnDotum"/>
              <a:buChar char=""/>
              <a:tabLst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How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10" dirty="0">
                <a:latin typeface="Arial"/>
                <a:cs typeface="Arial"/>
              </a:rPr>
              <a:t>eyes</a:t>
            </a:r>
            <a:r>
              <a:rPr sz="1400" spc="-5" dirty="0">
                <a:latin typeface="Arial"/>
                <a:cs typeface="Arial"/>
              </a:rPr>
              <a:t> communicate</a:t>
            </a:r>
            <a:endParaRPr sz="1400">
              <a:latin typeface="Arial"/>
              <a:cs typeface="Arial"/>
            </a:endParaRPr>
          </a:p>
          <a:p>
            <a:pPr marL="469900" indent="-113030">
              <a:lnSpc>
                <a:spcPts val="1630"/>
              </a:lnSpc>
              <a:buFont typeface="UnDotum"/>
              <a:buChar char=""/>
              <a:tabLst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Eye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Contact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600" b="1" spc="-185" dirty="0">
                <a:latin typeface="Arial"/>
                <a:cs typeface="Arial"/>
              </a:rPr>
              <a:t>Face </a:t>
            </a:r>
            <a:r>
              <a:rPr sz="1600" b="1" spc="-150" dirty="0">
                <a:latin typeface="Arial"/>
                <a:cs typeface="Arial"/>
              </a:rPr>
              <a:t>the </a:t>
            </a:r>
            <a:r>
              <a:rPr sz="1600" b="1" spc="-215" dirty="0">
                <a:latin typeface="Arial"/>
                <a:cs typeface="Arial"/>
              </a:rPr>
              <a:t>human </a:t>
            </a:r>
            <a:r>
              <a:rPr sz="1600" b="1" spc="-30" dirty="0">
                <a:latin typeface="Arial"/>
                <a:cs typeface="Arial"/>
              </a:rPr>
              <a:t>art</a:t>
            </a:r>
            <a:r>
              <a:rPr sz="1600" b="1" spc="140" dirty="0">
                <a:latin typeface="Arial"/>
                <a:cs typeface="Arial"/>
              </a:rPr>
              <a:t> </a:t>
            </a:r>
            <a:r>
              <a:rPr sz="1600" b="1" spc="-114" dirty="0">
                <a:latin typeface="Arial"/>
                <a:cs typeface="Arial"/>
              </a:rPr>
              <a:t>object</a:t>
            </a:r>
            <a:endParaRPr sz="1600">
              <a:latin typeface="Arial"/>
              <a:cs typeface="Arial"/>
            </a:endParaRPr>
          </a:p>
          <a:p>
            <a:pPr marL="469900" indent="-113030">
              <a:lnSpc>
                <a:spcPts val="1590"/>
              </a:lnSpc>
              <a:spcBef>
                <a:spcPts val="894"/>
              </a:spcBef>
              <a:buFont typeface="UnDotum"/>
              <a:buChar char=""/>
              <a:tabLst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Facial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Expressions</a:t>
            </a:r>
            <a:endParaRPr sz="1400">
              <a:latin typeface="Arial"/>
              <a:cs typeface="Arial"/>
            </a:endParaRPr>
          </a:p>
          <a:p>
            <a:pPr marL="469900" indent="-113030">
              <a:lnSpc>
                <a:spcPts val="2070"/>
              </a:lnSpc>
              <a:buFont typeface="UnDotum"/>
              <a:buChar char=""/>
              <a:tabLst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Smile- </a:t>
            </a:r>
            <a:r>
              <a:rPr sz="1800" i="1" spc="-225" dirty="0">
                <a:latin typeface="Arial"/>
                <a:cs typeface="Arial"/>
              </a:rPr>
              <a:t>Universal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395" dirty="0">
                <a:latin typeface="Arial"/>
                <a:cs typeface="Arial"/>
              </a:rPr>
              <a:t>Welcome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b="1" spc="-145" dirty="0">
                <a:latin typeface="Arial"/>
                <a:cs typeface="Arial"/>
              </a:rPr>
              <a:t>Aspects </a:t>
            </a:r>
            <a:r>
              <a:rPr sz="1600" b="1" spc="-105" dirty="0">
                <a:latin typeface="Arial"/>
                <a:cs typeface="Arial"/>
              </a:rPr>
              <a:t>of </a:t>
            </a:r>
            <a:r>
              <a:rPr sz="1600" b="1" spc="-170" dirty="0">
                <a:latin typeface="Arial"/>
                <a:cs typeface="Arial"/>
              </a:rPr>
              <a:t>body</a:t>
            </a:r>
            <a:r>
              <a:rPr sz="1600" b="1" spc="-130" dirty="0">
                <a:latin typeface="Arial"/>
                <a:cs typeface="Arial"/>
              </a:rPr>
              <a:t> </a:t>
            </a:r>
            <a:r>
              <a:rPr sz="1600" b="1" spc="-175" dirty="0">
                <a:latin typeface="Arial"/>
                <a:cs typeface="Arial"/>
              </a:rPr>
              <a:t>language</a:t>
            </a:r>
            <a:endParaRPr sz="1600">
              <a:latin typeface="Arial"/>
              <a:cs typeface="Arial"/>
            </a:endParaRPr>
          </a:p>
          <a:p>
            <a:pPr marL="469900" indent="-113030">
              <a:lnSpc>
                <a:spcPts val="1645"/>
              </a:lnSpc>
              <a:spcBef>
                <a:spcPts val="894"/>
              </a:spcBef>
              <a:buFont typeface="UnDotum"/>
              <a:buChar char=""/>
              <a:tabLst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Gesture</a:t>
            </a:r>
            <a:endParaRPr sz="1400">
              <a:latin typeface="Arial"/>
              <a:cs typeface="Arial"/>
            </a:endParaRPr>
          </a:p>
          <a:p>
            <a:pPr marL="469900" indent="-113030">
              <a:lnSpc>
                <a:spcPts val="1595"/>
              </a:lnSpc>
              <a:buFont typeface="UnDotum"/>
              <a:buChar char=""/>
              <a:tabLst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Body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movements</a:t>
            </a:r>
            <a:endParaRPr sz="1400">
              <a:latin typeface="Arial"/>
              <a:cs typeface="Arial"/>
            </a:endParaRPr>
          </a:p>
          <a:p>
            <a:pPr marL="469900" indent="-113030">
              <a:lnSpc>
                <a:spcPts val="1630"/>
              </a:lnSpc>
              <a:buFont typeface="UnDotum"/>
              <a:buChar char=""/>
              <a:tabLst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Posture</a:t>
            </a:r>
            <a:endParaRPr sz="1400">
              <a:latin typeface="Arial"/>
              <a:cs typeface="Arial"/>
            </a:endParaRPr>
          </a:p>
          <a:p>
            <a:pPr marL="70485" marR="869315">
              <a:lnSpc>
                <a:spcPct val="140000"/>
              </a:lnSpc>
              <a:spcBef>
                <a:spcPts val="65"/>
              </a:spcBef>
            </a:pPr>
            <a:r>
              <a:rPr sz="1600" spc="-105" dirty="0">
                <a:latin typeface="Arial"/>
                <a:cs typeface="Arial"/>
              </a:rPr>
              <a:t>Appearance </a:t>
            </a:r>
            <a:r>
              <a:rPr sz="1600" spc="5" dirty="0">
                <a:latin typeface="Arial"/>
                <a:cs typeface="Arial"/>
              </a:rPr>
              <a:t>&amp; </a:t>
            </a:r>
            <a:r>
              <a:rPr sz="1600" spc="-110" dirty="0">
                <a:latin typeface="Arial"/>
                <a:cs typeface="Arial"/>
              </a:rPr>
              <a:t>Clothing  </a:t>
            </a:r>
            <a:r>
              <a:rPr sz="1600" spc="-105" dirty="0">
                <a:latin typeface="Arial"/>
                <a:cs typeface="Arial"/>
              </a:rPr>
              <a:t>Conclusion</a:t>
            </a:r>
            <a:endParaRPr sz="16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  <a:spcBef>
                <a:spcPts val="770"/>
              </a:spcBef>
            </a:pPr>
            <a:r>
              <a:rPr sz="1600" spc="-85" dirty="0">
                <a:latin typeface="Arial"/>
                <a:cs typeface="Arial"/>
              </a:rPr>
              <a:t>Bibliography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63259" y="4736083"/>
            <a:ext cx="154305" cy="4387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63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  <a:p>
            <a:pPr marL="42545">
              <a:lnSpc>
                <a:spcPts val="1630"/>
              </a:lnSpc>
            </a:pPr>
            <a:r>
              <a:rPr sz="1400" spc="-5" dirty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44971" y="5613907"/>
            <a:ext cx="160655" cy="6432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  <a:p>
            <a:pPr marL="30480">
              <a:lnSpc>
                <a:spcPts val="1595"/>
              </a:lnSpc>
            </a:pPr>
            <a:r>
              <a:rPr sz="1400" spc="-5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  <a:p>
            <a:pPr marL="48895">
              <a:lnSpc>
                <a:spcPts val="1630"/>
              </a:lnSpc>
            </a:pPr>
            <a:r>
              <a:rPr sz="1400" spc="-5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08396" y="6667296"/>
            <a:ext cx="227965" cy="50736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315"/>
              </a:spcBef>
            </a:pPr>
            <a:r>
              <a:rPr sz="1400" spc="-10" dirty="0">
                <a:latin typeface="Arial"/>
                <a:cs typeface="Arial"/>
              </a:rPr>
              <a:t>1</a:t>
            </a:r>
            <a:r>
              <a:rPr sz="1400" spc="-5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400" spc="-10" dirty="0"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74867" y="7649971"/>
            <a:ext cx="243204" cy="1670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3655">
              <a:lnSpc>
                <a:spcPts val="1645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1</a:t>
            </a:r>
            <a:r>
              <a:rPr sz="1400" spc="-5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  <a:p>
            <a:pPr marL="33655">
              <a:lnSpc>
                <a:spcPts val="1595"/>
              </a:lnSpc>
            </a:pPr>
            <a:r>
              <a:rPr sz="1400" spc="-10" dirty="0">
                <a:latin typeface="Arial"/>
                <a:cs typeface="Arial"/>
              </a:rPr>
              <a:t>1</a:t>
            </a:r>
            <a:r>
              <a:rPr sz="1400" spc="-5" dirty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30"/>
              </a:lnSpc>
            </a:pPr>
            <a:r>
              <a:rPr sz="1400" spc="-10" dirty="0">
                <a:latin typeface="Arial"/>
                <a:cs typeface="Arial"/>
              </a:rPr>
              <a:t>18</a:t>
            </a:r>
            <a:endParaRPr sz="14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1035"/>
              </a:spcBef>
            </a:pPr>
            <a:r>
              <a:rPr sz="1400" spc="-10" dirty="0">
                <a:latin typeface="Arial"/>
                <a:cs typeface="Arial"/>
              </a:rPr>
              <a:t>2</a:t>
            </a:r>
            <a:r>
              <a:rPr sz="1400" spc="-5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1005"/>
              </a:spcBef>
            </a:pPr>
            <a:r>
              <a:rPr sz="1400" spc="-10" dirty="0">
                <a:latin typeface="Arial"/>
                <a:cs typeface="Arial"/>
              </a:rPr>
              <a:t>2</a:t>
            </a:r>
            <a:r>
              <a:rPr sz="1400" spc="-5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1010"/>
              </a:spcBef>
            </a:pPr>
            <a:r>
              <a:rPr sz="1400" spc="-10" dirty="0">
                <a:latin typeface="Arial"/>
                <a:cs typeface="Arial"/>
              </a:rPr>
              <a:t>23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75560" y="115823"/>
            <a:ext cx="2356485" cy="2374900"/>
            <a:chOff x="2575560" y="115823"/>
            <a:chExt cx="2356485" cy="2374900"/>
          </a:xfrm>
        </p:grpSpPr>
        <p:sp>
          <p:nvSpPr>
            <p:cNvPr id="9" name="object 9"/>
            <p:cNvSpPr/>
            <p:nvPr/>
          </p:nvSpPr>
          <p:spPr>
            <a:xfrm>
              <a:off x="2581656" y="117347"/>
              <a:ext cx="2344420" cy="247015"/>
            </a:xfrm>
            <a:custGeom>
              <a:avLst/>
              <a:gdLst/>
              <a:ahLst/>
              <a:cxnLst/>
              <a:rect l="l" t="t" r="r" b="b"/>
              <a:pathLst>
                <a:path w="2344420" h="247015">
                  <a:moveTo>
                    <a:pt x="0" y="0"/>
                  </a:moveTo>
                  <a:lnTo>
                    <a:pt x="2343912" y="0"/>
                  </a:lnTo>
                </a:path>
                <a:path w="2344420" h="247015">
                  <a:moveTo>
                    <a:pt x="0" y="3048"/>
                  </a:moveTo>
                  <a:lnTo>
                    <a:pt x="2343912" y="3048"/>
                  </a:lnTo>
                </a:path>
                <a:path w="2344420" h="247015">
                  <a:moveTo>
                    <a:pt x="0" y="6096"/>
                  </a:moveTo>
                  <a:lnTo>
                    <a:pt x="2343912" y="6096"/>
                  </a:lnTo>
                </a:path>
                <a:path w="2344420" h="247015">
                  <a:moveTo>
                    <a:pt x="0" y="9144"/>
                  </a:moveTo>
                  <a:lnTo>
                    <a:pt x="2343912" y="9144"/>
                  </a:lnTo>
                </a:path>
                <a:path w="2344420" h="247015">
                  <a:moveTo>
                    <a:pt x="0" y="12192"/>
                  </a:moveTo>
                  <a:lnTo>
                    <a:pt x="2343912" y="12192"/>
                  </a:lnTo>
                </a:path>
                <a:path w="2344420" h="247015">
                  <a:moveTo>
                    <a:pt x="0" y="15239"/>
                  </a:moveTo>
                  <a:lnTo>
                    <a:pt x="2343912" y="15239"/>
                  </a:lnTo>
                </a:path>
                <a:path w="2344420" h="247015">
                  <a:moveTo>
                    <a:pt x="0" y="18287"/>
                  </a:moveTo>
                  <a:lnTo>
                    <a:pt x="2343912" y="18287"/>
                  </a:lnTo>
                </a:path>
                <a:path w="2344420" h="247015">
                  <a:moveTo>
                    <a:pt x="0" y="21335"/>
                  </a:moveTo>
                  <a:lnTo>
                    <a:pt x="2343912" y="21335"/>
                  </a:lnTo>
                </a:path>
                <a:path w="2344420" h="247015">
                  <a:moveTo>
                    <a:pt x="0" y="24383"/>
                  </a:moveTo>
                  <a:lnTo>
                    <a:pt x="2343912" y="24383"/>
                  </a:lnTo>
                </a:path>
                <a:path w="2344420" h="247015">
                  <a:moveTo>
                    <a:pt x="0" y="27431"/>
                  </a:moveTo>
                  <a:lnTo>
                    <a:pt x="2343912" y="27431"/>
                  </a:lnTo>
                </a:path>
                <a:path w="2344420" h="247015">
                  <a:moveTo>
                    <a:pt x="0" y="30479"/>
                  </a:moveTo>
                  <a:lnTo>
                    <a:pt x="2343912" y="30479"/>
                  </a:lnTo>
                </a:path>
                <a:path w="2344420" h="247015">
                  <a:moveTo>
                    <a:pt x="0" y="33527"/>
                  </a:moveTo>
                  <a:lnTo>
                    <a:pt x="2343912" y="33527"/>
                  </a:lnTo>
                </a:path>
                <a:path w="2344420" h="247015">
                  <a:moveTo>
                    <a:pt x="0" y="36575"/>
                  </a:moveTo>
                  <a:lnTo>
                    <a:pt x="2343912" y="36575"/>
                  </a:lnTo>
                </a:path>
                <a:path w="2344420" h="247015">
                  <a:moveTo>
                    <a:pt x="0" y="39624"/>
                  </a:moveTo>
                  <a:lnTo>
                    <a:pt x="2343912" y="39624"/>
                  </a:lnTo>
                </a:path>
                <a:path w="2344420" h="247015">
                  <a:moveTo>
                    <a:pt x="0" y="42672"/>
                  </a:moveTo>
                  <a:lnTo>
                    <a:pt x="2343912" y="42672"/>
                  </a:lnTo>
                </a:path>
                <a:path w="2344420" h="247015">
                  <a:moveTo>
                    <a:pt x="0" y="45720"/>
                  </a:moveTo>
                  <a:lnTo>
                    <a:pt x="2343912" y="45720"/>
                  </a:lnTo>
                </a:path>
                <a:path w="2344420" h="247015">
                  <a:moveTo>
                    <a:pt x="0" y="48768"/>
                  </a:moveTo>
                  <a:lnTo>
                    <a:pt x="2343912" y="48768"/>
                  </a:lnTo>
                </a:path>
                <a:path w="2344420" h="247015">
                  <a:moveTo>
                    <a:pt x="0" y="51816"/>
                  </a:moveTo>
                  <a:lnTo>
                    <a:pt x="2343912" y="51816"/>
                  </a:lnTo>
                </a:path>
                <a:path w="2344420" h="247015">
                  <a:moveTo>
                    <a:pt x="0" y="54863"/>
                  </a:moveTo>
                  <a:lnTo>
                    <a:pt x="2343912" y="54863"/>
                  </a:lnTo>
                </a:path>
                <a:path w="2344420" h="247015">
                  <a:moveTo>
                    <a:pt x="0" y="57911"/>
                  </a:moveTo>
                  <a:lnTo>
                    <a:pt x="2343912" y="57911"/>
                  </a:lnTo>
                </a:path>
                <a:path w="2344420" h="247015">
                  <a:moveTo>
                    <a:pt x="0" y="60959"/>
                  </a:moveTo>
                  <a:lnTo>
                    <a:pt x="2343912" y="60959"/>
                  </a:lnTo>
                </a:path>
                <a:path w="2344420" h="247015">
                  <a:moveTo>
                    <a:pt x="0" y="64007"/>
                  </a:moveTo>
                  <a:lnTo>
                    <a:pt x="2343912" y="64007"/>
                  </a:lnTo>
                </a:path>
                <a:path w="2344420" h="247015">
                  <a:moveTo>
                    <a:pt x="0" y="67055"/>
                  </a:moveTo>
                  <a:lnTo>
                    <a:pt x="2343912" y="67055"/>
                  </a:lnTo>
                </a:path>
                <a:path w="2344420" h="247015">
                  <a:moveTo>
                    <a:pt x="0" y="70103"/>
                  </a:moveTo>
                  <a:lnTo>
                    <a:pt x="2343912" y="70103"/>
                  </a:lnTo>
                </a:path>
                <a:path w="2344420" h="247015">
                  <a:moveTo>
                    <a:pt x="0" y="73151"/>
                  </a:moveTo>
                  <a:lnTo>
                    <a:pt x="2343912" y="73151"/>
                  </a:lnTo>
                </a:path>
                <a:path w="2344420" h="247015">
                  <a:moveTo>
                    <a:pt x="0" y="76200"/>
                  </a:moveTo>
                  <a:lnTo>
                    <a:pt x="2343912" y="76200"/>
                  </a:lnTo>
                </a:path>
                <a:path w="2344420" h="247015">
                  <a:moveTo>
                    <a:pt x="0" y="79248"/>
                  </a:moveTo>
                  <a:lnTo>
                    <a:pt x="2343912" y="79248"/>
                  </a:lnTo>
                </a:path>
                <a:path w="2344420" h="247015">
                  <a:moveTo>
                    <a:pt x="0" y="82296"/>
                  </a:moveTo>
                  <a:lnTo>
                    <a:pt x="2343912" y="82296"/>
                  </a:lnTo>
                </a:path>
                <a:path w="2344420" h="247015">
                  <a:moveTo>
                    <a:pt x="0" y="85344"/>
                  </a:moveTo>
                  <a:lnTo>
                    <a:pt x="2343912" y="85344"/>
                  </a:lnTo>
                </a:path>
                <a:path w="2344420" h="247015">
                  <a:moveTo>
                    <a:pt x="0" y="88392"/>
                  </a:moveTo>
                  <a:lnTo>
                    <a:pt x="2343912" y="88392"/>
                  </a:lnTo>
                </a:path>
                <a:path w="2344420" h="247015">
                  <a:moveTo>
                    <a:pt x="0" y="91439"/>
                  </a:moveTo>
                  <a:lnTo>
                    <a:pt x="2343912" y="91439"/>
                  </a:lnTo>
                </a:path>
                <a:path w="2344420" h="247015">
                  <a:moveTo>
                    <a:pt x="0" y="94487"/>
                  </a:moveTo>
                  <a:lnTo>
                    <a:pt x="2343912" y="94487"/>
                  </a:lnTo>
                </a:path>
                <a:path w="2344420" h="247015">
                  <a:moveTo>
                    <a:pt x="0" y="97535"/>
                  </a:moveTo>
                  <a:lnTo>
                    <a:pt x="2343912" y="97535"/>
                  </a:lnTo>
                </a:path>
                <a:path w="2344420" h="247015">
                  <a:moveTo>
                    <a:pt x="0" y="100583"/>
                  </a:moveTo>
                  <a:lnTo>
                    <a:pt x="2343912" y="100583"/>
                  </a:lnTo>
                </a:path>
                <a:path w="2344420" h="247015">
                  <a:moveTo>
                    <a:pt x="0" y="103631"/>
                  </a:moveTo>
                  <a:lnTo>
                    <a:pt x="2343912" y="103631"/>
                  </a:lnTo>
                </a:path>
                <a:path w="2344420" h="247015">
                  <a:moveTo>
                    <a:pt x="0" y="106679"/>
                  </a:moveTo>
                  <a:lnTo>
                    <a:pt x="2343912" y="106679"/>
                  </a:lnTo>
                </a:path>
                <a:path w="2344420" h="247015">
                  <a:moveTo>
                    <a:pt x="0" y="109727"/>
                  </a:moveTo>
                  <a:lnTo>
                    <a:pt x="2343912" y="109727"/>
                  </a:lnTo>
                </a:path>
                <a:path w="2344420" h="247015">
                  <a:moveTo>
                    <a:pt x="0" y="112775"/>
                  </a:moveTo>
                  <a:lnTo>
                    <a:pt x="2343912" y="112775"/>
                  </a:lnTo>
                </a:path>
                <a:path w="2344420" h="247015">
                  <a:moveTo>
                    <a:pt x="0" y="115824"/>
                  </a:moveTo>
                  <a:lnTo>
                    <a:pt x="2343912" y="115824"/>
                  </a:lnTo>
                </a:path>
                <a:path w="2344420" h="247015">
                  <a:moveTo>
                    <a:pt x="0" y="118872"/>
                  </a:moveTo>
                  <a:lnTo>
                    <a:pt x="2343912" y="118872"/>
                  </a:lnTo>
                </a:path>
                <a:path w="2344420" h="247015">
                  <a:moveTo>
                    <a:pt x="0" y="121920"/>
                  </a:moveTo>
                  <a:lnTo>
                    <a:pt x="2343912" y="121920"/>
                  </a:lnTo>
                </a:path>
                <a:path w="2344420" h="247015">
                  <a:moveTo>
                    <a:pt x="0" y="124968"/>
                  </a:moveTo>
                  <a:lnTo>
                    <a:pt x="2343912" y="124968"/>
                  </a:lnTo>
                </a:path>
                <a:path w="2344420" h="247015">
                  <a:moveTo>
                    <a:pt x="0" y="128016"/>
                  </a:moveTo>
                  <a:lnTo>
                    <a:pt x="2343912" y="128016"/>
                  </a:lnTo>
                </a:path>
                <a:path w="2344420" h="247015">
                  <a:moveTo>
                    <a:pt x="0" y="131063"/>
                  </a:moveTo>
                  <a:lnTo>
                    <a:pt x="2343912" y="131063"/>
                  </a:lnTo>
                </a:path>
                <a:path w="2344420" h="247015">
                  <a:moveTo>
                    <a:pt x="0" y="134111"/>
                  </a:moveTo>
                  <a:lnTo>
                    <a:pt x="2343912" y="134111"/>
                  </a:lnTo>
                </a:path>
                <a:path w="2344420" h="247015">
                  <a:moveTo>
                    <a:pt x="0" y="137159"/>
                  </a:moveTo>
                  <a:lnTo>
                    <a:pt x="2343912" y="137159"/>
                  </a:lnTo>
                </a:path>
                <a:path w="2344420" h="247015">
                  <a:moveTo>
                    <a:pt x="0" y="140207"/>
                  </a:moveTo>
                  <a:lnTo>
                    <a:pt x="2343912" y="140207"/>
                  </a:lnTo>
                </a:path>
                <a:path w="2344420" h="247015">
                  <a:moveTo>
                    <a:pt x="0" y="143255"/>
                  </a:moveTo>
                  <a:lnTo>
                    <a:pt x="2343912" y="143255"/>
                  </a:lnTo>
                </a:path>
                <a:path w="2344420" h="247015">
                  <a:moveTo>
                    <a:pt x="0" y="146303"/>
                  </a:moveTo>
                  <a:lnTo>
                    <a:pt x="2343912" y="146303"/>
                  </a:lnTo>
                </a:path>
                <a:path w="2344420" h="247015">
                  <a:moveTo>
                    <a:pt x="0" y="149351"/>
                  </a:moveTo>
                  <a:lnTo>
                    <a:pt x="2343912" y="149351"/>
                  </a:lnTo>
                </a:path>
                <a:path w="2344420" h="247015">
                  <a:moveTo>
                    <a:pt x="0" y="152400"/>
                  </a:moveTo>
                  <a:lnTo>
                    <a:pt x="2343912" y="152400"/>
                  </a:lnTo>
                </a:path>
                <a:path w="2344420" h="247015">
                  <a:moveTo>
                    <a:pt x="0" y="155448"/>
                  </a:moveTo>
                  <a:lnTo>
                    <a:pt x="2343912" y="155448"/>
                  </a:lnTo>
                </a:path>
                <a:path w="2344420" h="247015">
                  <a:moveTo>
                    <a:pt x="0" y="158496"/>
                  </a:moveTo>
                  <a:lnTo>
                    <a:pt x="2343912" y="158496"/>
                  </a:lnTo>
                </a:path>
                <a:path w="2344420" h="247015">
                  <a:moveTo>
                    <a:pt x="0" y="161544"/>
                  </a:moveTo>
                  <a:lnTo>
                    <a:pt x="2343912" y="161544"/>
                  </a:lnTo>
                </a:path>
                <a:path w="2344420" h="247015">
                  <a:moveTo>
                    <a:pt x="0" y="164592"/>
                  </a:moveTo>
                  <a:lnTo>
                    <a:pt x="2343912" y="164592"/>
                  </a:lnTo>
                </a:path>
                <a:path w="2344420" h="247015">
                  <a:moveTo>
                    <a:pt x="0" y="167639"/>
                  </a:moveTo>
                  <a:lnTo>
                    <a:pt x="2343912" y="167639"/>
                  </a:lnTo>
                </a:path>
                <a:path w="2344420" h="247015">
                  <a:moveTo>
                    <a:pt x="0" y="170687"/>
                  </a:moveTo>
                  <a:lnTo>
                    <a:pt x="2343912" y="170687"/>
                  </a:lnTo>
                </a:path>
                <a:path w="2344420" h="247015">
                  <a:moveTo>
                    <a:pt x="0" y="173735"/>
                  </a:moveTo>
                  <a:lnTo>
                    <a:pt x="2343912" y="173735"/>
                  </a:lnTo>
                </a:path>
                <a:path w="2344420" h="247015">
                  <a:moveTo>
                    <a:pt x="0" y="176783"/>
                  </a:moveTo>
                  <a:lnTo>
                    <a:pt x="2343912" y="176783"/>
                  </a:lnTo>
                </a:path>
                <a:path w="2344420" h="247015">
                  <a:moveTo>
                    <a:pt x="0" y="179831"/>
                  </a:moveTo>
                  <a:lnTo>
                    <a:pt x="2343912" y="179831"/>
                  </a:lnTo>
                </a:path>
                <a:path w="2344420" h="247015">
                  <a:moveTo>
                    <a:pt x="0" y="182879"/>
                  </a:moveTo>
                  <a:lnTo>
                    <a:pt x="2343912" y="182879"/>
                  </a:lnTo>
                </a:path>
                <a:path w="2344420" h="247015">
                  <a:moveTo>
                    <a:pt x="0" y="185927"/>
                  </a:moveTo>
                  <a:lnTo>
                    <a:pt x="2343912" y="185927"/>
                  </a:lnTo>
                </a:path>
                <a:path w="2344420" h="247015">
                  <a:moveTo>
                    <a:pt x="0" y="188975"/>
                  </a:moveTo>
                  <a:lnTo>
                    <a:pt x="2343912" y="188975"/>
                  </a:lnTo>
                </a:path>
                <a:path w="2344420" h="247015">
                  <a:moveTo>
                    <a:pt x="0" y="192024"/>
                  </a:moveTo>
                  <a:lnTo>
                    <a:pt x="2343912" y="192024"/>
                  </a:lnTo>
                </a:path>
                <a:path w="2344420" h="247015">
                  <a:moveTo>
                    <a:pt x="0" y="195072"/>
                  </a:moveTo>
                  <a:lnTo>
                    <a:pt x="2343912" y="195072"/>
                  </a:lnTo>
                </a:path>
                <a:path w="2344420" h="247015">
                  <a:moveTo>
                    <a:pt x="0" y="198120"/>
                  </a:moveTo>
                  <a:lnTo>
                    <a:pt x="2343912" y="198120"/>
                  </a:lnTo>
                </a:path>
                <a:path w="2344420" h="247015">
                  <a:moveTo>
                    <a:pt x="0" y="201168"/>
                  </a:moveTo>
                  <a:lnTo>
                    <a:pt x="2343912" y="201168"/>
                  </a:lnTo>
                </a:path>
                <a:path w="2344420" h="247015">
                  <a:moveTo>
                    <a:pt x="0" y="204216"/>
                  </a:moveTo>
                  <a:lnTo>
                    <a:pt x="2343912" y="204216"/>
                  </a:lnTo>
                </a:path>
                <a:path w="2344420" h="247015">
                  <a:moveTo>
                    <a:pt x="0" y="207263"/>
                  </a:moveTo>
                  <a:lnTo>
                    <a:pt x="2343912" y="207263"/>
                  </a:lnTo>
                </a:path>
                <a:path w="2344420" h="247015">
                  <a:moveTo>
                    <a:pt x="0" y="210311"/>
                  </a:moveTo>
                  <a:lnTo>
                    <a:pt x="2343912" y="210311"/>
                  </a:lnTo>
                </a:path>
                <a:path w="2344420" h="247015">
                  <a:moveTo>
                    <a:pt x="0" y="213359"/>
                  </a:moveTo>
                  <a:lnTo>
                    <a:pt x="2343912" y="213359"/>
                  </a:lnTo>
                </a:path>
                <a:path w="2344420" h="247015">
                  <a:moveTo>
                    <a:pt x="0" y="216407"/>
                  </a:moveTo>
                  <a:lnTo>
                    <a:pt x="2343912" y="216407"/>
                  </a:lnTo>
                </a:path>
                <a:path w="2344420" h="247015">
                  <a:moveTo>
                    <a:pt x="0" y="219455"/>
                  </a:moveTo>
                  <a:lnTo>
                    <a:pt x="2343912" y="219455"/>
                  </a:lnTo>
                </a:path>
                <a:path w="2344420" h="247015">
                  <a:moveTo>
                    <a:pt x="0" y="222503"/>
                  </a:moveTo>
                  <a:lnTo>
                    <a:pt x="2343912" y="222503"/>
                  </a:lnTo>
                </a:path>
                <a:path w="2344420" h="247015">
                  <a:moveTo>
                    <a:pt x="0" y="225551"/>
                  </a:moveTo>
                  <a:lnTo>
                    <a:pt x="2343912" y="225551"/>
                  </a:lnTo>
                </a:path>
                <a:path w="2344420" h="247015">
                  <a:moveTo>
                    <a:pt x="0" y="228600"/>
                  </a:moveTo>
                  <a:lnTo>
                    <a:pt x="2343912" y="228600"/>
                  </a:lnTo>
                </a:path>
                <a:path w="2344420" h="247015">
                  <a:moveTo>
                    <a:pt x="0" y="231648"/>
                  </a:moveTo>
                  <a:lnTo>
                    <a:pt x="2343912" y="231648"/>
                  </a:lnTo>
                </a:path>
                <a:path w="2344420" h="247015">
                  <a:moveTo>
                    <a:pt x="0" y="234696"/>
                  </a:moveTo>
                  <a:lnTo>
                    <a:pt x="2343912" y="234696"/>
                  </a:lnTo>
                </a:path>
                <a:path w="2344420" h="247015">
                  <a:moveTo>
                    <a:pt x="0" y="237744"/>
                  </a:moveTo>
                  <a:lnTo>
                    <a:pt x="2343912" y="237744"/>
                  </a:lnTo>
                </a:path>
                <a:path w="2344420" h="247015">
                  <a:moveTo>
                    <a:pt x="0" y="240792"/>
                  </a:moveTo>
                  <a:lnTo>
                    <a:pt x="2343912" y="240792"/>
                  </a:lnTo>
                </a:path>
                <a:path w="2344420" h="247015">
                  <a:moveTo>
                    <a:pt x="0" y="243839"/>
                  </a:moveTo>
                  <a:lnTo>
                    <a:pt x="2343912" y="243839"/>
                  </a:lnTo>
                </a:path>
                <a:path w="2344420" h="247015">
                  <a:moveTo>
                    <a:pt x="0" y="246887"/>
                  </a:moveTo>
                  <a:lnTo>
                    <a:pt x="2343912" y="246887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81656" y="365760"/>
              <a:ext cx="2343912" cy="12131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75560" y="1580387"/>
              <a:ext cx="2356485" cy="265430"/>
            </a:xfrm>
            <a:custGeom>
              <a:avLst/>
              <a:gdLst/>
              <a:ahLst/>
              <a:cxnLst/>
              <a:rect l="l" t="t" r="r" b="b"/>
              <a:pathLst>
                <a:path w="2356485" h="265430">
                  <a:moveTo>
                    <a:pt x="6095" y="0"/>
                  </a:moveTo>
                  <a:lnTo>
                    <a:pt x="2350008" y="0"/>
                  </a:lnTo>
                </a:path>
                <a:path w="2356485" h="265430">
                  <a:moveTo>
                    <a:pt x="6095" y="3048"/>
                  </a:moveTo>
                  <a:lnTo>
                    <a:pt x="2350008" y="3048"/>
                  </a:lnTo>
                </a:path>
                <a:path w="2356485" h="265430">
                  <a:moveTo>
                    <a:pt x="6095" y="6096"/>
                  </a:moveTo>
                  <a:lnTo>
                    <a:pt x="2350008" y="6096"/>
                  </a:lnTo>
                </a:path>
                <a:path w="2356485" h="265430">
                  <a:moveTo>
                    <a:pt x="6095" y="9144"/>
                  </a:moveTo>
                  <a:lnTo>
                    <a:pt x="2350008" y="9144"/>
                  </a:lnTo>
                </a:path>
                <a:path w="2356485" h="265430">
                  <a:moveTo>
                    <a:pt x="6095" y="12192"/>
                  </a:moveTo>
                  <a:lnTo>
                    <a:pt x="2350008" y="12192"/>
                  </a:lnTo>
                </a:path>
                <a:path w="2356485" h="265430">
                  <a:moveTo>
                    <a:pt x="6095" y="15240"/>
                  </a:moveTo>
                  <a:lnTo>
                    <a:pt x="2350008" y="15240"/>
                  </a:lnTo>
                </a:path>
                <a:path w="2356485" h="265430">
                  <a:moveTo>
                    <a:pt x="6095" y="18288"/>
                  </a:moveTo>
                  <a:lnTo>
                    <a:pt x="2350008" y="18288"/>
                  </a:lnTo>
                </a:path>
                <a:path w="2356485" h="265430">
                  <a:moveTo>
                    <a:pt x="6095" y="21336"/>
                  </a:moveTo>
                  <a:lnTo>
                    <a:pt x="2350008" y="21336"/>
                  </a:lnTo>
                </a:path>
                <a:path w="2356485" h="265430">
                  <a:moveTo>
                    <a:pt x="6095" y="24384"/>
                  </a:moveTo>
                  <a:lnTo>
                    <a:pt x="2350008" y="24384"/>
                  </a:lnTo>
                </a:path>
                <a:path w="2356485" h="265430">
                  <a:moveTo>
                    <a:pt x="6095" y="27432"/>
                  </a:moveTo>
                  <a:lnTo>
                    <a:pt x="2350008" y="27432"/>
                  </a:lnTo>
                </a:path>
                <a:path w="2356485" h="265430">
                  <a:moveTo>
                    <a:pt x="6095" y="30480"/>
                  </a:moveTo>
                  <a:lnTo>
                    <a:pt x="2350008" y="30480"/>
                  </a:lnTo>
                </a:path>
                <a:path w="2356485" h="265430">
                  <a:moveTo>
                    <a:pt x="6095" y="33528"/>
                  </a:moveTo>
                  <a:lnTo>
                    <a:pt x="2350008" y="33528"/>
                  </a:lnTo>
                </a:path>
                <a:path w="2356485" h="265430">
                  <a:moveTo>
                    <a:pt x="6095" y="36576"/>
                  </a:moveTo>
                  <a:lnTo>
                    <a:pt x="2350008" y="36576"/>
                  </a:lnTo>
                </a:path>
                <a:path w="2356485" h="265430">
                  <a:moveTo>
                    <a:pt x="6095" y="39624"/>
                  </a:moveTo>
                  <a:lnTo>
                    <a:pt x="2350008" y="39624"/>
                  </a:lnTo>
                </a:path>
                <a:path w="2356485" h="265430">
                  <a:moveTo>
                    <a:pt x="6095" y="42672"/>
                  </a:moveTo>
                  <a:lnTo>
                    <a:pt x="2350008" y="42672"/>
                  </a:lnTo>
                </a:path>
                <a:path w="2356485" h="265430">
                  <a:moveTo>
                    <a:pt x="6095" y="45720"/>
                  </a:moveTo>
                  <a:lnTo>
                    <a:pt x="2350008" y="45720"/>
                  </a:lnTo>
                </a:path>
                <a:path w="2356485" h="265430">
                  <a:moveTo>
                    <a:pt x="6095" y="48768"/>
                  </a:moveTo>
                  <a:lnTo>
                    <a:pt x="2350008" y="48768"/>
                  </a:lnTo>
                </a:path>
                <a:path w="2356485" h="265430">
                  <a:moveTo>
                    <a:pt x="6095" y="51816"/>
                  </a:moveTo>
                  <a:lnTo>
                    <a:pt x="2350008" y="51816"/>
                  </a:lnTo>
                </a:path>
                <a:path w="2356485" h="265430">
                  <a:moveTo>
                    <a:pt x="6095" y="54864"/>
                  </a:moveTo>
                  <a:lnTo>
                    <a:pt x="2350008" y="54864"/>
                  </a:lnTo>
                </a:path>
                <a:path w="2356485" h="265430">
                  <a:moveTo>
                    <a:pt x="6095" y="57912"/>
                  </a:moveTo>
                  <a:lnTo>
                    <a:pt x="2350008" y="57912"/>
                  </a:lnTo>
                </a:path>
                <a:path w="2356485" h="265430">
                  <a:moveTo>
                    <a:pt x="6095" y="60960"/>
                  </a:moveTo>
                  <a:lnTo>
                    <a:pt x="2350008" y="60960"/>
                  </a:lnTo>
                </a:path>
                <a:path w="2356485" h="265430">
                  <a:moveTo>
                    <a:pt x="6095" y="64008"/>
                  </a:moveTo>
                  <a:lnTo>
                    <a:pt x="2350008" y="64008"/>
                  </a:lnTo>
                </a:path>
                <a:path w="2356485" h="265430">
                  <a:moveTo>
                    <a:pt x="6095" y="67056"/>
                  </a:moveTo>
                  <a:lnTo>
                    <a:pt x="2350008" y="67056"/>
                  </a:lnTo>
                </a:path>
                <a:path w="2356485" h="265430">
                  <a:moveTo>
                    <a:pt x="6095" y="70104"/>
                  </a:moveTo>
                  <a:lnTo>
                    <a:pt x="2350008" y="70104"/>
                  </a:lnTo>
                </a:path>
                <a:path w="2356485" h="265430">
                  <a:moveTo>
                    <a:pt x="6095" y="73152"/>
                  </a:moveTo>
                  <a:lnTo>
                    <a:pt x="2350008" y="73152"/>
                  </a:lnTo>
                </a:path>
                <a:path w="2356485" h="265430">
                  <a:moveTo>
                    <a:pt x="6095" y="76200"/>
                  </a:moveTo>
                  <a:lnTo>
                    <a:pt x="2350008" y="76200"/>
                  </a:lnTo>
                </a:path>
                <a:path w="2356485" h="265430">
                  <a:moveTo>
                    <a:pt x="6095" y="79248"/>
                  </a:moveTo>
                  <a:lnTo>
                    <a:pt x="2350008" y="79248"/>
                  </a:lnTo>
                </a:path>
                <a:path w="2356485" h="265430">
                  <a:moveTo>
                    <a:pt x="6095" y="82296"/>
                  </a:moveTo>
                  <a:lnTo>
                    <a:pt x="2350008" y="82296"/>
                  </a:lnTo>
                </a:path>
                <a:path w="2356485" h="265430">
                  <a:moveTo>
                    <a:pt x="6095" y="85344"/>
                  </a:moveTo>
                  <a:lnTo>
                    <a:pt x="2350008" y="85344"/>
                  </a:lnTo>
                </a:path>
                <a:path w="2356485" h="265430">
                  <a:moveTo>
                    <a:pt x="6095" y="88392"/>
                  </a:moveTo>
                  <a:lnTo>
                    <a:pt x="2350008" y="88392"/>
                  </a:lnTo>
                </a:path>
                <a:path w="2356485" h="265430">
                  <a:moveTo>
                    <a:pt x="6095" y="91440"/>
                  </a:moveTo>
                  <a:lnTo>
                    <a:pt x="2350008" y="91440"/>
                  </a:lnTo>
                </a:path>
                <a:path w="2356485" h="265430">
                  <a:moveTo>
                    <a:pt x="6095" y="94488"/>
                  </a:moveTo>
                  <a:lnTo>
                    <a:pt x="2350008" y="94488"/>
                  </a:lnTo>
                </a:path>
                <a:path w="2356485" h="265430">
                  <a:moveTo>
                    <a:pt x="6095" y="97536"/>
                  </a:moveTo>
                  <a:lnTo>
                    <a:pt x="2350008" y="97536"/>
                  </a:lnTo>
                </a:path>
                <a:path w="2356485" h="265430">
                  <a:moveTo>
                    <a:pt x="6095" y="100584"/>
                  </a:moveTo>
                  <a:lnTo>
                    <a:pt x="2350008" y="100584"/>
                  </a:lnTo>
                </a:path>
                <a:path w="2356485" h="265430">
                  <a:moveTo>
                    <a:pt x="6095" y="103632"/>
                  </a:moveTo>
                  <a:lnTo>
                    <a:pt x="2350008" y="103632"/>
                  </a:lnTo>
                </a:path>
                <a:path w="2356485" h="265430">
                  <a:moveTo>
                    <a:pt x="6095" y="106680"/>
                  </a:moveTo>
                  <a:lnTo>
                    <a:pt x="2350008" y="106680"/>
                  </a:lnTo>
                </a:path>
                <a:path w="2356485" h="265430">
                  <a:moveTo>
                    <a:pt x="6095" y="109728"/>
                  </a:moveTo>
                  <a:lnTo>
                    <a:pt x="2350008" y="109728"/>
                  </a:lnTo>
                </a:path>
                <a:path w="2356485" h="265430">
                  <a:moveTo>
                    <a:pt x="6095" y="112776"/>
                  </a:moveTo>
                  <a:lnTo>
                    <a:pt x="2350008" y="112776"/>
                  </a:lnTo>
                </a:path>
                <a:path w="2356485" h="265430">
                  <a:moveTo>
                    <a:pt x="6095" y="115824"/>
                  </a:moveTo>
                  <a:lnTo>
                    <a:pt x="2350008" y="115824"/>
                  </a:lnTo>
                </a:path>
                <a:path w="2356485" h="265430">
                  <a:moveTo>
                    <a:pt x="6095" y="118872"/>
                  </a:moveTo>
                  <a:lnTo>
                    <a:pt x="2350008" y="118872"/>
                  </a:lnTo>
                </a:path>
                <a:path w="2356485" h="265430">
                  <a:moveTo>
                    <a:pt x="6095" y="121920"/>
                  </a:moveTo>
                  <a:lnTo>
                    <a:pt x="2350008" y="121920"/>
                  </a:lnTo>
                </a:path>
                <a:path w="2356485" h="265430">
                  <a:moveTo>
                    <a:pt x="6095" y="124968"/>
                  </a:moveTo>
                  <a:lnTo>
                    <a:pt x="2350008" y="124968"/>
                  </a:lnTo>
                </a:path>
                <a:path w="2356485" h="265430">
                  <a:moveTo>
                    <a:pt x="6095" y="128016"/>
                  </a:moveTo>
                  <a:lnTo>
                    <a:pt x="2350008" y="128016"/>
                  </a:lnTo>
                </a:path>
                <a:path w="2356485" h="265430">
                  <a:moveTo>
                    <a:pt x="6095" y="131064"/>
                  </a:moveTo>
                  <a:lnTo>
                    <a:pt x="2350008" y="131064"/>
                  </a:lnTo>
                </a:path>
                <a:path w="2356485" h="265430">
                  <a:moveTo>
                    <a:pt x="6095" y="134112"/>
                  </a:moveTo>
                  <a:lnTo>
                    <a:pt x="2350008" y="134112"/>
                  </a:lnTo>
                </a:path>
                <a:path w="2356485" h="265430">
                  <a:moveTo>
                    <a:pt x="6095" y="137160"/>
                  </a:moveTo>
                  <a:lnTo>
                    <a:pt x="2350008" y="137160"/>
                  </a:lnTo>
                </a:path>
                <a:path w="2356485" h="265430">
                  <a:moveTo>
                    <a:pt x="6095" y="140208"/>
                  </a:moveTo>
                  <a:lnTo>
                    <a:pt x="2350008" y="140208"/>
                  </a:lnTo>
                </a:path>
                <a:path w="2356485" h="265430">
                  <a:moveTo>
                    <a:pt x="6095" y="143256"/>
                  </a:moveTo>
                  <a:lnTo>
                    <a:pt x="2350008" y="143256"/>
                  </a:lnTo>
                </a:path>
                <a:path w="2356485" h="265430">
                  <a:moveTo>
                    <a:pt x="6095" y="146304"/>
                  </a:moveTo>
                  <a:lnTo>
                    <a:pt x="2350008" y="146304"/>
                  </a:lnTo>
                </a:path>
                <a:path w="2356485" h="265430">
                  <a:moveTo>
                    <a:pt x="6095" y="149352"/>
                  </a:moveTo>
                  <a:lnTo>
                    <a:pt x="2350008" y="149352"/>
                  </a:lnTo>
                </a:path>
                <a:path w="2356485" h="265430">
                  <a:moveTo>
                    <a:pt x="6095" y="152400"/>
                  </a:moveTo>
                  <a:lnTo>
                    <a:pt x="2350008" y="152400"/>
                  </a:lnTo>
                </a:path>
                <a:path w="2356485" h="265430">
                  <a:moveTo>
                    <a:pt x="6095" y="155448"/>
                  </a:moveTo>
                  <a:lnTo>
                    <a:pt x="2350008" y="155448"/>
                  </a:lnTo>
                </a:path>
                <a:path w="2356485" h="265430">
                  <a:moveTo>
                    <a:pt x="6095" y="158496"/>
                  </a:moveTo>
                  <a:lnTo>
                    <a:pt x="2350008" y="158496"/>
                  </a:lnTo>
                </a:path>
                <a:path w="2356485" h="265430">
                  <a:moveTo>
                    <a:pt x="6095" y="161544"/>
                  </a:moveTo>
                  <a:lnTo>
                    <a:pt x="2350008" y="161544"/>
                  </a:lnTo>
                </a:path>
                <a:path w="2356485" h="265430">
                  <a:moveTo>
                    <a:pt x="6095" y="164592"/>
                  </a:moveTo>
                  <a:lnTo>
                    <a:pt x="2350008" y="164592"/>
                  </a:lnTo>
                </a:path>
                <a:path w="2356485" h="265430">
                  <a:moveTo>
                    <a:pt x="6095" y="167640"/>
                  </a:moveTo>
                  <a:lnTo>
                    <a:pt x="2350008" y="167640"/>
                  </a:lnTo>
                </a:path>
                <a:path w="2356485" h="265430">
                  <a:moveTo>
                    <a:pt x="6095" y="170688"/>
                  </a:moveTo>
                  <a:lnTo>
                    <a:pt x="2350008" y="170688"/>
                  </a:lnTo>
                </a:path>
                <a:path w="2356485" h="265430">
                  <a:moveTo>
                    <a:pt x="6095" y="173736"/>
                  </a:moveTo>
                  <a:lnTo>
                    <a:pt x="2350008" y="173736"/>
                  </a:lnTo>
                </a:path>
                <a:path w="2356485" h="265430">
                  <a:moveTo>
                    <a:pt x="6095" y="176784"/>
                  </a:moveTo>
                  <a:lnTo>
                    <a:pt x="2350008" y="176784"/>
                  </a:lnTo>
                </a:path>
                <a:path w="2356485" h="265430">
                  <a:moveTo>
                    <a:pt x="6095" y="179832"/>
                  </a:moveTo>
                  <a:lnTo>
                    <a:pt x="2350008" y="179832"/>
                  </a:lnTo>
                </a:path>
                <a:path w="2356485" h="265430">
                  <a:moveTo>
                    <a:pt x="6095" y="182880"/>
                  </a:moveTo>
                  <a:lnTo>
                    <a:pt x="2350008" y="182880"/>
                  </a:lnTo>
                </a:path>
                <a:path w="2356485" h="265430">
                  <a:moveTo>
                    <a:pt x="6095" y="185928"/>
                  </a:moveTo>
                  <a:lnTo>
                    <a:pt x="2350008" y="185928"/>
                  </a:lnTo>
                </a:path>
                <a:path w="2356485" h="265430">
                  <a:moveTo>
                    <a:pt x="6095" y="188976"/>
                  </a:moveTo>
                  <a:lnTo>
                    <a:pt x="2350008" y="188976"/>
                  </a:lnTo>
                </a:path>
                <a:path w="2356485" h="265430">
                  <a:moveTo>
                    <a:pt x="6095" y="192024"/>
                  </a:moveTo>
                  <a:lnTo>
                    <a:pt x="2350008" y="192024"/>
                  </a:lnTo>
                </a:path>
                <a:path w="2356485" h="265430">
                  <a:moveTo>
                    <a:pt x="6095" y="195072"/>
                  </a:moveTo>
                  <a:lnTo>
                    <a:pt x="2350008" y="195072"/>
                  </a:lnTo>
                </a:path>
                <a:path w="2356485" h="265430">
                  <a:moveTo>
                    <a:pt x="6095" y="198120"/>
                  </a:moveTo>
                  <a:lnTo>
                    <a:pt x="2350008" y="198120"/>
                  </a:lnTo>
                </a:path>
                <a:path w="2356485" h="265430">
                  <a:moveTo>
                    <a:pt x="6095" y="201168"/>
                  </a:moveTo>
                  <a:lnTo>
                    <a:pt x="2350008" y="201168"/>
                  </a:lnTo>
                </a:path>
                <a:path w="2356485" h="265430">
                  <a:moveTo>
                    <a:pt x="6095" y="204216"/>
                  </a:moveTo>
                  <a:lnTo>
                    <a:pt x="2350008" y="204216"/>
                  </a:lnTo>
                </a:path>
                <a:path w="2356485" h="265430">
                  <a:moveTo>
                    <a:pt x="6095" y="207264"/>
                  </a:moveTo>
                  <a:lnTo>
                    <a:pt x="2350008" y="207264"/>
                  </a:lnTo>
                </a:path>
                <a:path w="2356485" h="265430">
                  <a:moveTo>
                    <a:pt x="6095" y="210312"/>
                  </a:moveTo>
                  <a:lnTo>
                    <a:pt x="2350008" y="210312"/>
                  </a:lnTo>
                </a:path>
                <a:path w="2356485" h="265430">
                  <a:moveTo>
                    <a:pt x="6095" y="213360"/>
                  </a:moveTo>
                  <a:lnTo>
                    <a:pt x="2350008" y="213360"/>
                  </a:lnTo>
                </a:path>
                <a:path w="2356485" h="265430">
                  <a:moveTo>
                    <a:pt x="6095" y="216408"/>
                  </a:moveTo>
                  <a:lnTo>
                    <a:pt x="2350008" y="216408"/>
                  </a:lnTo>
                </a:path>
                <a:path w="2356485" h="265430">
                  <a:moveTo>
                    <a:pt x="6095" y="219456"/>
                  </a:moveTo>
                  <a:lnTo>
                    <a:pt x="2350008" y="219456"/>
                  </a:lnTo>
                </a:path>
                <a:path w="2356485" h="265430">
                  <a:moveTo>
                    <a:pt x="6095" y="222504"/>
                  </a:moveTo>
                  <a:lnTo>
                    <a:pt x="2350008" y="222504"/>
                  </a:lnTo>
                </a:path>
                <a:path w="2356485" h="265430">
                  <a:moveTo>
                    <a:pt x="6095" y="225552"/>
                  </a:moveTo>
                  <a:lnTo>
                    <a:pt x="2350008" y="225552"/>
                  </a:lnTo>
                </a:path>
                <a:path w="2356485" h="265430">
                  <a:moveTo>
                    <a:pt x="6095" y="228600"/>
                  </a:moveTo>
                  <a:lnTo>
                    <a:pt x="2350008" y="228600"/>
                  </a:lnTo>
                </a:path>
                <a:path w="2356485" h="265430">
                  <a:moveTo>
                    <a:pt x="6095" y="231648"/>
                  </a:moveTo>
                  <a:lnTo>
                    <a:pt x="2350008" y="231648"/>
                  </a:lnTo>
                </a:path>
                <a:path w="2356485" h="265430">
                  <a:moveTo>
                    <a:pt x="6095" y="234696"/>
                  </a:moveTo>
                  <a:lnTo>
                    <a:pt x="2350008" y="234696"/>
                  </a:lnTo>
                </a:path>
                <a:path w="2356485" h="265430">
                  <a:moveTo>
                    <a:pt x="6095" y="237744"/>
                  </a:moveTo>
                  <a:lnTo>
                    <a:pt x="2350008" y="237744"/>
                  </a:lnTo>
                </a:path>
                <a:path w="2356485" h="265430">
                  <a:moveTo>
                    <a:pt x="6095" y="240792"/>
                  </a:moveTo>
                  <a:lnTo>
                    <a:pt x="2350008" y="240792"/>
                  </a:lnTo>
                </a:path>
                <a:path w="2356485" h="265430">
                  <a:moveTo>
                    <a:pt x="6095" y="243840"/>
                  </a:moveTo>
                  <a:lnTo>
                    <a:pt x="2350008" y="243840"/>
                  </a:lnTo>
                </a:path>
                <a:path w="2356485" h="265430">
                  <a:moveTo>
                    <a:pt x="6095" y="246888"/>
                  </a:moveTo>
                  <a:lnTo>
                    <a:pt x="2350008" y="246888"/>
                  </a:lnTo>
                </a:path>
                <a:path w="2356485" h="265430">
                  <a:moveTo>
                    <a:pt x="6095" y="249936"/>
                  </a:moveTo>
                  <a:lnTo>
                    <a:pt x="2350008" y="249936"/>
                  </a:lnTo>
                </a:path>
                <a:path w="2356485" h="265430">
                  <a:moveTo>
                    <a:pt x="6095" y="252984"/>
                  </a:moveTo>
                  <a:lnTo>
                    <a:pt x="2350008" y="252984"/>
                  </a:lnTo>
                </a:path>
                <a:path w="2356485" h="265430">
                  <a:moveTo>
                    <a:pt x="6095" y="256032"/>
                  </a:moveTo>
                  <a:lnTo>
                    <a:pt x="2350008" y="256032"/>
                  </a:lnTo>
                </a:path>
                <a:path w="2356485" h="265430">
                  <a:moveTo>
                    <a:pt x="6095" y="259080"/>
                  </a:moveTo>
                  <a:lnTo>
                    <a:pt x="2350008" y="259080"/>
                  </a:lnTo>
                </a:path>
                <a:path w="2356485" h="265430">
                  <a:moveTo>
                    <a:pt x="3047" y="262128"/>
                  </a:moveTo>
                  <a:lnTo>
                    <a:pt x="2353055" y="262128"/>
                  </a:lnTo>
                </a:path>
                <a:path w="2356485" h="265430">
                  <a:moveTo>
                    <a:pt x="0" y="265176"/>
                  </a:moveTo>
                  <a:lnTo>
                    <a:pt x="2356104" y="265176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75560" y="1847088"/>
              <a:ext cx="2356104" cy="91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75560" y="1857756"/>
              <a:ext cx="2356485" cy="253365"/>
            </a:xfrm>
            <a:custGeom>
              <a:avLst/>
              <a:gdLst/>
              <a:ahLst/>
              <a:cxnLst/>
              <a:rect l="l" t="t" r="r" b="b"/>
              <a:pathLst>
                <a:path w="2356485" h="253364">
                  <a:moveTo>
                    <a:pt x="0" y="0"/>
                  </a:moveTo>
                  <a:lnTo>
                    <a:pt x="2356104" y="0"/>
                  </a:lnTo>
                </a:path>
                <a:path w="2356485" h="253364">
                  <a:moveTo>
                    <a:pt x="0" y="3048"/>
                  </a:moveTo>
                  <a:lnTo>
                    <a:pt x="2356104" y="3048"/>
                  </a:lnTo>
                </a:path>
                <a:path w="2356485" h="253364">
                  <a:moveTo>
                    <a:pt x="0" y="6096"/>
                  </a:moveTo>
                  <a:lnTo>
                    <a:pt x="2356104" y="6096"/>
                  </a:lnTo>
                </a:path>
                <a:path w="2356485" h="253364">
                  <a:moveTo>
                    <a:pt x="0" y="9144"/>
                  </a:moveTo>
                  <a:lnTo>
                    <a:pt x="2356104" y="9144"/>
                  </a:lnTo>
                </a:path>
                <a:path w="2356485" h="253364">
                  <a:moveTo>
                    <a:pt x="0" y="12192"/>
                  </a:moveTo>
                  <a:lnTo>
                    <a:pt x="2356104" y="12192"/>
                  </a:lnTo>
                </a:path>
                <a:path w="2356485" h="253364">
                  <a:moveTo>
                    <a:pt x="0" y="15240"/>
                  </a:moveTo>
                  <a:lnTo>
                    <a:pt x="2356104" y="15240"/>
                  </a:lnTo>
                </a:path>
                <a:path w="2356485" h="253364">
                  <a:moveTo>
                    <a:pt x="0" y="18288"/>
                  </a:moveTo>
                  <a:lnTo>
                    <a:pt x="2356104" y="18288"/>
                  </a:lnTo>
                </a:path>
                <a:path w="2356485" h="253364">
                  <a:moveTo>
                    <a:pt x="0" y="21336"/>
                  </a:moveTo>
                  <a:lnTo>
                    <a:pt x="2356104" y="21336"/>
                  </a:lnTo>
                </a:path>
                <a:path w="2356485" h="253364">
                  <a:moveTo>
                    <a:pt x="0" y="24384"/>
                  </a:moveTo>
                  <a:lnTo>
                    <a:pt x="2356104" y="24384"/>
                  </a:lnTo>
                </a:path>
                <a:path w="2356485" h="253364">
                  <a:moveTo>
                    <a:pt x="0" y="27431"/>
                  </a:moveTo>
                  <a:lnTo>
                    <a:pt x="2356104" y="27431"/>
                  </a:lnTo>
                </a:path>
                <a:path w="2356485" h="253364">
                  <a:moveTo>
                    <a:pt x="0" y="30479"/>
                  </a:moveTo>
                  <a:lnTo>
                    <a:pt x="2356104" y="30479"/>
                  </a:lnTo>
                </a:path>
                <a:path w="2356485" h="253364">
                  <a:moveTo>
                    <a:pt x="0" y="33527"/>
                  </a:moveTo>
                  <a:lnTo>
                    <a:pt x="2356104" y="33527"/>
                  </a:lnTo>
                </a:path>
                <a:path w="2356485" h="253364">
                  <a:moveTo>
                    <a:pt x="0" y="36575"/>
                  </a:moveTo>
                  <a:lnTo>
                    <a:pt x="2356104" y="36575"/>
                  </a:lnTo>
                </a:path>
                <a:path w="2356485" h="253364">
                  <a:moveTo>
                    <a:pt x="0" y="39624"/>
                  </a:moveTo>
                  <a:lnTo>
                    <a:pt x="2356104" y="39624"/>
                  </a:lnTo>
                </a:path>
                <a:path w="2356485" h="253364">
                  <a:moveTo>
                    <a:pt x="0" y="42672"/>
                  </a:moveTo>
                  <a:lnTo>
                    <a:pt x="2356104" y="42672"/>
                  </a:lnTo>
                </a:path>
                <a:path w="2356485" h="253364">
                  <a:moveTo>
                    <a:pt x="0" y="45720"/>
                  </a:moveTo>
                  <a:lnTo>
                    <a:pt x="2356104" y="45720"/>
                  </a:lnTo>
                </a:path>
                <a:path w="2356485" h="253364">
                  <a:moveTo>
                    <a:pt x="0" y="48768"/>
                  </a:moveTo>
                  <a:lnTo>
                    <a:pt x="2356104" y="48768"/>
                  </a:lnTo>
                </a:path>
                <a:path w="2356485" h="253364">
                  <a:moveTo>
                    <a:pt x="0" y="51816"/>
                  </a:moveTo>
                  <a:lnTo>
                    <a:pt x="2356104" y="51816"/>
                  </a:lnTo>
                </a:path>
                <a:path w="2356485" h="253364">
                  <a:moveTo>
                    <a:pt x="0" y="54864"/>
                  </a:moveTo>
                  <a:lnTo>
                    <a:pt x="2356104" y="54864"/>
                  </a:lnTo>
                </a:path>
                <a:path w="2356485" h="253364">
                  <a:moveTo>
                    <a:pt x="0" y="57912"/>
                  </a:moveTo>
                  <a:lnTo>
                    <a:pt x="2356104" y="57912"/>
                  </a:lnTo>
                </a:path>
                <a:path w="2356485" h="253364">
                  <a:moveTo>
                    <a:pt x="0" y="60960"/>
                  </a:moveTo>
                  <a:lnTo>
                    <a:pt x="2356104" y="60960"/>
                  </a:lnTo>
                </a:path>
                <a:path w="2356485" h="253364">
                  <a:moveTo>
                    <a:pt x="0" y="64008"/>
                  </a:moveTo>
                  <a:lnTo>
                    <a:pt x="2356104" y="64008"/>
                  </a:lnTo>
                </a:path>
                <a:path w="2356485" h="253364">
                  <a:moveTo>
                    <a:pt x="0" y="67055"/>
                  </a:moveTo>
                  <a:lnTo>
                    <a:pt x="2356104" y="67055"/>
                  </a:lnTo>
                </a:path>
                <a:path w="2356485" h="253364">
                  <a:moveTo>
                    <a:pt x="0" y="70103"/>
                  </a:moveTo>
                  <a:lnTo>
                    <a:pt x="2356104" y="70103"/>
                  </a:lnTo>
                </a:path>
                <a:path w="2356485" h="253364">
                  <a:moveTo>
                    <a:pt x="0" y="73151"/>
                  </a:moveTo>
                  <a:lnTo>
                    <a:pt x="2356104" y="73151"/>
                  </a:lnTo>
                </a:path>
                <a:path w="2356485" h="253364">
                  <a:moveTo>
                    <a:pt x="0" y="76200"/>
                  </a:moveTo>
                  <a:lnTo>
                    <a:pt x="2356104" y="76200"/>
                  </a:lnTo>
                </a:path>
                <a:path w="2356485" h="253364">
                  <a:moveTo>
                    <a:pt x="0" y="79248"/>
                  </a:moveTo>
                  <a:lnTo>
                    <a:pt x="2356104" y="79248"/>
                  </a:lnTo>
                </a:path>
                <a:path w="2356485" h="253364">
                  <a:moveTo>
                    <a:pt x="0" y="82296"/>
                  </a:moveTo>
                  <a:lnTo>
                    <a:pt x="2356104" y="82296"/>
                  </a:lnTo>
                </a:path>
                <a:path w="2356485" h="253364">
                  <a:moveTo>
                    <a:pt x="0" y="85344"/>
                  </a:moveTo>
                  <a:lnTo>
                    <a:pt x="2356104" y="85344"/>
                  </a:lnTo>
                </a:path>
                <a:path w="2356485" h="253364">
                  <a:moveTo>
                    <a:pt x="0" y="88392"/>
                  </a:moveTo>
                  <a:lnTo>
                    <a:pt x="2356104" y="88392"/>
                  </a:lnTo>
                </a:path>
                <a:path w="2356485" h="253364">
                  <a:moveTo>
                    <a:pt x="0" y="91440"/>
                  </a:moveTo>
                  <a:lnTo>
                    <a:pt x="2356104" y="91440"/>
                  </a:lnTo>
                </a:path>
                <a:path w="2356485" h="253364">
                  <a:moveTo>
                    <a:pt x="0" y="94488"/>
                  </a:moveTo>
                  <a:lnTo>
                    <a:pt x="2356104" y="94488"/>
                  </a:lnTo>
                </a:path>
                <a:path w="2356485" h="253364">
                  <a:moveTo>
                    <a:pt x="0" y="97536"/>
                  </a:moveTo>
                  <a:lnTo>
                    <a:pt x="2356104" y="97536"/>
                  </a:lnTo>
                </a:path>
                <a:path w="2356485" h="253364">
                  <a:moveTo>
                    <a:pt x="0" y="100584"/>
                  </a:moveTo>
                  <a:lnTo>
                    <a:pt x="2356104" y="100584"/>
                  </a:lnTo>
                </a:path>
                <a:path w="2356485" h="253364">
                  <a:moveTo>
                    <a:pt x="0" y="103631"/>
                  </a:moveTo>
                  <a:lnTo>
                    <a:pt x="2356104" y="103631"/>
                  </a:lnTo>
                </a:path>
                <a:path w="2356485" h="253364">
                  <a:moveTo>
                    <a:pt x="0" y="106679"/>
                  </a:moveTo>
                  <a:lnTo>
                    <a:pt x="2356104" y="106679"/>
                  </a:lnTo>
                </a:path>
                <a:path w="2356485" h="253364">
                  <a:moveTo>
                    <a:pt x="0" y="109727"/>
                  </a:moveTo>
                  <a:lnTo>
                    <a:pt x="2356104" y="109727"/>
                  </a:lnTo>
                </a:path>
                <a:path w="2356485" h="253364">
                  <a:moveTo>
                    <a:pt x="0" y="112775"/>
                  </a:moveTo>
                  <a:lnTo>
                    <a:pt x="2356104" y="112775"/>
                  </a:lnTo>
                </a:path>
                <a:path w="2356485" h="253364">
                  <a:moveTo>
                    <a:pt x="0" y="115824"/>
                  </a:moveTo>
                  <a:lnTo>
                    <a:pt x="2356104" y="115824"/>
                  </a:lnTo>
                </a:path>
                <a:path w="2356485" h="253364">
                  <a:moveTo>
                    <a:pt x="0" y="118872"/>
                  </a:moveTo>
                  <a:lnTo>
                    <a:pt x="2356104" y="118872"/>
                  </a:lnTo>
                </a:path>
                <a:path w="2356485" h="253364">
                  <a:moveTo>
                    <a:pt x="0" y="121920"/>
                  </a:moveTo>
                  <a:lnTo>
                    <a:pt x="2356104" y="121920"/>
                  </a:lnTo>
                </a:path>
                <a:path w="2356485" h="253364">
                  <a:moveTo>
                    <a:pt x="0" y="124968"/>
                  </a:moveTo>
                  <a:lnTo>
                    <a:pt x="2356104" y="124968"/>
                  </a:lnTo>
                </a:path>
                <a:path w="2356485" h="253364">
                  <a:moveTo>
                    <a:pt x="0" y="128016"/>
                  </a:moveTo>
                  <a:lnTo>
                    <a:pt x="2356104" y="128016"/>
                  </a:lnTo>
                </a:path>
                <a:path w="2356485" h="253364">
                  <a:moveTo>
                    <a:pt x="0" y="131064"/>
                  </a:moveTo>
                  <a:lnTo>
                    <a:pt x="2356104" y="131064"/>
                  </a:lnTo>
                </a:path>
                <a:path w="2356485" h="253364">
                  <a:moveTo>
                    <a:pt x="0" y="134112"/>
                  </a:moveTo>
                  <a:lnTo>
                    <a:pt x="2356104" y="134112"/>
                  </a:lnTo>
                </a:path>
                <a:path w="2356485" h="253364">
                  <a:moveTo>
                    <a:pt x="0" y="137160"/>
                  </a:moveTo>
                  <a:lnTo>
                    <a:pt x="2356104" y="137160"/>
                  </a:lnTo>
                </a:path>
                <a:path w="2356485" h="253364">
                  <a:moveTo>
                    <a:pt x="0" y="140208"/>
                  </a:moveTo>
                  <a:lnTo>
                    <a:pt x="2356104" y="140208"/>
                  </a:lnTo>
                </a:path>
                <a:path w="2356485" h="253364">
                  <a:moveTo>
                    <a:pt x="0" y="143255"/>
                  </a:moveTo>
                  <a:lnTo>
                    <a:pt x="2356104" y="143255"/>
                  </a:lnTo>
                </a:path>
                <a:path w="2356485" h="253364">
                  <a:moveTo>
                    <a:pt x="0" y="146303"/>
                  </a:moveTo>
                  <a:lnTo>
                    <a:pt x="2356104" y="146303"/>
                  </a:lnTo>
                </a:path>
                <a:path w="2356485" h="253364">
                  <a:moveTo>
                    <a:pt x="0" y="149351"/>
                  </a:moveTo>
                  <a:lnTo>
                    <a:pt x="2356104" y="149351"/>
                  </a:lnTo>
                </a:path>
                <a:path w="2356485" h="253364">
                  <a:moveTo>
                    <a:pt x="0" y="152400"/>
                  </a:moveTo>
                  <a:lnTo>
                    <a:pt x="2356104" y="152400"/>
                  </a:lnTo>
                </a:path>
                <a:path w="2356485" h="253364">
                  <a:moveTo>
                    <a:pt x="0" y="155448"/>
                  </a:moveTo>
                  <a:lnTo>
                    <a:pt x="2356104" y="155448"/>
                  </a:lnTo>
                </a:path>
                <a:path w="2356485" h="253364">
                  <a:moveTo>
                    <a:pt x="0" y="158496"/>
                  </a:moveTo>
                  <a:lnTo>
                    <a:pt x="2356104" y="158496"/>
                  </a:lnTo>
                </a:path>
                <a:path w="2356485" h="253364">
                  <a:moveTo>
                    <a:pt x="0" y="161544"/>
                  </a:moveTo>
                  <a:lnTo>
                    <a:pt x="2356104" y="161544"/>
                  </a:lnTo>
                </a:path>
                <a:path w="2356485" h="253364">
                  <a:moveTo>
                    <a:pt x="0" y="164592"/>
                  </a:moveTo>
                  <a:lnTo>
                    <a:pt x="2356104" y="164592"/>
                  </a:lnTo>
                </a:path>
                <a:path w="2356485" h="253364">
                  <a:moveTo>
                    <a:pt x="0" y="167640"/>
                  </a:moveTo>
                  <a:lnTo>
                    <a:pt x="2356104" y="167640"/>
                  </a:lnTo>
                </a:path>
                <a:path w="2356485" h="253364">
                  <a:moveTo>
                    <a:pt x="0" y="170688"/>
                  </a:moveTo>
                  <a:lnTo>
                    <a:pt x="2356104" y="170688"/>
                  </a:lnTo>
                </a:path>
                <a:path w="2356485" h="253364">
                  <a:moveTo>
                    <a:pt x="0" y="173736"/>
                  </a:moveTo>
                  <a:lnTo>
                    <a:pt x="2356104" y="173736"/>
                  </a:lnTo>
                </a:path>
                <a:path w="2356485" h="253364">
                  <a:moveTo>
                    <a:pt x="0" y="176784"/>
                  </a:moveTo>
                  <a:lnTo>
                    <a:pt x="2356104" y="176784"/>
                  </a:lnTo>
                </a:path>
                <a:path w="2356485" h="253364">
                  <a:moveTo>
                    <a:pt x="0" y="179831"/>
                  </a:moveTo>
                  <a:lnTo>
                    <a:pt x="2356104" y="179831"/>
                  </a:lnTo>
                </a:path>
                <a:path w="2356485" h="253364">
                  <a:moveTo>
                    <a:pt x="0" y="182879"/>
                  </a:moveTo>
                  <a:lnTo>
                    <a:pt x="2356104" y="182879"/>
                  </a:lnTo>
                </a:path>
                <a:path w="2356485" h="253364">
                  <a:moveTo>
                    <a:pt x="0" y="185927"/>
                  </a:moveTo>
                  <a:lnTo>
                    <a:pt x="2356104" y="185927"/>
                  </a:lnTo>
                </a:path>
                <a:path w="2356485" h="253364">
                  <a:moveTo>
                    <a:pt x="0" y="188975"/>
                  </a:moveTo>
                  <a:lnTo>
                    <a:pt x="2356104" y="188975"/>
                  </a:lnTo>
                </a:path>
                <a:path w="2356485" h="253364">
                  <a:moveTo>
                    <a:pt x="0" y="192024"/>
                  </a:moveTo>
                  <a:lnTo>
                    <a:pt x="2356104" y="192024"/>
                  </a:lnTo>
                </a:path>
                <a:path w="2356485" h="253364">
                  <a:moveTo>
                    <a:pt x="0" y="195072"/>
                  </a:moveTo>
                  <a:lnTo>
                    <a:pt x="2356104" y="195072"/>
                  </a:lnTo>
                </a:path>
                <a:path w="2356485" h="253364">
                  <a:moveTo>
                    <a:pt x="0" y="198120"/>
                  </a:moveTo>
                  <a:lnTo>
                    <a:pt x="2356104" y="198120"/>
                  </a:lnTo>
                </a:path>
                <a:path w="2356485" h="253364">
                  <a:moveTo>
                    <a:pt x="0" y="201168"/>
                  </a:moveTo>
                  <a:lnTo>
                    <a:pt x="2356104" y="201168"/>
                  </a:lnTo>
                </a:path>
                <a:path w="2356485" h="253364">
                  <a:moveTo>
                    <a:pt x="0" y="204216"/>
                  </a:moveTo>
                  <a:lnTo>
                    <a:pt x="2356104" y="204216"/>
                  </a:lnTo>
                </a:path>
                <a:path w="2356485" h="253364">
                  <a:moveTo>
                    <a:pt x="0" y="207264"/>
                  </a:moveTo>
                  <a:lnTo>
                    <a:pt x="2356104" y="207264"/>
                  </a:lnTo>
                </a:path>
                <a:path w="2356485" h="253364">
                  <a:moveTo>
                    <a:pt x="0" y="210312"/>
                  </a:moveTo>
                  <a:lnTo>
                    <a:pt x="2356104" y="210312"/>
                  </a:lnTo>
                </a:path>
                <a:path w="2356485" h="253364">
                  <a:moveTo>
                    <a:pt x="0" y="213360"/>
                  </a:moveTo>
                  <a:lnTo>
                    <a:pt x="2356104" y="213360"/>
                  </a:lnTo>
                </a:path>
                <a:path w="2356485" h="253364">
                  <a:moveTo>
                    <a:pt x="0" y="216408"/>
                  </a:moveTo>
                  <a:lnTo>
                    <a:pt x="2356104" y="216408"/>
                  </a:lnTo>
                </a:path>
                <a:path w="2356485" h="253364">
                  <a:moveTo>
                    <a:pt x="0" y="219455"/>
                  </a:moveTo>
                  <a:lnTo>
                    <a:pt x="2356104" y="219455"/>
                  </a:lnTo>
                </a:path>
                <a:path w="2356485" h="253364">
                  <a:moveTo>
                    <a:pt x="0" y="222503"/>
                  </a:moveTo>
                  <a:lnTo>
                    <a:pt x="2356104" y="222503"/>
                  </a:lnTo>
                </a:path>
                <a:path w="2356485" h="253364">
                  <a:moveTo>
                    <a:pt x="0" y="225551"/>
                  </a:moveTo>
                  <a:lnTo>
                    <a:pt x="2356104" y="225551"/>
                  </a:lnTo>
                </a:path>
                <a:path w="2356485" h="253364">
                  <a:moveTo>
                    <a:pt x="0" y="228600"/>
                  </a:moveTo>
                  <a:lnTo>
                    <a:pt x="2356104" y="228600"/>
                  </a:lnTo>
                </a:path>
                <a:path w="2356485" h="253364">
                  <a:moveTo>
                    <a:pt x="0" y="231648"/>
                  </a:moveTo>
                  <a:lnTo>
                    <a:pt x="2356104" y="231648"/>
                  </a:lnTo>
                </a:path>
                <a:path w="2356485" h="253364">
                  <a:moveTo>
                    <a:pt x="0" y="234696"/>
                  </a:moveTo>
                  <a:lnTo>
                    <a:pt x="2356104" y="234696"/>
                  </a:lnTo>
                </a:path>
                <a:path w="2356485" h="253364">
                  <a:moveTo>
                    <a:pt x="0" y="237744"/>
                  </a:moveTo>
                  <a:lnTo>
                    <a:pt x="2356104" y="237744"/>
                  </a:lnTo>
                </a:path>
                <a:path w="2356485" h="253364">
                  <a:moveTo>
                    <a:pt x="0" y="240792"/>
                  </a:moveTo>
                  <a:lnTo>
                    <a:pt x="2356104" y="240792"/>
                  </a:lnTo>
                </a:path>
                <a:path w="2356485" h="253364">
                  <a:moveTo>
                    <a:pt x="0" y="243840"/>
                  </a:moveTo>
                  <a:lnTo>
                    <a:pt x="2356104" y="243840"/>
                  </a:lnTo>
                </a:path>
                <a:path w="2356485" h="253364">
                  <a:moveTo>
                    <a:pt x="0" y="246888"/>
                  </a:moveTo>
                  <a:lnTo>
                    <a:pt x="2356104" y="246888"/>
                  </a:lnTo>
                </a:path>
                <a:path w="2356485" h="253364">
                  <a:moveTo>
                    <a:pt x="0" y="249936"/>
                  </a:moveTo>
                  <a:lnTo>
                    <a:pt x="2356104" y="249936"/>
                  </a:lnTo>
                </a:path>
                <a:path w="2356485" h="253364">
                  <a:moveTo>
                    <a:pt x="0" y="252984"/>
                  </a:moveTo>
                  <a:lnTo>
                    <a:pt x="2356104" y="252984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75560" y="2112263"/>
              <a:ext cx="2356104" cy="3749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81656" y="2488691"/>
              <a:ext cx="2344420" cy="0"/>
            </a:xfrm>
            <a:custGeom>
              <a:avLst/>
              <a:gdLst/>
              <a:ahLst/>
              <a:cxnLst/>
              <a:rect l="l" t="t" r="r" b="b"/>
              <a:pathLst>
                <a:path w="2344420">
                  <a:moveTo>
                    <a:pt x="0" y="0"/>
                  </a:moveTo>
                  <a:lnTo>
                    <a:pt x="2343912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362204"/>
            <a:ext cx="13506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85" dirty="0">
                <a:latin typeface="Arial"/>
                <a:cs typeface="Arial"/>
              </a:rPr>
              <a:t>P</a:t>
            </a:r>
            <a:r>
              <a:rPr sz="2900" b="1" spc="-585" dirty="0">
                <a:latin typeface="Arial"/>
                <a:cs typeface="Arial"/>
              </a:rPr>
              <a:t>OSTURE</a:t>
            </a:r>
            <a:endParaRPr sz="29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79704" y="826008"/>
            <a:ext cx="1335405" cy="18415"/>
            <a:chOff x="679704" y="826008"/>
            <a:chExt cx="1335405" cy="18415"/>
          </a:xfrm>
        </p:grpSpPr>
        <p:sp>
          <p:nvSpPr>
            <p:cNvPr id="4" name="object 4"/>
            <p:cNvSpPr/>
            <p:nvPr/>
          </p:nvSpPr>
          <p:spPr>
            <a:xfrm>
              <a:off x="685800" y="832103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40" h="6350">
                  <a:moveTo>
                    <a:pt x="0" y="6096"/>
                  </a:moveTo>
                  <a:lnTo>
                    <a:pt x="15240" y="0"/>
                  </a:lnTo>
                  <a:lnTo>
                    <a:pt x="30479" y="6096"/>
                  </a:lnTo>
                  <a:lnTo>
                    <a:pt x="45720" y="0"/>
                  </a:lnTo>
                  <a:lnTo>
                    <a:pt x="60959" y="6096"/>
                  </a:lnTo>
                  <a:lnTo>
                    <a:pt x="76200" y="0"/>
                  </a:lnTo>
                  <a:lnTo>
                    <a:pt x="91440" y="6096"/>
                  </a:lnTo>
                  <a:lnTo>
                    <a:pt x="106679" y="0"/>
                  </a:lnTo>
                  <a:lnTo>
                    <a:pt x="121920" y="6096"/>
                  </a:lnTo>
                  <a:lnTo>
                    <a:pt x="137159" y="0"/>
                  </a:lnTo>
                  <a:lnTo>
                    <a:pt x="152400" y="6096"/>
                  </a:lnTo>
                  <a:lnTo>
                    <a:pt x="167640" y="0"/>
                  </a:lnTo>
                  <a:lnTo>
                    <a:pt x="182880" y="6096"/>
                  </a:lnTo>
                  <a:lnTo>
                    <a:pt x="198119" y="0"/>
                  </a:lnTo>
                  <a:lnTo>
                    <a:pt x="213359" y="6096"/>
                  </a:lnTo>
                  <a:lnTo>
                    <a:pt x="228600" y="0"/>
                  </a:lnTo>
                  <a:lnTo>
                    <a:pt x="243840" y="6096"/>
                  </a:lnTo>
                  <a:lnTo>
                    <a:pt x="259080" y="0"/>
                  </a:lnTo>
                  <a:lnTo>
                    <a:pt x="274319" y="6096"/>
                  </a:lnTo>
                  <a:lnTo>
                    <a:pt x="289559" y="0"/>
                  </a:lnTo>
                  <a:lnTo>
                    <a:pt x="304800" y="6096"/>
                  </a:lnTo>
                  <a:lnTo>
                    <a:pt x="320040" y="0"/>
                  </a:lnTo>
                  <a:lnTo>
                    <a:pt x="335280" y="6096"/>
                  </a:lnTo>
                  <a:lnTo>
                    <a:pt x="350519" y="0"/>
                  </a:lnTo>
                  <a:lnTo>
                    <a:pt x="365759" y="6096"/>
                  </a:lnTo>
                  <a:lnTo>
                    <a:pt x="381000" y="0"/>
                  </a:lnTo>
                  <a:lnTo>
                    <a:pt x="396240" y="6096"/>
                  </a:lnTo>
                  <a:lnTo>
                    <a:pt x="411480" y="0"/>
                  </a:lnTo>
                  <a:lnTo>
                    <a:pt x="426719" y="6096"/>
                  </a:lnTo>
                  <a:lnTo>
                    <a:pt x="441959" y="0"/>
                  </a:lnTo>
                  <a:lnTo>
                    <a:pt x="457200" y="6096"/>
                  </a:lnTo>
                  <a:lnTo>
                    <a:pt x="472440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8240" y="832103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0"/>
                  </a:moveTo>
                  <a:lnTo>
                    <a:pt x="15240" y="6096"/>
                  </a:lnTo>
                  <a:lnTo>
                    <a:pt x="30479" y="0"/>
                  </a:lnTo>
                  <a:lnTo>
                    <a:pt x="45719" y="6096"/>
                  </a:lnTo>
                  <a:lnTo>
                    <a:pt x="60959" y="0"/>
                  </a:lnTo>
                  <a:lnTo>
                    <a:pt x="76200" y="6096"/>
                  </a:lnTo>
                  <a:lnTo>
                    <a:pt x="91440" y="0"/>
                  </a:lnTo>
                  <a:lnTo>
                    <a:pt x="106679" y="6096"/>
                  </a:lnTo>
                  <a:lnTo>
                    <a:pt x="121919" y="0"/>
                  </a:lnTo>
                  <a:lnTo>
                    <a:pt x="137159" y="6096"/>
                  </a:lnTo>
                  <a:lnTo>
                    <a:pt x="152400" y="0"/>
                  </a:lnTo>
                  <a:lnTo>
                    <a:pt x="167640" y="6096"/>
                  </a:lnTo>
                  <a:lnTo>
                    <a:pt x="182879" y="0"/>
                  </a:lnTo>
                  <a:lnTo>
                    <a:pt x="198119" y="6096"/>
                  </a:lnTo>
                  <a:lnTo>
                    <a:pt x="213359" y="0"/>
                  </a:lnTo>
                  <a:lnTo>
                    <a:pt x="228600" y="6096"/>
                  </a:lnTo>
                  <a:lnTo>
                    <a:pt x="243840" y="0"/>
                  </a:lnTo>
                  <a:lnTo>
                    <a:pt x="259079" y="6096"/>
                  </a:lnTo>
                  <a:lnTo>
                    <a:pt x="274319" y="0"/>
                  </a:lnTo>
                  <a:lnTo>
                    <a:pt x="289559" y="6096"/>
                  </a:lnTo>
                  <a:lnTo>
                    <a:pt x="304800" y="0"/>
                  </a:lnTo>
                  <a:lnTo>
                    <a:pt x="320040" y="6096"/>
                  </a:lnTo>
                  <a:lnTo>
                    <a:pt x="335279" y="0"/>
                  </a:lnTo>
                  <a:lnTo>
                    <a:pt x="350519" y="6096"/>
                  </a:lnTo>
                  <a:lnTo>
                    <a:pt x="365759" y="0"/>
                  </a:lnTo>
                  <a:lnTo>
                    <a:pt x="381000" y="6096"/>
                  </a:lnTo>
                  <a:lnTo>
                    <a:pt x="396240" y="0"/>
                  </a:lnTo>
                  <a:lnTo>
                    <a:pt x="411479" y="6096"/>
                  </a:lnTo>
                  <a:lnTo>
                    <a:pt x="426719" y="0"/>
                  </a:lnTo>
                  <a:lnTo>
                    <a:pt x="441959" y="6096"/>
                  </a:lnTo>
                  <a:lnTo>
                    <a:pt x="457200" y="0"/>
                  </a:lnTo>
                  <a:lnTo>
                    <a:pt x="472440" y="6096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30680" y="832103"/>
              <a:ext cx="378460" cy="6350"/>
            </a:xfrm>
            <a:custGeom>
              <a:avLst/>
              <a:gdLst/>
              <a:ahLst/>
              <a:cxnLst/>
              <a:rect l="l" t="t" r="r" b="b"/>
              <a:pathLst>
                <a:path w="378460" h="6350">
                  <a:moveTo>
                    <a:pt x="0" y="6096"/>
                  </a:moveTo>
                  <a:lnTo>
                    <a:pt x="15239" y="0"/>
                  </a:lnTo>
                  <a:lnTo>
                    <a:pt x="30480" y="6096"/>
                  </a:lnTo>
                  <a:lnTo>
                    <a:pt x="45719" y="0"/>
                  </a:lnTo>
                  <a:lnTo>
                    <a:pt x="60959" y="6096"/>
                  </a:lnTo>
                  <a:lnTo>
                    <a:pt x="76200" y="0"/>
                  </a:lnTo>
                  <a:lnTo>
                    <a:pt x="91439" y="6096"/>
                  </a:lnTo>
                  <a:lnTo>
                    <a:pt x="106680" y="0"/>
                  </a:lnTo>
                  <a:lnTo>
                    <a:pt x="121919" y="6096"/>
                  </a:lnTo>
                  <a:lnTo>
                    <a:pt x="137159" y="0"/>
                  </a:lnTo>
                  <a:lnTo>
                    <a:pt x="152400" y="6096"/>
                  </a:lnTo>
                  <a:lnTo>
                    <a:pt x="167639" y="0"/>
                  </a:lnTo>
                  <a:lnTo>
                    <a:pt x="182880" y="6096"/>
                  </a:lnTo>
                  <a:lnTo>
                    <a:pt x="198119" y="0"/>
                  </a:lnTo>
                  <a:lnTo>
                    <a:pt x="213359" y="6096"/>
                  </a:lnTo>
                  <a:lnTo>
                    <a:pt x="228600" y="0"/>
                  </a:lnTo>
                  <a:lnTo>
                    <a:pt x="243839" y="6096"/>
                  </a:lnTo>
                  <a:lnTo>
                    <a:pt x="259080" y="0"/>
                  </a:lnTo>
                  <a:lnTo>
                    <a:pt x="274319" y="6096"/>
                  </a:lnTo>
                  <a:lnTo>
                    <a:pt x="289559" y="0"/>
                  </a:lnTo>
                  <a:lnTo>
                    <a:pt x="304800" y="6096"/>
                  </a:lnTo>
                  <a:lnTo>
                    <a:pt x="320039" y="0"/>
                  </a:lnTo>
                  <a:lnTo>
                    <a:pt x="335280" y="6096"/>
                  </a:lnTo>
                  <a:lnTo>
                    <a:pt x="350519" y="0"/>
                  </a:lnTo>
                  <a:lnTo>
                    <a:pt x="365759" y="6096"/>
                  </a:lnTo>
                  <a:lnTo>
                    <a:pt x="377951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73100" y="1151635"/>
            <a:ext cx="6589395" cy="324929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00"/>
              </a:spcBef>
            </a:pP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How </a:t>
            </a:r>
            <a:r>
              <a:rPr sz="1400" spc="-20" dirty="0">
                <a:solidFill>
                  <a:srgbClr val="333333"/>
                </a:solidFill>
                <a:latin typeface="Arial"/>
                <a:cs typeface="Arial"/>
              </a:rPr>
              <a:t>we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hold </a:t>
            </a:r>
            <a:r>
              <a:rPr sz="1400" spc="-10" dirty="0">
                <a:solidFill>
                  <a:srgbClr val="333333"/>
                </a:solidFill>
                <a:latin typeface="Arial"/>
                <a:cs typeface="Arial"/>
              </a:rPr>
              <a:t>our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bodies </a:t>
            </a:r>
            <a:r>
              <a:rPr sz="1400" dirty="0">
                <a:solidFill>
                  <a:srgbClr val="333333"/>
                </a:solidFill>
                <a:latin typeface="Arial"/>
                <a:cs typeface="Arial"/>
              </a:rPr>
              <a:t>can also serve </a:t>
            </a:r>
            <a:r>
              <a:rPr sz="1400" spc="-10" dirty="0">
                <a:solidFill>
                  <a:srgbClr val="333333"/>
                </a:solidFill>
                <a:latin typeface="Arial"/>
                <a:cs typeface="Arial"/>
              </a:rPr>
              <a:t>as </a:t>
            </a:r>
            <a:r>
              <a:rPr sz="1400" dirty="0">
                <a:solidFill>
                  <a:srgbClr val="333333"/>
                </a:solidFill>
                <a:latin typeface="Arial"/>
                <a:cs typeface="Arial"/>
              </a:rPr>
              <a:t>an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important part </a:t>
            </a:r>
            <a:r>
              <a:rPr sz="1400" spc="-10" dirty="0">
                <a:solidFill>
                  <a:srgbClr val="333333"/>
                </a:solidFill>
                <a:latin typeface="Arial"/>
                <a:cs typeface="Arial"/>
              </a:rPr>
              <a:t>of </a:t>
            </a:r>
            <a:r>
              <a:rPr sz="1400" dirty="0">
                <a:solidFill>
                  <a:srgbClr val="333333"/>
                </a:solidFill>
                <a:latin typeface="Arial"/>
                <a:cs typeface="Arial"/>
              </a:rPr>
              <a:t>body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language. The  </a:t>
            </a:r>
            <a:r>
              <a:rPr sz="1400" spc="-10" dirty="0">
                <a:solidFill>
                  <a:srgbClr val="333333"/>
                </a:solidFill>
                <a:latin typeface="Arial"/>
                <a:cs typeface="Arial"/>
              </a:rPr>
              <a:t>term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posture refers </a:t>
            </a:r>
            <a:r>
              <a:rPr sz="1400" spc="5" dirty="0">
                <a:solidFill>
                  <a:srgbClr val="333333"/>
                </a:solidFill>
                <a:latin typeface="Arial"/>
                <a:cs typeface="Arial"/>
              </a:rPr>
              <a:t>to how </a:t>
            </a:r>
            <a:r>
              <a:rPr sz="1400" spc="-20" dirty="0">
                <a:solidFill>
                  <a:srgbClr val="333333"/>
                </a:solidFill>
                <a:latin typeface="Arial"/>
                <a:cs typeface="Arial"/>
              </a:rPr>
              <a:t>we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hold </a:t>
            </a:r>
            <a:r>
              <a:rPr sz="1400" spc="-10" dirty="0">
                <a:solidFill>
                  <a:srgbClr val="333333"/>
                </a:solidFill>
                <a:latin typeface="Arial"/>
                <a:cs typeface="Arial"/>
              </a:rPr>
              <a:t>our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bodies </a:t>
            </a:r>
            <a:r>
              <a:rPr sz="1400" spc="-10" dirty="0">
                <a:solidFill>
                  <a:srgbClr val="333333"/>
                </a:solidFill>
                <a:latin typeface="Arial"/>
                <a:cs typeface="Arial"/>
              </a:rPr>
              <a:t>as well as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overall physical form </a:t>
            </a:r>
            <a:r>
              <a:rPr sz="1400" spc="-10" dirty="0">
                <a:solidFill>
                  <a:srgbClr val="333333"/>
                </a:solidFill>
                <a:latin typeface="Arial"/>
                <a:cs typeface="Arial"/>
              </a:rPr>
              <a:t>of </a:t>
            </a:r>
            <a:r>
              <a:rPr sz="1400" dirty="0">
                <a:solidFill>
                  <a:srgbClr val="333333"/>
                </a:solidFill>
                <a:latin typeface="Arial"/>
                <a:cs typeface="Arial"/>
              </a:rPr>
              <a:t>an 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individual. </a:t>
            </a:r>
            <a:r>
              <a:rPr sz="1400" dirty="0">
                <a:solidFill>
                  <a:srgbClr val="333333"/>
                </a:solidFill>
                <a:latin typeface="Arial"/>
                <a:cs typeface="Arial"/>
              </a:rPr>
              <a:t>Posture can convey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a </a:t>
            </a:r>
            <a:r>
              <a:rPr sz="1400" spc="-10" dirty="0">
                <a:solidFill>
                  <a:srgbClr val="333333"/>
                </a:solidFill>
                <a:latin typeface="Arial"/>
                <a:cs typeface="Arial"/>
              </a:rPr>
              <a:t>wealth of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information </a:t>
            </a:r>
            <a:r>
              <a:rPr sz="1400" dirty="0">
                <a:solidFill>
                  <a:srgbClr val="333333"/>
                </a:solidFill>
                <a:latin typeface="Arial"/>
                <a:cs typeface="Arial"/>
              </a:rPr>
              <a:t>about </a:t>
            </a:r>
            <a:r>
              <a:rPr sz="1400" spc="5" dirty="0">
                <a:solidFill>
                  <a:srgbClr val="333333"/>
                </a:solidFill>
                <a:latin typeface="Arial"/>
                <a:cs typeface="Arial"/>
              </a:rPr>
              <a:t>how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a person is  feeling </a:t>
            </a:r>
            <a:r>
              <a:rPr sz="1400" spc="-10" dirty="0">
                <a:solidFill>
                  <a:srgbClr val="333333"/>
                </a:solidFill>
                <a:latin typeface="Arial"/>
                <a:cs typeface="Arial"/>
              </a:rPr>
              <a:t>as well as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hints </a:t>
            </a:r>
            <a:r>
              <a:rPr sz="1400" dirty="0">
                <a:solidFill>
                  <a:srgbClr val="333333"/>
                </a:solidFill>
                <a:latin typeface="Arial"/>
                <a:cs typeface="Arial"/>
              </a:rPr>
              <a:t>about personality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characteristics, </a:t>
            </a:r>
            <a:r>
              <a:rPr sz="1400" dirty="0">
                <a:solidFill>
                  <a:srgbClr val="333333"/>
                </a:solidFill>
                <a:latin typeface="Arial"/>
                <a:cs typeface="Arial"/>
              </a:rPr>
              <a:t>such as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whether a person  is confident, open, </a:t>
            </a:r>
            <a:r>
              <a:rPr sz="1400" spc="-10" dirty="0">
                <a:solidFill>
                  <a:srgbClr val="333333"/>
                </a:solidFill>
                <a:latin typeface="Arial"/>
                <a:cs typeface="Arial"/>
              </a:rPr>
              <a:t>or</a:t>
            </a:r>
            <a:r>
              <a:rPr sz="1400" spc="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submissive.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Arial"/>
              <a:cs typeface="Arial"/>
            </a:endParaRPr>
          </a:p>
          <a:p>
            <a:pPr marL="12700" marR="288290">
              <a:lnSpc>
                <a:spcPts val="1610"/>
              </a:lnSpc>
            </a:pPr>
            <a:r>
              <a:rPr sz="1400" spc="5" dirty="0">
                <a:solidFill>
                  <a:srgbClr val="333333"/>
                </a:solidFill>
                <a:latin typeface="Arial"/>
                <a:cs typeface="Arial"/>
              </a:rPr>
              <a:t>When </a:t>
            </a:r>
            <a:r>
              <a:rPr sz="1400" spc="-20" dirty="0">
                <a:solidFill>
                  <a:srgbClr val="333333"/>
                </a:solidFill>
                <a:latin typeface="Arial"/>
                <a:cs typeface="Arial"/>
              </a:rPr>
              <a:t>we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are trying </a:t>
            </a:r>
            <a:r>
              <a:rPr sz="1400" spc="-10" dirty="0">
                <a:solidFill>
                  <a:srgbClr val="333333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read </a:t>
            </a:r>
            <a:r>
              <a:rPr sz="1400" dirty="0">
                <a:solidFill>
                  <a:srgbClr val="333333"/>
                </a:solidFill>
                <a:latin typeface="Arial"/>
                <a:cs typeface="Arial"/>
              </a:rPr>
              <a:t>body language, </a:t>
            </a:r>
            <a:r>
              <a:rPr sz="1400" spc="-20" dirty="0">
                <a:solidFill>
                  <a:srgbClr val="333333"/>
                </a:solidFill>
                <a:latin typeface="Arial"/>
                <a:cs typeface="Arial"/>
              </a:rPr>
              <a:t>we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notice </a:t>
            </a:r>
            <a:r>
              <a:rPr sz="1400" dirty="0">
                <a:solidFill>
                  <a:srgbClr val="333333"/>
                </a:solidFill>
                <a:latin typeface="Arial"/>
                <a:cs typeface="Arial"/>
              </a:rPr>
              <a:t>some </a:t>
            </a:r>
            <a:r>
              <a:rPr sz="1400" spc="-10" dirty="0">
                <a:solidFill>
                  <a:srgbClr val="333333"/>
                </a:solidFill>
                <a:latin typeface="Arial"/>
                <a:cs typeface="Arial"/>
              </a:rPr>
              <a:t>of </a:t>
            </a:r>
            <a:r>
              <a:rPr sz="1400" dirty="0">
                <a:solidFill>
                  <a:srgbClr val="333333"/>
                </a:solidFill>
                <a:latin typeface="Arial"/>
                <a:cs typeface="Arial"/>
              </a:rPr>
              <a:t>the signals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that a  person's posture </a:t>
            </a:r>
            <a:r>
              <a:rPr sz="1400" dirty="0">
                <a:solidFill>
                  <a:srgbClr val="333333"/>
                </a:solidFill>
                <a:latin typeface="Arial"/>
                <a:cs typeface="Arial"/>
              </a:rPr>
              <a:t>can</a:t>
            </a:r>
            <a:r>
              <a:rPr sz="14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send.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>
              <a:latin typeface="Arial"/>
              <a:cs typeface="Arial"/>
            </a:endParaRPr>
          </a:p>
          <a:p>
            <a:pPr marL="12700" marR="203200">
              <a:lnSpc>
                <a:spcPct val="96400"/>
              </a:lnSpc>
            </a:pP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Sitting </a:t>
            </a:r>
            <a:r>
              <a:rPr sz="1400" spc="-10" dirty="0">
                <a:solidFill>
                  <a:srgbClr val="333333"/>
                </a:solidFill>
                <a:latin typeface="Arial"/>
                <a:cs typeface="Arial"/>
              </a:rPr>
              <a:t>up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straight, </a:t>
            </a:r>
            <a:r>
              <a:rPr sz="1400" dirty="0">
                <a:solidFill>
                  <a:srgbClr val="333333"/>
                </a:solidFill>
                <a:latin typeface="Arial"/>
                <a:cs typeface="Arial"/>
              </a:rPr>
              <a:t>for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example, </a:t>
            </a:r>
            <a:r>
              <a:rPr sz="1400" spc="5" dirty="0">
                <a:solidFill>
                  <a:srgbClr val="333333"/>
                </a:solidFill>
                <a:latin typeface="Arial"/>
                <a:cs typeface="Arial"/>
              </a:rPr>
              <a:t>may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indicate that a person is focused and </a:t>
            </a:r>
            <a:r>
              <a:rPr sz="1400" dirty="0">
                <a:solidFill>
                  <a:srgbClr val="333333"/>
                </a:solidFill>
                <a:latin typeface="Arial"/>
                <a:cs typeface="Arial"/>
              </a:rPr>
              <a:t>paying 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attention </a:t>
            </a:r>
            <a:r>
              <a:rPr sz="1400" spc="5" dirty="0">
                <a:solidFill>
                  <a:srgbClr val="333333"/>
                </a:solidFill>
                <a:latin typeface="Arial"/>
                <a:cs typeface="Arial"/>
              </a:rPr>
              <a:t>to </a:t>
            </a:r>
            <a:r>
              <a:rPr sz="1400" spc="-10" dirty="0">
                <a:solidFill>
                  <a:srgbClr val="333333"/>
                </a:solidFill>
                <a:latin typeface="Arial"/>
                <a:cs typeface="Arial"/>
              </a:rPr>
              <a:t>what's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going </a:t>
            </a:r>
            <a:r>
              <a:rPr sz="1400" spc="-10" dirty="0">
                <a:solidFill>
                  <a:srgbClr val="333333"/>
                </a:solidFill>
                <a:latin typeface="Arial"/>
                <a:cs typeface="Arial"/>
              </a:rPr>
              <a:t>on.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Sitting with </a:t>
            </a:r>
            <a:r>
              <a:rPr sz="1400" spc="-10" dirty="0">
                <a:solidFill>
                  <a:srgbClr val="333333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333333"/>
                </a:solidFill>
                <a:latin typeface="Arial"/>
                <a:cs typeface="Arial"/>
              </a:rPr>
              <a:t>body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hunched </a:t>
            </a:r>
            <a:r>
              <a:rPr sz="1400" dirty="0">
                <a:solidFill>
                  <a:srgbClr val="333333"/>
                </a:solidFill>
                <a:latin typeface="Arial"/>
                <a:cs typeface="Arial"/>
              </a:rPr>
              <a:t>forward, on the other 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hand, </a:t>
            </a:r>
            <a:r>
              <a:rPr sz="1400" dirty="0">
                <a:solidFill>
                  <a:srgbClr val="333333"/>
                </a:solidFill>
                <a:latin typeface="Arial"/>
                <a:cs typeface="Arial"/>
              </a:rPr>
              <a:t>can imply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that </a:t>
            </a:r>
            <a:r>
              <a:rPr sz="1400" dirty="0">
                <a:solidFill>
                  <a:srgbClr val="333333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person is bored </a:t>
            </a:r>
            <a:r>
              <a:rPr sz="1400" dirty="0">
                <a:solidFill>
                  <a:srgbClr val="333333"/>
                </a:solidFill>
                <a:latin typeface="Arial"/>
                <a:cs typeface="Arial"/>
              </a:rPr>
              <a:t>or</a:t>
            </a:r>
            <a:r>
              <a:rPr sz="14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indifferent.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4AABC5"/>
                </a:solidFill>
                <a:latin typeface="Comic Sans MS"/>
                <a:cs typeface="Comic Sans MS"/>
              </a:rPr>
              <a:t>O</a:t>
            </a:r>
            <a:r>
              <a:rPr sz="1100" b="1" dirty="0">
                <a:solidFill>
                  <a:srgbClr val="4AABC5"/>
                </a:solidFill>
                <a:latin typeface="Comic Sans MS"/>
                <a:cs typeface="Comic Sans MS"/>
              </a:rPr>
              <a:t>PEN POSTURE </a:t>
            </a:r>
            <a:r>
              <a:rPr sz="1400" spc="-10" dirty="0">
                <a:solidFill>
                  <a:srgbClr val="333333"/>
                </a:solidFill>
                <a:latin typeface="Arial"/>
                <a:cs typeface="Arial"/>
              </a:rPr>
              <a:t>indicates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friendliness, openness, and willingness, </a:t>
            </a:r>
            <a:r>
              <a:rPr sz="1400" dirty="0">
                <a:solidFill>
                  <a:srgbClr val="333333"/>
                </a:solidFill>
                <a:latin typeface="Arial"/>
                <a:cs typeface="Arial"/>
              </a:rPr>
              <a:t>on the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other</a:t>
            </a:r>
            <a:r>
              <a:rPr sz="1400" spc="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hand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400" b="1" dirty="0">
                <a:solidFill>
                  <a:srgbClr val="4AABC5"/>
                </a:solidFill>
                <a:latin typeface="Comic Sans MS"/>
                <a:cs typeface="Comic Sans MS"/>
              </a:rPr>
              <a:t>C</a:t>
            </a:r>
            <a:r>
              <a:rPr sz="1100" b="1" dirty="0">
                <a:solidFill>
                  <a:srgbClr val="4AABC5"/>
                </a:solidFill>
                <a:latin typeface="Comic Sans MS"/>
                <a:cs typeface="Comic Sans MS"/>
              </a:rPr>
              <a:t>LOSED </a:t>
            </a:r>
            <a:r>
              <a:rPr sz="1100" b="1" spc="-5" dirty="0">
                <a:solidFill>
                  <a:srgbClr val="4AABC5"/>
                </a:solidFill>
                <a:latin typeface="Comic Sans MS"/>
                <a:cs typeface="Comic Sans MS"/>
              </a:rPr>
              <a:t>POSTURE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is </a:t>
            </a:r>
            <a:r>
              <a:rPr sz="1400" spc="-10" dirty="0">
                <a:solidFill>
                  <a:srgbClr val="333333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indicator </a:t>
            </a:r>
            <a:r>
              <a:rPr sz="1400" spc="-10" dirty="0">
                <a:solidFill>
                  <a:srgbClr val="333333"/>
                </a:solidFill>
                <a:latin typeface="Arial"/>
                <a:cs typeface="Arial"/>
              </a:rPr>
              <a:t>of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hostility, unfriendliness, and</a:t>
            </a:r>
            <a:r>
              <a:rPr sz="14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Arial"/>
                <a:cs typeface="Arial"/>
              </a:rPr>
              <a:t>anxiety.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4287" y="8165085"/>
            <a:ext cx="468566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4AABC5"/>
                </a:solidFill>
                <a:latin typeface="Arial"/>
                <a:cs typeface="Arial"/>
              </a:rPr>
              <a:t>“ </a:t>
            </a:r>
            <a:r>
              <a:rPr sz="1400" spc="-100" dirty="0">
                <a:solidFill>
                  <a:srgbClr val="4AABC5"/>
                </a:solidFill>
                <a:latin typeface="Arial"/>
                <a:cs typeface="Arial"/>
              </a:rPr>
              <a:t>On </a:t>
            </a:r>
            <a:r>
              <a:rPr sz="1400" spc="-30" dirty="0">
                <a:solidFill>
                  <a:srgbClr val="4AABC5"/>
                </a:solidFill>
                <a:latin typeface="Arial"/>
                <a:cs typeface="Arial"/>
              </a:rPr>
              <a:t>the </a:t>
            </a:r>
            <a:r>
              <a:rPr sz="1400" spc="5" dirty="0">
                <a:solidFill>
                  <a:srgbClr val="4AABC5"/>
                </a:solidFill>
                <a:latin typeface="Arial"/>
                <a:cs typeface="Arial"/>
              </a:rPr>
              <a:t>way </a:t>
            </a:r>
            <a:r>
              <a:rPr sz="1400" spc="-10" dirty="0">
                <a:solidFill>
                  <a:srgbClr val="4AABC5"/>
                </a:solidFill>
                <a:latin typeface="Arial"/>
                <a:cs typeface="Arial"/>
              </a:rPr>
              <a:t>we </a:t>
            </a:r>
            <a:r>
              <a:rPr sz="1400" spc="-35" dirty="0">
                <a:solidFill>
                  <a:srgbClr val="4AABC5"/>
                </a:solidFill>
                <a:latin typeface="Arial"/>
                <a:cs typeface="Arial"/>
              </a:rPr>
              <a:t>stand </a:t>
            </a:r>
            <a:r>
              <a:rPr sz="1400" spc="-40" dirty="0">
                <a:solidFill>
                  <a:srgbClr val="4AABC5"/>
                </a:solidFill>
                <a:latin typeface="Arial"/>
                <a:cs typeface="Arial"/>
              </a:rPr>
              <a:t>and </a:t>
            </a:r>
            <a:r>
              <a:rPr sz="1400" spc="-10" dirty="0">
                <a:solidFill>
                  <a:srgbClr val="4AABC5"/>
                </a:solidFill>
                <a:latin typeface="Arial"/>
                <a:cs typeface="Arial"/>
              </a:rPr>
              <a:t>hold </a:t>
            </a:r>
            <a:r>
              <a:rPr sz="1400" spc="-20" dirty="0">
                <a:solidFill>
                  <a:srgbClr val="4AABC5"/>
                </a:solidFill>
                <a:latin typeface="Arial"/>
                <a:cs typeface="Arial"/>
              </a:rPr>
              <a:t>ourselves </a:t>
            </a:r>
            <a:r>
              <a:rPr sz="1400" spc="-25" dirty="0">
                <a:solidFill>
                  <a:srgbClr val="4AABC5"/>
                </a:solidFill>
                <a:latin typeface="Arial"/>
                <a:cs typeface="Arial"/>
              </a:rPr>
              <a:t>is </a:t>
            </a:r>
            <a:r>
              <a:rPr sz="1400" spc="-15" dirty="0">
                <a:solidFill>
                  <a:srgbClr val="4AABC5"/>
                </a:solidFill>
                <a:latin typeface="Arial"/>
                <a:cs typeface="Arial"/>
              </a:rPr>
              <a:t>- </a:t>
            </a:r>
            <a:r>
              <a:rPr sz="1400" spc="-25" dirty="0">
                <a:solidFill>
                  <a:srgbClr val="4AABC5"/>
                </a:solidFill>
                <a:latin typeface="Arial"/>
                <a:cs typeface="Arial"/>
              </a:rPr>
              <a:t>our</a:t>
            </a:r>
            <a:r>
              <a:rPr sz="1400" spc="20" dirty="0">
                <a:solidFill>
                  <a:srgbClr val="4AABC5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AABC5"/>
                </a:solidFill>
                <a:latin typeface="Arial"/>
                <a:cs typeface="Arial"/>
              </a:rPr>
              <a:t>posture”.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179320" y="4760976"/>
            <a:ext cx="3081655" cy="3011805"/>
            <a:chOff x="2179320" y="4760976"/>
            <a:chExt cx="3081655" cy="3011805"/>
          </a:xfrm>
        </p:grpSpPr>
        <p:sp>
          <p:nvSpPr>
            <p:cNvPr id="10" name="object 10"/>
            <p:cNvSpPr/>
            <p:nvPr/>
          </p:nvSpPr>
          <p:spPr>
            <a:xfrm>
              <a:off x="2179320" y="4762500"/>
              <a:ext cx="3081655" cy="9525"/>
            </a:xfrm>
            <a:custGeom>
              <a:avLst/>
              <a:gdLst/>
              <a:ahLst/>
              <a:cxnLst/>
              <a:rect l="l" t="t" r="r" b="b"/>
              <a:pathLst>
                <a:path w="3081654" h="9525">
                  <a:moveTo>
                    <a:pt x="0" y="0"/>
                  </a:moveTo>
                  <a:lnTo>
                    <a:pt x="3081528" y="0"/>
                  </a:lnTo>
                </a:path>
                <a:path w="3081654" h="9525">
                  <a:moveTo>
                    <a:pt x="0" y="3048"/>
                  </a:moveTo>
                  <a:lnTo>
                    <a:pt x="3081528" y="3048"/>
                  </a:lnTo>
                </a:path>
                <a:path w="3081654" h="9525">
                  <a:moveTo>
                    <a:pt x="0" y="6096"/>
                  </a:moveTo>
                  <a:lnTo>
                    <a:pt x="9143" y="6096"/>
                  </a:lnTo>
                </a:path>
                <a:path w="3081654" h="9525">
                  <a:moveTo>
                    <a:pt x="0" y="9143"/>
                  </a:moveTo>
                  <a:lnTo>
                    <a:pt x="3069335" y="91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56276" y="4767072"/>
              <a:ext cx="0" cy="2999740"/>
            </a:xfrm>
            <a:custGeom>
              <a:avLst/>
              <a:gdLst/>
              <a:ahLst/>
              <a:cxnLst/>
              <a:rect l="l" t="t" r="r" b="b"/>
              <a:pathLst>
                <a:path h="2999740">
                  <a:moveTo>
                    <a:pt x="0" y="0"/>
                  </a:moveTo>
                  <a:lnTo>
                    <a:pt x="0" y="299923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79320" y="4773168"/>
              <a:ext cx="3069335" cy="29870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79320" y="7761732"/>
              <a:ext cx="3081655" cy="9525"/>
            </a:xfrm>
            <a:custGeom>
              <a:avLst/>
              <a:gdLst/>
              <a:ahLst/>
              <a:cxnLst/>
              <a:rect l="l" t="t" r="r" b="b"/>
              <a:pathLst>
                <a:path w="3081654" h="9525">
                  <a:moveTo>
                    <a:pt x="0" y="0"/>
                  </a:moveTo>
                  <a:lnTo>
                    <a:pt x="3069335" y="0"/>
                  </a:lnTo>
                </a:path>
                <a:path w="3081654" h="9525">
                  <a:moveTo>
                    <a:pt x="0" y="3048"/>
                  </a:moveTo>
                  <a:lnTo>
                    <a:pt x="9143" y="3048"/>
                  </a:lnTo>
                </a:path>
                <a:path w="3081654" h="9525">
                  <a:moveTo>
                    <a:pt x="0" y="6096"/>
                  </a:moveTo>
                  <a:lnTo>
                    <a:pt x="3081528" y="6096"/>
                  </a:lnTo>
                </a:path>
                <a:path w="3081654" h="9525">
                  <a:moveTo>
                    <a:pt x="0" y="9144"/>
                  </a:moveTo>
                  <a:lnTo>
                    <a:pt x="3081528" y="91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r>
              <a:rPr dirty="0"/>
              <a:t>18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528625"/>
            <a:ext cx="6506209" cy="5125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2710">
              <a:lnSpc>
                <a:spcPct val="1086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order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maintain </a:t>
            </a:r>
            <a:r>
              <a:rPr sz="1400" spc="-5" dirty="0">
                <a:latin typeface="Arial"/>
                <a:cs typeface="Arial"/>
              </a:rPr>
              <a:t>a good posture one needs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spc="5" dirty="0">
                <a:latin typeface="Arial"/>
                <a:cs typeface="Arial"/>
              </a:rPr>
              <a:t>take </a:t>
            </a:r>
            <a:r>
              <a:rPr sz="1400" spc="-5" dirty="0">
                <a:latin typeface="Arial"/>
                <a:cs typeface="Arial"/>
              </a:rPr>
              <a:t>care </a:t>
            </a:r>
            <a:r>
              <a:rPr sz="1400" spc="-10" dirty="0">
                <a:latin typeface="Arial"/>
                <a:cs typeface="Arial"/>
              </a:rPr>
              <a:t>of his </a:t>
            </a:r>
            <a:r>
              <a:rPr sz="1400" spc="-5" dirty="0">
                <a:latin typeface="Arial"/>
                <a:cs typeface="Arial"/>
              </a:rPr>
              <a:t>upper </a:t>
            </a:r>
            <a:r>
              <a:rPr sz="1400" dirty="0">
                <a:latin typeface="Arial"/>
                <a:cs typeface="Arial"/>
              </a:rPr>
              <a:t>body </a:t>
            </a:r>
            <a:r>
              <a:rPr sz="1400" spc="-5" dirty="0">
                <a:latin typeface="Arial"/>
                <a:cs typeface="Arial"/>
              </a:rPr>
              <a:t>and  how </a:t>
            </a:r>
            <a:r>
              <a:rPr sz="1400" spc="-10" dirty="0">
                <a:latin typeface="Arial"/>
                <a:cs typeface="Arial"/>
              </a:rPr>
              <a:t>he </a:t>
            </a:r>
            <a:r>
              <a:rPr sz="1400" spc="-5" dirty="0">
                <a:latin typeface="Arial"/>
                <a:cs typeface="Arial"/>
              </a:rPr>
              <a:t>“Stand’s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Tall”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125" dirty="0">
                <a:latin typeface="Arial"/>
                <a:cs typeface="Arial"/>
              </a:rPr>
              <a:t>Stand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spc="-100" dirty="0">
                <a:latin typeface="Arial"/>
                <a:cs typeface="Arial"/>
              </a:rPr>
              <a:t>Tall</a:t>
            </a:r>
            <a:endParaRPr sz="16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1425"/>
              </a:spcBef>
              <a:buFont typeface="UnDotum"/>
              <a:buChar char=""/>
              <a:tabLst>
                <a:tab pos="469265" algn="l"/>
                <a:tab pos="469900" algn="l"/>
              </a:tabLst>
            </a:pPr>
            <a:r>
              <a:rPr sz="1400" spc="-10" dirty="0">
                <a:latin typeface="Arial"/>
                <a:cs typeface="Arial"/>
              </a:rPr>
              <a:t>Head </a:t>
            </a:r>
            <a:r>
              <a:rPr sz="1400" spc="-5" dirty="0">
                <a:latin typeface="Arial"/>
                <a:cs typeface="Arial"/>
              </a:rPr>
              <a:t>held </a:t>
            </a:r>
            <a:r>
              <a:rPr sz="1400" spc="-10" dirty="0">
                <a:latin typeface="Arial"/>
                <a:cs typeface="Arial"/>
              </a:rPr>
              <a:t>high </a:t>
            </a:r>
            <a:r>
              <a:rPr sz="1400" spc="-5" dirty="0">
                <a:latin typeface="Arial"/>
                <a:cs typeface="Arial"/>
              </a:rPr>
              <a:t>in neutral position with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ears </a:t>
            </a:r>
            <a:r>
              <a:rPr sz="1400" spc="-35" dirty="0">
                <a:latin typeface="Arial"/>
                <a:cs typeface="Arial"/>
              </a:rPr>
              <a:t>in </a:t>
            </a:r>
            <a:r>
              <a:rPr sz="1400" dirty="0">
                <a:latin typeface="Arial"/>
                <a:cs typeface="Arial"/>
              </a:rPr>
              <a:t>line </a:t>
            </a:r>
            <a:r>
              <a:rPr sz="1400" spc="-5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shoulder</a:t>
            </a:r>
            <a:r>
              <a:rPr sz="1400" spc="1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line.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"/>
            </a:pPr>
            <a:endParaRPr sz="18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buFont typeface="UnDotum"/>
              <a:buChar char="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shoulders </a:t>
            </a:r>
            <a:r>
              <a:rPr sz="1400" spc="-5" dirty="0">
                <a:latin typeface="Arial"/>
                <a:cs typeface="Arial"/>
              </a:rPr>
              <a:t>are resting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down.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"/>
            </a:pPr>
            <a:endParaRPr sz="1650">
              <a:latin typeface="Arial"/>
              <a:cs typeface="Arial"/>
            </a:endParaRPr>
          </a:p>
          <a:p>
            <a:pPr marL="469900" marR="85725" indent="-228600">
              <a:lnSpc>
                <a:spcPct val="110000"/>
              </a:lnSpc>
              <a:buFont typeface="UnDotum"/>
              <a:buChar char="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Open </a:t>
            </a:r>
            <a:r>
              <a:rPr sz="1400" spc="-10" dirty="0">
                <a:latin typeface="Arial"/>
                <a:cs typeface="Arial"/>
              </a:rPr>
              <a:t>your </a:t>
            </a:r>
            <a:r>
              <a:rPr sz="1400" spc="-5" dirty="0">
                <a:latin typeface="Arial"/>
                <a:cs typeface="Arial"/>
              </a:rPr>
              <a:t>chest </a:t>
            </a:r>
            <a:r>
              <a:rPr sz="1400" spc="-10" dirty="0">
                <a:latin typeface="Arial"/>
                <a:cs typeface="Arial"/>
              </a:rPr>
              <a:t>and </a:t>
            </a:r>
            <a:r>
              <a:rPr sz="1400" spc="-5" dirty="0">
                <a:latin typeface="Arial"/>
                <a:cs typeface="Arial"/>
              </a:rPr>
              <a:t>breath deep </a:t>
            </a:r>
            <a:r>
              <a:rPr sz="1400" dirty="0">
                <a:latin typeface="Arial"/>
                <a:cs typeface="Arial"/>
              </a:rPr>
              <a:t>into </a:t>
            </a:r>
            <a:r>
              <a:rPr sz="1400" spc="-10" dirty="0">
                <a:latin typeface="Arial"/>
                <a:cs typeface="Arial"/>
              </a:rPr>
              <a:t>your </a:t>
            </a:r>
            <a:r>
              <a:rPr sz="1400" spc="-5" dirty="0">
                <a:latin typeface="Arial"/>
                <a:cs typeface="Arial"/>
              </a:rPr>
              <a:t>abdomen. </a:t>
            </a:r>
            <a:r>
              <a:rPr sz="1400" spc="-10" dirty="0">
                <a:latin typeface="Arial"/>
                <a:cs typeface="Arial"/>
              </a:rPr>
              <a:t>Your </a:t>
            </a:r>
            <a:r>
              <a:rPr sz="1400" spc="-5" dirty="0">
                <a:latin typeface="Arial"/>
                <a:cs typeface="Arial"/>
              </a:rPr>
              <a:t>chest </a:t>
            </a:r>
            <a:r>
              <a:rPr sz="1400" dirty="0">
                <a:latin typeface="Arial"/>
                <a:cs typeface="Arial"/>
              </a:rPr>
              <a:t>should </a:t>
            </a:r>
            <a:r>
              <a:rPr sz="1400" spc="-10" dirty="0">
                <a:latin typeface="Arial"/>
                <a:cs typeface="Arial"/>
              </a:rPr>
              <a:t>be  </a:t>
            </a:r>
            <a:r>
              <a:rPr sz="1400" spc="-5" dirty="0">
                <a:latin typeface="Arial"/>
                <a:cs typeface="Arial"/>
              </a:rPr>
              <a:t>open, </a:t>
            </a:r>
            <a:r>
              <a:rPr sz="1400" spc="-10" dirty="0">
                <a:latin typeface="Arial"/>
                <a:cs typeface="Arial"/>
              </a:rPr>
              <a:t>but </a:t>
            </a:r>
            <a:r>
              <a:rPr sz="1400" spc="-5" dirty="0">
                <a:latin typeface="Arial"/>
                <a:cs typeface="Arial"/>
              </a:rPr>
              <a:t>not puffed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up.</a:t>
            </a:r>
            <a:endParaRPr sz="1400">
              <a:latin typeface="Arial"/>
              <a:cs typeface="Arial"/>
            </a:endParaRPr>
          </a:p>
          <a:p>
            <a:pPr marL="469900" marR="219075">
              <a:lnSpc>
                <a:spcPct val="110000"/>
              </a:lnSpc>
            </a:pPr>
            <a:r>
              <a:rPr sz="1400" spc="-10" dirty="0">
                <a:latin typeface="Arial"/>
                <a:cs typeface="Arial"/>
              </a:rPr>
              <a:t>Imagine as </a:t>
            </a:r>
            <a:r>
              <a:rPr sz="1400" spc="-5" dirty="0">
                <a:latin typeface="Arial"/>
                <a:cs typeface="Arial"/>
              </a:rPr>
              <a:t>if you're a marionette and </a:t>
            </a:r>
            <a:r>
              <a:rPr sz="1400" dirty="0">
                <a:latin typeface="Arial"/>
                <a:cs typeface="Arial"/>
              </a:rPr>
              <a:t>there's </a:t>
            </a:r>
            <a:r>
              <a:rPr sz="1400" spc="-5" dirty="0">
                <a:latin typeface="Arial"/>
                <a:cs typeface="Arial"/>
              </a:rPr>
              <a:t>a string pulling your chest </a:t>
            </a:r>
            <a:r>
              <a:rPr sz="1400" spc="-10" dirty="0">
                <a:latin typeface="Arial"/>
                <a:cs typeface="Arial"/>
              </a:rPr>
              <a:t>up  from </a:t>
            </a:r>
            <a:r>
              <a:rPr sz="1400" spc="-5" dirty="0">
                <a:latin typeface="Arial"/>
                <a:cs typeface="Arial"/>
              </a:rPr>
              <a:t>the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center.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Arial"/>
              <a:cs typeface="Arial"/>
            </a:endParaRPr>
          </a:p>
          <a:p>
            <a:pPr marL="469900" marR="5080" indent="-228600">
              <a:lnSpc>
                <a:spcPct val="110000"/>
              </a:lnSpc>
              <a:buFont typeface="UnDotum"/>
              <a:buChar char="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It's best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have both </a:t>
            </a:r>
            <a:r>
              <a:rPr sz="1400" spc="-10" dirty="0">
                <a:latin typeface="Arial"/>
                <a:cs typeface="Arial"/>
              </a:rPr>
              <a:t>of your </a:t>
            </a:r>
            <a:r>
              <a:rPr sz="1400" spc="-5" dirty="0">
                <a:latin typeface="Arial"/>
                <a:cs typeface="Arial"/>
              </a:rPr>
              <a:t>feet </a:t>
            </a:r>
            <a:r>
              <a:rPr sz="1400" dirty="0">
                <a:latin typeface="Arial"/>
                <a:cs typeface="Arial"/>
              </a:rPr>
              <a:t>firmly </a:t>
            </a:r>
            <a:r>
              <a:rPr sz="1400" spc="-10" dirty="0">
                <a:latin typeface="Arial"/>
                <a:cs typeface="Arial"/>
              </a:rPr>
              <a:t>on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ground, distributing the weight  </a:t>
            </a:r>
            <a:r>
              <a:rPr sz="1400" dirty="0">
                <a:latin typeface="Arial"/>
                <a:cs typeface="Arial"/>
              </a:rPr>
              <a:t>evenly </a:t>
            </a:r>
            <a:r>
              <a:rPr sz="1400" spc="-5" dirty="0">
                <a:latin typeface="Arial"/>
                <a:cs typeface="Arial"/>
              </a:rPr>
              <a:t>between both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heels.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"/>
            </a:pPr>
            <a:endParaRPr sz="1600">
              <a:latin typeface="Arial"/>
              <a:cs typeface="Arial"/>
            </a:endParaRPr>
          </a:p>
          <a:p>
            <a:pPr marL="469900" marR="182245" indent="-228600">
              <a:lnSpc>
                <a:spcPct val="110000"/>
              </a:lnSpc>
              <a:buSzPct val="85714"/>
              <a:buFont typeface="UnDotum"/>
              <a:buChar char="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It's important </a:t>
            </a:r>
            <a:r>
              <a:rPr sz="1400" spc="-10" dirty="0">
                <a:latin typeface="Arial"/>
                <a:cs typeface="Arial"/>
              </a:rPr>
              <a:t>not to </a:t>
            </a:r>
            <a:r>
              <a:rPr sz="1400" spc="-5" dirty="0">
                <a:latin typeface="Arial"/>
                <a:cs typeface="Arial"/>
              </a:rPr>
              <a:t>overextend </a:t>
            </a:r>
            <a:r>
              <a:rPr sz="1400" dirty="0">
                <a:latin typeface="Arial"/>
                <a:cs typeface="Arial"/>
              </a:rPr>
              <a:t>the curve </a:t>
            </a:r>
            <a:r>
              <a:rPr sz="1400" spc="-10" dirty="0">
                <a:latin typeface="Arial"/>
                <a:cs typeface="Arial"/>
              </a:rPr>
              <a:t>of your back or to </a:t>
            </a:r>
            <a:r>
              <a:rPr sz="1400" spc="-5" dirty="0">
                <a:latin typeface="Arial"/>
                <a:cs typeface="Arial"/>
              </a:rPr>
              <a:t>tense </a:t>
            </a:r>
            <a:r>
              <a:rPr sz="1400" spc="10" dirty="0">
                <a:latin typeface="Arial"/>
                <a:cs typeface="Arial"/>
              </a:rPr>
              <a:t>it </a:t>
            </a:r>
            <a:r>
              <a:rPr sz="1400" spc="-5" dirty="0">
                <a:latin typeface="Arial"/>
                <a:cs typeface="Arial"/>
              </a:rPr>
              <a:t>so </a:t>
            </a:r>
            <a:r>
              <a:rPr sz="1400" spc="-10" dirty="0">
                <a:latin typeface="Arial"/>
                <a:cs typeface="Arial"/>
              </a:rPr>
              <a:t>you  can </a:t>
            </a:r>
            <a:r>
              <a:rPr sz="1400" spc="-5" dirty="0">
                <a:latin typeface="Arial"/>
                <a:cs typeface="Arial"/>
              </a:rPr>
              <a:t>barely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move.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Arial"/>
                <a:cs typeface="Arial"/>
              </a:rPr>
              <a:t>Some </a:t>
            </a:r>
            <a:r>
              <a:rPr sz="1400" b="1" dirty="0">
                <a:latin typeface="Arial"/>
                <a:cs typeface="Arial"/>
              </a:rPr>
              <a:t>common </a:t>
            </a:r>
            <a:r>
              <a:rPr sz="1400" b="1" spc="-5" dirty="0">
                <a:latin typeface="Arial"/>
                <a:cs typeface="Arial"/>
              </a:rPr>
              <a:t>postures </a:t>
            </a:r>
            <a:r>
              <a:rPr sz="1400" b="1" dirty="0">
                <a:latin typeface="Arial"/>
                <a:cs typeface="Arial"/>
              </a:rPr>
              <a:t>we go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across: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248655" y="6345935"/>
            <a:ext cx="1923414" cy="2810510"/>
            <a:chOff x="5248655" y="6345935"/>
            <a:chExt cx="1923414" cy="2810510"/>
          </a:xfrm>
        </p:grpSpPr>
        <p:sp>
          <p:nvSpPr>
            <p:cNvPr id="4" name="object 4"/>
            <p:cNvSpPr/>
            <p:nvPr/>
          </p:nvSpPr>
          <p:spPr>
            <a:xfrm>
              <a:off x="5315711" y="6345935"/>
              <a:ext cx="1792224" cy="21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03519" y="6368795"/>
              <a:ext cx="1816735" cy="6350"/>
            </a:xfrm>
            <a:custGeom>
              <a:avLst/>
              <a:gdLst/>
              <a:ahLst/>
              <a:cxnLst/>
              <a:rect l="l" t="t" r="r" b="b"/>
              <a:pathLst>
                <a:path w="1816734" h="6350">
                  <a:moveTo>
                    <a:pt x="12191" y="0"/>
                  </a:moveTo>
                  <a:lnTo>
                    <a:pt x="1804416" y="0"/>
                  </a:lnTo>
                </a:path>
                <a:path w="1816734" h="6350">
                  <a:moveTo>
                    <a:pt x="0" y="3047"/>
                  </a:moveTo>
                  <a:lnTo>
                    <a:pt x="1816607" y="3047"/>
                  </a:lnTo>
                </a:path>
                <a:path w="1816734" h="6350">
                  <a:moveTo>
                    <a:pt x="0" y="6095"/>
                  </a:moveTo>
                  <a:lnTo>
                    <a:pt x="1816607" y="6095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48655" y="6376415"/>
              <a:ext cx="1923288" cy="27797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03519" y="9139427"/>
              <a:ext cx="1816735" cy="3175"/>
            </a:xfrm>
            <a:custGeom>
              <a:avLst/>
              <a:gdLst/>
              <a:ahLst/>
              <a:cxnLst/>
              <a:rect l="l" t="t" r="r" b="b"/>
              <a:pathLst>
                <a:path w="1816734" h="3175">
                  <a:moveTo>
                    <a:pt x="0" y="0"/>
                  </a:moveTo>
                  <a:lnTo>
                    <a:pt x="1816607" y="0"/>
                  </a:lnTo>
                </a:path>
                <a:path w="1816734" h="3175">
                  <a:moveTo>
                    <a:pt x="0" y="3048"/>
                  </a:moveTo>
                  <a:lnTo>
                    <a:pt x="1816607" y="3048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5315711" y="9145523"/>
            <a:ext cx="1792605" cy="18415"/>
          </a:xfrm>
          <a:custGeom>
            <a:avLst/>
            <a:gdLst/>
            <a:ahLst/>
            <a:cxnLst/>
            <a:rect l="l" t="t" r="r" b="b"/>
            <a:pathLst>
              <a:path w="1792604" h="18415">
                <a:moveTo>
                  <a:pt x="0" y="0"/>
                </a:moveTo>
                <a:lnTo>
                  <a:pt x="1792224" y="0"/>
                </a:lnTo>
              </a:path>
              <a:path w="1792604" h="18415">
                <a:moveTo>
                  <a:pt x="0" y="3048"/>
                </a:moveTo>
                <a:lnTo>
                  <a:pt x="1792224" y="3048"/>
                </a:lnTo>
              </a:path>
              <a:path w="1792604" h="18415">
                <a:moveTo>
                  <a:pt x="30479" y="12192"/>
                </a:moveTo>
                <a:lnTo>
                  <a:pt x="1761743" y="12192"/>
                </a:lnTo>
              </a:path>
              <a:path w="1792604" h="18415">
                <a:moveTo>
                  <a:pt x="30479" y="15239"/>
                </a:moveTo>
                <a:lnTo>
                  <a:pt x="1761743" y="15239"/>
                </a:lnTo>
              </a:path>
              <a:path w="1792604" h="18415">
                <a:moveTo>
                  <a:pt x="73151" y="18289"/>
                </a:moveTo>
                <a:lnTo>
                  <a:pt x="1719071" y="18289"/>
                </a:lnTo>
              </a:path>
            </a:pathLst>
          </a:custGeom>
          <a:ln w="3175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707136" y="6260591"/>
            <a:ext cx="1762125" cy="2905125"/>
            <a:chOff x="707136" y="6260591"/>
            <a:chExt cx="1762125" cy="2905125"/>
          </a:xfrm>
        </p:grpSpPr>
        <p:sp>
          <p:nvSpPr>
            <p:cNvPr id="10" name="object 10"/>
            <p:cNvSpPr/>
            <p:nvPr/>
          </p:nvSpPr>
          <p:spPr>
            <a:xfrm>
              <a:off x="804672" y="6262115"/>
              <a:ext cx="1569720" cy="9525"/>
            </a:xfrm>
            <a:custGeom>
              <a:avLst/>
              <a:gdLst/>
              <a:ahLst/>
              <a:cxnLst/>
              <a:rect l="l" t="t" r="r" b="b"/>
              <a:pathLst>
                <a:path w="1569720" h="9525">
                  <a:moveTo>
                    <a:pt x="42671" y="0"/>
                  </a:moveTo>
                  <a:lnTo>
                    <a:pt x="1527048" y="0"/>
                  </a:lnTo>
                </a:path>
                <a:path w="1569720" h="9525">
                  <a:moveTo>
                    <a:pt x="42671" y="3048"/>
                  </a:moveTo>
                  <a:lnTo>
                    <a:pt x="1527048" y="3048"/>
                  </a:lnTo>
                </a:path>
                <a:path w="1569720" h="9525">
                  <a:moveTo>
                    <a:pt x="0" y="6096"/>
                  </a:moveTo>
                  <a:lnTo>
                    <a:pt x="1569719" y="6096"/>
                  </a:lnTo>
                </a:path>
                <a:path w="1569720" h="9525">
                  <a:moveTo>
                    <a:pt x="0" y="9144"/>
                  </a:moveTo>
                  <a:lnTo>
                    <a:pt x="1569719" y="9144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7136" y="6272783"/>
              <a:ext cx="1761744" cy="28864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4672" y="9160763"/>
              <a:ext cx="1569720" cy="3175"/>
            </a:xfrm>
            <a:custGeom>
              <a:avLst/>
              <a:gdLst/>
              <a:ahLst/>
              <a:cxnLst/>
              <a:rect l="l" t="t" r="r" b="b"/>
              <a:pathLst>
                <a:path w="1569720" h="3175">
                  <a:moveTo>
                    <a:pt x="0" y="0"/>
                  </a:moveTo>
                  <a:lnTo>
                    <a:pt x="1569719" y="0"/>
                  </a:lnTo>
                </a:path>
                <a:path w="1569720" h="3175">
                  <a:moveTo>
                    <a:pt x="42671" y="3049"/>
                  </a:moveTo>
                  <a:lnTo>
                    <a:pt x="1527048" y="3049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r>
              <a:rPr dirty="0"/>
              <a:t>19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7316" y="1002283"/>
            <a:ext cx="47650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840" dirty="0">
                <a:latin typeface="Arial"/>
                <a:cs typeface="Arial"/>
              </a:rPr>
              <a:t>Appearance </a:t>
            </a:r>
            <a:r>
              <a:rPr b="1" spc="-1040" dirty="0">
                <a:latin typeface="Arial"/>
                <a:cs typeface="Arial"/>
              </a:rPr>
              <a:t>&amp;</a:t>
            </a:r>
            <a:r>
              <a:rPr b="1" spc="-969" dirty="0">
                <a:latin typeface="Arial"/>
                <a:cs typeface="Arial"/>
              </a:rPr>
              <a:t> </a:t>
            </a:r>
            <a:r>
              <a:rPr b="1" spc="-715" dirty="0">
                <a:latin typeface="Arial"/>
                <a:cs typeface="Arial"/>
              </a:rPr>
              <a:t>Clothing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83920" y="1618488"/>
            <a:ext cx="4749165" cy="18415"/>
            <a:chOff x="883920" y="1618488"/>
            <a:chExt cx="4749165" cy="18415"/>
          </a:xfrm>
        </p:grpSpPr>
        <p:sp>
          <p:nvSpPr>
            <p:cNvPr id="4" name="object 4"/>
            <p:cNvSpPr/>
            <p:nvPr/>
          </p:nvSpPr>
          <p:spPr>
            <a:xfrm>
              <a:off x="890016" y="1624583"/>
              <a:ext cx="466725" cy="6350"/>
            </a:xfrm>
            <a:custGeom>
              <a:avLst/>
              <a:gdLst/>
              <a:ahLst/>
              <a:cxnLst/>
              <a:rect l="l" t="t" r="r" b="b"/>
              <a:pathLst>
                <a:path w="466725" h="6350">
                  <a:moveTo>
                    <a:pt x="0" y="3048"/>
                  </a:moveTo>
                  <a:lnTo>
                    <a:pt x="9143" y="6096"/>
                  </a:lnTo>
                  <a:lnTo>
                    <a:pt x="24384" y="0"/>
                  </a:lnTo>
                  <a:lnTo>
                    <a:pt x="39624" y="6096"/>
                  </a:lnTo>
                  <a:lnTo>
                    <a:pt x="54864" y="0"/>
                  </a:lnTo>
                  <a:lnTo>
                    <a:pt x="70103" y="6096"/>
                  </a:lnTo>
                  <a:lnTo>
                    <a:pt x="85343" y="0"/>
                  </a:lnTo>
                  <a:lnTo>
                    <a:pt x="100584" y="6096"/>
                  </a:lnTo>
                  <a:lnTo>
                    <a:pt x="115824" y="0"/>
                  </a:lnTo>
                  <a:lnTo>
                    <a:pt x="131064" y="6096"/>
                  </a:lnTo>
                  <a:lnTo>
                    <a:pt x="146303" y="0"/>
                  </a:lnTo>
                  <a:lnTo>
                    <a:pt x="161544" y="6096"/>
                  </a:lnTo>
                  <a:lnTo>
                    <a:pt x="176784" y="0"/>
                  </a:lnTo>
                  <a:lnTo>
                    <a:pt x="192024" y="6096"/>
                  </a:lnTo>
                  <a:lnTo>
                    <a:pt x="207264" y="0"/>
                  </a:lnTo>
                  <a:lnTo>
                    <a:pt x="222503" y="6096"/>
                  </a:lnTo>
                  <a:lnTo>
                    <a:pt x="237744" y="0"/>
                  </a:lnTo>
                  <a:lnTo>
                    <a:pt x="252984" y="6096"/>
                  </a:lnTo>
                  <a:lnTo>
                    <a:pt x="268224" y="0"/>
                  </a:lnTo>
                  <a:lnTo>
                    <a:pt x="283464" y="6096"/>
                  </a:lnTo>
                  <a:lnTo>
                    <a:pt x="298703" y="0"/>
                  </a:lnTo>
                  <a:lnTo>
                    <a:pt x="313944" y="6096"/>
                  </a:lnTo>
                  <a:lnTo>
                    <a:pt x="329184" y="0"/>
                  </a:lnTo>
                  <a:lnTo>
                    <a:pt x="344424" y="6096"/>
                  </a:lnTo>
                  <a:lnTo>
                    <a:pt x="359664" y="0"/>
                  </a:lnTo>
                  <a:lnTo>
                    <a:pt x="374903" y="6096"/>
                  </a:lnTo>
                  <a:lnTo>
                    <a:pt x="390144" y="0"/>
                  </a:lnTo>
                  <a:lnTo>
                    <a:pt x="405384" y="6096"/>
                  </a:lnTo>
                  <a:lnTo>
                    <a:pt x="420624" y="0"/>
                  </a:lnTo>
                  <a:lnTo>
                    <a:pt x="435864" y="6096"/>
                  </a:lnTo>
                  <a:lnTo>
                    <a:pt x="451103" y="0"/>
                  </a:lnTo>
                  <a:lnTo>
                    <a:pt x="466344" y="6096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56360" y="1624583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6096"/>
                  </a:moveTo>
                  <a:lnTo>
                    <a:pt x="15240" y="0"/>
                  </a:lnTo>
                  <a:lnTo>
                    <a:pt x="30480" y="6096"/>
                  </a:lnTo>
                  <a:lnTo>
                    <a:pt x="45720" y="0"/>
                  </a:lnTo>
                  <a:lnTo>
                    <a:pt x="60959" y="6096"/>
                  </a:lnTo>
                  <a:lnTo>
                    <a:pt x="76200" y="0"/>
                  </a:lnTo>
                  <a:lnTo>
                    <a:pt x="91440" y="6096"/>
                  </a:lnTo>
                  <a:lnTo>
                    <a:pt x="106680" y="0"/>
                  </a:lnTo>
                  <a:lnTo>
                    <a:pt x="121920" y="6096"/>
                  </a:lnTo>
                  <a:lnTo>
                    <a:pt x="137159" y="0"/>
                  </a:lnTo>
                  <a:lnTo>
                    <a:pt x="152400" y="6096"/>
                  </a:lnTo>
                  <a:lnTo>
                    <a:pt x="167640" y="0"/>
                  </a:lnTo>
                  <a:lnTo>
                    <a:pt x="182880" y="6096"/>
                  </a:lnTo>
                  <a:lnTo>
                    <a:pt x="198120" y="0"/>
                  </a:lnTo>
                  <a:lnTo>
                    <a:pt x="213359" y="6096"/>
                  </a:lnTo>
                  <a:lnTo>
                    <a:pt x="228600" y="0"/>
                  </a:lnTo>
                  <a:lnTo>
                    <a:pt x="243840" y="6096"/>
                  </a:lnTo>
                  <a:lnTo>
                    <a:pt x="259080" y="0"/>
                  </a:lnTo>
                  <a:lnTo>
                    <a:pt x="274320" y="6096"/>
                  </a:lnTo>
                  <a:lnTo>
                    <a:pt x="289559" y="0"/>
                  </a:lnTo>
                  <a:lnTo>
                    <a:pt x="304800" y="6096"/>
                  </a:lnTo>
                  <a:lnTo>
                    <a:pt x="320040" y="0"/>
                  </a:lnTo>
                  <a:lnTo>
                    <a:pt x="335279" y="6096"/>
                  </a:lnTo>
                  <a:lnTo>
                    <a:pt x="350520" y="0"/>
                  </a:lnTo>
                  <a:lnTo>
                    <a:pt x="365759" y="6096"/>
                  </a:lnTo>
                  <a:lnTo>
                    <a:pt x="381000" y="0"/>
                  </a:lnTo>
                  <a:lnTo>
                    <a:pt x="396240" y="6096"/>
                  </a:lnTo>
                  <a:lnTo>
                    <a:pt x="411479" y="0"/>
                  </a:lnTo>
                  <a:lnTo>
                    <a:pt x="426720" y="6096"/>
                  </a:lnTo>
                  <a:lnTo>
                    <a:pt x="441959" y="0"/>
                  </a:lnTo>
                  <a:lnTo>
                    <a:pt x="457200" y="6096"/>
                  </a:lnTo>
                  <a:lnTo>
                    <a:pt x="472440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28800" y="1624583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0"/>
                  </a:moveTo>
                  <a:lnTo>
                    <a:pt x="15239" y="6096"/>
                  </a:lnTo>
                  <a:lnTo>
                    <a:pt x="30480" y="0"/>
                  </a:lnTo>
                  <a:lnTo>
                    <a:pt x="45719" y="6096"/>
                  </a:lnTo>
                  <a:lnTo>
                    <a:pt x="60960" y="0"/>
                  </a:lnTo>
                  <a:lnTo>
                    <a:pt x="76200" y="6096"/>
                  </a:lnTo>
                  <a:lnTo>
                    <a:pt x="91439" y="0"/>
                  </a:lnTo>
                  <a:lnTo>
                    <a:pt x="106680" y="6096"/>
                  </a:lnTo>
                  <a:lnTo>
                    <a:pt x="121919" y="0"/>
                  </a:lnTo>
                  <a:lnTo>
                    <a:pt x="137160" y="6096"/>
                  </a:lnTo>
                  <a:lnTo>
                    <a:pt x="152400" y="0"/>
                  </a:lnTo>
                  <a:lnTo>
                    <a:pt x="167639" y="6096"/>
                  </a:lnTo>
                  <a:lnTo>
                    <a:pt x="182880" y="0"/>
                  </a:lnTo>
                  <a:lnTo>
                    <a:pt x="198119" y="6096"/>
                  </a:lnTo>
                  <a:lnTo>
                    <a:pt x="213360" y="0"/>
                  </a:lnTo>
                  <a:lnTo>
                    <a:pt x="228600" y="6096"/>
                  </a:lnTo>
                  <a:lnTo>
                    <a:pt x="243839" y="0"/>
                  </a:lnTo>
                  <a:lnTo>
                    <a:pt x="259080" y="6096"/>
                  </a:lnTo>
                  <a:lnTo>
                    <a:pt x="274319" y="0"/>
                  </a:lnTo>
                  <a:lnTo>
                    <a:pt x="289560" y="6096"/>
                  </a:lnTo>
                  <a:lnTo>
                    <a:pt x="304800" y="0"/>
                  </a:lnTo>
                  <a:lnTo>
                    <a:pt x="320039" y="6096"/>
                  </a:lnTo>
                  <a:lnTo>
                    <a:pt x="335280" y="0"/>
                  </a:lnTo>
                  <a:lnTo>
                    <a:pt x="350519" y="6096"/>
                  </a:lnTo>
                  <a:lnTo>
                    <a:pt x="365760" y="0"/>
                  </a:lnTo>
                  <a:lnTo>
                    <a:pt x="381000" y="6096"/>
                  </a:lnTo>
                  <a:lnTo>
                    <a:pt x="396239" y="0"/>
                  </a:lnTo>
                  <a:lnTo>
                    <a:pt x="411480" y="6096"/>
                  </a:lnTo>
                  <a:lnTo>
                    <a:pt x="426719" y="0"/>
                  </a:lnTo>
                  <a:lnTo>
                    <a:pt x="441960" y="6096"/>
                  </a:lnTo>
                  <a:lnTo>
                    <a:pt x="457200" y="0"/>
                  </a:lnTo>
                  <a:lnTo>
                    <a:pt x="472439" y="6096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1240" y="1624583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6096"/>
                  </a:moveTo>
                  <a:lnTo>
                    <a:pt x="15240" y="0"/>
                  </a:lnTo>
                  <a:lnTo>
                    <a:pt x="30480" y="6096"/>
                  </a:lnTo>
                  <a:lnTo>
                    <a:pt x="45720" y="0"/>
                  </a:lnTo>
                  <a:lnTo>
                    <a:pt x="60960" y="6096"/>
                  </a:lnTo>
                  <a:lnTo>
                    <a:pt x="76200" y="0"/>
                  </a:lnTo>
                  <a:lnTo>
                    <a:pt x="91440" y="6096"/>
                  </a:lnTo>
                  <a:lnTo>
                    <a:pt x="106680" y="0"/>
                  </a:lnTo>
                  <a:lnTo>
                    <a:pt x="121920" y="6096"/>
                  </a:lnTo>
                  <a:lnTo>
                    <a:pt x="137160" y="0"/>
                  </a:lnTo>
                  <a:lnTo>
                    <a:pt x="152400" y="6096"/>
                  </a:lnTo>
                  <a:lnTo>
                    <a:pt x="167640" y="0"/>
                  </a:lnTo>
                  <a:lnTo>
                    <a:pt x="182880" y="6096"/>
                  </a:lnTo>
                  <a:lnTo>
                    <a:pt x="198120" y="0"/>
                  </a:lnTo>
                  <a:lnTo>
                    <a:pt x="213360" y="6096"/>
                  </a:lnTo>
                  <a:lnTo>
                    <a:pt x="228600" y="0"/>
                  </a:lnTo>
                  <a:lnTo>
                    <a:pt x="243840" y="6096"/>
                  </a:lnTo>
                  <a:lnTo>
                    <a:pt x="259080" y="0"/>
                  </a:lnTo>
                  <a:lnTo>
                    <a:pt x="274320" y="6096"/>
                  </a:lnTo>
                  <a:lnTo>
                    <a:pt x="289560" y="0"/>
                  </a:lnTo>
                  <a:lnTo>
                    <a:pt x="304800" y="6096"/>
                  </a:lnTo>
                  <a:lnTo>
                    <a:pt x="320040" y="0"/>
                  </a:lnTo>
                  <a:lnTo>
                    <a:pt x="335280" y="6096"/>
                  </a:lnTo>
                  <a:lnTo>
                    <a:pt x="350520" y="0"/>
                  </a:lnTo>
                  <a:lnTo>
                    <a:pt x="365760" y="6096"/>
                  </a:lnTo>
                  <a:lnTo>
                    <a:pt x="381000" y="0"/>
                  </a:lnTo>
                  <a:lnTo>
                    <a:pt x="396240" y="6096"/>
                  </a:lnTo>
                  <a:lnTo>
                    <a:pt x="411480" y="0"/>
                  </a:lnTo>
                  <a:lnTo>
                    <a:pt x="426720" y="6096"/>
                  </a:lnTo>
                  <a:lnTo>
                    <a:pt x="441960" y="0"/>
                  </a:lnTo>
                  <a:lnTo>
                    <a:pt x="457200" y="6096"/>
                  </a:lnTo>
                  <a:lnTo>
                    <a:pt x="472440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73680" y="1624583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0"/>
                  </a:moveTo>
                  <a:lnTo>
                    <a:pt x="15239" y="6096"/>
                  </a:lnTo>
                  <a:lnTo>
                    <a:pt x="30480" y="0"/>
                  </a:lnTo>
                  <a:lnTo>
                    <a:pt x="45719" y="6096"/>
                  </a:lnTo>
                  <a:lnTo>
                    <a:pt x="60959" y="0"/>
                  </a:lnTo>
                  <a:lnTo>
                    <a:pt x="76200" y="6096"/>
                  </a:lnTo>
                  <a:lnTo>
                    <a:pt x="91439" y="0"/>
                  </a:lnTo>
                  <a:lnTo>
                    <a:pt x="106680" y="6096"/>
                  </a:lnTo>
                  <a:lnTo>
                    <a:pt x="121919" y="0"/>
                  </a:lnTo>
                  <a:lnTo>
                    <a:pt x="137159" y="6096"/>
                  </a:lnTo>
                  <a:lnTo>
                    <a:pt x="152400" y="0"/>
                  </a:lnTo>
                  <a:lnTo>
                    <a:pt x="167639" y="6096"/>
                  </a:lnTo>
                  <a:lnTo>
                    <a:pt x="182880" y="0"/>
                  </a:lnTo>
                  <a:lnTo>
                    <a:pt x="198119" y="6096"/>
                  </a:lnTo>
                  <a:lnTo>
                    <a:pt x="213359" y="0"/>
                  </a:lnTo>
                  <a:lnTo>
                    <a:pt x="228600" y="6096"/>
                  </a:lnTo>
                  <a:lnTo>
                    <a:pt x="243839" y="0"/>
                  </a:lnTo>
                  <a:lnTo>
                    <a:pt x="259080" y="6096"/>
                  </a:lnTo>
                  <a:lnTo>
                    <a:pt x="274319" y="0"/>
                  </a:lnTo>
                  <a:lnTo>
                    <a:pt x="289559" y="6096"/>
                  </a:lnTo>
                  <a:lnTo>
                    <a:pt x="304800" y="0"/>
                  </a:lnTo>
                  <a:lnTo>
                    <a:pt x="320039" y="6096"/>
                  </a:lnTo>
                  <a:lnTo>
                    <a:pt x="335280" y="0"/>
                  </a:lnTo>
                  <a:lnTo>
                    <a:pt x="350519" y="6096"/>
                  </a:lnTo>
                  <a:lnTo>
                    <a:pt x="365759" y="0"/>
                  </a:lnTo>
                  <a:lnTo>
                    <a:pt x="381000" y="6096"/>
                  </a:lnTo>
                  <a:lnTo>
                    <a:pt x="396239" y="0"/>
                  </a:lnTo>
                  <a:lnTo>
                    <a:pt x="411480" y="6096"/>
                  </a:lnTo>
                  <a:lnTo>
                    <a:pt x="426719" y="0"/>
                  </a:lnTo>
                  <a:lnTo>
                    <a:pt x="441959" y="6096"/>
                  </a:lnTo>
                  <a:lnTo>
                    <a:pt x="457200" y="0"/>
                  </a:lnTo>
                  <a:lnTo>
                    <a:pt x="472439" y="6096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46120" y="1624583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6096"/>
                  </a:moveTo>
                  <a:lnTo>
                    <a:pt x="15240" y="0"/>
                  </a:lnTo>
                  <a:lnTo>
                    <a:pt x="30480" y="6096"/>
                  </a:lnTo>
                  <a:lnTo>
                    <a:pt x="45719" y="0"/>
                  </a:lnTo>
                  <a:lnTo>
                    <a:pt x="60959" y="6096"/>
                  </a:lnTo>
                  <a:lnTo>
                    <a:pt x="76200" y="0"/>
                  </a:lnTo>
                  <a:lnTo>
                    <a:pt x="91440" y="6096"/>
                  </a:lnTo>
                  <a:lnTo>
                    <a:pt x="106680" y="0"/>
                  </a:lnTo>
                  <a:lnTo>
                    <a:pt x="121919" y="6096"/>
                  </a:lnTo>
                  <a:lnTo>
                    <a:pt x="137159" y="0"/>
                  </a:lnTo>
                  <a:lnTo>
                    <a:pt x="152400" y="6096"/>
                  </a:lnTo>
                  <a:lnTo>
                    <a:pt x="167640" y="0"/>
                  </a:lnTo>
                  <a:lnTo>
                    <a:pt x="182880" y="6096"/>
                  </a:lnTo>
                  <a:lnTo>
                    <a:pt x="198119" y="0"/>
                  </a:lnTo>
                  <a:lnTo>
                    <a:pt x="213359" y="6096"/>
                  </a:lnTo>
                  <a:lnTo>
                    <a:pt x="228600" y="0"/>
                  </a:lnTo>
                  <a:lnTo>
                    <a:pt x="243840" y="6096"/>
                  </a:lnTo>
                  <a:lnTo>
                    <a:pt x="259080" y="0"/>
                  </a:lnTo>
                  <a:lnTo>
                    <a:pt x="274319" y="6096"/>
                  </a:lnTo>
                  <a:lnTo>
                    <a:pt x="289559" y="0"/>
                  </a:lnTo>
                  <a:lnTo>
                    <a:pt x="304800" y="6096"/>
                  </a:lnTo>
                  <a:lnTo>
                    <a:pt x="320040" y="0"/>
                  </a:lnTo>
                  <a:lnTo>
                    <a:pt x="335280" y="6096"/>
                  </a:lnTo>
                  <a:lnTo>
                    <a:pt x="350519" y="0"/>
                  </a:lnTo>
                  <a:lnTo>
                    <a:pt x="365759" y="6096"/>
                  </a:lnTo>
                  <a:lnTo>
                    <a:pt x="381000" y="0"/>
                  </a:lnTo>
                  <a:lnTo>
                    <a:pt x="396240" y="6096"/>
                  </a:lnTo>
                  <a:lnTo>
                    <a:pt x="411480" y="0"/>
                  </a:lnTo>
                  <a:lnTo>
                    <a:pt x="426719" y="6096"/>
                  </a:lnTo>
                  <a:lnTo>
                    <a:pt x="441959" y="0"/>
                  </a:lnTo>
                  <a:lnTo>
                    <a:pt x="457200" y="6096"/>
                  </a:lnTo>
                  <a:lnTo>
                    <a:pt x="472440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18560" y="1624583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0"/>
                  </a:moveTo>
                  <a:lnTo>
                    <a:pt x="15239" y="6096"/>
                  </a:lnTo>
                  <a:lnTo>
                    <a:pt x="30479" y="0"/>
                  </a:lnTo>
                  <a:lnTo>
                    <a:pt x="45719" y="6096"/>
                  </a:lnTo>
                  <a:lnTo>
                    <a:pt x="60960" y="0"/>
                  </a:lnTo>
                  <a:lnTo>
                    <a:pt x="76200" y="6096"/>
                  </a:lnTo>
                  <a:lnTo>
                    <a:pt x="91439" y="0"/>
                  </a:lnTo>
                  <a:lnTo>
                    <a:pt x="106679" y="6096"/>
                  </a:lnTo>
                  <a:lnTo>
                    <a:pt x="121919" y="0"/>
                  </a:lnTo>
                  <a:lnTo>
                    <a:pt x="137160" y="6096"/>
                  </a:lnTo>
                  <a:lnTo>
                    <a:pt x="152400" y="0"/>
                  </a:lnTo>
                  <a:lnTo>
                    <a:pt x="167639" y="6096"/>
                  </a:lnTo>
                  <a:lnTo>
                    <a:pt x="182879" y="0"/>
                  </a:lnTo>
                  <a:lnTo>
                    <a:pt x="198119" y="6096"/>
                  </a:lnTo>
                  <a:lnTo>
                    <a:pt x="213360" y="0"/>
                  </a:lnTo>
                  <a:lnTo>
                    <a:pt x="228600" y="6096"/>
                  </a:lnTo>
                  <a:lnTo>
                    <a:pt x="243839" y="0"/>
                  </a:lnTo>
                  <a:lnTo>
                    <a:pt x="259079" y="6096"/>
                  </a:lnTo>
                  <a:lnTo>
                    <a:pt x="274319" y="0"/>
                  </a:lnTo>
                  <a:lnTo>
                    <a:pt x="289560" y="6096"/>
                  </a:lnTo>
                  <a:lnTo>
                    <a:pt x="304800" y="0"/>
                  </a:lnTo>
                  <a:lnTo>
                    <a:pt x="320039" y="6096"/>
                  </a:lnTo>
                  <a:lnTo>
                    <a:pt x="335279" y="0"/>
                  </a:lnTo>
                  <a:lnTo>
                    <a:pt x="350519" y="6096"/>
                  </a:lnTo>
                  <a:lnTo>
                    <a:pt x="365760" y="0"/>
                  </a:lnTo>
                  <a:lnTo>
                    <a:pt x="381000" y="6096"/>
                  </a:lnTo>
                  <a:lnTo>
                    <a:pt x="396239" y="0"/>
                  </a:lnTo>
                  <a:lnTo>
                    <a:pt x="411479" y="6096"/>
                  </a:lnTo>
                  <a:lnTo>
                    <a:pt x="426719" y="0"/>
                  </a:lnTo>
                  <a:lnTo>
                    <a:pt x="441960" y="6096"/>
                  </a:lnTo>
                  <a:lnTo>
                    <a:pt x="457200" y="0"/>
                  </a:lnTo>
                  <a:lnTo>
                    <a:pt x="472439" y="6096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91000" y="1624583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6096"/>
                  </a:moveTo>
                  <a:lnTo>
                    <a:pt x="15239" y="0"/>
                  </a:lnTo>
                  <a:lnTo>
                    <a:pt x="30479" y="6096"/>
                  </a:lnTo>
                  <a:lnTo>
                    <a:pt x="45720" y="0"/>
                  </a:lnTo>
                  <a:lnTo>
                    <a:pt x="60960" y="6096"/>
                  </a:lnTo>
                  <a:lnTo>
                    <a:pt x="76200" y="0"/>
                  </a:lnTo>
                  <a:lnTo>
                    <a:pt x="91439" y="6096"/>
                  </a:lnTo>
                  <a:lnTo>
                    <a:pt x="106679" y="0"/>
                  </a:lnTo>
                  <a:lnTo>
                    <a:pt x="121920" y="6096"/>
                  </a:lnTo>
                  <a:lnTo>
                    <a:pt x="137160" y="0"/>
                  </a:lnTo>
                  <a:lnTo>
                    <a:pt x="152400" y="6096"/>
                  </a:lnTo>
                  <a:lnTo>
                    <a:pt x="167639" y="0"/>
                  </a:lnTo>
                  <a:lnTo>
                    <a:pt x="182879" y="6096"/>
                  </a:lnTo>
                  <a:lnTo>
                    <a:pt x="198120" y="0"/>
                  </a:lnTo>
                  <a:lnTo>
                    <a:pt x="213360" y="6096"/>
                  </a:lnTo>
                  <a:lnTo>
                    <a:pt x="228600" y="0"/>
                  </a:lnTo>
                  <a:lnTo>
                    <a:pt x="243839" y="6096"/>
                  </a:lnTo>
                  <a:lnTo>
                    <a:pt x="259079" y="0"/>
                  </a:lnTo>
                  <a:lnTo>
                    <a:pt x="274320" y="6096"/>
                  </a:lnTo>
                  <a:lnTo>
                    <a:pt x="289560" y="0"/>
                  </a:lnTo>
                  <a:lnTo>
                    <a:pt x="304800" y="6096"/>
                  </a:lnTo>
                  <a:lnTo>
                    <a:pt x="320039" y="0"/>
                  </a:lnTo>
                  <a:lnTo>
                    <a:pt x="335279" y="6096"/>
                  </a:lnTo>
                  <a:lnTo>
                    <a:pt x="350520" y="0"/>
                  </a:lnTo>
                  <a:lnTo>
                    <a:pt x="365760" y="6096"/>
                  </a:lnTo>
                  <a:lnTo>
                    <a:pt x="381000" y="0"/>
                  </a:lnTo>
                  <a:lnTo>
                    <a:pt x="396239" y="6096"/>
                  </a:lnTo>
                  <a:lnTo>
                    <a:pt x="411479" y="0"/>
                  </a:lnTo>
                  <a:lnTo>
                    <a:pt x="426720" y="6096"/>
                  </a:lnTo>
                  <a:lnTo>
                    <a:pt x="441960" y="0"/>
                  </a:lnTo>
                  <a:lnTo>
                    <a:pt x="457200" y="6096"/>
                  </a:lnTo>
                  <a:lnTo>
                    <a:pt x="472439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63439" y="1624583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0"/>
                  </a:moveTo>
                  <a:lnTo>
                    <a:pt x="15239" y="6096"/>
                  </a:lnTo>
                  <a:lnTo>
                    <a:pt x="30480" y="0"/>
                  </a:lnTo>
                  <a:lnTo>
                    <a:pt x="45720" y="6096"/>
                  </a:lnTo>
                  <a:lnTo>
                    <a:pt x="60960" y="0"/>
                  </a:lnTo>
                  <a:lnTo>
                    <a:pt x="76200" y="6096"/>
                  </a:lnTo>
                  <a:lnTo>
                    <a:pt x="91439" y="0"/>
                  </a:lnTo>
                  <a:lnTo>
                    <a:pt x="106680" y="6096"/>
                  </a:lnTo>
                  <a:lnTo>
                    <a:pt x="121920" y="0"/>
                  </a:lnTo>
                  <a:lnTo>
                    <a:pt x="137160" y="6096"/>
                  </a:lnTo>
                  <a:lnTo>
                    <a:pt x="152400" y="0"/>
                  </a:lnTo>
                  <a:lnTo>
                    <a:pt x="167639" y="6096"/>
                  </a:lnTo>
                  <a:lnTo>
                    <a:pt x="182880" y="0"/>
                  </a:lnTo>
                  <a:lnTo>
                    <a:pt x="198120" y="6096"/>
                  </a:lnTo>
                  <a:lnTo>
                    <a:pt x="213360" y="0"/>
                  </a:lnTo>
                  <a:lnTo>
                    <a:pt x="228600" y="6096"/>
                  </a:lnTo>
                  <a:lnTo>
                    <a:pt x="243839" y="0"/>
                  </a:lnTo>
                  <a:lnTo>
                    <a:pt x="259080" y="6096"/>
                  </a:lnTo>
                  <a:lnTo>
                    <a:pt x="274320" y="0"/>
                  </a:lnTo>
                  <a:lnTo>
                    <a:pt x="289560" y="6096"/>
                  </a:lnTo>
                  <a:lnTo>
                    <a:pt x="304800" y="0"/>
                  </a:lnTo>
                  <a:lnTo>
                    <a:pt x="320039" y="6096"/>
                  </a:lnTo>
                  <a:lnTo>
                    <a:pt x="335280" y="0"/>
                  </a:lnTo>
                  <a:lnTo>
                    <a:pt x="350520" y="6096"/>
                  </a:lnTo>
                  <a:lnTo>
                    <a:pt x="365760" y="0"/>
                  </a:lnTo>
                  <a:lnTo>
                    <a:pt x="381000" y="6096"/>
                  </a:lnTo>
                  <a:lnTo>
                    <a:pt x="396239" y="0"/>
                  </a:lnTo>
                  <a:lnTo>
                    <a:pt x="411480" y="6096"/>
                  </a:lnTo>
                  <a:lnTo>
                    <a:pt x="426720" y="0"/>
                  </a:lnTo>
                  <a:lnTo>
                    <a:pt x="441960" y="6096"/>
                  </a:lnTo>
                  <a:lnTo>
                    <a:pt x="457200" y="0"/>
                  </a:lnTo>
                  <a:lnTo>
                    <a:pt x="472439" y="6096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35880" y="1624583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6096"/>
                  </a:moveTo>
                  <a:lnTo>
                    <a:pt x="15240" y="0"/>
                  </a:lnTo>
                  <a:lnTo>
                    <a:pt x="30480" y="6096"/>
                  </a:lnTo>
                  <a:lnTo>
                    <a:pt x="45720" y="0"/>
                  </a:lnTo>
                  <a:lnTo>
                    <a:pt x="60960" y="6096"/>
                  </a:lnTo>
                  <a:lnTo>
                    <a:pt x="76200" y="0"/>
                  </a:lnTo>
                  <a:lnTo>
                    <a:pt x="91440" y="6096"/>
                  </a:lnTo>
                  <a:lnTo>
                    <a:pt x="106680" y="0"/>
                  </a:lnTo>
                  <a:lnTo>
                    <a:pt x="121920" y="6096"/>
                  </a:lnTo>
                  <a:lnTo>
                    <a:pt x="137160" y="0"/>
                  </a:lnTo>
                  <a:lnTo>
                    <a:pt x="152400" y="6096"/>
                  </a:lnTo>
                  <a:lnTo>
                    <a:pt x="167640" y="0"/>
                  </a:lnTo>
                  <a:lnTo>
                    <a:pt x="182880" y="6096"/>
                  </a:lnTo>
                  <a:lnTo>
                    <a:pt x="198120" y="0"/>
                  </a:lnTo>
                  <a:lnTo>
                    <a:pt x="213360" y="6096"/>
                  </a:lnTo>
                  <a:lnTo>
                    <a:pt x="228600" y="0"/>
                  </a:lnTo>
                  <a:lnTo>
                    <a:pt x="243840" y="6096"/>
                  </a:lnTo>
                  <a:lnTo>
                    <a:pt x="259080" y="0"/>
                  </a:lnTo>
                  <a:lnTo>
                    <a:pt x="274320" y="6096"/>
                  </a:lnTo>
                  <a:lnTo>
                    <a:pt x="289560" y="0"/>
                  </a:lnTo>
                  <a:lnTo>
                    <a:pt x="304800" y="6096"/>
                  </a:lnTo>
                  <a:lnTo>
                    <a:pt x="320040" y="0"/>
                  </a:lnTo>
                  <a:lnTo>
                    <a:pt x="335280" y="6096"/>
                  </a:lnTo>
                  <a:lnTo>
                    <a:pt x="350520" y="0"/>
                  </a:lnTo>
                  <a:lnTo>
                    <a:pt x="365760" y="6096"/>
                  </a:lnTo>
                  <a:lnTo>
                    <a:pt x="381000" y="0"/>
                  </a:lnTo>
                  <a:lnTo>
                    <a:pt x="396240" y="6096"/>
                  </a:lnTo>
                  <a:lnTo>
                    <a:pt x="411480" y="0"/>
                  </a:lnTo>
                  <a:lnTo>
                    <a:pt x="426720" y="6096"/>
                  </a:lnTo>
                  <a:lnTo>
                    <a:pt x="441960" y="0"/>
                  </a:lnTo>
                  <a:lnTo>
                    <a:pt x="457200" y="6096"/>
                  </a:lnTo>
                  <a:lnTo>
                    <a:pt x="472440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08319" y="1624583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0" y="0"/>
                  </a:moveTo>
                  <a:lnTo>
                    <a:pt x="15239" y="6096"/>
                  </a:lnTo>
                  <a:lnTo>
                    <a:pt x="18287" y="6096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922779" y="2672587"/>
            <a:ext cx="104330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latin typeface="Arial"/>
                <a:cs typeface="Arial"/>
              </a:rPr>
              <a:t>Appearance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29659" y="2672587"/>
            <a:ext cx="8877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15" dirty="0">
                <a:latin typeface="Arial"/>
                <a:cs typeface="Arial"/>
              </a:rPr>
              <a:t>R</a:t>
            </a:r>
            <a:r>
              <a:rPr sz="1400" b="1" spc="-10" dirty="0">
                <a:latin typeface="Arial"/>
                <a:cs typeface="Arial"/>
              </a:rPr>
              <a:t>e</a:t>
            </a:r>
            <a:r>
              <a:rPr sz="1400" b="1" spc="-15" dirty="0">
                <a:latin typeface="Arial"/>
                <a:cs typeface="Arial"/>
              </a:rPr>
              <a:t>f</a:t>
            </a:r>
            <a:r>
              <a:rPr sz="1400" b="1" spc="15" dirty="0">
                <a:latin typeface="Arial"/>
                <a:cs typeface="Arial"/>
              </a:rPr>
              <a:t>l</a:t>
            </a:r>
            <a:r>
              <a:rPr sz="1400" b="1" spc="-10" dirty="0">
                <a:latin typeface="Arial"/>
                <a:cs typeface="Arial"/>
              </a:rPr>
              <a:t>ec</a:t>
            </a:r>
            <a:r>
              <a:rPr sz="1400" b="1" spc="10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i</a:t>
            </a:r>
            <a:r>
              <a:rPr sz="1400" b="1" spc="5" dirty="0">
                <a:latin typeface="Arial"/>
                <a:cs typeface="Arial"/>
              </a:rPr>
              <a:t>o</a:t>
            </a:r>
            <a:r>
              <a:rPr sz="1400" b="1" spc="-5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35471" y="2672587"/>
            <a:ext cx="5302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latin typeface="Arial"/>
                <a:cs typeface="Arial"/>
              </a:rPr>
              <a:t>W</a:t>
            </a:r>
            <a:r>
              <a:rPr sz="1400" b="1" spc="-15" dirty="0">
                <a:latin typeface="Arial"/>
                <a:cs typeface="Arial"/>
              </a:rPr>
              <a:t>o</a:t>
            </a:r>
            <a:r>
              <a:rPr sz="1400" b="1" spc="5" dirty="0">
                <a:latin typeface="Arial"/>
                <a:cs typeface="Arial"/>
              </a:rPr>
              <a:t>r</a:t>
            </a:r>
            <a:r>
              <a:rPr sz="1400" b="1" spc="15" dirty="0">
                <a:latin typeface="Arial"/>
                <a:cs typeface="Arial"/>
              </a:rPr>
              <a:t>l</a:t>
            </a:r>
            <a:r>
              <a:rPr sz="1400" b="1" spc="-5" dirty="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1012" y="3593085"/>
            <a:ext cx="6431280" cy="5492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4AABC5"/>
                </a:solidFill>
                <a:latin typeface="Arial"/>
                <a:cs typeface="Arial"/>
              </a:rPr>
              <a:t>“ </a:t>
            </a:r>
            <a:r>
              <a:rPr sz="1400" spc="-25" dirty="0">
                <a:solidFill>
                  <a:srgbClr val="4AABC5"/>
                </a:solidFill>
                <a:latin typeface="Arial"/>
                <a:cs typeface="Arial"/>
              </a:rPr>
              <a:t>Appearance alone </a:t>
            </a:r>
            <a:r>
              <a:rPr sz="1400" spc="-30" dirty="0">
                <a:solidFill>
                  <a:srgbClr val="4AABC5"/>
                </a:solidFill>
                <a:latin typeface="Arial"/>
                <a:cs typeface="Arial"/>
              </a:rPr>
              <a:t>doesn't </a:t>
            </a:r>
            <a:r>
              <a:rPr sz="1400" spc="-25" dirty="0">
                <a:solidFill>
                  <a:srgbClr val="4AABC5"/>
                </a:solidFill>
                <a:latin typeface="Arial"/>
                <a:cs typeface="Arial"/>
              </a:rPr>
              <a:t>make </a:t>
            </a:r>
            <a:r>
              <a:rPr sz="1400" spc="-30" dirty="0">
                <a:solidFill>
                  <a:srgbClr val="4AABC5"/>
                </a:solidFill>
                <a:latin typeface="Arial"/>
                <a:cs typeface="Arial"/>
              </a:rPr>
              <a:t>the speaker</a:t>
            </a:r>
            <a:r>
              <a:rPr sz="1400" spc="300" dirty="0">
                <a:solidFill>
                  <a:srgbClr val="4AABC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AABC5"/>
                </a:solidFill>
                <a:latin typeface="Arial"/>
                <a:cs typeface="Arial"/>
              </a:rPr>
              <a:t>”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43800"/>
              </a:lnSpc>
            </a:pPr>
            <a:r>
              <a:rPr sz="1400" spc="-5" dirty="0">
                <a:latin typeface="Arial"/>
                <a:cs typeface="Arial"/>
              </a:rPr>
              <a:t>But it does determine </a:t>
            </a:r>
            <a:r>
              <a:rPr sz="1400" spc="-1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image the </a:t>
            </a:r>
            <a:r>
              <a:rPr sz="1400" dirty="0">
                <a:latin typeface="Arial"/>
                <a:cs typeface="Arial"/>
              </a:rPr>
              <a:t>audience forms </a:t>
            </a:r>
            <a:r>
              <a:rPr sz="1400" spc="-10" dirty="0">
                <a:latin typeface="Arial"/>
                <a:cs typeface="Arial"/>
              </a:rPr>
              <a:t>of you and </a:t>
            </a:r>
            <a:r>
              <a:rPr sz="1400" spc="5" dirty="0">
                <a:latin typeface="Arial"/>
                <a:cs typeface="Arial"/>
              </a:rPr>
              <a:t>may </a:t>
            </a:r>
            <a:r>
              <a:rPr sz="1400" dirty="0">
                <a:latin typeface="Arial"/>
                <a:cs typeface="Arial"/>
              </a:rPr>
              <a:t>influence </a:t>
            </a:r>
            <a:r>
              <a:rPr sz="1400" spc="-10" dirty="0">
                <a:latin typeface="Arial"/>
                <a:cs typeface="Arial"/>
              </a:rPr>
              <a:t>the  </a:t>
            </a:r>
            <a:r>
              <a:rPr sz="1400" spc="-5" dirty="0">
                <a:latin typeface="Arial"/>
                <a:cs typeface="Arial"/>
              </a:rPr>
              <a:t>effectiveness </a:t>
            </a:r>
            <a:r>
              <a:rPr sz="1400" spc="-10" dirty="0">
                <a:latin typeface="Arial"/>
                <a:cs typeface="Arial"/>
              </a:rPr>
              <a:t>of your </a:t>
            </a:r>
            <a:r>
              <a:rPr sz="1400" spc="-5" dirty="0">
                <a:latin typeface="Arial"/>
                <a:cs typeface="Arial"/>
              </a:rPr>
              <a:t>presentation. </a:t>
            </a:r>
            <a:r>
              <a:rPr sz="1400" dirty="0">
                <a:latin typeface="Arial"/>
                <a:cs typeface="Arial"/>
              </a:rPr>
              <a:t>Dress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way </a:t>
            </a:r>
            <a:r>
              <a:rPr sz="1400" spc="-10" dirty="0">
                <a:latin typeface="Arial"/>
                <a:cs typeface="Arial"/>
              </a:rPr>
              <a:t>you would </a:t>
            </a:r>
            <a:r>
              <a:rPr sz="1400" dirty="0">
                <a:latin typeface="Arial"/>
                <a:cs typeface="Arial"/>
              </a:rPr>
              <a:t>like </a:t>
            </a:r>
            <a:r>
              <a:rPr sz="1400" spc="-1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audience </a:t>
            </a:r>
            <a:r>
              <a:rPr sz="1400" spc="-10" dirty="0">
                <a:latin typeface="Arial"/>
                <a:cs typeface="Arial"/>
              </a:rPr>
              <a:t>to  </a:t>
            </a:r>
            <a:r>
              <a:rPr sz="1400" spc="-5" dirty="0">
                <a:latin typeface="Arial"/>
                <a:cs typeface="Arial"/>
              </a:rPr>
              <a:t>perceive </a:t>
            </a:r>
            <a:r>
              <a:rPr sz="1400" spc="-10" dirty="0">
                <a:latin typeface="Arial"/>
                <a:cs typeface="Arial"/>
              </a:rPr>
              <a:t>you. </a:t>
            </a:r>
            <a:r>
              <a:rPr sz="1400" dirty="0">
                <a:latin typeface="Arial"/>
                <a:cs typeface="Arial"/>
              </a:rPr>
              <a:t>Follow </a:t>
            </a:r>
            <a:r>
              <a:rPr sz="1400" spc="-5" dirty="0">
                <a:latin typeface="Arial"/>
                <a:cs typeface="Arial"/>
              </a:rPr>
              <a:t>some basic </a:t>
            </a:r>
            <a:r>
              <a:rPr sz="1400" dirty="0">
                <a:latin typeface="Arial"/>
                <a:cs typeface="Arial"/>
              </a:rPr>
              <a:t>rules: </a:t>
            </a:r>
            <a:r>
              <a:rPr sz="1400" spc="-5" dirty="0">
                <a:latin typeface="Arial"/>
                <a:cs typeface="Arial"/>
              </a:rPr>
              <a:t>Be neat. Iron your clothes. Shine </a:t>
            </a:r>
            <a:r>
              <a:rPr sz="1400" spc="-10" dirty="0">
                <a:latin typeface="Arial"/>
                <a:cs typeface="Arial"/>
              </a:rPr>
              <a:t>your  </a:t>
            </a:r>
            <a:r>
              <a:rPr sz="1400" spc="-5" dirty="0">
                <a:latin typeface="Arial"/>
                <a:cs typeface="Arial"/>
              </a:rPr>
              <a:t>shoes. Clean and </a:t>
            </a:r>
            <a:r>
              <a:rPr sz="1400" spc="-10" dirty="0">
                <a:latin typeface="Arial"/>
                <a:cs typeface="Arial"/>
              </a:rPr>
              <a:t>trim your </a:t>
            </a:r>
            <a:r>
              <a:rPr sz="1400" spc="-5" dirty="0">
                <a:latin typeface="Arial"/>
                <a:cs typeface="Arial"/>
              </a:rPr>
              <a:t>fingernails. </a:t>
            </a:r>
            <a:r>
              <a:rPr sz="1400" spc="-10" dirty="0">
                <a:latin typeface="Arial"/>
                <a:cs typeface="Arial"/>
              </a:rPr>
              <a:t>Check your </a:t>
            </a:r>
            <a:r>
              <a:rPr sz="1400" dirty="0">
                <a:latin typeface="Arial"/>
                <a:cs typeface="Arial"/>
              </a:rPr>
              <a:t>makeup. </a:t>
            </a:r>
            <a:r>
              <a:rPr sz="1400" spc="-5" dirty="0">
                <a:latin typeface="Arial"/>
                <a:cs typeface="Arial"/>
              </a:rPr>
              <a:t>Brush </a:t>
            </a:r>
            <a:r>
              <a:rPr sz="1400" spc="-10" dirty="0">
                <a:latin typeface="Arial"/>
                <a:cs typeface="Arial"/>
              </a:rPr>
              <a:t>your</a:t>
            </a:r>
            <a:r>
              <a:rPr sz="1400" spc="2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teeth.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400" spc="-5" dirty="0">
                <a:latin typeface="Arial"/>
                <a:cs typeface="Arial"/>
              </a:rPr>
              <a:t>You get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idea.</a:t>
            </a:r>
            <a:endParaRPr sz="1400">
              <a:latin typeface="Arial"/>
              <a:cs typeface="Arial"/>
            </a:endParaRPr>
          </a:p>
          <a:p>
            <a:pPr marL="12700" marR="17145">
              <a:lnSpc>
                <a:spcPct val="143800"/>
              </a:lnSpc>
              <a:spcBef>
                <a:spcPts val="995"/>
              </a:spcBef>
            </a:pPr>
            <a:r>
              <a:rPr sz="1400" spc="-5" dirty="0">
                <a:latin typeface="Arial"/>
                <a:cs typeface="Arial"/>
              </a:rPr>
              <a:t>Be aware that your clothes </a:t>
            </a:r>
            <a:r>
              <a:rPr sz="1400" dirty="0">
                <a:latin typeface="Arial"/>
                <a:cs typeface="Arial"/>
              </a:rPr>
              <a:t>can </a:t>
            </a:r>
            <a:r>
              <a:rPr sz="1400" spc="-5" dirty="0">
                <a:latin typeface="Arial"/>
                <a:cs typeface="Arial"/>
              </a:rPr>
              <a:t>project a high </a:t>
            </a:r>
            <a:r>
              <a:rPr sz="1400" dirty="0">
                <a:latin typeface="Arial"/>
                <a:cs typeface="Arial"/>
              </a:rPr>
              <a:t>authority </a:t>
            </a:r>
            <a:r>
              <a:rPr sz="1400" spc="-5" dirty="0">
                <a:latin typeface="Arial"/>
                <a:cs typeface="Arial"/>
              </a:rPr>
              <a:t>image, a neutral </a:t>
            </a:r>
            <a:r>
              <a:rPr sz="1400" dirty="0">
                <a:latin typeface="Arial"/>
                <a:cs typeface="Arial"/>
              </a:rPr>
              <a:t>image,  </a:t>
            </a:r>
            <a:r>
              <a:rPr sz="1400" spc="-10" dirty="0">
                <a:latin typeface="Arial"/>
                <a:cs typeface="Arial"/>
              </a:rPr>
              <a:t>or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dirty="0">
                <a:latin typeface="Arial"/>
                <a:cs typeface="Arial"/>
              </a:rPr>
              <a:t>low </a:t>
            </a:r>
            <a:r>
              <a:rPr sz="1400" spc="-5" dirty="0">
                <a:latin typeface="Arial"/>
                <a:cs typeface="Arial"/>
              </a:rPr>
              <a:t>authority image. Remember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dress </a:t>
            </a:r>
            <a:r>
              <a:rPr sz="1400" dirty="0">
                <a:latin typeface="Arial"/>
                <a:cs typeface="Arial"/>
              </a:rPr>
              <a:t>for the </a:t>
            </a:r>
            <a:r>
              <a:rPr sz="1400" spc="-5" dirty="0">
                <a:latin typeface="Arial"/>
                <a:cs typeface="Arial"/>
              </a:rPr>
              <a:t>audience and not </a:t>
            </a:r>
            <a:r>
              <a:rPr sz="1400" dirty="0">
                <a:latin typeface="Arial"/>
                <a:cs typeface="Arial"/>
              </a:rPr>
              <a:t>for  </a:t>
            </a:r>
            <a:r>
              <a:rPr sz="1400" spc="-5" dirty="0">
                <a:latin typeface="Arial"/>
                <a:cs typeface="Arial"/>
              </a:rPr>
              <a:t>yourself. This means taking </a:t>
            </a:r>
            <a:r>
              <a:rPr sz="1400" dirty="0">
                <a:latin typeface="Arial"/>
                <a:cs typeface="Arial"/>
              </a:rPr>
              <a:t>into </a:t>
            </a:r>
            <a:r>
              <a:rPr sz="1400" spc="-5" dirty="0">
                <a:latin typeface="Arial"/>
                <a:cs typeface="Arial"/>
              </a:rPr>
              <a:t>account the demographics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audience </a:t>
            </a:r>
            <a:r>
              <a:rPr sz="1400" spc="-10" dirty="0">
                <a:latin typeface="Arial"/>
                <a:cs typeface="Arial"/>
              </a:rPr>
              <a:t>—  </a:t>
            </a:r>
            <a:r>
              <a:rPr sz="1400" spc="-5" dirty="0">
                <a:latin typeface="Arial"/>
                <a:cs typeface="Arial"/>
              </a:rPr>
              <a:t>age, level, education, </a:t>
            </a:r>
            <a:r>
              <a:rPr sz="1400" dirty="0">
                <a:latin typeface="Arial"/>
                <a:cs typeface="Arial"/>
              </a:rPr>
              <a:t>industry </a:t>
            </a:r>
            <a:r>
              <a:rPr sz="1400" spc="-10" dirty="0">
                <a:latin typeface="Arial"/>
                <a:cs typeface="Arial"/>
              </a:rPr>
              <a:t>— as </a:t>
            </a:r>
            <a:r>
              <a:rPr sz="1400" dirty="0">
                <a:latin typeface="Arial"/>
                <a:cs typeface="Arial"/>
              </a:rPr>
              <a:t>well </a:t>
            </a:r>
            <a:r>
              <a:rPr sz="1400" spc="-10" dirty="0">
                <a:latin typeface="Arial"/>
                <a:cs typeface="Arial"/>
              </a:rPr>
              <a:t>as </a:t>
            </a:r>
            <a:r>
              <a:rPr sz="1400" spc="-5" dirty="0">
                <a:latin typeface="Arial"/>
                <a:cs typeface="Arial"/>
              </a:rPr>
              <a:t>their cultural expectations. </a:t>
            </a:r>
            <a:r>
              <a:rPr sz="1400" spc="-10" dirty="0">
                <a:latin typeface="Arial"/>
                <a:cs typeface="Arial"/>
              </a:rPr>
              <a:t>A </a:t>
            </a:r>
            <a:r>
              <a:rPr sz="1400" spc="5" dirty="0">
                <a:latin typeface="Arial"/>
                <a:cs typeface="Arial"/>
              </a:rPr>
              <a:t>key  </a:t>
            </a:r>
            <a:r>
              <a:rPr sz="1400" spc="-5" dirty="0">
                <a:latin typeface="Arial"/>
                <a:cs typeface="Arial"/>
              </a:rPr>
              <a:t>guideline is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never dress less formally </a:t>
            </a:r>
            <a:r>
              <a:rPr sz="1400" spc="-5" dirty="0">
                <a:latin typeface="Arial"/>
                <a:cs typeface="Arial"/>
              </a:rPr>
              <a:t>than </a:t>
            </a:r>
            <a:r>
              <a:rPr sz="1400" spc="-10" dirty="0">
                <a:latin typeface="Arial"/>
                <a:cs typeface="Arial"/>
              </a:rPr>
              <a:t>your </a:t>
            </a:r>
            <a:r>
              <a:rPr sz="1400" spc="-5" dirty="0">
                <a:latin typeface="Arial"/>
                <a:cs typeface="Arial"/>
              </a:rPr>
              <a:t>audience. </a:t>
            </a:r>
            <a:r>
              <a:rPr sz="1400" dirty="0">
                <a:latin typeface="Arial"/>
                <a:cs typeface="Arial"/>
              </a:rPr>
              <a:t>Get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know the  </a:t>
            </a:r>
            <a:r>
              <a:rPr sz="1400" spc="-5" dirty="0">
                <a:latin typeface="Arial"/>
                <a:cs typeface="Arial"/>
              </a:rPr>
              <a:t>styles, cuts, and colors </a:t>
            </a:r>
            <a:r>
              <a:rPr sz="1400" spc="-10" dirty="0">
                <a:latin typeface="Arial"/>
                <a:cs typeface="Arial"/>
              </a:rPr>
              <a:t>which </a:t>
            </a:r>
            <a:r>
              <a:rPr sz="1400" spc="-5" dirty="0">
                <a:latin typeface="Arial"/>
                <a:cs typeface="Arial"/>
              </a:rPr>
              <a:t>flatter </a:t>
            </a:r>
            <a:r>
              <a:rPr sz="1400" spc="-10" dirty="0">
                <a:latin typeface="Arial"/>
                <a:cs typeface="Arial"/>
              </a:rPr>
              <a:t>your </a:t>
            </a:r>
            <a:r>
              <a:rPr sz="1400" spc="-15" dirty="0">
                <a:latin typeface="Arial"/>
                <a:cs typeface="Arial"/>
              </a:rPr>
              <a:t>height, </a:t>
            </a:r>
            <a:r>
              <a:rPr sz="1400" spc="-5" dirty="0">
                <a:latin typeface="Arial"/>
                <a:cs typeface="Arial"/>
              </a:rPr>
              <a:t>weight, and </a:t>
            </a:r>
            <a:r>
              <a:rPr sz="1400" dirty="0">
                <a:latin typeface="Arial"/>
                <a:cs typeface="Arial"/>
              </a:rPr>
              <a:t>body </a:t>
            </a:r>
            <a:r>
              <a:rPr sz="1400" spc="-5" dirty="0">
                <a:latin typeface="Arial"/>
                <a:cs typeface="Arial"/>
              </a:rPr>
              <a:t>type. If  necessary, seek the </a:t>
            </a:r>
            <a:r>
              <a:rPr sz="1400" dirty="0">
                <a:latin typeface="Arial"/>
                <a:cs typeface="Arial"/>
              </a:rPr>
              <a:t>guidance of an </a:t>
            </a:r>
            <a:r>
              <a:rPr sz="1400" spc="-5" dirty="0">
                <a:latin typeface="Arial"/>
                <a:cs typeface="Arial"/>
              </a:rPr>
              <a:t>image consultant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help </a:t>
            </a:r>
            <a:r>
              <a:rPr sz="1400" spc="-10" dirty="0">
                <a:latin typeface="Arial"/>
                <a:cs typeface="Arial"/>
              </a:rPr>
              <a:t>you </a:t>
            </a:r>
            <a:r>
              <a:rPr sz="1400" spc="-5" dirty="0">
                <a:latin typeface="Arial"/>
                <a:cs typeface="Arial"/>
              </a:rPr>
              <a:t>assemble </a:t>
            </a:r>
            <a:r>
              <a:rPr sz="1400" dirty="0">
                <a:latin typeface="Arial"/>
                <a:cs typeface="Arial"/>
              </a:rPr>
              <a:t>an  </a:t>
            </a:r>
            <a:r>
              <a:rPr sz="1400" spc="-5" dirty="0">
                <a:latin typeface="Arial"/>
                <a:cs typeface="Arial"/>
              </a:rPr>
              <a:t>appropriate wardrobe and present a more professional image. </a:t>
            </a:r>
            <a:r>
              <a:rPr sz="1400" spc="10" dirty="0">
                <a:latin typeface="Arial"/>
                <a:cs typeface="Arial"/>
              </a:rPr>
              <a:t>While </a:t>
            </a:r>
            <a:r>
              <a:rPr sz="1400" spc="-5" dirty="0">
                <a:latin typeface="Arial"/>
                <a:cs typeface="Arial"/>
              </a:rPr>
              <a:t>it is true that  inner qualities </a:t>
            </a:r>
            <a:r>
              <a:rPr sz="1400" spc="-10" dirty="0">
                <a:latin typeface="Arial"/>
                <a:cs typeface="Arial"/>
              </a:rPr>
              <a:t>are </a:t>
            </a:r>
            <a:r>
              <a:rPr sz="1400" spc="-5" dirty="0">
                <a:latin typeface="Arial"/>
                <a:cs typeface="Arial"/>
              </a:rPr>
              <a:t>important, poor first impressions are difficult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erase. </a:t>
            </a:r>
            <a:r>
              <a:rPr sz="1400" spc="10" dirty="0">
                <a:latin typeface="Arial"/>
                <a:cs typeface="Arial"/>
              </a:rPr>
              <a:t>When  </a:t>
            </a:r>
            <a:r>
              <a:rPr sz="1400" spc="-5" dirty="0">
                <a:latin typeface="Arial"/>
                <a:cs typeface="Arial"/>
              </a:rPr>
              <a:t>presenting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international audiences, </a:t>
            </a:r>
            <a:r>
              <a:rPr sz="1400" spc="5" dirty="0">
                <a:latin typeface="Arial"/>
                <a:cs typeface="Arial"/>
              </a:rPr>
              <a:t>take </a:t>
            </a:r>
            <a:r>
              <a:rPr sz="1400" spc="-5" dirty="0">
                <a:latin typeface="Arial"/>
                <a:cs typeface="Arial"/>
              </a:rPr>
              <a:t>cultural differences into</a:t>
            </a:r>
            <a:r>
              <a:rPr sz="1400" spc="1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account.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400" spc="-5" dirty="0">
                <a:latin typeface="Arial"/>
                <a:cs typeface="Arial"/>
              </a:rPr>
              <a:t>Nevertheless, </a:t>
            </a:r>
            <a:r>
              <a:rPr sz="1400" spc="5" dirty="0">
                <a:latin typeface="Arial"/>
                <a:cs typeface="Arial"/>
              </a:rPr>
              <a:t>stay </a:t>
            </a:r>
            <a:r>
              <a:rPr sz="1400" spc="-5" dirty="0">
                <a:latin typeface="Arial"/>
                <a:cs typeface="Arial"/>
              </a:rPr>
              <a:t>true </a:t>
            </a:r>
            <a:r>
              <a:rPr sz="1400" spc="-10" dirty="0">
                <a:latin typeface="Arial"/>
                <a:cs typeface="Arial"/>
              </a:rPr>
              <a:t>to who you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are.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16537" y="2471927"/>
            <a:ext cx="398699" cy="710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88008" y="2703829"/>
            <a:ext cx="182880" cy="228600"/>
          </a:xfrm>
          <a:custGeom>
            <a:avLst/>
            <a:gdLst/>
            <a:ahLst/>
            <a:cxnLst/>
            <a:rect l="l" t="t" r="r" b="b"/>
            <a:pathLst>
              <a:path w="182880" h="228600">
                <a:moveTo>
                  <a:pt x="182880" y="72390"/>
                </a:moveTo>
                <a:lnTo>
                  <a:pt x="109728" y="72390"/>
                </a:lnTo>
                <a:lnTo>
                  <a:pt x="109728" y="0"/>
                </a:lnTo>
                <a:lnTo>
                  <a:pt x="73152" y="0"/>
                </a:lnTo>
                <a:lnTo>
                  <a:pt x="73152" y="72390"/>
                </a:lnTo>
                <a:lnTo>
                  <a:pt x="0" y="72390"/>
                </a:lnTo>
                <a:lnTo>
                  <a:pt x="0" y="158750"/>
                </a:lnTo>
                <a:lnTo>
                  <a:pt x="73152" y="158750"/>
                </a:lnTo>
                <a:lnTo>
                  <a:pt x="73152" y="228600"/>
                </a:lnTo>
                <a:lnTo>
                  <a:pt x="109728" y="228600"/>
                </a:lnTo>
                <a:lnTo>
                  <a:pt x="109728" y="158750"/>
                </a:lnTo>
                <a:lnTo>
                  <a:pt x="182880" y="158750"/>
                </a:lnTo>
                <a:lnTo>
                  <a:pt x="182880" y="723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3048000" y="2749295"/>
            <a:ext cx="433070" cy="161925"/>
            <a:chOff x="3048000" y="2749295"/>
            <a:chExt cx="433070" cy="161925"/>
          </a:xfrm>
        </p:grpSpPr>
        <p:sp>
          <p:nvSpPr>
            <p:cNvPr id="22" name="object 22"/>
            <p:cNvSpPr/>
            <p:nvPr/>
          </p:nvSpPr>
          <p:spPr>
            <a:xfrm>
              <a:off x="3060191" y="2773679"/>
              <a:ext cx="421005" cy="45720"/>
            </a:xfrm>
            <a:custGeom>
              <a:avLst/>
              <a:gdLst/>
              <a:ahLst/>
              <a:cxnLst/>
              <a:rect l="l" t="t" r="r" b="b"/>
              <a:pathLst>
                <a:path w="421004" h="45719">
                  <a:moveTo>
                    <a:pt x="420623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0623" y="45720"/>
                  </a:lnTo>
                  <a:lnTo>
                    <a:pt x="42062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60191" y="2773679"/>
              <a:ext cx="420623" cy="457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48000" y="2749295"/>
              <a:ext cx="421005" cy="45720"/>
            </a:xfrm>
            <a:custGeom>
              <a:avLst/>
              <a:gdLst/>
              <a:ahLst/>
              <a:cxnLst/>
              <a:rect l="l" t="t" r="r" b="b"/>
              <a:pathLst>
                <a:path w="421004" h="45719">
                  <a:moveTo>
                    <a:pt x="420624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0624" y="45720"/>
                  </a:lnTo>
                  <a:lnTo>
                    <a:pt x="4206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60191" y="2865119"/>
              <a:ext cx="421005" cy="45720"/>
            </a:xfrm>
            <a:custGeom>
              <a:avLst/>
              <a:gdLst/>
              <a:ahLst/>
              <a:cxnLst/>
              <a:rect l="l" t="t" r="r" b="b"/>
              <a:pathLst>
                <a:path w="421004" h="45719">
                  <a:moveTo>
                    <a:pt x="420623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0623" y="45720"/>
                  </a:lnTo>
                  <a:lnTo>
                    <a:pt x="42062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60191" y="2865119"/>
              <a:ext cx="420623" cy="457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048000" y="2840735"/>
              <a:ext cx="421005" cy="45720"/>
            </a:xfrm>
            <a:custGeom>
              <a:avLst/>
              <a:gdLst/>
              <a:ahLst/>
              <a:cxnLst/>
              <a:rect l="l" t="t" r="r" b="b"/>
              <a:pathLst>
                <a:path w="421004" h="45719">
                  <a:moveTo>
                    <a:pt x="420624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0624" y="45720"/>
                  </a:lnTo>
                  <a:lnTo>
                    <a:pt x="4206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559808" y="2715767"/>
            <a:ext cx="478790" cy="195580"/>
            <a:chOff x="4559808" y="2715767"/>
            <a:chExt cx="478790" cy="195580"/>
          </a:xfrm>
        </p:grpSpPr>
        <p:sp>
          <p:nvSpPr>
            <p:cNvPr id="29" name="object 29"/>
            <p:cNvSpPr/>
            <p:nvPr/>
          </p:nvSpPr>
          <p:spPr>
            <a:xfrm>
              <a:off x="4572000" y="2743199"/>
              <a:ext cx="466344" cy="1676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559808" y="2715767"/>
              <a:ext cx="466725" cy="170815"/>
            </a:xfrm>
            <a:custGeom>
              <a:avLst/>
              <a:gdLst/>
              <a:ahLst/>
              <a:cxnLst/>
              <a:rect l="l" t="t" r="r" b="b"/>
              <a:pathLst>
                <a:path w="466725" h="170814">
                  <a:moveTo>
                    <a:pt x="347471" y="0"/>
                  </a:moveTo>
                  <a:lnTo>
                    <a:pt x="347471" y="42672"/>
                  </a:lnTo>
                  <a:lnTo>
                    <a:pt x="0" y="42672"/>
                  </a:lnTo>
                  <a:lnTo>
                    <a:pt x="0" y="128015"/>
                  </a:lnTo>
                  <a:lnTo>
                    <a:pt x="347471" y="128015"/>
                  </a:lnTo>
                  <a:lnTo>
                    <a:pt x="347471" y="170687"/>
                  </a:lnTo>
                  <a:lnTo>
                    <a:pt x="466343" y="85343"/>
                  </a:lnTo>
                  <a:lnTo>
                    <a:pt x="3474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r>
              <a:rPr dirty="0"/>
              <a:t>20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1012" y="1223568"/>
            <a:ext cx="4408805" cy="2482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439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For </a:t>
            </a:r>
            <a:r>
              <a:rPr sz="1400" spc="-5" dirty="0">
                <a:latin typeface="Arial"/>
                <a:cs typeface="Arial"/>
              </a:rPr>
              <a:t>men, appropriate dress means that it is better </a:t>
            </a:r>
            <a:r>
              <a:rPr sz="1400" spc="5" dirty="0">
                <a:latin typeface="Arial"/>
                <a:cs typeface="Arial"/>
              </a:rPr>
              <a:t>to  </a:t>
            </a:r>
            <a:r>
              <a:rPr sz="1400" spc="-10" dirty="0">
                <a:latin typeface="Arial"/>
                <a:cs typeface="Arial"/>
              </a:rPr>
              <a:t>wear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dirty="0">
                <a:latin typeface="Arial"/>
                <a:cs typeface="Arial"/>
              </a:rPr>
              <a:t>suit </a:t>
            </a:r>
            <a:r>
              <a:rPr sz="1400" spc="-5" dirty="0">
                <a:latin typeface="Arial"/>
                <a:cs typeface="Arial"/>
              </a:rPr>
              <a:t>and tie. That </a:t>
            </a:r>
            <a:r>
              <a:rPr sz="1400" spc="-15" dirty="0">
                <a:latin typeface="Arial"/>
                <a:cs typeface="Arial"/>
              </a:rPr>
              <a:t>way, </a:t>
            </a:r>
            <a:r>
              <a:rPr sz="1400" spc="-5" dirty="0">
                <a:latin typeface="Arial"/>
                <a:cs typeface="Arial"/>
              </a:rPr>
              <a:t>if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audience is dressed  casually </a:t>
            </a:r>
            <a:r>
              <a:rPr sz="1400" spc="-10" dirty="0">
                <a:latin typeface="Arial"/>
                <a:cs typeface="Arial"/>
              </a:rPr>
              <a:t>you </a:t>
            </a:r>
            <a:r>
              <a:rPr sz="1400" dirty="0">
                <a:latin typeface="Arial"/>
                <a:cs typeface="Arial"/>
              </a:rPr>
              <a:t>can </a:t>
            </a:r>
            <a:r>
              <a:rPr sz="1400" spc="-5" dirty="0">
                <a:latin typeface="Arial"/>
                <a:cs typeface="Arial"/>
              </a:rPr>
              <a:t>always </a:t>
            </a:r>
            <a:r>
              <a:rPr sz="1400" spc="5" dirty="0">
                <a:latin typeface="Arial"/>
                <a:cs typeface="Arial"/>
              </a:rPr>
              <a:t>take </a:t>
            </a:r>
            <a:r>
              <a:rPr sz="1400" spc="-10" dirty="0">
                <a:latin typeface="Arial"/>
                <a:cs typeface="Arial"/>
              </a:rPr>
              <a:t>off your </a:t>
            </a:r>
            <a:r>
              <a:rPr sz="1400" dirty="0">
                <a:latin typeface="Arial"/>
                <a:cs typeface="Arial"/>
              </a:rPr>
              <a:t>jacket, or later,  </a:t>
            </a:r>
            <a:r>
              <a:rPr sz="1400" spc="-10" dirty="0">
                <a:latin typeface="Arial"/>
                <a:cs typeface="Arial"/>
              </a:rPr>
              <a:t>even your tie. </a:t>
            </a:r>
            <a:r>
              <a:rPr sz="1400" dirty="0">
                <a:latin typeface="Arial"/>
                <a:cs typeface="Arial"/>
              </a:rPr>
              <a:t>However, </a:t>
            </a:r>
            <a:r>
              <a:rPr sz="1400" spc="-10" dirty="0">
                <a:latin typeface="Arial"/>
                <a:cs typeface="Arial"/>
              </a:rPr>
              <a:t>you </a:t>
            </a:r>
            <a:r>
              <a:rPr sz="1400" dirty="0">
                <a:latin typeface="Arial"/>
                <a:cs typeface="Arial"/>
              </a:rPr>
              <a:t>cannot </a:t>
            </a:r>
            <a:r>
              <a:rPr sz="1400" spc="-5" dirty="0">
                <a:latin typeface="Arial"/>
                <a:cs typeface="Arial"/>
              </a:rPr>
              <a:t>put </a:t>
            </a:r>
            <a:r>
              <a:rPr sz="1400" spc="-10" dirty="0">
                <a:latin typeface="Arial"/>
                <a:cs typeface="Arial"/>
              </a:rPr>
              <a:t>on an </a:t>
            </a:r>
            <a:r>
              <a:rPr sz="1400" dirty="0">
                <a:latin typeface="Arial"/>
                <a:cs typeface="Arial"/>
              </a:rPr>
              <a:t>item </a:t>
            </a:r>
            <a:r>
              <a:rPr sz="1400" spc="-10" dirty="0">
                <a:latin typeface="Arial"/>
                <a:cs typeface="Arial"/>
              </a:rPr>
              <a:t>of  </a:t>
            </a:r>
            <a:r>
              <a:rPr sz="1400" spc="-5" dirty="0">
                <a:latin typeface="Arial"/>
                <a:cs typeface="Arial"/>
              </a:rPr>
              <a:t>clothing </a:t>
            </a:r>
            <a:r>
              <a:rPr sz="1400" dirty="0">
                <a:latin typeface="Arial"/>
                <a:cs typeface="Arial"/>
              </a:rPr>
              <a:t>that </a:t>
            </a:r>
            <a:r>
              <a:rPr sz="1400" spc="-10" dirty="0">
                <a:latin typeface="Arial"/>
                <a:cs typeface="Arial"/>
              </a:rPr>
              <a:t>you </a:t>
            </a:r>
            <a:r>
              <a:rPr sz="1400" dirty="0">
                <a:latin typeface="Arial"/>
                <a:cs typeface="Arial"/>
              </a:rPr>
              <a:t>do </a:t>
            </a:r>
            <a:r>
              <a:rPr sz="1400" spc="-5" dirty="0">
                <a:latin typeface="Arial"/>
                <a:cs typeface="Arial"/>
              </a:rPr>
              <a:t>not </a:t>
            </a:r>
            <a:r>
              <a:rPr sz="1400" spc="-10" dirty="0">
                <a:latin typeface="Arial"/>
                <a:cs typeface="Arial"/>
              </a:rPr>
              <a:t>have! A dark blue </a:t>
            </a:r>
            <a:r>
              <a:rPr sz="1400" dirty="0">
                <a:latin typeface="Arial"/>
                <a:cs typeface="Arial"/>
              </a:rPr>
              <a:t>suit </a:t>
            </a:r>
            <a:r>
              <a:rPr sz="1400" spc="-5" dirty="0">
                <a:latin typeface="Arial"/>
                <a:cs typeface="Arial"/>
              </a:rPr>
              <a:t>works  with </a:t>
            </a:r>
            <a:r>
              <a:rPr sz="1400" dirty="0">
                <a:latin typeface="Arial"/>
                <a:cs typeface="Arial"/>
              </a:rPr>
              <a:t>almost </a:t>
            </a:r>
            <a:r>
              <a:rPr sz="1400" spc="-5" dirty="0">
                <a:latin typeface="Arial"/>
                <a:cs typeface="Arial"/>
              </a:rPr>
              <a:t>all shades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skin </a:t>
            </a:r>
            <a:r>
              <a:rPr sz="1400" spc="-5" dirty="0">
                <a:latin typeface="Arial"/>
                <a:cs typeface="Arial"/>
              </a:rPr>
              <a:t>color. </a:t>
            </a:r>
            <a:r>
              <a:rPr sz="1400" spc="-10" dirty="0">
                <a:latin typeface="Arial"/>
                <a:cs typeface="Arial"/>
              </a:rPr>
              <a:t>A white, or </a:t>
            </a:r>
            <a:r>
              <a:rPr sz="1400" dirty="0">
                <a:latin typeface="Arial"/>
                <a:cs typeface="Arial"/>
              </a:rPr>
              <a:t>lightly  </a:t>
            </a:r>
            <a:r>
              <a:rPr sz="1400" spc="-5" dirty="0">
                <a:latin typeface="Arial"/>
                <a:cs typeface="Arial"/>
              </a:rPr>
              <a:t>striped shirt is a </a:t>
            </a:r>
            <a:r>
              <a:rPr sz="1400" dirty="0">
                <a:latin typeface="Arial"/>
                <a:cs typeface="Arial"/>
              </a:rPr>
              <a:t>good, </a:t>
            </a:r>
            <a:r>
              <a:rPr sz="1400" spc="-5" dirty="0">
                <a:latin typeface="Arial"/>
                <a:cs typeface="Arial"/>
              </a:rPr>
              <a:t>formal </a:t>
            </a:r>
            <a:r>
              <a:rPr sz="1400" dirty="0">
                <a:latin typeface="Arial"/>
                <a:cs typeface="Arial"/>
              </a:rPr>
              <a:t>choice. </a:t>
            </a:r>
            <a:r>
              <a:rPr sz="1400" spc="-15" dirty="0">
                <a:latin typeface="Arial"/>
                <a:cs typeface="Arial"/>
              </a:rPr>
              <a:t>Shirts </a:t>
            </a:r>
            <a:r>
              <a:rPr sz="1400" spc="-5" dirty="0">
                <a:latin typeface="Arial"/>
                <a:cs typeface="Arial"/>
              </a:rPr>
              <a:t>with  checkered designs come across </a:t>
            </a:r>
            <a:r>
              <a:rPr sz="1400" spc="-10" dirty="0">
                <a:latin typeface="Arial"/>
                <a:cs typeface="Arial"/>
              </a:rPr>
              <a:t>as </a:t>
            </a:r>
            <a:r>
              <a:rPr sz="1400" dirty="0">
                <a:latin typeface="Arial"/>
                <a:cs typeface="Arial"/>
              </a:rPr>
              <a:t>more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casual.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12211" y="4670856"/>
            <a:ext cx="4438650" cy="18694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44000"/>
              </a:lnSpc>
              <a:spcBef>
                <a:spcPts val="105"/>
              </a:spcBef>
            </a:pPr>
            <a:r>
              <a:rPr sz="1400" spc="-5" dirty="0">
                <a:latin typeface="Arial"/>
                <a:cs typeface="Arial"/>
              </a:rPr>
              <a:t>Similarly, women </a:t>
            </a:r>
            <a:r>
              <a:rPr sz="1400" dirty="0">
                <a:latin typeface="Arial"/>
                <a:cs typeface="Arial"/>
              </a:rPr>
              <a:t>should </a:t>
            </a:r>
            <a:r>
              <a:rPr sz="1400" spc="-5" dirty="0">
                <a:latin typeface="Arial"/>
                <a:cs typeface="Arial"/>
              </a:rPr>
              <a:t>select classic business-style  clothing and avoid dressing in </a:t>
            </a:r>
            <a:r>
              <a:rPr sz="1400" spc="-15" dirty="0">
                <a:latin typeface="Arial"/>
                <a:cs typeface="Arial"/>
              </a:rPr>
              <a:t>ways </a:t>
            </a:r>
            <a:r>
              <a:rPr sz="1400" dirty="0">
                <a:latin typeface="Arial"/>
                <a:cs typeface="Arial"/>
              </a:rPr>
              <a:t>that draw </a:t>
            </a:r>
            <a:r>
              <a:rPr sz="1400" spc="-5" dirty="0">
                <a:latin typeface="Arial"/>
                <a:cs typeface="Arial"/>
              </a:rPr>
              <a:t>attention  away </a:t>
            </a:r>
            <a:r>
              <a:rPr sz="1400" spc="-10" dirty="0">
                <a:latin typeface="Arial"/>
                <a:cs typeface="Arial"/>
              </a:rPr>
              <a:t>from </a:t>
            </a:r>
            <a:r>
              <a:rPr sz="1400" dirty="0">
                <a:latin typeface="Arial"/>
                <a:cs typeface="Arial"/>
              </a:rPr>
              <a:t>the message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their </a:t>
            </a:r>
            <a:r>
              <a:rPr sz="1400" spc="-5" dirty="0">
                <a:latin typeface="Arial"/>
                <a:cs typeface="Arial"/>
              </a:rPr>
              <a:t>presentation. </a:t>
            </a:r>
            <a:r>
              <a:rPr sz="1400" spc="-10" dirty="0">
                <a:latin typeface="Arial"/>
                <a:cs typeface="Arial"/>
              </a:rPr>
              <a:t>In  </a:t>
            </a:r>
            <a:r>
              <a:rPr sz="1400" spc="-5" dirty="0">
                <a:latin typeface="Arial"/>
                <a:cs typeface="Arial"/>
              </a:rPr>
              <a:t>particular </a:t>
            </a:r>
            <a:r>
              <a:rPr sz="1400" dirty="0">
                <a:latin typeface="Arial"/>
                <a:cs typeface="Arial"/>
              </a:rPr>
              <a:t>they </a:t>
            </a:r>
            <a:r>
              <a:rPr sz="1400" spc="-5" dirty="0">
                <a:latin typeface="Arial"/>
                <a:cs typeface="Arial"/>
              </a:rPr>
              <a:t>should </a:t>
            </a:r>
            <a:r>
              <a:rPr sz="1400" spc="5" dirty="0">
                <a:latin typeface="Arial"/>
                <a:cs typeface="Arial"/>
              </a:rPr>
              <a:t>stay </a:t>
            </a:r>
            <a:r>
              <a:rPr sz="1400" dirty="0">
                <a:latin typeface="Arial"/>
                <a:cs typeface="Arial"/>
              </a:rPr>
              <a:t>away </a:t>
            </a:r>
            <a:r>
              <a:rPr sz="1400" spc="-5" dirty="0">
                <a:latin typeface="Arial"/>
                <a:cs typeface="Arial"/>
              </a:rPr>
              <a:t>from </a:t>
            </a:r>
            <a:r>
              <a:rPr sz="1400" dirty="0">
                <a:latin typeface="Arial"/>
                <a:cs typeface="Arial"/>
              </a:rPr>
              <a:t>excessive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jewelry,  short skids, </a:t>
            </a:r>
            <a:r>
              <a:rPr sz="1400" spc="5" dirty="0">
                <a:latin typeface="Arial"/>
                <a:cs typeface="Arial"/>
              </a:rPr>
              <a:t>low </a:t>
            </a:r>
            <a:r>
              <a:rPr sz="1400" spc="-5" dirty="0">
                <a:latin typeface="Arial"/>
                <a:cs typeface="Arial"/>
              </a:rPr>
              <a:t>necklines </a:t>
            </a:r>
            <a:r>
              <a:rPr sz="1400" spc="-10" dirty="0">
                <a:latin typeface="Arial"/>
                <a:cs typeface="Arial"/>
              </a:rPr>
              <a:t>or or </a:t>
            </a:r>
            <a:r>
              <a:rPr sz="1400" spc="-5" dirty="0">
                <a:latin typeface="Arial"/>
                <a:cs typeface="Arial"/>
              </a:rPr>
              <a:t>anything which  compromises their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professionalism.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1012" y="7505496"/>
            <a:ext cx="6369050" cy="1562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439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Both </a:t>
            </a:r>
            <a:r>
              <a:rPr sz="1400" dirty="0">
                <a:latin typeface="Arial"/>
                <a:cs typeface="Arial"/>
              </a:rPr>
              <a:t>men </a:t>
            </a:r>
            <a:r>
              <a:rPr sz="1400" spc="-5" dirty="0">
                <a:latin typeface="Arial"/>
                <a:cs typeface="Arial"/>
              </a:rPr>
              <a:t>and women should avoid </a:t>
            </a:r>
            <a:r>
              <a:rPr sz="1400" dirty="0">
                <a:latin typeface="Arial"/>
                <a:cs typeface="Arial"/>
              </a:rPr>
              <a:t>looking </a:t>
            </a:r>
            <a:r>
              <a:rPr sz="1400" spc="-10" dirty="0">
                <a:latin typeface="Arial"/>
                <a:cs typeface="Arial"/>
              </a:rPr>
              <a:t>too </a:t>
            </a:r>
            <a:r>
              <a:rPr sz="1400" spc="-5" dirty="0">
                <a:latin typeface="Arial"/>
                <a:cs typeface="Arial"/>
              </a:rPr>
              <a:t>faddish. </a:t>
            </a:r>
            <a:r>
              <a:rPr sz="1400" spc="-1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a corporate context,  </a:t>
            </a:r>
            <a:r>
              <a:rPr sz="1400" spc="-10" dirty="0">
                <a:latin typeface="Arial"/>
                <a:cs typeface="Arial"/>
              </a:rPr>
              <a:t>you want to </a:t>
            </a:r>
            <a:r>
              <a:rPr sz="1400" spc="-5" dirty="0">
                <a:latin typeface="Arial"/>
                <a:cs typeface="Arial"/>
              </a:rPr>
              <a:t>appear reliable and steady, </a:t>
            </a:r>
            <a:r>
              <a:rPr sz="1400" spc="-10" dirty="0">
                <a:latin typeface="Arial"/>
                <a:cs typeface="Arial"/>
              </a:rPr>
              <a:t>not </a:t>
            </a:r>
            <a:r>
              <a:rPr sz="1400" dirty="0">
                <a:latin typeface="Arial"/>
                <a:cs typeface="Arial"/>
              </a:rPr>
              <a:t>like someone </a:t>
            </a:r>
            <a:r>
              <a:rPr sz="1400" spc="-10" dirty="0">
                <a:latin typeface="Arial"/>
                <a:cs typeface="Arial"/>
              </a:rPr>
              <a:t>who </a:t>
            </a:r>
            <a:r>
              <a:rPr sz="1400" spc="-5" dirty="0">
                <a:latin typeface="Arial"/>
                <a:cs typeface="Arial"/>
              </a:rPr>
              <a:t>changes with </a:t>
            </a:r>
            <a:r>
              <a:rPr sz="1400" spc="5" dirty="0">
                <a:latin typeface="Arial"/>
                <a:cs typeface="Arial"/>
              </a:rPr>
              <a:t>the  </a:t>
            </a:r>
            <a:r>
              <a:rPr sz="1400" spc="-5" dirty="0">
                <a:latin typeface="Arial"/>
                <a:cs typeface="Arial"/>
              </a:rPr>
              <a:t>wind. </a:t>
            </a:r>
            <a:r>
              <a:rPr sz="1400" spc="-10" dirty="0">
                <a:latin typeface="Arial"/>
                <a:cs typeface="Arial"/>
              </a:rPr>
              <a:t>On the </a:t>
            </a:r>
            <a:r>
              <a:rPr sz="1400" dirty="0">
                <a:latin typeface="Arial"/>
                <a:cs typeface="Arial"/>
              </a:rPr>
              <a:t>other hand, </a:t>
            </a:r>
            <a:r>
              <a:rPr sz="1400" spc="-5" dirty="0">
                <a:latin typeface="Arial"/>
                <a:cs typeface="Arial"/>
              </a:rPr>
              <a:t>with a younger audience </a:t>
            </a:r>
            <a:r>
              <a:rPr sz="1400" spc="-10" dirty="0">
                <a:latin typeface="Arial"/>
                <a:cs typeface="Arial"/>
              </a:rPr>
              <a:t>or </a:t>
            </a:r>
            <a:r>
              <a:rPr sz="1400" spc="-5" dirty="0">
                <a:latin typeface="Arial"/>
                <a:cs typeface="Arial"/>
              </a:rPr>
              <a:t>in a </a:t>
            </a:r>
            <a:r>
              <a:rPr sz="1400" dirty="0">
                <a:latin typeface="Arial"/>
                <a:cs typeface="Arial"/>
              </a:rPr>
              <a:t>college or university  </a:t>
            </a:r>
            <a:r>
              <a:rPr sz="1400" spc="-5" dirty="0">
                <a:latin typeface="Arial"/>
                <a:cs typeface="Arial"/>
              </a:rPr>
              <a:t>setting, </a:t>
            </a:r>
            <a:r>
              <a:rPr sz="1400" spc="-10" dirty="0">
                <a:latin typeface="Arial"/>
                <a:cs typeface="Arial"/>
              </a:rPr>
              <a:t>you </a:t>
            </a:r>
            <a:r>
              <a:rPr sz="1400" spc="10" dirty="0">
                <a:latin typeface="Arial"/>
                <a:cs typeface="Arial"/>
              </a:rPr>
              <a:t>may </a:t>
            </a:r>
            <a:r>
              <a:rPr sz="1400" dirty="0">
                <a:latin typeface="Arial"/>
                <a:cs typeface="Arial"/>
              </a:rPr>
              <a:t>be </a:t>
            </a:r>
            <a:r>
              <a:rPr sz="1400" spc="-5" dirty="0">
                <a:latin typeface="Arial"/>
                <a:cs typeface="Arial"/>
              </a:rPr>
              <a:t>able </a:t>
            </a:r>
            <a:r>
              <a:rPr sz="1400" spc="-10" dirty="0">
                <a:latin typeface="Arial"/>
                <a:cs typeface="Arial"/>
              </a:rPr>
              <a:t>to get </a:t>
            </a:r>
            <a:r>
              <a:rPr sz="1400" dirty="0">
                <a:latin typeface="Arial"/>
                <a:cs typeface="Arial"/>
              </a:rPr>
              <a:t>away </a:t>
            </a:r>
            <a:r>
              <a:rPr sz="1400" spc="-5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more </a:t>
            </a:r>
            <a:r>
              <a:rPr sz="1400" spc="-5" dirty="0">
                <a:latin typeface="Arial"/>
                <a:cs typeface="Arial"/>
              </a:rPr>
              <a:t>fashionable styles that </a:t>
            </a:r>
            <a:r>
              <a:rPr sz="1400" dirty="0">
                <a:latin typeface="Arial"/>
                <a:cs typeface="Arial"/>
              </a:rPr>
              <a:t>make </a:t>
            </a:r>
            <a:r>
              <a:rPr sz="1400" spc="-10" dirty="0">
                <a:latin typeface="Arial"/>
                <a:cs typeface="Arial"/>
              </a:rPr>
              <a:t>you  look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"cool".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79135" y="1325880"/>
            <a:ext cx="1636775" cy="2712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0" y="4468367"/>
            <a:ext cx="1615439" cy="2676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r>
              <a:rPr dirty="0"/>
              <a:t>21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1012" y="1066292"/>
            <a:ext cx="17691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15" dirty="0"/>
              <a:t>Conclusion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737616" y="1530096"/>
            <a:ext cx="1752600" cy="18415"/>
            <a:chOff x="737616" y="1530096"/>
            <a:chExt cx="1752600" cy="18415"/>
          </a:xfrm>
        </p:grpSpPr>
        <p:sp>
          <p:nvSpPr>
            <p:cNvPr id="4" name="object 4"/>
            <p:cNvSpPr/>
            <p:nvPr/>
          </p:nvSpPr>
          <p:spPr>
            <a:xfrm>
              <a:off x="743712" y="1536191"/>
              <a:ext cx="460375" cy="6350"/>
            </a:xfrm>
            <a:custGeom>
              <a:avLst/>
              <a:gdLst/>
              <a:ahLst/>
              <a:cxnLst/>
              <a:rect l="l" t="t" r="r" b="b"/>
              <a:pathLst>
                <a:path w="460375" h="6350">
                  <a:moveTo>
                    <a:pt x="0" y="6096"/>
                  </a:moveTo>
                  <a:lnTo>
                    <a:pt x="3047" y="6096"/>
                  </a:lnTo>
                  <a:lnTo>
                    <a:pt x="18287" y="0"/>
                  </a:lnTo>
                  <a:lnTo>
                    <a:pt x="33528" y="6096"/>
                  </a:lnTo>
                  <a:lnTo>
                    <a:pt x="48767" y="0"/>
                  </a:lnTo>
                  <a:lnTo>
                    <a:pt x="64007" y="6096"/>
                  </a:lnTo>
                  <a:lnTo>
                    <a:pt x="79247" y="0"/>
                  </a:lnTo>
                  <a:lnTo>
                    <a:pt x="94487" y="6096"/>
                  </a:lnTo>
                  <a:lnTo>
                    <a:pt x="109728" y="0"/>
                  </a:lnTo>
                  <a:lnTo>
                    <a:pt x="124968" y="6096"/>
                  </a:lnTo>
                  <a:lnTo>
                    <a:pt x="140207" y="0"/>
                  </a:lnTo>
                  <a:lnTo>
                    <a:pt x="155447" y="6096"/>
                  </a:lnTo>
                  <a:lnTo>
                    <a:pt x="170687" y="0"/>
                  </a:lnTo>
                  <a:lnTo>
                    <a:pt x="185928" y="6096"/>
                  </a:lnTo>
                  <a:lnTo>
                    <a:pt x="201168" y="0"/>
                  </a:lnTo>
                  <a:lnTo>
                    <a:pt x="216407" y="6096"/>
                  </a:lnTo>
                  <a:lnTo>
                    <a:pt x="231647" y="0"/>
                  </a:lnTo>
                  <a:lnTo>
                    <a:pt x="246887" y="6096"/>
                  </a:lnTo>
                  <a:lnTo>
                    <a:pt x="262128" y="0"/>
                  </a:lnTo>
                  <a:lnTo>
                    <a:pt x="277368" y="6096"/>
                  </a:lnTo>
                  <a:lnTo>
                    <a:pt x="292607" y="0"/>
                  </a:lnTo>
                  <a:lnTo>
                    <a:pt x="307847" y="6096"/>
                  </a:lnTo>
                  <a:lnTo>
                    <a:pt x="323088" y="0"/>
                  </a:lnTo>
                  <a:lnTo>
                    <a:pt x="338328" y="6096"/>
                  </a:lnTo>
                  <a:lnTo>
                    <a:pt x="353568" y="0"/>
                  </a:lnTo>
                  <a:lnTo>
                    <a:pt x="368807" y="6096"/>
                  </a:lnTo>
                  <a:lnTo>
                    <a:pt x="384047" y="0"/>
                  </a:lnTo>
                  <a:lnTo>
                    <a:pt x="399288" y="6096"/>
                  </a:lnTo>
                  <a:lnTo>
                    <a:pt x="414528" y="0"/>
                  </a:lnTo>
                  <a:lnTo>
                    <a:pt x="429768" y="6096"/>
                  </a:lnTo>
                  <a:lnTo>
                    <a:pt x="445007" y="0"/>
                  </a:lnTo>
                  <a:lnTo>
                    <a:pt x="460247" y="6096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03960" y="1536191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6096"/>
                  </a:moveTo>
                  <a:lnTo>
                    <a:pt x="15240" y="0"/>
                  </a:lnTo>
                  <a:lnTo>
                    <a:pt x="30480" y="6096"/>
                  </a:lnTo>
                  <a:lnTo>
                    <a:pt x="45720" y="0"/>
                  </a:lnTo>
                  <a:lnTo>
                    <a:pt x="60959" y="6096"/>
                  </a:lnTo>
                  <a:lnTo>
                    <a:pt x="76200" y="0"/>
                  </a:lnTo>
                  <a:lnTo>
                    <a:pt x="91440" y="6096"/>
                  </a:lnTo>
                  <a:lnTo>
                    <a:pt x="106680" y="0"/>
                  </a:lnTo>
                  <a:lnTo>
                    <a:pt x="121920" y="6096"/>
                  </a:lnTo>
                  <a:lnTo>
                    <a:pt x="137159" y="0"/>
                  </a:lnTo>
                  <a:lnTo>
                    <a:pt x="152400" y="6096"/>
                  </a:lnTo>
                  <a:lnTo>
                    <a:pt x="167640" y="0"/>
                  </a:lnTo>
                  <a:lnTo>
                    <a:pt x="182880" y="6096"/>
                  </a:lnTo>
                  <a:lnTo>
                    <a:pt x="198120" y="0"/>
                  </a:lnTo>
                  <a:lnTo>
                    <a:pt x="213359" y="6096"/>
                  </a:lnTo>
                  <a:lnTo>
                    <a:pt x="228600" y="0"/>
                  </a:lnTo>
                  <a:lnTo>
                    <a:pt x="243840" y="6096"/>
                  </a:lnTo>
                  <a:lnTo>
                    <a:pt x="259080" y="0"/>
                  </a:lnTo>
                  <a:lnTo>
                    <a:pt x="274320" y="6096"/>
                  </a:lnTo>
                  <a:lnTo>
                    <a:pt x="289559" y="0"/>
                  </a:lnTo>
                  <a:lnTo>
                    <a:pt x="304800" y="6096"/>
                  </a:lnTo>
                  <a:lnTo>
                    <a:pt x="320040" y="0"/>
                  </a:lnTo>
                  <a:lnTo>
                    <a:pt x="335280" y="6096"/>
                  </a:lnTo>
                  <a:lnTo>
                    <a:pt x="350520" y="0"/>
                  </a:lnTo>
                  <a:lnTo>
                    <a:pt x="365759" y="6096"/>
                  </a:lnTo>
                  <a:lnTo>
                    <a:pt x="381000" y="0"/>
                  </a:lnTo>
                  <a:lnTo>
                    <a:pt x="396240" y="6096"/>
                  </a:lnTo>
                  <a:lnTo>
                    <a:pt x="411480" y="0"/>
                  </a:lnTo>
                  <a:lnTo>
                    <a:pt x="426720" y="6096"/>
                  </a:lnTo>
                  <a:lnTo>
                    <a:pt x="441959" y="0"/>
                  </a:lnTo>
                  <a:lnTo>
                    <a:pt x="457200" y="6096"/>
                  </a:lnTo>
                  <a:lnTo>
                    <a:pt x="472440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76400" y="1536191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0"/>
                  </a:moveTo>
                  <a:lnTo>
                    <a:pt x="15239" y="6096"/>
                  </a:lnTo>
                  <a:lnTo>
                    <a:pt x="30480" y="0"/>
                  </a:lnTo>
                  <a:lnTo>
                    <a:pt x="45719" y="6096"/>
                  </a:lnTo>
                  <a:lnTo>
                    <a:pt x="60960" y="0"/>
                  </a:lnTo>
                  <a:lnTo>
                    <a:pt x="76200" y="6096"/>
                  </a:lnTo>
                  <a:lnTo>
                    <a:pt x="91439" y="0"/>
                  </a:lnTo>
                  <a:lnTo>
                    <a:pt x="106680" y="6096"/>
                  </a:lnTo>
                  <a:lnTo>
                    <a:pt x="121919" y="0"/>
                  </a:lnTo>
                  <a:lnTo>
                    <a:pt x="137160" y="6096"/>
                  </a:lnTo>
                  <a:lnTo>
                    <a:pt x="152400" y="0"/>
                  </a:lnTo>
                  <a:lnTo>
                    <a:pt x="167639" y="6096"/>
                  </a:lnTo>
                  <a:lnTo>
                    <a:pt x="182880" y="0"/>
                  </a:lnTo>
                  <a:lnTo>
                    <a:pt x="198119" y="6096"/>
                  </a:lnTo>
                  <a:lnTo>
                    <a:pt x="213360" y="0"/>
                  </a:lnTo>
                  <a:lnTo>
                    <a:pt x="228600" y="6096"/>
                  </a:lnTo>
                  <a:lnTo>
                    <a:pt x="243839" y="0"/>
                  </a:lnTo>
                  <a:lnTo>
                    <a:pt x="259080" y="6096"/>
                  </a:lnTo>
                  <a:lnTo>
                    <a:pt x="274319" y="0"/>
                  </a:lnTo>
                  <a:lnTo>
                    <a:pt x="289560" y="6096"/>
                  </a:lnTo>
                  <a:lnTo>
                    <a:pt x="304800" y="0"/>
                  </a:lnTo>
                  <a:lnTo>
                    <a:pt x="320039" y="6096"/>
                  </a:lnTo>
                  <a:lnTo>
                    <a:pt x="335280" y="0"/>
                  </a:lnTo>
                  <a:lnTo>
                    <a:pt x="350519" y="6096"/>
                  </a:lnTo>
                  <a:lnTo>
                    <a:pt x="365760" y="0"/>
                  </a:lnTo>
                  <a:lnTo>
                    <a:pt x="381000" y="6096"/>
                  </a:lnTo>
                  <a:lnTo>
                    <a:pt x="396239" y="0"/>
                  </a:lnTo>
                  <a:lnTo>
                    <a:pt x="411480" y="6096"/>
                  </a:lnTo>
                  <a:lnTo>
                    <a:pt x="426719" y="0"/>
                  </a:lnTo>
                  <a:lnTo>
                    <a:pt x="441960" y="6096"/>
                  </a:lnTo>
                  <a:lnTo>
                    <a:pt x="457200" y="0"/>
                  </a:lnTo>
                  <a:lnTo>
                    <a:pt x="472439" y="6096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48840" y="1536191"/>
              <a:ext cx="335280" cy="6350"/>
            </a:xfrm>
            <a:custGeom>
              <a:avLst/>
              <a:gdLst/>
              <a:ahLst/>
              <a:cxnLst/>
              <a:rect l="l" t="t" r="r" b="b"/>
              <a:pathLst>
                <a:path w="335280" h="6350">
                  <a:moveTo>
                    <a:pt x="0" y="6096"/>
                  </a:moveTo>
                  <a:lnTo>
                    <a:pt x="15240" y="0"/>
                  </a:lnTo>
                  <a:lnTo>
                    <a:pt x="30480" y="6096"/>
                  </a:lnTo>
                  <a:lnTo>
                    <a:pt x="45720" y="0"/>
                  </a:lnTo>
                  <a:lnTo>
                    <a:pt x="60960" y="6096"/>
                  </a:lnTo>
                  <a:lnTo>
                    <a:pt x="76200" y="0"/>
                  </a:lnTo>
                  <a:lnTo>
                    <a:pt x="91440" y="6096"/>
                  </a:lnTo>
                  <a:lnTo>
                    <a:pt x="106680" y="0"/>
                  </a:lnTo>
                  <a:lnTo>
                    <a:pt x="121920" y="6096"/>
                  </a:lnTo>
                  <a:lnTo>
                    <a:pt x="137160" y="0"/>
                  </a:lnTo>
                  <a:lnTo>
                    <a:pt x="152400" y="6096"/>
                  </a:lnTo>
                  <a:lnTo>
                    <a:pt x="167640" y="0"/>
                  </a:lnTo>
                  <a:lnTo>
                    <a:pt x="182880" y="6096"/>
                  </a:lnTo>
                  <a:lnTo>
                    <a:pt x="198120" y="0"/>
                  </a:lnTo>
                  <a:lnTo>
                    <a:pt x="213360" y="6096"/>
                  </a:lnTo>
                  <a:lnTo>
                    <a:pt x="228600" y="0"/>
                  </a:lnTo>
                  <a:lnTo>
                    <a:pt x="243840" y="6096"/>
                  </a:lnTo>
                  <a:lnTo>
                    <a:pt x="259080" y="0"/>
                  </a:lnTo>
                  <a:lnTo>
                    <a:pt x="274320" y="6096"/>
                  </a:lnTo>
                  <a:lnTo>
                    <a:pt x="289560" y="0"/>
                  </a:lnTo>
                  <a:lnTo>
                    <a:pt x="304800" y="6096"/>
                  </a:lnTo>
                  <a:lnTo>
                    <a:pt x="320040" y="0"/>
                  </a:lnTo>
                  <a:lnTo>
                    <a:pt x="335280" y="6096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31012" y="1787449"/>
            <a:ext cx="6416040" cy="6859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795">
              <a:lnSpc>
                <a:spcPct val="1101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Body </a:t>
            </a:r>
            <a:r>
              <a:rPr sz="1400" dirty="0">
                <a:latin typeface="Arial"/>
                <a:cs typeface="Arial"/>
              </a:rPr>
              <a:t>language </a:t>
            </a:r>
            <a:r>
              <a:rPr sz="1400" spc="-5" dirty="0">
                <a:latin typeface="Arial"/>
                <a:cs typeface="Arial"/>
              </a:rPr>
              <a:t>is universal. Everyone </a:t>
            </a:r>
            <a:r>
              <a:rPr sz="1400" spc="-10" dirty="0">
                <a:latin typeface="Arial"/>
                <a:cs typeface="Arial"/>
              </a:rPr>
              <a:t>has </a:t>
            </a:r>
            <a:r>
              <a:rPr sz="1400" dirty="0">
                <a:latin typeface="Arial"/>
                <a:cs typeface="Arial"/>
              </a:rPr>
              <a:t>body </a:t>
            </a:r>
            <a:r>
              <a:rPr sz="1400" spc="-5" dirty="0">
                <a:latin typeface="Arial"/>
                <a:cs typeface="Arial"/>
              </a:rPr>
              <a:t>language; one is </a:t>
            </a:r>
            <a:r>
              <a:rPr sz="1400" spc="-25" dirty="0">
                <a:latin typeface="Arial"/>
                <a:cs typeface="Arial"/>
              </a:rPr>
              <a:t>born </a:t>
            </a:r>
            <a:r>
              <a:rPr sz="1400" spc="-5" dirty="0">
                <a:latin typeface="Arial"/>
                <a:cs typeface="Arial"/>
              </a:rPr>
              <a:t>with it. </a:t>
            </a:r>
            <a:r>
              <a:rPr sz="1400" spc="-20" dirty="0">
                <a:latin typeface="Arial"/>
                <a:cs typeface="Arial"/>
              </a:rPr>
              <a:t>It </a:t>
            </a:r>
            <a:r>
              <a:rPr sz="1400" spc="-5" dirty="0">
                <a:latin typeface="Arial"/>
                <a:cs typeface="Arial"/>
              </a:rPr>
              <a:t>is  expressed differently </a:t>
            </a:r>
            <a:r>
              <a:rPr sz="1400" spc="-10" dirty="0">
                <a:latin typeface="Arial"/>
                <a:cs typeface="Arial"/>
              </a:rPr>
              <a:t>from </a:t>
            </a:r>
            <a:r>
              <a:rPr sz="1400" spc="-5" dirty="0">
                <a:latin typeface="Arial"/>
                <a:cs typeface="Arial"/>
              </a:rPr>
              <a:t>culture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culture, </a:t>
            </a:r>
            <a:r>
              <a:rPr sz="1400" spc="-5" dirty="0">
                <a:latin typeface="Arial"/>
                <a:cs typeface="Arial"/>
              </a:rPr>
              <a:t>but </a:t>
            </a:r>
            <a:r>
              <a:rPr sz="1400" dirty="0">
                <a:latin typeface="Arial"/>
                <a:cs typeface="Arial"/>
              </a:rPr>
              <a:t>the innate use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it is common </a:t>
            </a:r>
            <a:r>
              <a:rPr sz="1400" spc="-10" dirty="0">
                <a:latin typeface="Arial"/>
                <a:cs typeface="Arial"/>
              </a:rPr>
              <a:t>to  </a:t>
            </a:r>
            <a:r>
              <a:rPr sz="1400" spc="-5" dirty="0">
                <a:latin typeface="Arial"/>
                <a:cs typeface="Arial"/>
              </a:rPr>
              <a:t>all humans </a:t>
            </a:r>
            <a:r>
              <a:rPr sz="1400" spc="-10" dirty="0">
                <a:latin typeface="Arial"/>
                <a:cs typeface="Arial"/>
              </a:rPr>
              <a:t>on the </a:t>
            </a:r>
            <a:r>
              <a:rPr sz="1400" spc="-5" dirty="0">
                <a:latin typeface="Arial"/>
                <a:cs typeface="Arial"/>
              </a:rPr>
              <a:t>planet. This </a:t>
            </a:r>
            <a:r>
              <a:rPr sz="1400" spc="-10" dirty="0">
                <a:latin typeface="Arial"/>
                <a:cs typeface="Arial"/>
              </a:rPr>
              <a:t>form of </a:t>
            </a:r>
            <a:r>
              <a:rPr sz="1400" spc="-5" dirty="0">
                <a:latin typeface="Arial"/>
                <a:cs typeface="Arial"/>
              </a:rPr>
              <a:t>nonverbal communication is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paramount  </a:t>
            </a:r>
            <a:r>
              <a:rPr sz="1400" spc="-5" dirty="0">
                <a:latin typeface="Arial"/>
                <a:cs typeface="Arial"/>
              </a:rPr>
              <a:t>importance because </a:t>
            </a:r>
            <a:r>
              <a:rPr sz="1400" spc="10" dirty="0">
                <a:latin typeface="Arial"/>
                <a:cs typeface="Arial"/>
              </a:rPr>
              <a:t>it </a:t>
            </a:r>
            <a:r>
              <a:rPr sz="1400" spc="-5" dirty="0">
                <a:latin typeface="Arial"/>
                <a:cs typeface="Arial"/>
              </a:rPr>
              <a:t>is </a:t>
            </a:r>
            <a:r>
              <a:rPr sz="1400" dirty="0">
                <a:latin typeface="Arial"/>
                <a:cs typeface="Arial"/>
              </a:rPr>
              <a:t>the most pure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all human expressions. </a:t>
            </a:r>
            <a:r>
              <a:rPr sz="1400" dirty="0">
                <a:latin typeface="Arial"/>
                <a:cs typeface="Arial"/>
              </a:rPr>
              <a:t>One </a:t>
            </a:r>
            <a:r>
              <a:rPr sz="1400" spc="-5" dirty="0">
                <a:latin typeface="Arial"/>
                <a:cs typeface="Arial"/>
              </a:rPr>
              <a:t>must have  awareness and </a:t>
            </a:r>
            <a:r>
              <a:rPr sz="1400" dirty="0">
                <a:latin typeface="Arial"/>
                <a:cs typeface="Arial"/>
              </a:rPr>
              <a:t>be </a:t>
            </a:r>
            <a:r>
              <a:rPr sz="1400" spc="-5" dirty="0">
                <a:latin typeface="Arial"/>
                <a:cs typeface="Arial"/>
              </a:rPr>
              <a:t>knowledgeable </a:t>
            </a:r>
            <a:r>
              <a:rPr sz="1400" spc="5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understanding </a:t>
            </a:r>
            <a:r>
              <a:rPr sz="1400" dirty="0">
                <a:latin typeface="Arial"/>
                <a:cs typeface="Arial"/>
              </a:rPr>
              <a:t>body language </a:t>
            </a:r>
            <a:r>
              <a:rPr sz="1400" spc="-10" dirty="0">
                <a:latin typeface="Arial"/>
                <a:cs typeface="Arial"/>
              </a:rPr>
              <a:t>to  </a:t>
            </a:r>
            <a:r>
              <a:rPr sz="1400" spc="-5" dirty="0">
                <a:latin typeface="Arial"/>
                <a:cs typeface="Arial"/>
              </a:rPr>
              <a:t>successfully </a:t>
            </a:r>
            <a:r>
              <a:rPr sz="1400" dirty="0">
                <a:latin typeface="Arial"/>
                <a:cs typeface="Arial"/>
              </a:rPr>
              <a:t>maneuver </a:t>
            </a:r>
            <a:r>
              <a:rPr sz="1400" spc="5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today’s </a:t>
            </a:r>
            <a:r>
              <a:rPr sz="1400" dirty="0">
                <a:latin typeface="Arial"/>
                <a:cs typeface="Arial"/>
              </a:rPr>
              <a:t>complex </a:t>
            </a:r>
            <a:r>
              <a:rPr sz="1400" spc="-5" dirty="0">
                <a:latin typeface="Arial"/>
                <a:cs typeface="Arial"/>
              </a:rPr>
              <a:t>digital society. </a:t>
            </a:r>
            <a:r>
              <a:rPr sz="1400" spc="-10" dirty="0">
                <a:latin typeface="Arial"/>
                <a:cs typeface="Arial"/>
              </a:rPr>
              <a:t>In </a:t>
            </a:r>
            <a:r>
              <a:rPr sz="1400" dirty="0">
                <a:latin typeface="Arial"/>
                <a:cs typeface="Arial"/>
              </a:rPr>
              <a:t>this </a:t>
            </a:r>
            <a:r>
              <a:rPr sz="1400" spc="-10" dirty="0">
                <a:latin typeface="Arial"/>
                <a:cs typeface="Arial"/>
              </a:rPr>
              <a:t>era of </a:t>
            </a:r>
            <a:r>
              <a:rPr sz="1400" spc="-5" dirty="0">
                <a:latin typeface="Arial"/>
                <a:cs typeface="Arial"/>
              </a:rPr>
              <a:t>so </a:t>
            </a:r>
            <a:r>
              <a:rPr sz="1400" spc="5" dirty="0">
                <a:latin typeface="Arial"/>
                <a:cs typeface="Arial"/>
              </a:rPr>
              <a:t>many  </a:t>
            </a:r>
            <a:r>
              <a:rPr sz="1400" spc="-5" dirty="0">
                <a:latin typeface="Arial"/>
                <a:cs typeface="Arial"/>
              </a:rPr>
              <a:t>forms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non-personal communication </a:t>
            </a:r>
            <a:r>
              <a:rPr sz="1400" dirty="0">
                <a:latin typeface="Arial"/>
                <a:cs typeface="Arial"/>
              </a:rPr>
              <a:t>for </a:t>
            </a:r>
            <a:r>
              <a:rPr sz="1400" spc="-5" dirty="0">
                <a:latin typeface="Arial"/>
                <a:cs typeface="Arial"/>
              </a:rPr>
              <a:t>example the wide </a:t>
            </a:r>
            <a:r>
              <a:rPr sz="1400" dirty="0">
                <a:latin typeface="Arial"/>
                <a:cs typeface="Arial"/>
              </a:rPr>
              <a:t>spread use of like  </a:t>
            </a:r>
            <a:r>
              <a:rPr sz="1400" spc="-5" dirty="0">
                <a:latin typeface="Arial"/>
                <a:cs typeface="Arial"/>
              </a:rPr>
              <a:t>texting </a:t>
            </a:r>
            <a:r>
              <a:rPr sz="1400" dirty="0">
                <a:latin typeface="Arial"/>
                <a:cs typeface="Arial"/>
              </a:rPr>
              <a:t>on cell </a:t>
            </a:r>
            <a:r>
              <a:rPr sz="1400" spc="-5" dirty="0">
                <a:latin typeface="Arial"/>
                <a:cs typeface="Arial"/>
              </a:rPr>
              <a:t>phones, the </a:t>
            </a:r>
            <a:r>
              <a:rPr sz="1400" spc="-10" dirty="0">
                <a:latin typeface="Arial"/>
                <a:cs typeface="Arial"/>
              </a:rPr>
              <a:t>human </a:t>
            </a:r>
            <a:r>
              <a:rPr sz="1400" dirty="0">
                <a:latin typeface="Arial"/>
                <a:cs typeface="Arial"/>
              </a:rPr>
              <a:t>interaction </a:t>
            </a:r>
            <a:r>
              <a:rPr sz="1400" spc="-5" dirty="0">
                <a:latin typeface="Arial"/>
                <a:cs typeface="Arial"/>
              </a:rPr>
              <a:t>is </a:t>
            </a:r>
            <a:r>
              <a:rPr sz="1400" dirty="0">
                <a:latin typeface="Arial"/>
                <a:cs typeface="Arial"/>
              </a:rPr>
              <a:t>severely </a:t>
            </a:r>
            <a:r>
              <a:rPr sz="1400" spc="-5" dirty="0">
                <a:latin typeface="Arial"/>
                <a:cs typeface="Arial"/>
              </a:rPr>
              <a:t>diminished. </a:t>
            </a:r>
            <a:r>
              <a:rPr sz="1400" dirty="0">
                <a:latin typeface="Arial"/>
                <a:cs typeface="Arial"/>
              </a:rPr>
              <a:t>One </a:t>
            </a:r>
            <a:r>
              <a:rPr sz="1400" spc="-5" dirty="0">
                <a:latin typeface="Arial"/>
                <a:cs typeface="Arial"/>
              </a:rPr>
              <a:t>spends  </a:t>
            </a:r>
            <a:r>
              <a:rPr sz="1400" spc="-10" dirty="0">
                <a:latin typeface="Arial"/>
                <a:cs typeface="Arial"/>
              </a:rPr>
              <a:t>an </a:t>
            </a:r>
            <a:r>
              <a:rPr sz="1400" spc="-5" dirty="0">
                <a:latin typeface="Arial"/>
                <a:cs typeface="Arial"/>
              </a:rPr>
              <a:t>estimated </a:t>
            </a:r>
            <a:r>
              <a:rPr sz="1400" dirty="0">
                <a:latin typeface="Arial"/>
                <a:cs typeface="Arial"/>
              </a:rPr>
              <a:t>ninety percent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verbal communication texting, instead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standing  </a:t>
            </a:r>
            <a:r>
              <a:rPr sz="1400" spc="-10" dirty="0">
                <a:latin typeface="Arial"/>
                <a:cs typeface="Arial"/>
              </a:rPr>
              <a:t>face to </a:t>
            </a:r>
            <a:r>
              <a:rPr sz="1400" spc="5" dirty="0">
                <a:latin typeface="Arial"/>
                <a:cs typeface="Arial"/>
              </a:rPr>
              <a:t>face </a:t>
            </a:r>
            <a:r>
              <a:rPr sz="1400" dirty="0">
                <a:latin typeface="Arial"/>
                <a:cs typeface="Arial"/>
              </a:rPr>
              <a:t>talking. </a:t>
            </a:r>
            <a:r>
              <a:rPr sz="1400" spc="10" dirty="0">
                <a:latin typeface="Arial"/>
                <a:cs typeface="Arial"/>
              </a:rPr>
              <a:t>With </a:t>
            </a:r>
            <a:r>
              <a:rPr sz="1400" spc="-5" dirty="0">
                <a:latin typeface="Arial"/>
                <a:cs typeface="Arial"/>
              </a:rPr>
              <a:t>all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this </a:t>
            </a:r>
            <a:r>
              <a:rPr sz="1400" spc="-5" dirty="0">
                <a:latin typeface="Arial"/>
                <a:cs typeface="Arial"/>
              </a:rPr>
              <a:t>actual human </a:t>
            </a:r>
            <a:r>
              <a:rPr sz="1400" dirty="0">
                <a:latin typeface="Arial"/>
                <a:cs typeface="Arial"/>
              </a:rPr>
              <a:t>contact </a:t>
            </a:r>
            <a:r>
              <a:rPr sz="1400" spc="-5" dirty="0">
                <a:latin typeface="Arial"/>
                <a:cs typeface="Arial"/>
              </a:rPr>
              <a:t>eliminated the  importance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nonverbal </a:t>
            </a:r>
            <a:r>
              <a:rPr sz="1400" dirty="0">
                <a:latin typeface="Arial"/>
                <a:cs typeface="Arial"/>
              </a:rPr>
              <a:t>communication </a:t>
            </a:r>
            <a:r>
              <a:rPr sz="1400" spc="-5" dirty="0">
                <a:latin typeface="Arial"/>
                <a:cs typeface="Arial"/>
              </a:rPr>
              <a:t>and </a:t>
            </a:r>
            <a:r>
              <a:rPr sz="1400" spc="-10" dirty="0">
                <a:latin typeface="Arial"/>
                <a:cs typeface="Arial"/>
              </a:rPr>
              <a:t>of understanding </a:t>
            </a:r>
            <a:r>
              <a:rPr sz="1400" spc="-5" dirty="0">
                <a:latin typeface="Arial"/>
                <a:cs typeface="Arial"/>
              </a:rPr>
              <a:t>it is </a:t>
            </a:r>
            <a:r>
              <a:rPr sz="1400" dirty="0">
                <a:latin typeface="Arial"/>
                <a:cs typeface="Arial"/>
              </a:rPr>
              <a:t>greatly  </a:t>
            </a:r>
            <a:r>
              <a:rPr sz="1400" spc="-5" dirty="0">
                <a:latin typeface="Arial"/>
                <a:cs typeface="Arial"/>
              </a:rPr>
              <a:t>increased.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Arial"/>
              <a:cs typeface="Arial"/>
            </a:endParaRPr>
          </a:p>
          <a:p>
            <a:pPr marL="12700" marR="5080">
              <a:lnSpc>
                <a:spcPct val="110400"/>
              </a:lnSpc>
            </a:pPr>
            <a:r>
              <a:rPr sz="1400" spc="-5" dirty="0">
                <a:latin typeface="Arial"/>
                <a:cs typeface="Arial"/>
              </a:rPr>
              <a:t>Communication between cultures </a:t>
            </a:r>
            <a:r>
              <a:rPr sz="1400" dirty="0">
                <a:latin typeface="Arial"/>
                <a:cs typeface="Arial"/>
              </a:rPr>
              <a:t>can be </a:t>
            </a:r>
            <a:r>
              <a:rPr sz="1400" spc="-5" dirty="0">
                <a:latin typeface="Arial"/>
                <a:cs typeface="Arial"/>
              </a:rPr>
              <a:t>difficult and </a:t>
            </a:r>
            <a:r>
              <a:rPr sz="1400" dirty="0">
                <a:latin typeface="Arial"/>
                <a:cs typeface="Arial"/>
              </a:rPr>
              <a:t>confusing </a:t>
            </a:r>
            <a:r>
              <a:rPr sz="1400" spc="-5" dirty="0">
                <a:latin typeface="Arial"/>
                <a:cs typeface="Arial"/>
              </a:rPr>
              <a:t>because </a:t>
            </a:r>
            <a:r>
              <a:rPr sz="1400" spc="-10" dirty="0">
                <a:latin typeface="Arial"/>
                <a:cs typeface="Arial"/>
              </a:rPr>
              <a:t>of  </a:t>
            </a:r>
            <a:r>
              <a:rPr sz="1400" spc="-5" dirty="0">
                <a:latin typeface="Arial"/>
                <a:cs typeface="Arial"/>
              </a:rPr>
              <a:t>complexities in language; however, with the </a:t>
            </a:r>
            <a:r>
              <a:rPr sz="1400" dirty="0">
                <a:latin typeface="Arial"/>
                <a:cs typeface="Arial"/>
              </a:rPr>
              <a:t>use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body </a:t>
            </a:r>
            <a:r>
              <a:rPr sz="1400" spc="-5" dirty="0">
                <a:latin typeface="Arial"/>
                <a:cs typeface="Arial"/>
              </a:rPr>
              <a:t>language, </a:t>
            </a:r>
            <a:r>
              <a:rPr sz="1400" dirty="0">
                <a:latin typeface="Arial"/>
                <a:cs typeface="Arial"/>
              </a:rPr>
              <a:t>messages  </a:t>
            </a:r>
            <a:r>
              <a:rPr sz="1400" spc="-5" dirty="0">
                <a:latin typeface="Arial"/>
                <a:cs typeface="Arial"/>
              </a:rPr>
              <a:t>become clearer </a:t>
            </a:r>
            <a:r>
              <a:rPr sz="1400" spc="-10" dirty="0">
                <a:latin typeface="Arial"/>
                <a:cs typeface="Arial"/>
              </a:rPr>
              <a:t>and </a:t>
            </a:r>
            <a:r>
              <a:rPr sz="1400" dirty="0">
                <a:latin typeface="Arial"/>
                <a:cs typeface="Arial"/>
              </a:rPr>
              <a:t>easily </a:t>
            </a:r>
            <a:r>
              <a:rPr sz="1400" spc="-5" dirty="0">
                <a:latin typeface="Arial"/>
                <a:cs typeface="Arial"/>
              </a:rPr>
              <a:t>translated because </a:t>
            </a:r>
            <a:r>
              <a:rPr sz="1400" dirty="0">
                <a:latin typeface="Arial"/>
                <a:cs typeface="Arial"/>
              </a:rPr>
              <a:t>most body </a:t>
            </a:r>
            <a:r>
              <a:rPr sz="1400" spc="-5" dirty="0">
                <a:latin typeface="Arial"/>
                <a:cs typeface="Arial"/>
              </a:rPr>
              <a:t>language is </a:t>
            </a:r>
            <a:r>
              <a:rPr sz="1400" spc="-15" dirty="0">
                <a:latin typeface="Arial"/>
                <a:cs typeface="Arial"/>
              </a:rPr>
              <a:t>universal.  </a:t>
            </a:r>
            <a:r>
              <a:rPr sz="1400" spc="-5" dirty="0">
                <a:latin typeface="Arial"/>
                <a:cs typeface="Arial"/>
              </a:rPr>
              <a:t>Facial expressions </a:t>
            </a:r>
            <a:r>
              <a:rPr sz="1400" spc="-10" dirty="0">
                <a:latin typeface="Arial"/>
                <a:cs typeface="Arial"/>
              </a:rPr>
              <a:t>are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dirty="0">
                <a:latin typeface="Arial"/>
                <a:cs typeface="Arial"/>
              </a:rPr>
              <a:t>primary example of the </a:t>
            </a:r>
            <a:r>
              <a:rPr sz="1400" spc="-5" dirty="0">
                <a:latin typeface="Arial"/>
                <a:cs typeface="Arial"/>
              </a:rPr>
              <a:t>globalization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non verbal  communication, because humans </a:t>
            </a:r>
            <a:r>
              <a:rPr sz="1400" dirty="0">
                <a:latin typeface="Arial"/>
                <a:cs typeface="Arial"/>
              </a:rPr>
              <a:t>primitively </a:t>
            </a:r>
            <a:r>
              <a:rPr sz="1400" spc="-10" dirty="0">
                <a:latin typeface="Arial"/>
                <a:cs typeface="Arial"/>
              </a:rPr>
              <a:t>and </a:t>
            </a:r>
            <a:r>
              <a:rPr sz="1400" spc="-5" dirty="0">
                <a:latin typeface="Arial"/>
                <a:cs typeface="Arial"/>
              </a:rPr>
              <a:t>inherently react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varying facial  expressions. </a:t>
            </a:r>
            <a:r>
              <a:rPr sz="1400" spc="-1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smile in </a:t>
            </a:r>
            <a:r>
              <a:rPr sz="1400" spc="5" dirty="0">
                <a:latin typeface="Arial"/>
                <a:cs typeface="Arial"/>
              </a:rPr>
              <a:t>any </a:t>
            </a:r>
            <a:r>
              <a:rPr sz="1400" spc="-5" dirty="0">
                <a:latin typeface="Arial"/>
                <a:cs typeface="Arial"/>
              </a:rPr>
              <a:t>language </a:t>
            </a:r>
            <a:r>
              <a:rPr sz="1400" dirty="0">
                <a:latin typeface="Arial"/>
                <a:cs typeface="Arial"/>
              </a:rPr>
              <a:t>or </a:t>
            </a:r>
            <a:r>
              <a:rPr sz="1400" spc="-5" dirty="0">
                <a:latin typeface="Arial"/>
                <a:cs typeface="Arial"/>
              </a:rPr>
              <a:t>corner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world means happiness  </a:t>
            </a:r>
            <a:r>
              <a:rPr sz="1400" spc="-10" dirty="0">
                <a:latin typeface="Arial"/>
                <a:cs typeface="Arial"/>
              </a:rPr>
              <a:t>and </a:t>
            </a:r>
            <a:r>
              <a:rPr sz="1400" spc="-5" dirty="0">
                <a:latin typeface="Arial"/>
                <a:cs typeface="Arial"/>
              </a:rPr>
              <a:t>is welcomed, while a frown </a:t>
            </a:r>
            <a:r>
              <a:rPr sz="1400" spc="5" dirty="0">
                <a:latin typeface="Arial"/>
                <a:cs typeface="Arial"/>
              </a:rPr>
              <a:t>in any </a:t>
            </a:r>
            <a:r>
              <a:rPr sz="1400" spc="-5" dirty="0">
                <a:latin typeface="Arial"/>
                <a:cs typeface="Arial"/>
              </a:rPr>
              <a:t>context is more omniscient and troubling 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an </a:t>
            </a:r>
            <a:r>
              <a:rPr sz="1400" spc="-5" dirty="0">
                <a:latin typeface="Arial"/>
                <a:cs typeface="Arial"/>
              </a:rPr>
              <a:t>observer. </a:t>
            </a:r>
            <a:r>
              <a:rPr sz="1400" spc="5" dirty="0">
                <a:latin typeface="Arial"/>
                <a:cs typeface="Arial"/>
              </a:rPr>
              <a:t>Body </a:t>
            </a:r>
            <a:r>
              <a:rPr sz="1400" spc="-5" dirty="0">
                <a:latin typeface="Arial"/>
                <a:cs typeface="Arial"/>
              </a:rPr>
              <a:t>posture also </a:t>
            </a:r>
            <a:r>
              <a:rPr sz="1400" spc="5" dirty="0">
                <a:latin typeface="Arial"/>
                <a:cs typeface="Arial"/>
              </a:rPr>
              <a:t>claims </a:t>
            </a:r>
            <a:r>
              <a:rPr sz="1400" spc="-5" dirty="0">
                <a:latin typeface="Arial"/>
                <a:cs typeface="Arial"/>
              </a:rPr>
              <a:t>universal meaning; a </a:t>
            </a:r>
            <a:r>
              <a:rPr sz="1400" spc="-10" dirty="0">
                <a:latin typeface="Arial"/>
                <a:cs typeface="Arial"/>
              </a:rPr>
              <a:t>tall </a:t>
            </a:r>
            <a:r>
              <a:rPr sz="1400" spc="-5" dirty="0">
                <a:latin typeface="Arial"/>
                <a:cs typeface="Arial"/>
              </a:rPr>
              <a:t>posture with  shoulders tilted back exudes </a:t>
            </a:r>
            <a:r>
              <a:rPr sz="1400" dirty="0">
                <a:latin typeface="Arial"/>
                <a:cs typeface="Arial"/>
              </a:rPr>
              <a:t>confidence </a:t>
            </a:r>
            <a:r>
              <a:rPr sz="1400" spc="-5" dirty="0">
                <a:latin typeface="Arial"/>
                <a:cs typeface="Arial"/>
              </a:rPr>
              <a:t>while slumped shoulders </a:t>
            </a:r>
            <a:r>
              <a:rPr sz="1400" spc="-10" dirty="0">
                <a:latin typeface="Arial"/>
                <a:cs typeface="Arial"/>
              </a:rPr>
              <a:t>do</a:t>
            </a:r>
            <a:r>
              <a:rPr sz="1400" spc="1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not.</a:t>
            </a:r>
            <a:endParaRPr sz="1400">
              <a:latin typeface="Arial"/>
              <a:cs typeface="Arial"/>
            </a:endParaRPr>
          </a:p>
          <a:p>
            <a:pPr marL="12700" marR="236854">
              <a:lnSpc>
                <a:spcPct val="109700"/>
              </a:lnSpc>
              <a:spcBef>
                <a:spcPts val="5"/>
              </a:spcBef>
            </a:pPr>
            <a:r>
              <a:rPr sz="1400" spc="-5" dirty="0">
                <a:latin typeface="Arial"/>
                <a:cs typeface="Arial"/>
              </a:rPr>
              <a:t>Personal </a:t>
            </a:r>
            <a:r>
              <a:rPr sz="1400" dirty="0">
                <a:latin typeface="Arial"/>
                <a:cs typeface="Arial"/>
              </a:rPr>
              <a:t>interactions </a:t>
            </a:r>
            <a:r>
              <a:rPr sz="1400" spc="-5" dirty="0">
                <a:latin typeface="Arial"/>
                <a:cs typeface="Arial"/>
              </a:rPr>
              <a:t>between </a:t>
            </a:r>
            <a:r>
              <a:rPr sz="1400" dirty="0">
                <a:latin typeface="Arial"/>
                <a:cs typeface="Arial"/>
              </a:rPr>
              <a:t>separate </a:t>
            </a:r>
            <a:r>
              <a:rPr sz="1400" spc="-10" dirty="0">
                <a:latin typeface="Arial"/>
                <a:cs typeface="Arial"/>
              </a:rPr>
              <a:t>nations </a:t>
            </a:r>
            <a:r>
              <a:rPr sz="1400" spc="-5" dirty="0">
                <a:latin typeface="Arial"/>
                <a:cs typeface="Arial"/>
              </a:rPr>
              <a:t>and cultures </a:t>
            </a:r>
            <a:r>
              <a:rPr sz="1400" dirty="0">
                <a:latin typeface="Arial"/>
                <a:cs typeface="Arial"/>
              </a:rPr>
              <a:t>can </a:t>
            </a:r>
            <a:r>
              <a:rPr sz="1400" spc="-5" dirty="0">
                <a:latin typeface="Arial"/>
                <a:cs typeface="Arial"/>
              </a:rPr>
              <a:t>become  extremely frustrating; however, if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signs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body </a:t>
            </a:r>
            <a:r>
              <a:rPr sz="1400" spc="-5" dirty="0">
                <a:latin typeface="Arial"/>
                <a:cs typeface="Arial"/>
              </a:rPr>
              <a:t>language are utilized,  understandings </a:t>
            </a:r>
            <a:r>
              <a:rPr sz="1400" dirty="0">
                <a:latin typeface="Arial"/>
                <a:cs typeface="Arial"/>
              </a:rPr>
              <a:t>can </a:t>
            </a:r>
            <a:r>
              <a:rPr sz="1400" spc="-10" dirty="0">
                <a:latin typeface="Arial"/>
                <a:cs typeface="Arial"/>
              </a:rPr>
              <a:t>be </a:t>
            </a:r>
            <a:r>
              <a:rPr sz="1400" spc="-5" dirty="0">
                <a:latin typeface="Arial"/>
                <a:cs typeface="Arial"/>
              </a:rPr>
              <a:t>reached without extensive </a:t>
            </a:r>
            <a:r>
              <a:rPr sz="1400" dirty="0">
                <a:latin typeface="Arial"/>
                <a:cs typeface="Arial"/>
              </a:rPr>
              <a:t>study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any </a:t>
            </a:r>
            <a:r>
              <a:rPr sz="1400" dirty="0">
                <a:latin typeface="Arial"/>
                <a:cs typeface="Arial"/>
              </a:rPr>
              <a:t>language other  </a:t>
            </a:r>
            <a:r>
              <a:rPr sz="1400" spc="-5" dirty="0">
                <a:latin typeface="Arial"/>
                <a:cs typeface="Arial"/>
              </a:rPr>
              <a:t>than the </a:t>
            </a:r>
            <a:r>
              <a:rPr sz="1400" dirty="0">
                <a:latin typeface="Arial"/>
                <a:cs typeface="Arial"/>
              </a:rPr>
              <a:t>instinct </a:t>
            </a:r>
            <a:r>
              <a:rPr sz="1400" spc="-20" dirty="0">
                <a:latin typeface="Arial"/>
                <a:cs typeface="Arial"/>
              </a:rPr>
              <a:t>we </a:t>
            </a:r>
            <a:r>
              <a:rPr sz="1400" spc="-10" dirty="0">
                <a:latin typeface="Arial"/>
                <a:cs typeface="Arial"/>
              </a:rPr>
              <a:t>as </a:t>
            </a:r>
            <a:r>
              <a:rPr sz="1400" spc="-5" dirty="0">
                <a:latin typeface="Arial"/>
                <a:cs typeface="Arial"/>
              </a:rPr>
              <a:t>humans are </a:t>
            </a:r>
            <a:r>
              <a:rPr sz="1400" dirty="0">
                <a:latin typeface="Arial"/>
                <a:cs typeface="Arial"/>
              </a:rPr>
              <a:t>born </a:t>
            </a:r>
            <a:r>
              <a:rPr sz="1400" spc="-10" dirty="0">
                <a:latin typeface="Arial"/>
                <a:cs typeface="Arial"/>
              </a:rPr>
              <a:t>with. </a:t>
            </a:r>
            <a:r>
              <a:rPr sz="1400" spc="-5" dirty="0">
                <a:latin typeface="Arial"/>
                <a:cs typeface="Arial"/>
              </a:rPr>
              <a:t>The cultures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spc="-10" dirty="0">
                <a:latin typeface="Arial"/>
                <a:cs typeface="Arial"/>
              </a:rPr>
              <a:t>world </a:t>
            </a:r>
            <a:r>
              <a:rPr sz="1400" spc="-25" dirty="0">
                <a:latin typeface="Arial"/>
                <a:cs typeface="Arial"/>
              </a:rPr>
              <a:t>may  </a:t>
            </a:r>
            <a:r>
              <a:rPr sz="1400" spc="-5" dirty="0">
                <a:latin typeface="Arial"/>
                <a:cs typeface="Arial"/>
              </a:rPr>
              <a:t>contrast greatly, </a:t>
            </a:r>
            <a:r>
              <a:rPr sz="1400" spc="-10" dirty="0">
                <a:latin typeface="Arial"/>
                <a:cs typeface="Arial"/>
              </a:rPr>
              <a:t>but </a:t>
            </a:r>
            <a:r>
              <a:rPr sz="1400" spc="10" dirty="0">
                <a:latin typeface="Arial"/>
                <a:cs typeface="Arial"/>
              </a:rPr>
              <a:t>it </a:t>
            </a:r>
            <a:r>
              <a:rPr sz="1400" spc="-5" dirty="0">
                <a:latin typeface="Arial"/>
                <a:cs typeface="Arial"/>
              </a:rPr>
              <a:t>is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human </a:t>
            </a:r>
            <a:r>
              <a:rPr sz="1400" dirty="0">
                <a:latin typeface="Arial"/>
                <a:cs typeface="Arial"/>
              </a:rPr>
              <a:t>form </a:t>
            </a:r>
            <a:r>
              <a:rPr sz="1400" spc="-10" dirty="0">
                <a:latin typeface="Arial"/>
                <a:cs typeface="Arial"/>
              </a:rPr>
              <a:t>and </a:t>
            </a:r>
            <a:r>
              <a:rPr sz="1400" spc="-5" dirty="0">
                <a:latin typeface="Arial"/>
                <a:cs typeface="Arial"/>
              </a:rPr>
              <a:t>primitive </a:t>
            </a:r>
            <a:r>
              <a:rPr sz="1400" dirty="0">
                <a:latin typeface="Arial"/>
                <a:cs typeface="Arial"/>
              </a:rPr>
              <a:t>body language </a:t>
            </a:r>
            <a:r>
              <a:rPr sz="1400" spc="-5" dirty="0">
                <a:latin typeface="Arial"/>
                <a:cs typeface="Arial"/>
              </a:rPr>
              <a:t>which  connects the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globe.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r>
              <a:rPr dirty="0"/>
              <a:t>22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r>
              <a:rPr dirty="0"/>
              <a:t>23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0251" y="941323"/>
            <a:ext cx="3228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15640" algn="l"/>
              </a:tabLst>
            </a:pPr>
            <a:r>
              <a:rPr sz="3600" u="dbl" dirty="0">
                <a:solidFill>
                  <a:srgbClr val="00AFEF"/>
                </a:solidFill>
                <a:uFill>
                  <a:solidFill>
                    <a:srgbClr val="000000"/>
                  </a:solidFill>
                </a:uFill>
              </a:rPr>
              <a:t>BiBl</a:t>
            </a:r>
            <a:r>
              <a:rPr sz="3600" u="dbl" spc="-450" dirty="0">
                <a:solidFill>
                  <a:srgbClr val="00AFEF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600" u="dbl" spc="130" dirty="0">
                <a:solidFill>
                  <a:srgbClr val="00AFEF"/>
                </a:solidFill>
                <a:uFill>
                  <a:solidFill>
                    <a:srgbClr val="000000"/>
                  </a:solidFill>
                </a:uFill>
              </a:rPr>
              <a:t>iogr</a:t>
            </a:r>
            <a:r>
              <a:rPr sz="3600" u="dbl" spc="-484" dirty="0">
                <a:solidFill>
                  <a:srgbClr val="00AFEF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600" u="dbl" spc="135" dirty="0">
                <a:solidFill>
                  <a:srgbClr val="00AFEF"/>
                </a:solidFill>
                <a:uFill>
                  <a:solidFill>
                    <a:srgbClr val="000000"/>
                  </a:solidFill>
                </a:uFill>
              </a:rPr>
              <a:t>aphy	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02545" y="1712468"/>
            <a:ext cx="1915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sng" spc="-170" dirty="0">
                <a:solidFill>
                  <a:srgbClr val="00AFE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Internet</a:t>
            </a:r>
            <a:r>
              <a:rPr sz="2400" u="sng" dirty="0">
                <a:solidFill>
                  <a:srgbClr val="00AFE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285" dirty="0">
                <a:solidFill>
                  <a:srgbClr val="00AFE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sources:-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700" y="2855468"/>
            <a:ext cx="4422775" cy="1088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  <a:hlinkClick r:id="rId2"/>
              </a:rPr>
              <a:t>www.google.co.in </a:t>
            </a:r>
            <a:r>
              <a:rPr sz="1400" spc="-5" dirty="0">
                <a:latin typeface="Arial"/>
                <a:cs typeface="Arial"/>
              </a:rPr>
              <a:t>---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91CF4F"/>
                </a:solidFill>
                <a:latin typeface="Arial"/>
                <a:cs typeface="Arial"/>
              </a:rPr>
              <a:t>Google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Arial"/>
                <a:cs typeface="Arial"/>
                <a:hlinkClick r:id="rId3"/>
              </a:rPr>
              <a:t>www.study-body-language.com </a:t>
            </a:r>
            <a:r>
              <a:rPr sz="1400" spc="-5" dirty="0">
                <a:latin typeface="Arial"/>
                <a:cs typeface="Arial"/>
              </a:rPr>
              <a:t>--- </a:t>
            </a:r>
            <a:r>
              <a:rPr sz="1400" spc="-65" dirty="0">
                <a:solidFill>
                  <a:srgbClr val="91CF4F"/>
                </a:solidFill>
                <a:latin typeface="Arial"/>
                <a:cs typeface="Arial"/>
              </a:rPr>
              <a:t>Study </a:t>
            </a:r>
            <a:r>
              <a:rPr sz="1400" spc="5" dirty="0">
                <a:solidFill>
                  <a:srgbClr val="91CF4F"/>
                </a:solidFill>
                <a:latin typeface="Arial"/>
                <a:cs typeface="Arial"/>
              </a:rPr>
              <a:t>body</a:t>
            </a:r>
            <a:r>
              <a:rPr sz="1400" spc="65" dirty="0">
                <a:solidFill>
                  <a:srgbClr val="91CF4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1CF4F"/>
                </a:solidFill>
                <a:latin typeface="Arial"/>
                <a:cs typeface="Arial"/>
              </a:rPr>
              <a:t>language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  <a:hlinkClick r:id="rId4"/>
              </a:rPr>
              <a:t>www.wikipedia.org </a:t>
            </a:r>
            <a:r>
              <a:rPr sz="1400" spc="-10" dirty="0">
                <a:latin typeface="Arial"/>
                <a:cs typeface="Arial"/>
              </a:rPr>
              <a:t>---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91CF4F"/>
                </a:solidFill>
                <a:latin typeface="Arial"/>
                <a:cs typeface="Arial"/>
              </a:rPr>
              <a:t>Wikipedia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23" y="4449571"/>
            <a:ext cx="1681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sng" spc="-240" dirty="0">
                <a:solidFill>
                  <a:srgbClr val="00AFE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Book</a:t>
            </a:r>
            <a:r>
              <a:rPr sz="2400" u="sng" spc="-15" dirty="0">
                <a:solidFill>
                  <a:srgbClr val="00AFE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280" dirty="0">
                <a:solidFill>
                  <a:srgbClr val="00AFE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Sources:-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0" y="5403595"/>
            <a:ext cx="5490845" cy="151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Body Language </a:t>
            </a:r>
            <a:r>
              <a:rPr sz="1400" dirty="0">
                <a:latin typeface="Arial"/>
                <a:cs typeface="Arial"/>
              </a:rPr>
              <a:t>(a guide for </a:t>
            </a:r>
            <a:r>
              <a:rPr sz="1400" spc="-5" dirty="0">
                <a:latin typeface="Arial"/>
                <a:cs typeface="Arial"/>
              </a:rPr>
              <a:t>professionals) </a:t>
            </a:r>
            <a:r>
              <a:rPr sz="1400" dirty="0">
                <a:latin typeface="Arial"/>
                <a:cs typeface="Arial"/>
              </a:rPr>
              <a:t>by </a:t>
            </a:r>
            <a:r>
              <a:rPr sz="1400" spc="-5" dirty="0">
                <a:latin typeface="Arial"/>
                <a:cs typeface="Arial"/>
              </a:rPr>
              <a:t>--- </a:t>
            </a:r>
            <a:r>
              <a:rPr sz="1400" spc="-135" dirty="0">
                <a:solidFill>
                  <a:srgbClr val="91CF4F"/>
                </a:solidFill>
                <a:latin typeface="Arial"/>
                <a:cs typeface="Arial"/>
              </a:rPr>
              <a:t>HEDWIG</a:t>
            </a:r>
            <a:r>
              <a:rPr sz="1400" spc="-80" dirty="0">
                <a:solidFill>
                  <a:srgbClr val="91CF4F"/>
                </a:solidFill>
                <a:latin typeface="Arial"/>
                <a:cs typeface="Arial"/>
              </a:rPr>
              <a:t> </a:t>
            </a:r>
            <a:r>
              <a:rPr sz="1400" spc="-220" dirty="0">
                <a:solidFill>
                  <a:srgbClr val="91CF4F"/>
                </a:solidFill>
                <a:latin typeface="Arial"/>
                <a:cs typeface="Arial"/>
              </a:rPr>
              <a:t>LEWIS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105785" algn="l"/>
                <a:tab pos="3538854" algn="l"/>
              </a:tabLst>
            </a:pPr>
            <a:r>
              <a:rPr sz="1400" spc="-5" dirty="0">
                <a:latin typeface="Arial"/>
                <a:cs typeface="Arial"/>
              </a:rPr>
              <a:t>Strengthen </a:t>
            </a:r>
            <a:r>
              <a:rPr sz="1400" spc="-10" dirty="0">
                <a:latin typeface="Arial"/>
                <a:cs typeface="Arial"/>
              </a:rPr>
              <a:t>your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communication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skills	by	</a:t>
            </a:r>
            <a:r>
              <a:rPr sz="1400" spc="-5" dirty="0">
                <a:latin typeface="Arial"/>
                <a:cs typeface="Arial"/>
              </a:rPr>
              <a:t>--- </a:t>
            </a:r>
            <a:r>
              <a:rPr sz="1400" spc="-10" dirty="0">
                <a:solidFill>
                  <a:srgbClr val="91CF4F"/>
                </a:solidFill>
                <a:latin typeface="Arial"/>
                <a:cs typeface="Arial"/>
              </a:rPr>
              <a:t>Dr. </a:t>
            </a:r>
            <a:r>
              <a:rPr sz="1400" spc="-20" dirty="0">
                <a:solidFill>
                  <a:srgbClr val="91CF4F"/>
                </a:solidFill>
                <a:latin typeface="Arial"/>
                <a:cs typeface="Arial"/>
              </a:rPr>
              <a:t>M. </a:t>
            </a:r>
            <a:r>
              <a:rPr sz="1400" spc="-40" dirty="0">
                <a:solidFill>
                  <a:srgbClr val="91CF4F"/>
                </a:solidFill>
                <a:latin typeface="Arial"/>
                <a:cs typeface="Arial"/>
              </a:rPr>
              <a:t>Hari</a:t>
            </a:r>
            <a:r>
              <a:rPr sz="1400" spc="114" dirty="0">
                <a:solidFill>
                  <a:srgbClr val="91CF4F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91CF4F"/>
                </a:solidFill>
                <a:latin typeface="Arial"/>
                <a:cs typeface="Arial"/>
              </a:rPr>
              <a:t>Prasad</a:t>
            </a:r>
            <a:endParaRPr sz="1400">
              <a:latin typeface="Arial"/>
              <a:cs typeface="Arial"/>
            </a:endParaRPr>
          </a:p>
          <a:p>
            <a:pPr marL="3749040" marR="5080">
              <a:lnSpc>
                <a:spcPct val="198600"/>
              </a:lnSpc>
              <a:spcBef>
                <a:spcPts val="20"/>
              </a:spcBef>
            </a:pPr>
            <a:r>
              <a:rPr sz="1400" spc="-10" dirty="0">
                <a:solidFill>
                  <a:srgbClr val="91CF4F"/>
                </a:solidFill>
                <a:latin typeface="Arial"/>
                <a:cs typeface="Arial"/>
              </a:rPr>
              <a:t>Dr. </a:t>
            </a:r>
            <a:r>
              <a:rPr sz="1400" spc="-50" dirty="0">
                <a:solidFill>
                  <a:srgbClr val="91CF4F"/>
                </a:solidFill>
                <a:latin typeface="Arial"/>
                <a:cs typeface="Arial"/>
              </a:rPr>
              <a:t>Salivendra </a:t>
            </a:r>
            <a:r>
              <a:rPr sz="1400" spc="-135" dirty="0">
                <a:solidFill>
                  <a:srgbClr val="91CF4F"/>
                </a:solidFill>
                <a:latin typeface="Arial"/>
                <a:cs typeface="Arial"/>
              </a:rPr>
              <a:t>J. </a:t>
            </a:r>
            <a:r>
              <a:rPr sz="1400" spc="-25" dirty="0">
                <a:solidFill>
                  <a:srgbClr val="91CF4F"/>
                </a:solidFill>
                <a:latin typeface="Arial"/>
                <a:cs typeface="Arial"/>
              </a:rPr>
              <a:t>Raju  </a:t>
            </a:r>
            <a:r>
              <a:rPr sz="1400" spc="-10" dirty="0">
                <a:solidFill>
                  <a:srgbClr val="91CF4F"/>
                </a:solidFill>
                <a:latin typeface="Arial"/>
                <a:cs typeface="Arial"/>
              </a:rPr>
              <a:t>Dr. </a:t>
            </a:r>
            <a:r>
              <a:rPr sz="1400" spc="-114" dirty="0">
                <a:solidFill>
                  <a:srgbClr val="91CF4F"/>
                </a:solidFill>
                <a:latin typeface="Arial"/>
                <a:cs typeface="Arial"/>
              </a:rPr>
              <a:t>G. </a:t>
            </a:r>
            <a:r>
              <a:rPr sz="1400" spc="-90" dirty="0">
                <a:solidFill>
                  <a:srgbClr val="91CF4F"/>
                </a:solidFill>
                <a:latin typeface="Arial"/>
                <a:cs typeface="Arial"/>
              </a:rPr>
              <a:t>Suvarna</a:t>
            </a:r>
            <a:r>
              <a:rPr sz="1400" spc="-140" dirty="0">
                <a:solidFill>
                  <a:srgbClr val="91CF4F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91CF4F"/>
                </a:solidFill>
                <a:latin typeface="Arial"/>
                <a:cs typeface="Arial"/>
              </a:rPr>
              <a:t>Lakshmi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20" dirty="0"/>
              <a:t>Body </a:t>
            </a:r>
            <a:r>
              <a:rPr spc="-795" dirty="0"/>
              <a:t>Language </a:t>
            </a:r>
            <a:r>
              <a:rPr spc="-775" dirty="0"/>
              <a:t>as </a:t>
            </a:r>
            <a:r>
              <a:rPr spc="-969" dirty="0"/>
              <a:t>a</a:t>
            </a:r>
            <a:r>
              <a:rPr spc="-860" dirty="0"/>
              <a:t> </a:t>
            </a:r>
            <a:r>
              <a:rPr spc="-795" dirty="0"/>
              <a:t>Language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65048" y="1085088"/>
            <a:ext cx="6017260" cy="18415"/>
            <a:chOff x="765048" y="1085088"/>
            <a:chExt cx="6017260" cy="18415"/>
          </a:xfrm>
        </p:grpSpPr>
        <p:sp>
          <p:nvSpPr>
            <p:cNvPr id="4" name="object 4"/>
            <p:cNvSpPr/>
            <p:nvPr/>
          </p:nvSpPr>
          <p:spPr>
            <a:xfrm>
              <a:off x="771144" y="1091183"/>
              <a:ext cx="463550" cy="6350"/>
            </a:xfrm>
            <a:custGeom>
              <a:avLst/>
              <a:gdLst/>
              <a:ahLst/>
              <a:cxnLst/>
              <a:rect l="l" t="t" r="r" b="b"/>
              <a:pathLst>
                <a:path w="463550" h="6350">
                  <a:moveTo>
                    <a:pt x="0" y="3048"/>
                  </a:moveTo>
                  <a:lnTo>
                    <a:pt x="6096" y="6096"/>
                  </a:lnTo>
                  <a:lnTo>
                    <a:pt x="21335" y="0"/>
                  </a:lnTo>
                  <a:lnTo>
                    <a:pt x="36576" y="6096"/>
                  </a:lnTo>
                  <a:lnTo>
                    <a:pt x="51815" y="0"/>
                  </a:lnTo>
                  <a:lnTo>
                    <a:pt x="67056" y="6096"/>
                  </a:lnTo>
                  <a:lnTo>
                    <a:pt x="82296" y="0"/>
                  </a:lnTo>
                  <a:lnTo>
                    <a:pt x="97536" y="6096"/>
                  </a:lnTo>
                  <a:lnTo>
                    <a:pt x="112775" y="0"/>
                  </a:lnTo>
                  <a:lnTo>
                    <a:pt x="128015" y="6096"/>
                  </a:lnTo>
                  <a:lnTo>
                    <a:pt x="143256" y="0"/>
                  </a:lnTo>
                  <a:lnTo>
                    <a:pt x="158496" y="6096"/>
                  </a:lnTo>
                  <a:lnTo>
                    <a:pt x="173736" y="0"/>
                  </a:lnTo>
                  <a:lnTo>
                    <a:pt x="188975" y="6096"/>
                  </a:lnTo>
                  <a:lnTo>
                    <a:pt x="204215" y="0"/>
                  </a:lnTo>
                  <a:lnTo>
                    <a:pt x="219456" y="6096"/>
                  </a:lnTo>
                  <a:lnTo>
                    <a:pt x="234696" y="0"/>
                  </a:lnTo>
                  <a:lnTo>
                    <a:pt x="249936" y="6096"/>
                  </a:lnTo>
                  <a:lnTo>
                    <a:pt x="265175" y="0"/>
                  </a:lnTo>
                  <a:lnTo>
                    <a:pt x="280416" y="6096"/>
                  </a:lnTo>
                  <a:lnTo>
                    <a:pt x="295656" y="0"/>
                  </a:lnTo>
                  <a:lnTo>
                    <a:pt x="310896" y="6096"/>
                  </a:lnTo>
                  <a:lnTo>
                    <a:pt x="326136" y="0"/>
                  </a:lnTo>
                  <a:lnTo>
                    <a:pt x="341375" y="6096"/>
                  </a:lnTo>
                  <a:lnTo>
                    <a:pt x="356616" y="0"/>
                  </a:lnTo>
                  <a:lnTo>
                    <a:pt x="371856" y="6096"/>
                  </a:lnTo>
                  <a:lnTo>
                    <a:pt x="387096" y="0"/>
                  </a:lnTo>
                  <a:lnTo>
                    <a:pt x="402336" y="6096"/>
                  </a:lnTo>
                  <a:lnTo>
                    <a:pt x="417575" y="0"/>
                  </a:lnTo>
                  <a:lnTo>
                    <a:pt x="432816" y="6096"/>
                  </a:lnTo>
                  <a:lnTo>
                    <a:pt x="448056" y="0"/>
                  </a:lnTo>
                  <a:lnTo>
                    <a:pt x="463296" y="6096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34440" y="1091183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6096"/>
                  </a:moveTo>
                  <a:lnTo>
                    <a:pt x="15240" y="0"/>
                  </a:lnTo>
                  <a:lnTo>
                    <a:pt x="30479" y="6096"/>
                  </a:lnTo>
                  <a:lnTo>
                    <a:pt x="45719" y="0"/>
                  </a:lnTo>
                  <a:lnTo>
                    <a:pt x="60959" y="6096"/>
                  </a:lnTo>
                  <a:lnTo>
                    <a:pt x="76200" y="0"/>
                  </a:lnTo>
                  <a:lnTo>
                    <a:pt x="91440" y="6096"/>
                  </a:lnTo>
                  <a:lnTo>
                    <a:pt x="106679" y="0"/>
                  </a:lnTo>
                  <a:lnTo>
                    <a:pt x="121919" y="6096"/>
                  </a:lnTo>
                  <a:lnTo>
                    <a:pt x="137159" y="0"/>
                  </a:lnTo>
                  <a:lnTo>
                    <a:pt x="152400" y="6096"/>
                  </a:lnTo>
                  <a:lnTo>
                    <a:pt x="167640" y="0"/>
                  </a:lnTo>
                  <a:lnTo>
                    <a:pt x="182879" y="6096"/>
                  </a:lnTo>
                  <a:lnTo>
                    <a:pt x="198119" y="0"/>
                  </a:lnTo>
                  <a:lnTo>
                    <a:pt x="213359" y="6096"/>
                  </a:lnTo>
                  <a:lnTo>
                    <a:pt x="228600" y="0"/>
                  </a:lnTo>
                  <a:lnTo>
                    <a:pt x="243840" y="6096"/>
                  </a:lnTo>
                  <a:lnTo>
                    <a:pt x="259079" y="0"/>
                  </a:lnTo>
                  <a:lnTo>
                    <a:pt x="274319" y="6096"/>
                  </a:lnTo>
                  <a:lnTo>
                    <a:pt x="289559" y="0"/>
                  </a:lnTo>
                  <a:lnTo>
                    <a:pt x="304800" y="6096"/>
                  </a:lnTo>
                  <a:lnTo>
                    <a:pt x="320040" y="0"/>
                  </a:lnTo>
                  <a:lnTo>
                    <a:pt x="335279" y="6096"/>
                  </a:lnTo>
                  <a:lnTo>
                    <a:pt x="350519" y="0"/>
                  </a:lnTo>
                  <a:lnTo>
                    <a:pt x="365759" y="6096"/>
                  </a:lnTo>
                  <a:lnTo>
                    <a:pt x="381000" y="0"/>
                  </a:lnTo>
                  <a:lnTo>
                    <a:pt x="396240" y="6096"/>
                  </a:lnTo>
                  <a:lnTo>
                    <a:pt x="411479" y="0"/>
                  </a:lnTo>
                  <a:lnTo>
                    <a:pt x="426720" y="6096"/>
                  </a:lnTo>
                  <a:lnTo>
                    <a:pt x="441959" y="0"/>
                  </a:lnTo>
                  <a:lnTo>
                    <a:pt x="457199" y="6096"/>
                  </a:lnTo>
                  <a:lnTo>
                    <a:pt x="472440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06880" y="1091183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0"/>
                  </a:moveTo>
                  <a:lnTo>
                    <a:pt x="15239" y="6096"/>
                  </a:lnTo>
                  <a:lnTo>
                    <a:pt x="30480" y="0"/>
                  </a:lnTo>
                  <a:lnTo>
                    <a:pt x="45719" y="6096"/>
                  </a:lnTo>
                  <a:lnTo>
                    <a:pt x="60959" y="0"/>
                  </a:lnTo>
                  <a:lnTo>
                    <a:pt x="76200" y="6096"/>
                  </a:lnTo>
                  <a:lnTo>
                    <a:pt x="91439" y="0"/>
                  </a:lnTo>
                  <a:lnTo>
                    <a:pt x="106680" y="6096"/>
                  </a:lnTo>
                  <a:lnTo>
                    <a:pt x="121919" y="0"/>
                  </a:lnTo>
                  <a:lnTo>
                    <a:pt x="137159" y="6096"/>
                  </a:lnTo>
                  <a:lnTo>
                    <a:pt x="152400" y="0"/>
                  </a:lnTo>
                  <a:lnTo>
                    <a:pt x="167639" y="6096"/>
                  </a:lnTo>
                  <a:lnTo>
                    <a:pt x="182880" y="0"/>
                  </a:lnTo>
                  <a:lnTo>
                    <a:pt x="198119" y="6096"/>
                  </a:lnTo>
                  <a:lnTo>
                    <a:pt x="213359" y="0"/>
                  </a:lnTo>
                  <a:lnTo>
                    <a:pt x="228600" y="6096"/>
                  </a:lnTo>
                  <a:lnTo>
                    <a:pt x="243839" y="0"/>
                  </a:lnTo>
                  <a:lnTo>
                    <a:pt x="259080" y="6096"/>
                  </a:lnTo>
                  <a:lnTo>
                    <a:pt x="274319" y="0"/>
                  </a:lnTo>
                  <a:lnTo>
                    <a:pt x="289559" y="6096"/>
                  </a:lnTo>
                  <a:lnTo>
                    <a:pt x="304800" y="0"/>
                  </a:lnTo>
                  <a:lnTo>
                    <a:pt x="320039" y="6096"/>
                  </a:lnTo>
                  <a:lnTo>
                    <a:pt x="335280" y="0"/>
                  </a:lnTo>
                  <a:lnTo>
                    <a:pt x="350519" y="6096"/>
                  </a:lnTo>
                  <a:lnTo>
                    <a:pt x="365759" y="0"/>
                  </a:lnTo>
                  <a:lnTo>
                    <a:pt x="381000" y="6096"/>
                  </a:lnTo>
                  <a:lnTo>
                    <a:pt x="396239" y="0"/>
                  </a:lnTo>
                  <a:lnTo>
                    <a:pt x="411480" y="6096"/>
                  </a:lnTo>
                  <a:lnTo>
                    <a:pt x="426719" y="0"/>
                  </a:lnTo>
                  <a:lnTo>
                    <a:pt x="441959" y="6096"/>
                  </a:lnTo>
                  <a:lnTo>
                    <a:pt x="457200" y="0"/>
                  </a:lnTo>
                  <a:lnTo>
                    <a:pt x="472439" y="6096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79319" y="1091183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6096"/>
                  </a:moveTo>
                  <a:lnTo>
                    <a:pt x="15240" y="0"/>
                  </a:lnTo>
                  <a:lnTo>
                    <a:pt x="30480" y="6096"/>
                  </a:lnTo>
                  <a:lnTo>
                    <a:pt x="45719" y="0"/>
                  </a:lnTo>
                  <a:lnTo>
                    <a:pt x="60960" y="6096"/>
                  </a:lnTo>
                  <a:lnTo>
                    <a:pt x="76200" y="0"/>
                  </a:lnTo>
                  <a:lnTo>
                    <a:pt x="91440" y="6096"/>
                  </a:lnTo>
                  <a:lnTo>
                    <a:pt x="106680" y="0"/>
                  </a:lnTo>
                  <a:lnTo>
                    <a:pt x="121919" y="6096"/>
                  </a:lnTo>
                  <a:lnTo>
                    <a:pt x="137160" y="0"/>
                  </a:lnTo>
                  <a:lnTo>
                    <a:pt x="152400" y="6096"/>
                  </a:lnTo>
                  <a:lnTo>
                    <a:pt x="167640" y="0"/>
                  </a:lnTo>
                  <a:lnTo>
                    <a:pt x="182880" y="6096"/>
                  </a:lnTo>
                  <a:lnTo>
                    <a:pt x="198119" y="0"/>
                  </a:lnTo>
                  <a:lnTo>
                    <a:pt x="213360" y="6096"/>
                  </a:lnTo>
                  <a:lnTo>
                    <a:pt x="228600" y="0"/>
                  </a:lnTo>
                  <a:lnTo>
                    <a:pt x="243840" y="6096"/>
                  </a:lnTo>
                  <a:lnTo>
                    <a:pt x="259080" y="0"/>
                  </a:lnTo>
                  <a:lnTo>
                    <a:pt x="274319" y="6096"/>
                  </a:lnTo>
                  <a:lnTo>
                    <a:pt x="289560" y="0"/>
                  </a:lnTo>
                  <a:lnTo>
                    <a:pt x="304800" y="6096"/>
                  </a:lnTo>
                  <a:lnTo>
                    <a:pt x="320040" y="0"/>
                  </a:lnTo>
                  <a:lnTo>
                    <a:pt x="335280" y="6096"/>
                  </a:lnTo>
                  <a:lnTo>
                    <a:pt x="350519" y="0"/>
                  </a:lnTo>
                  <a:lnTo>
                    <a:pt x="365760" y="6096"/>
                  </a:lnTo>
                  <a:lnTo>
                    <a:pt x="381000" y="0"/>
                  </a:lnTo>
                  <a:lnTo>
                    <a:pt x="396240" y="6096"/>
                  </a:lnTo>
                  <a:lnTo>
                    <a:pt x="411480" y="0"/>
                  </a:lnTo>
                  <a:lnTo>
                    <a:pt x="426719" y="6096"/>
                  </a:lnTo>
                  <a:lnTo>
                    <a:pt x="441960" y="0"/>
                  </a:lnTo>
                  <a:lnTo>
                    <a:pt x="457200" y="6096"/>
                  </a:lnTo>
                  <a:lnTo>
                    <a:pt x="472440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51760" y="1091183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0"/>
                  </a:moveTo>
                  <a:lnTo>
                    <a:pt x="15239" y="6096"/>
                  </a:lnTo>
                  <a:lnTo>
                    <a:pt x="30479" y="0"/>
                  </a:lnTo>
                  <a:lnTo>
                    <a:pt x="45719" y="6096"/>
                  </a:lnTo>
                  <a:lnTo>
                    <a:pt x="60959" y="0"/>
                  </a:lnTo>
                  <a:lnTo>
                    <a:pt x="76200" y="6096"/>
                  </a:lnTo>
                  <a:lnTo>
                    <a:pt x="91439" y="0"/>
                  </a:lnTo>
                  <a:lnTo>
                    <a:pt x="106679" y="6096"/>
                  </a:lnTo>
                  <a:lnTo>
                    <a:pt x="121919" y="0"/>
                  </a:lnTo>
                  <a:lnTo>
                    <a:pt x="137159" y="6096"/>
                  </a:lnTo>
                  <a:lnTo>
                    <a:pt x="152400" y="0"/>
                  </a:lnTo>
                  <a:lnTo>
                    <a:pt x="167639" y="6096"/>
                  </a:lnTo>
                  <a:lnTo>
                    <a:pt x="182879" y="0"/>
                  </a:lnTo>
                  <a:lnTo>
                    <a:pt x="198119" y="6096"/>
                  </a:lnTo>
                  <a:lnTo>
                    <a:pt x="213359" y="0"/>
                  </a:lnTo>
                  <a:lnTo>
                    <a:pt x="228600" y="6096"/>
                  </a:lnTo>
                  <a:lnTo>
                    <a:pt x="243839" y="0"/>
                  </a:lnTo>
                  <a:lnTo>
                    <a:pt x="259079" y="6096"/>
                  </a:lnTo>
                  <a:lnTo>
                    <a:pt x="274319" y="0"/>
                  </a:lnTo>
                  <a:lnTo>
                    <a:pt x="289559" y="6096"/>
                  </a:lnTo>
                  <a:lnTo>
                    <a:pt x="304800" y="0"/>
                  </a:lnTo>
                  <a:lnTo>
                    <a:pt x="320039" y="6096"/>
                  </a:lnTo>
                  <a:lnTo>
                    <a:pt x="335279" y="0"/>
                  </a:lnTo>
                  <a:lnTo>
                    <a:pt x="350519" y="6096"/>
                  </a:lnTo>
                  <a:lnTo>
                    <a:pt x="365759" y="0"/>
                  </a:lnTo>
                  <a:lnTo>
                    <a:pt x="381000" y="6096"/>
                  </a:lnTo>
                  <a:lnTo>
                    <a:pt x="396239" y="0"/>
                  </a:lnTo>
                  <a:lnTo>
                    <a:pt x="411479" y="6096"/>
                  </a:lnTo>
                  <a:lnTo>
                    <a:pt x="426719" y="0"/>
                  </a:lnTo>
                  <a:lnTo>
                    <a:pt x="441959" y="6096"/>
                  </a:lnTo>
                  <a:lnTo>
                    <a:pt x="457200" y="0"/>
                  </a:lnTo>
                  <a:lnTo>
                    <a:pt x="472439" y="6096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24200" y="1091183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6096"/>
                  </a:moveTo>
                  <a:lnTo>
                    <a:pt x="15239" y="0"/>
                  </a:lnTo>
                  <a:lnTo>
                    <a:pt x="30480" y="6096"/>
                  </a:lnTo>
                  <a:lnTo>
                    <a:pt x="45719" y="0"/>
                  </a:lnTo>
                  <a:lnTo>
                    <a:pt x="60960" y="6096"/>
                  </a:lnTo>
                  <a:lnTo>
                    <a:pt x="76200" y="0"/>
                  </a:lnTo>
                  <a:lnTo>
                    <a:pt x="91439" y="6096"/>
                  </a:lnTo>
                  <a:lnTo>
                    <a:pt x="106680" y="0"/>
                  </a:lnTo>
                  <a:lnTo>
                    <a:pt x="121919" y="6096"/>
                  </a:lnTo>
                  <a:lnTo>
                    <a:pt x="137160" y="0"/>
                  </a:lnTo>
                  <a:lnTo>
                    <a:pt x="152400" y="6096"/>
                  </a:lnTo>
                  <a:lnTo>
                    <a:pt x="167639" y="0"/>
                  </a:lnTo>
                  <a:lnTo>
                    <a:pt x="182879" y="6096"/>
                  </a:lnTo>
                  <a:lnTo>
                    <a:pt x="198120" y="0"/>
                  </a:lnTo>
                  <a:lnTo>
                    <a:pt x="213360" y="6096"/>
                  </a:lnTo>
                  <a:lnTo>
                    <a:pt x="228600" y="0"/>
                  </a:lnTo>
                  <a:lnTo>
                    <a:pt x="243839" y="6096"/>
                  </a:lnTo>
                  <a:lnTo>
                    <a:pt x="259079" y="0"/>
                  </a:lnTo>
                  <a:lnTo>
                    <a:pt x="274320" y="6096"/>
                  </a:lnTo>
                  <a:lnTo>
                    <a:pt x="289560" y="0"/>
                  </a:lnTo>
                  <a:lnTo>
                    <a:pt x="304800" y="6096"/>
                  </a:lnTo>
                  <a:lnTo>
                    <a:pt x="320039" y="0"/>
                  </a:lnTo>
                  <a:lnTo>
                    <a:pt x="335279" y="6096"/>
                  </a:lnTo>
                  <a:lnTo>
                    <a:pt x="350520" y="0"/>
                  </a:lnTo>
                  <a:lnTo>
                    <a:pt x="365760" y="6096"/>
                  </a:lnTo>
                  <a:lnTo>
                    <a:pt x="381000" y="0"/>
                  </a:lnTo>
                  <a:lnTo>
                    <a:pt x="396239" y="6096"/>
                  </a:lnTo>
                  <a:lnTo>
                    <a:pt x="411479" y="0"/>
                  </a:lnTo>
                  <a:lnTo>
                    <a:pt x="426720" y="6096"/>
                  </a:lnTo>
                  <a:lnTo>
                    <a:pt x="441960" y="0"/>
                  </a:lnTo>
                  <a:lnTo>
                    <a:pt x="457200" y="6096"/>
                  </a:lnTo>
                  <a:lnTo>
                    <a:pt x="472439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96639" y="1091183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0"/>
                  </a:moveTo>
                  <a:lnTo>
                    <a:pt x="15239" y="6096"/>
                  </a:lnTo>
                  <a:lnTo>
                    <a:pt x="30480" y="0"/>
                  </a:lnTo>
                  <a:lnTo>
                    <a:pt x="45720" y="6096"/>
                  </a:lnTo>
                  <a:lnTo>
                    <a:pt x="60960" y="0"/>
                  </a:lnTo>
                  <a:lnTo>
                    <a:pt x="76200" y="6096"/>
                  </a:lnTo>
                  <a:lnTo>
                    <a:pt x="91439" y="0"/>
                  </a:lnTo>
                  <a:lnTo>
                    <a:pt x="106680" y="6096"/>
                  </a:lnTo>
                  <a:lnTo>
                    <a:pt x="121920" y="0"/>
                  </a:lnTo>
                  <a:lnTo>
                    <a:pt x="137160" y="6096"/>
                  </a:lnTo>
                  <a:lnTo>
                    <a:pt x="152400" y="0"/>
                  </a:lnTo>
                  <a:lnTo>
                    <a:pt x="167639" y="6096"/>
                  </a:lnTo>
                  <a:lnTo>
                    <a:pt x="182880" y="0"/>
                  </a:lnTo>
                  <a:lnTo>
                    <a:pt x="198120" y="6096"/>
                  </a:lnTo>
                  <a:lnTo>
                    <a:pt x="213360" y="0"/>
                  </a:lnTo>
                  <a:lnTo>
                    <a:pt x="228600" y="6096"/>
                  </a:lnTo>
                  <a:lnTo>
                    <a:pt x="243839" y="0"/>
                  </a:lnTo>
                  <a:lnTo>
                    <a:pt x="259080" y="6096"/>
                  </a:lnTo>
                  <a:lnTo>
                    <a:pt x="274320" y="0"/>
                  </a:lnTo>
                  <a:lnTo>
                    <a:pt x="289560" y="6096"/>
                  </a:lnTo>
                  <a:lnTo>
                    <a:pt x="304800" y="0"/>
                  </a:lnTo>
                  <a:lnTo>
                    <a:pt x="320039" y="6096"/>
                  </a:lnTo>
                  <a:lnTo>
                    <a:pt x="335280" y="0"/>
                  </a:lnTo>
                  <a:lnTo>
                    <a:pt x="350520" y="6096"/>
                  </a:lnTo>
                  <a:lnTo>
                    <a:pt x="365760" y="0"/>
                  </a:lnTo>
                  <a:lnTo>
                    <a:pt x="381000" y="6096"/>
                  </a:lnTo>
                  <a:lnTo>
                    <a:pt x="396239" y="0"/>
                  </a:lnTo>
                  <a:lnTo>
                    <a:pt x="411480" y="6096"/>
                  </a:lnTo>
                  <a:lnTo>
                    <a:pt x="426720" y="0"/>
                  </a:lnTo>
                  <a:lnTo>
                    <a:pt x="441960" y="6096"/>
                  </a:lnTo>
                  <a:lnTo>
                    <a:pt x="457200" y="0"/>
                  </a:lnTo>
                  <a:lnTo>
                    <a:pt x="472439" y="6096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69079" y="1091183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6096"/>
                  </a:moveTo>
                  <a:lnTo>
                    <a:pt x="15240" y="0"/>
                  </a:lnTo>
                  <a:lnTo>
                    <a:pt x="30480" y="6096"/>
                  </a:lnTo>
                  <a:lnTo>
                    <a:pt x="45720" y="0"/>
                  </a:lnTo>
                  <a:lnTo>
                    <a:pt x="60960" y="6096"/>
                  </a:lnTo>
                  <a:lnTo>
                    <a:pt x="76200" y="0"/>
                  </a:lnTo>
                  <a:lnTo>
                    <a:pt x="91440" y="6096"/>
                  </a:lnTo>
                  <a:lnTo>
                    <a:pt x="106680" y="0"/>
                  </a:lnTo>
                  <a:lnTo>
                    <a:pt x="121920" y="6096"/>
                  </a:lnTo>
                  <a:lnTo>
                    <a:pt x="137160" y="0"/>
                  </a:lnTo>
                  <a:lnTo>
                    <a:pt x="152400" y="6096"/>
                  </a:lnTo>
                  <a:lnTo>
                    <a:pt x="167640" y="0"/>
                  </a:lnTo>
                  <a:lnTo>
                    <a:pt x="182880" y="6096"/>
                  </a:lnTo>
                  <a:lnTo>
                    <a:pt x="198120" y="0"/>
                  </a:lnTo>
                  <a:lnTo>
                    <a:pt x="213360" y="6096"/>
                  </a:lnTo>
                  <a:lnTo>
                    <a:pt x="228600" y="0"/>
                  </a:lnTo>
                  <a:lnTo>
                    <a:pt x="243840" y="6096"/>
                  </a:lnTo>
                  <a:lnTo>
                    <a:pt x="259080" y="0"/>
                  </a:lnTo>
                  <a:lnTo>
                    <a:pt x="274320" y="6096"/>
                  </a:lnTo>
                  <a:lnTo>
                    <a:pt x="289560" y="0"/>
                  </a:lnTo>
                  <a:lnTo>
                    <a:pt x="304800" y="6096"/>
                  </a:lnTo>
                  <a:lnTo>
                    <a:pt x="320040" y="0"/>
                  </a:lnTo>
                  <a:lnTo>
                    <a:pt x="335280" y="6096"/>
                  </a:lnTo>
                  <a:lnTo>
                    <a:pt x="350520" y="0"/>
                  </a:lnTo>
                  <a:lnTo>
                    <a:pt x="365760" y="6096"/>
                  </a:lnTo>
                  <a:lnTo>
                    <a:pt x="381000" y="0"/>
                  </a:lnTo>
                  <a:lnTo>
                    <a:pt x="396240" y="6096"/>
                  </a:lnTo>
                  <a:lnTo>
                    <a:pt x="411480" y="0"/>
                  </a:lnTo>
                  <a:lnTo>
                    <a:pt x="426720" y="6096"/>
                  </a:lnTo>
                  <a:lnTo>
                    <a:pt x="441960" y="0"/>
                  </a:lnTo>
                  <a:lnTo>
                    <a:pt x="457200" y="6096"/>
                  </a:lnTo>
                  <a:lnTo>
                    <a:pt x="472440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41520" y="1091183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0"/>
                  </a:moveTo>
                  <a:lnTo>
                    <a:pt x="15239" y="6096"/>
                  </a:lnTo>
                  <a:lnTo>
                    <a:pt x="30479" y="0"/>
                  </a:lnTo>
                  <a:lnTo>
                    <a:pt x="45719" y="6096"/>
                  </a:lnTo>
                  <a:lnTo>
                    <a:pt x="60959" y="0"/>
                  </a:lnTo>
                  <a:lnTo>
                    <a:pt x="76200" y="6096"/>
                  </a:lnTo>
                  <a:lnTo>
                    <a:pt x="91439" y="0"/>
                  </a:lnTo>
                  <a:lnTo>
                    <a:pt x="106679" y="6096"/>
                  </a:lnTo>
                  <a:lnTo>
                    <a:pt x="121919" y="0"/>
                  </a:lnTo>
                  <a:lnTo>
                    <a:pt x="137159" y="6096"/>
                  </a:lnTo>
                  <a:lnTo>
                    <a:pt x="152400" y="0"/>
                  </a:lnTo>
                  <a:lnTo>
                    <a:pt x="167639" y="6096"/>
                  </a:lnTo>
                  <a:lnTo>
                    <a:pt x="182879" y="0"/>
                  </a:lnTo>
                  <a:lnTo>
                    <a:pt x="198119" y="6096"/>
                  </a:lnTo>
                  <a:lnTo>
                    <a:pt x="213359" y="0"/>
                  </a:lnTo>
                  <a:lnTo>
                    <a:pt x="228600" y="6096"/>
                  </a:lnTo>
                  <a:lnTo>
                    <a:pt x="243839" y="0"/>
                  </a:lnTo>
                  <a:lnTo>
                    <a:pt x="259079" y="6096"/>
                  </a:lnTo>
                  <a:lnTo>
                    <a:pt x="274319" y="0"/>
                  </a:lnTo>
                  <a:lnTo>
                    <a:pt x="289559" y="6096"/>
                  </a:lnTo>
                  <a:lnTo>
                    <a:pt x="304800" y="0"/>
                  </a:lnTo>
                  <a:lnTo>
                    <a:pt x="320039" y="6096"/>
                  </a:lnTo>
                  <a:lnTo>
                    <a:pt x="335279" y="0"/>
                  </a:lnTo>
                  <a:lnTo>
                    <a:pt x="350519" y="6096"/>
                  </a:lnTo>
                  <a:lnTo>
                    <a:pt x="365759" y="0"/>
                  </a:lnTo>
                  <a:lnTo>
                    <a:pt x="381000" y="6096"/>
                  </a:lnTo>
                  <a:lnTo>
                    <a:pt x="396239" y="0"/>
                  </a:lnTo>
                  <a:lnTo>
                    <a:pt x="411479" y="6096"/>
                  </a:lnTo>
                  <a:lnTo>
                    <a:pt x="426719" y="0"/>
                  </a:lnTo>
                  <a:lnTo>
                    <a:pt x="441959" y="6096"/>
                  </a:lnTo>
                  <a:lnTo>
                    <a:pt x="457200" y="0"/>
                  </a:lnTo>
                  <a:lnTo>
                    <a:pt x="472439" y="6096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13959" y="1091183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6096"/>
                  </a:moveTo>
                  <a:lnTo>
                    <a:pt x="15239" y="0"/>
                  </a:lnTo>
                  <a:lnTo>
                    <a:pt x="30479" y="6096"/>
                  </a:lnTo>
                  <a:lnTo>
                    <a:pt x="45719" y="0"/>
                  </a:lnTo>
                  <a:lnTo>
                    <a:pt x="60960" y="6096"/>
                  </a:lnTo>
                  <a:lnTo>
                    <a:pt x="76200" y="0"/>
                  </a:lnTo>
                  <a:lnTo>
                    <a:pt x="91439" y="6096"/>
                  </a:lnTo>
                  <a:lnTo>
                    <a:pt x="106679" y="0"/>
                  </a:lnTo>
                  <a:lnTo>
                    <a:pt x="121919" y="6096"/>
                  </a:lnTo>
                  <a:lnTo>
                    <a:pt x="137160" y="0"/>
                  </a:lnTo>
                  <a:lnTo>
                    <a:pt x="152400" y="6096"/>
                  </a:lnTo>
                  <a:lnTo>
                    <a:pt x="167639" y="0"/>
                  </a:lnTo>
                  <a:lnTo>
                    <a:pt x="182879" y="6096"/>
                  </a:lnTo>
                  <a:lnTo>
                    <a:pt x="198119" y="0"/>
                  </a:lnTo>
                  <a:lnTo>
                    <a:pt x="213360" y="6096"/>
                  </a:lnTo>
                  <a:lnTo>
                    <a:pt x="228600" y="0"/>
                  </a:lnTo>
                  <a:lnTo>
                    <a:pt x="243839" y="6096"/>
                  </a:lnTo>
                  <a:lnTo>
                    <a:pt x="259079" y="0"/>
                  </a:lnTo>
                  <a:lnTo>
                    <a:pt x="274319" y="6096"/>
                  </a:lnTo>
                  <a:lnTo>
                    <a:pt x="289560" y="0"/>
                  </a:lnTo>
                  <a:lnTo>
                    <a:pt x="304800" y="6096"/>
                  </a:lnTo>
                  <a:lnTo>
                    <a:pt x="320039" y="0"/>
                  </a:lnTo>
                  <a:lnTo>
                    <a:pt x="335279" y="6096"/>
                  </a:lnTo>
                  <a:lnTo>
                    <a:pt x="350519" y="0"/>
                  </a:lnTo>
                  <a:lnTo>
                    <a:pt x="365760" y="6096"/>
                  </a:lnTo>
                  <a:lnTo>
                    <a:pt x="381000" y="0"/>
                  </a:lnTo>
                  <a:lnTo>
                    <a:pt x="396239" y="6096"/>
                  </a:lnTo>
                  <a:lnTo>
                    <a:pt x="411479" y="0"/>
                  </a:lnTo>
                  <a:lnTo>
                    <a:pt x="426719" y="6096"/>
                  </a:lnTo>
                  <a:lnTo>
                    <a:pt x="441960" y="0"/>
                  </a:lnTo>
                  <a:lnTo>
                    <a:pt x="457200" y="6096"/>
                  </a:lnTo>
                  <a:lnTo>
                    <a:pt x="472439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86400" y="1091183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0"/>
                  </a:moveTo>
                  <a:lnTo>
                    <a:pt x="15239" y="6096"/>
                  </a:lnTo>
                  <a:lnTo>
                    <a:pt x="30479" y="0"/>
                  </a:lnTo>
                  <a:lnTo>
                    <a:pt x="45720" y="6096"/>
                  </a:lnTo>
                  <a:lnTo>
                    <a:pt x="60960" y="0"/>
                  </a:lnTo>
                  <a:lnTo>
                    <a:pt x="76200" y="6096"/>
                  </a:lnTo>
                  <a:lnTo>
                    <a:pt x="91439" y="0"/>
                  </a:lnTo>
                  <a:lnTo>
                    <a:pt x="106679" y="6096"/>
                  </a:lnTo>
                  <a:lnTo>
                    <a:pt x="121920" y="0"/>
                  </a:lnTo>
                  <a:lnTo>
                    <a:pt x="137160" y="6096"/>
                  </a:lnTo>
                  <a:lnTo>
                    <a:pt x="152400" y="0"/>
                  </a:lnTo>
                  <a:lnTo>
                    <a:pt x="167639" y="6096"/>
                  </a:lnTo>
                  <a:lnTo>
                    <a:pt x="182879" y="0"/>
                  </a:lnTo>
                  <a:lnTo>
                    <a:pt x="198120" y="6096"/>
                  </a:lnTo>
                  <a:lnTo>
                    <a:pt x="213360" y="0"/>
                  </a:lnTo>
                  <a:lnTo>
                    <a:pt x="228600" y="6096"/>
                  </a:lnTo>
                  <a:lnTo>
                    <a:pt x="243839" y="0"/>
                  </a:lnTo>
                  <a:lnTo>
                    <a:pt x="259079" y="6096"/>
                  </a:lnTo>
                  <a:lnTo>
                    <a:pt x="274320" y="0"/>
                  </a:lnTo>
                  <a:lnTo>
                    <a:pt x="289560" y="6096"/>
                  </a:lnTo>
                  <a:lnTo>
                    <a:pt x="304800" y="0"/>
                  </a:lnTo>
                  <a:lnTo>
                    <a:pt x="320039" y="6096"/>
                  </a:lnTo>
                  <a:lnTo>
                    <a:pt x="335279" y="0"/>
                  </a:lnTo>
                  <a:lnTo>
                    <a:pt x="350520" y="6096"/>
                  </a:lnTo>
                  <a:lnTo>
                    <a:pt x="365760" y="0"/>
                  </a:lnTo>
                  <a:lnTo>
                    <a:pt x="381000" y="6096"/>
                  </a:lnTo>
                  <a:lnTo>
                    <a:pt x="396239" y="0"/>
                  </a:lnTo>
                  <a:lnTo>
                    <a:pt x="411479" y="6096"/>
                  </a:lnTo>
                  <a:lnTo>
                    <a:pt x="426720" y="0"/>
                  </a:lnTo>
                  <a:lnTo>
                    <a:pt x="441960" y="6096"/>
                  </a:lnTo>
                  <a:lnTo>
                    <a:pt x="457200" y="0"/>
                  </a:lnTo>
                  <a:lnTo>
                    <a:pt x="472439" y="6096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58840" y="1091183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6096"/>
                  </a:moveTo>
                  <a:lnTo>
                    <a:pt x="15239" y="0"/>
                  </a:lnTo>
                  <a:lnTo>
                    <a:pt x="30480" y="6096"/>
                  </a:lnTo>
                  <a:lnTo>
                    <a:pt x="45720" y="0"/>
                  </a:lnTo>
                  <a:lnTo>
                    <a:pt x="60960" y="6096"/>
                  </a:lnTo>
                  <a:lnTo>
                    <a:pt x="76200" y="0"/>
                  </a:lnTo>
                  <a:lnTo>
                    <a:pt x="91439" y="6096"/>
                  </a:lnTo>
                  <a:lnTo>
                    <a:pt x="106680" y="0"/>
                  </a:lnTo>
                  <a:lnTo>
                    <a:pt x="121920" y="6096"/>
                  </a:lnTo>
                  <a:lnTo>
                    <a:pt x="137160" y="0"/>
                  </a:lnTo>
                  <a:lnTo>
                    <a:pt x="152400" y="6096"/>
                  </a:lnTo>
                  <a:lnTo>
                    <a:pt x="167639" y="0"/>
                  </a:lnTo>
                  <a:lnTo>
                    <a:pt x="182880" y="6096"/>
                  </a:lnTo>
                  <a:lnTo>
                    <a:pt x="198120" y="0"/>
                  </a:lnTo>
                  <a:lnTo>
                    <a:pt x="213360" y="6096"/>
                  </a:lnTo>
                  <a:lnTo>
                    <a:pt x="228600" y="0"/>
                  </a:lnTo>
                  <a:lnTo>
                    <a:pt x="243839" y="6096"/>
                  </a:lnTo>
                  <a:lnTo>
                    <a:pt x="259080" y="0"/>
                  </a:lnTo>
                  <a:lnTo>
                    <a:pt x="274320" y="6096"/>
                  </a:lnTo>
                  <a:lnTo>
                    <a:pt x="289560" y="0"/>
                  </a:lnTo>
                  <a:lnTo>
                    <a:pt x="304800" y="6096"/>
                  </a:lnTo>
                  <a:lnTo>
                    <a:pt x="320039" y="0"/>
                  </a:lnTo>
                  <a:lnTo>
                    <a:pt x="335280" y="6096"/>
                  </a:lnTo>
                  <a:lnTo>
                    <a:pt x="350520" y="0"/>
                  </a:lnTo>
                  <a:lnTo>
                    <a:pt x="365760" y="6096"/>
                  </a:lnTo>
                  <a:lnTo>
                    <a:pt x="381000" y="0"/>
                  </a:lnTo>
                  <a:lnTo>
                    <a:pt x="396239" y="6096"/>
                  </a:lnTo>
                  <a:lnTo>
                    <a:pt x="411480" y="0"/>
                  </a:lnTo>
                  <a:lnTo>
                    <a:pt x="426720" y="6096"/>
                  </a:lnTo>
                  <a:lnTo>
                    <a:pt x="441960" y="0"/>
                  </a:lnTo>
                  <a:lnTo>
                    <a:pt x="457200" y="6096"/>
                  </a:lnTo>
                  <a:lnTo>
                    <a:pt x="472439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31279" y="1091183"/>
              <a:ext cx="344805" cy="6350"/>
            </a:xfrm>
            <a:custGeom>
              <a:avLst/>
              <a:gdLst/>
              <a:ahLst/>
              <a:cxnLst/>
              <a:rect l="l" t="t" r="r" b="b"/>
              <a:pathLst>
                <a:path w="344804" h="6350">
                  <a:moveTo>
                    <a:pt x="0" y="0"/>
                  </a:moveTo>
                  <a:lnTo>
                    <a:pt x="15240" y="6096"/>
                  </a:lnTo>
                  <a:lnTo>
                    <a:pt x="30480" y="0"/>
                  </a:lnTo>
                  <a:lnTo>
                    <a:pt x="45720" y="6096"/>
                  </a:lnTo>
                  <a:lnTo>
                    <a:pt x="60960" y="0"/>
                  </a:lnTo>
                  <a:lnTo>
                    <a:pt x="76200" y="6096"/>
                  </a:lnTo>
                  <a:lnTo>
                    <a:pt x="91440" y="0"/>
                  </a:lnTo>
                  <a:lnTo>
                    <a:pt x="106679" y="6096"/>
                  </a:lnTo>
                  <a:lnTo>
                    <a:pt x="121920" y="0"/>
                  </a:lnTo>
                  <a:lnTo>
                    <a:pt x="137160" y="6096"/>
                  </a:lnTo>
                  <a:lnTo>
                    <a:pt x="152400" y="0"/>
                  </a:lnTo>
                  <a:lnTo>
                    <a:pt x="167640" y="6096"/>
                  </a:lnTo>
                  <a:lnTo>
                    <a:pt x="182879" y="0"/>
                  </a:lnTo>
                  <a:lnTo>
                    <a:pt x="198120" y="6096"/>
                  </a:lnTo>
                  <a:lnTo>
                    <a:pt x="213360" y="0"/>
                  </a:lnTo>
                  <a:lnTo>
                    <a:pt x="228600" y="6096"/>
                  </a:lnTo>
                  <a:lnTo>
                    <a:pt x="243840" y="0"/>
                  </a:lnTo>
                  <a:lnTo>
                    <a:pt x="259079" y="6096"/>
                  </a:lnTo>
                  <a:lnTo>
                    <a:pt x="274320" y="0"/>
                  </a:lnTo>
                  <a:lnTo>
                    <a:pt x="289560" y="6096"/>
                  </a:lnTo>
                  <a:lnTo>
                    <a:pt x="304800" y="0"/>
                  </a:lnTo>
                  <a:lnTo>
                    <a:pt x="320040" y="6096"/>
                  </a:lnTo>
                  <a:lnTo>
                    <a:pt x="335279" y="0"/>
                  </a:lnTo>
                  <a:lnTo>
                    <a:pt x="344424" y="3048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31012" y="1024146"/>
            <a:ext cx="6704330" cy="2139315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sz="3600" u="heavy" spc="-28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Definition</a:t>
            </a:r>
            <a:endParaRPr sz="3600">
              <a:latin typeface="Arial"/>
              <a:cs typeface="Arial"/>
            </a:endParaRPr>
          </a:p>
          <a:p>
            <a:pPr marL="12700" marR="5080">
              <a:lnSpc>
                <a:spcPct val="123900"/>
              </a:lnSpc>
              <a:spcBef>
                <a:spcPts val="240"/>
              </a:spcBef>
            </a:pPr>
            <a:r>
              <a:rPr sz="1400" spc="-5" dirty="0">
                <a:latin typeface="Arial"/>
                <a:cs typeface="Arial"/>
              </a:rPr>
              <a:t>Body </a:t>
            </a:r>
            <a:r>
              <a:rPr sz="1400" dirty="0">
                <a:latin typeface="Arial"/>
                <a:cs typeface="Arial"/>
              </a:rPr>
              <a:t>language </a:t>
            </a:r>
            <a:r>
              <a:rPr sz="1400" spc="-10" dirty="0">
                <a:latin typeface="Arial"/>
                <a:cs typeface="Arial"/>
              </a:rPr>
              <a:t>refers to </a:t>
            </a:r>
            <a:r>
              <a:rPr sz="1400" spc="-5" dirty="0">
                <a:latin typeface="Arial"/>
                <a:cs typeface="Arial"/>
              </a:rPr>
              <a:t>various forms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b="1" spc="-180" dirty="0">
                <a:solidFill>
                  <a:srgbClr val="006FBF"/>
                </a:solidFill>
                <a:latin typeface="Arial"/>
                <a:cs typeface="Arial"/>
              </a:rPr>
              <a:t>NONVERBAL </a:t>
            </a:r>
            <a:r>
              <a:rPr sz="1400" b="1" spc="-145" dirty="0">
                <a:solidFill>
                  <a:srgbClr val="006FBF"/>
                </a:solidFill>
                <a:latin typeface="Arial"/>
                <a:cs typeface="Arial"/>
              </a:rPr>
              <a:t>COMMUNICATION</a:t>
            </a:r>
            <a:r>
              <a:rPr sz="1400" spc="-145" dirty="0">
                <a:latin typeface="Arial"/>
                <a:cs typeface="Arial"/>
              </a:rPr>
              <a:t>, </a:t>
            </a:r>
            <a:r>
              <a:rPr sz="1400" spc="-5" dirty="0">
                <a:latin typeface="Arial"/>
                <a:cs typeface="Arial"/>
              </a:rPr>
              <a:t>wherein a  person </a:t>
            </a:r>
            <a:r>
              <a:rPr sz="1400" spc="5" dirty="0">
                <a:latin typeface="Arial"/>
                <a:cs typeface="Arial"/>
              </a:rPr>
              <a:t>may </a:t>
            </a:r>
            <a:r>
              <a:rPr sz="1400" spc="-5" dirty="0">
                <a:latin typeface="Arial"/>
                <a:cs typeface="Arial"/>
              </a:rPr>
              <a:t>reveal clues </a:t>
            </a:r>
            <a:r>
              <a:rPr sz="1400" spc="-10" dirty="0">
                <a:latin typeface="Arial"/>
                <a:cs typeface="Arial"/>
              </a:rPr>
              <a:t>as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some unspoken intention or feeling through their  </a:t>
            </a:r>
            <a:r>
              <a:rPr sz="1400" spc="-5" dirty="0">
                <a:latin typeface="Arial"/>
                <a:cs typeface="Arial"/>
              </a:rPr>
              <a:t>physical behavior. These behaviors </a:t>
            </a:r>
            <a:r>
              <a:rPr sz="1400" dirty="0">
                <a:latin typeface="Arial"/>
                <a:cs typeface="Arial"/>
              </a:rPr>
              <a:t>can </a:t>
            </a:r>
            <a:r>
              <a:rPr sz="1400" spc="-5" dirty="0">
                <a:latin typeface="Arial"/>
                <a:cs typeface="Arial"/>
              </a:rPr>
              <a:t>include </a:t>
            </a:r>
            <a:r>
              <a:rPr sz="1100" b="1" spc="-150" dirty="0">
                <a:solidFill>
                  <a:srgbClr val="006FBF"/>
                </a:solidFill>
                <a:latin typeface="Arial"/>
                <a:cs typeface="Arial"/>
              </a:rPr>
              <a:t>POSTURE</a:t>
            </a:r>
            <a:r>
              <a:rPr sz="1400" b="1" spc="-150" dirty="0">
                <a:solidFill>
                  <a:srgbClr val="006FBF"/>
                </a:solidFill>
                <a:latin typeface="Arial"/>
                <a:cs typeface="Arial"/>
              </a:rPr>
              <a:t>, </a:t>
            </a:r>
            <a:r>
              <a:rPr sz="1100" b="1" spc="-145" dirty="0">
                <a:solidFill>
                  <a:srgbClr val="006FBF"/>
                </a:solidFill>
                <a:latin typeface="Arial"/>
                <a:cs typeface="Arial"/>
              </a:rPr>
              <a:t>GESTURES</a:t>
            </a:r>
            <a:r>
              <a:rPr sz="1400" b="1" spc="-145" dirty="0">
                <a:solidFill>
                  <a:srgbClr val="006FBF"/>
                </a:solidFill>
                <a:latin typeface="Arial"/>
                <a:cs typeface="Arial"/>
              </a:rPr>
              <a:t>, </a:t>
            </a:r>
            <a:r>
              <a:rPr sz="1100" b="1" spc="-145" dirty="0">
                <a:solidFill>
                  <a:srgbClr val="006FBF"/>
                </a:solidFill>
                <a:latin typeface="Arial"/>
                <a:cs typeface="Arial"/>
              </a:rPr>
              <a:t>FACIAL </a:t>
            </a:r>
            <a:r>
              <a:rPr sz="1100" b="1" spc="-130" dirty="0">
                <a:solidFill>
                  <a:srgbClr val="006FBF"/>
                </a:solidFill>
                <a:latin typeface="Arial"/>
                <a:cs typeface="Arial"/>
              </a:rPr>
              <a:t>EXPRESSIONS</a:t>
            </a:r>
            <a:r>
              <a:rPr sz="1400" b="1" spc="-130" dirty="0">
                <a:solidFill>
                  <a:srgbClr val="006FBF"/>
                </a:solidFill>
                <a:latin typeface="Arial"/>
                <a:cs typeface="Arial"/>
              </a:rPr>
              <a:t>,  </a:t>
            </a:r>
            <a:r>
              <a:rPr sz="1400" spc="-10" dirty="0">
                <a:latin typeface="Arial"/>
                <a:cs typeface="Arial"/>
              </a:rPr>
              <a:t>and </a:t>
            </a:r>
            <a:r>
              <a:rPr sz="1100" b="1" spc="-95" dirty="0">
                <a:solidFill>
                  <a:srgbClr val="006FBF"/>
                </a:solidFill>
                <a:latin typeface="Arial"/>
                <a:cs typeface="Arial"/>
              </a:rPr>
              <a:t>EYE </a:t>
            </a:r>
            <a:r>
              <a:rPr sz="1100" b="1" spc="-120" dirty="0">
                <a:solidFill>
                  <a:srgbClr val="006FBF"/>
                </a:solidFill>
                <a:latin typeface="Arial"/>
                <a:cs typeface="Arial"/>
              </a:rPr>
              <a:t>MOVEMENTS</a:t>
            </a:r>
            <a:r>
              <a:rPr sz="1400" spc="-120" dirty="0">
                <a:latin typeface="Arial"/>
                <a:cs typeface="Arial"/>
              </a:rPr>
              <a:t>. </a:t>
            </a:r>
            <a:r>
              <a:rPr sz="1400" spc="-5" dirty="0">
                <a:latin typeface="Arial"/>
                <a:cs typeface="Arial"/>
              </a:rPr>
              <a:t>Body language also varies depending </a:t>
            </a:r>
            <a:r>
              <a:rPr sz="1400" spc="-10" dirty="0">
                <a:latin typeface="Arial"/>
                <a:cs typeface="Arial"/>
              </a:rPr>
              <a:t>on </a:t>
            </a:r>
            <a:r>
              <a:rPr sz="1400" spc="-5" dirty="0">
                <a:latin typeface="Arial"/>
                <a:cs typeface="Arial"/>
              </a:rPr>
              <a:t>the culture. </a:t>
            </a:r>
            <a:r>
              <a:rPr sz="1400" dirty="0">
                <a:latin typeface="Arial"/>
                <a:cs typeface="Arial"/>
              </a:rPr>
              <a:t>There </a:t>
            </a:r>
            <a:r>
              <a:rPr sz="1400" spc="-10" dirty="0">
                <a:latin typeface="Arial"/>
                <a:cs typeface="Arial"/>
              </a:rPr>
              <a:t>are </a:t>
            </a:r>
            <a:r>
              <a:rPr sz="1400" spc="-5" dirty="0">
                <a:latin typeface="Arial"/>
                <a:cs typeface="Arial"/>
              </a:rPr>
              <a:t>a  </a:t>
            </a:r>
            <a:r>
              <a:rPr sz="1400" spc="-10" dirty="0">
                <a:latin typeface="Arial"/>
                <a:cs typeface="Arial"/>
              </a:rPr>
              <a:t>set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universally recognized gestures </a:t>
            </a:r>
            <a:r>
              <a:rPr sz="1400" spc="-10" dirty="0">
                <a:latin typeface="Arial"/>
                <a:cs typeface="Arial"/>
              </a:rPr>
              <a:t>but </a:t>
            </a:r>
            <a:r>
              <a:rPr sz="1400" spc="5" dirty="0">
                <a:latin typeface="Arial"/>
                <a:cs typeface="Arial"/>
              </a:rPr>
              <a:t>many </a:t>
            </a:r>
            <a:r>
              <a:rPr sz="1400" spc="-10" dirty="0">
                <a:latin typeface="Arial"/>
                <a:cs typeface="Arial"/>
              </a:rPr>
              <a:t>are </a:t>
            </a:r>
            <a:r>
              <a:rPr sz="1400" spc="-5" dirty="0">
                <a:latin typeface="Arial"/>
                <a:cs typeface="Arial"/>
              </a:rPr>
              <a:t>influenced </a:t>
            </a:r>
            <a:r>
              <a:rPr sz="1400" dirty="0">
                <a:latin typeface="Arial"/>
                <a:cs typeface="Arial"/>
              </a:rPr>
              <a:t>by </a:t>
            </a:r>
            <a:r>
              <a:rPr sz="1400" spc="-5" dirty="0">
                <a:latin typeface="Arial"/>
                <a:cs typeface="Arial"/>
              </a:rPr>
              <a:t>our social</a:t>
            </a:r>
            <a:r>
              <a:rPr sz="1400" spc="22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settings.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78183" y="4367325"/>
            <a:ext cx="5607724" cy="4469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r>
              <a:rPr dirty="0"/>
              <a:t>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r>
              <a:rPr dirty="0"/>
              <a:t>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331724" y="623113"/>
            <a:ext cx="6871334" cy="2168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0665" marR="358775" indent="-228600">
              <a:lnSpc>
                <a:spcPct val="143600"/>
              </a:lnSpc>
              <a:spcBef>
                <a:spcPts val="90"/>
              </a:spcBef>
              <a:buClr>
                <a:srgbClr val="933533"/>
              </a:buClr>
              <a:buFont typeface="UnDotum"/>
              <a:buChar char=""/>
              <a:tabLst>
                <a:tab pos="241300" algn="l"/>
              </a:tabLst>
            </a:pPr>
            <a:r>
              <a:rPr sz="1400" spc="-5" dirty="0">
                <a:latin typeface="Arial"/>
                <a:cs typeface="Arial"/>
              </a:rPr>
              <a:t>Body </a:t>
            </a:r>
            <a:r>
              <a:rPr sz="1400" dirty="0">
                <a:latin typeface="Arial"/>
                <a:cs typeface="Arial"/>
              </a:rPr>
              <a:t>language </a:t>
            </a:r>
            <a:r>
              <a:rPr sz="1400" spc="-5" dirty="0">
                <a:latin typeface="Arial"/>
                <a:cs typeface="Arial"/>
              </a:rPr>
              <a:t>is </a:t>
            </a:r>
            <a:r>
              <a:rPr sz="1400" dirty="0">
                <a:latin typeface="Arial"/>
                <a:cs typeface="Arial"/>
              </a:rPr>
              <a:t>typically subconscious </a:t>
            </a:r>
            <a:r>
              <a:rPr sz="1400" spc="-5" dirty="0">
                <a:latin typeface="Arial"/>
                <a:cs typeface="Arial"/>
              </a:rPr>
              <a:t>behaviour, and </a:t>
            </a:r>
            <a:r>
              <a:rPr sz="1400" spc="5" dirty="0">
                <a:latin typeface="Arial"/>
                <a:cs typeface="Arial"/>
              </a:rPr>
              <a:t>is </a:t>
            </a:r>
            <a:r>
              <a:rPr sz="1400" spc="-5" dirty="0">
                <a:latin typeface="Arial"/>
                <a:cs typeface="Arial"/>
              </a:rPr>
              <a:t>therefore considered  distinct from </a:t>
            </a:r>
            <a:r>
              <a:rPr sz="1400" dirty="0">
                <a:latin typeface="Arial"/>
                <a:cs typeface="Arial"/>
              </a:rPr>
              <a:t>sign </a:t>
            </a:r>
            <a:r>
              <a:rPr sz="1400" spc="-5" dirty="0">
                <a:latin typeface="Arial"/>
                <a:cs typeface="Arial"/>
              </a:rPr>
              <a:t>language, </a:t>
            </a:r>
            <a:r>
              <a:rPr sz="1400" spc="-10" dirty="0">
                <a:latin typeface="Arial"/>
                <a:cs typeface="Arial"/>
              </a:rPr>
              <a:t>which </a:t>
            </a:r>
            <a:r>
              <a:rPr sz="1400" spc="-5" dirty="0">
                <a:latin typeface="Arial"/>
                <a:cs typeface="Arial"/>
              </a:rPr>
              <a:t>is a </a:t>
            </a:r>
            <a:r>
              <a:rPr sz="1400" spc="5" dirty="0">
                <a:latin typeface="Arial"/>
                <a:cs typeface="Arial"/>
              </a:rPr>
              <a:t>fully </a:t>
            </a:r>
            <a:r>
              <a:rPr sz="1400" spc="-5" dirty="0">
                <a:latin typeface="Arial"/>
                <a:cs typeface="Arial"/>
              </a:rPr>
              <a:t>conscious and intentional </a:t>
            </a:r>
            <a:r>
              <a:rPr sz="1400" dirty="0">
                <a:latin typeface="Arial"/>
                <a:cs typeface="Arial"/>
              </a:rPr>
              <a:t>act of  </a:t>
            </a:r>
            <a:r>
              <a:rPr sz="1400" spc="-5" dirty="0">
                <a:latin typeface="Arial"/>
                <a:cs typeface="Arial"/>
              </a:rPr>
              <a:t>communication.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933533"/>
              </a:buClr>
              <a:buFont typeface="UnDotum"/>
              <a:buChar char=""/>
            </a:pPr>
            <a:endParaRPr sz="2050">
              <a:latin typeface="Arial"/>
              <a:cs typeface="Arial"/>
            </a:endParaRPr>
          </a:p>
          <a:p>
            <a:pPr marL="240665" marR="5080" indent="-228600">
              <a:lnSpc>
                <a:spcPct val="144300"/>
              </a:lnSpc>
              <a:buClr>
                <a:srgbClr val="933533"/>
              </a:buClr>
              <a:buFont typeface="UnDotum"/>
              <a:buChar char=""/>
              <a:tabLst>
                <a:tab pos="241300" algn="l"/>
              </a:tabLst>
            </a:pPr>
            <a:r>
              <a:rPr sz="1400" spc="-5" dirty="0">
                <a:solidFill>
                  <a:srgbClr val="242424"/>
                </a:solidFill>
                <a:latin typeface="Arial"/>
                <a:cs typeface="Arial"/>
              </a:rPr>
              <a:t>Body </a:t>
            </a:r>
            <a:r>
              <a:rPr sz="1400" dirty="0">
                <a:solidFill>
                  <a:srgbClr val="242424"/>
                </a:solidFill>
                <a:latin typeface="Arial"/>
                <a:cs typeface="Arial"/>
              </a:rPr>
              <a:t>language </a:t>
            </a:r>
            <a:r>
              <a:rPr sz="1400" spc="10" dirty="0">
                <a:solidFill>
                  <a:srgbClr val="242424"/>
                </a:solidFill>
                <a:latin typeface="Arial"/>
                <a:cs typeface="Arial"/>
              </a:rPr>
              <a:t>may </a:t>
            </a:r>
            <a:r>
              <a:rPr sz="1400" spc="-5" dirty="0">
                <a:solidFill>
                  <a:srgbClr val="242424"/>
                </a:solidFill>
                <a:latin typeface="Arial"/>
                <a:cs typeface="Arial"/>
              </a:rPr>
              <a:t>provide clues </a:t>
            </a:r>
            <a:r>
              <a:rPr sz="1400" spc="-10" dirty="0">
                <a:solidFill>
                  <a:srgbClr val="242424"/>
                </a:solidFill>
                <a:latin typeface="Arial"/>
                <a:cs typeface="Arial"/>
              </a:rPr>
              <a:t>as to the </a:t>
            </a:r>
            <a:r>
              <a:rPr sz="1400" spc="-5" dirty="0">
                <a:solidFill>
                  <a:srgbClr val="242424"/>
                </a:solidFill>
                <a:latin typeface="Arial"/>
                <a:cs typeface="Arial"/>
              </a:rPr>
              <a:t>attitude </a:t>
            </a:r>
            <a:r>
              <a:rPr sz="1400" dirty="0">
                <a:solidFill>
                  <a:srgbClr val="242424"/>
                </a:solidFill>
                <a:latin typeface="Arial"/>
                <a:cs typeface="Arial"/>
              </a:rPr>
              <a:t>or state </a:t>
            </a:r>
            <a:r>
              <a:rPr sz="1400" spc="-10" dirty="0">
                <a:solidFill>
                  <a:srgbClr val="242424"/>
                </a:solidFill>
                <a:latin typeface="Arial"/>
                <a:cs typeface="Arial"/>
              </a:rPr>
              <a:t>of </a:t>
            </a:r>
            <a:r>
              <a:rPr sz="1400" spc="-5" dirty="0">
                <a:solidFill>
                  <a:srgbClr val="242424"/>
                </a:solidFill>
                <a:latin typeface="Arial"/>
                <a:cs typeface="Arial"/>
              </a:rPr>
              <a:t>mind </a:t>
            </a:r>
            <a:r>
              <a:rPr sz="1400" spc="-10" dirty="0">
                <a:solidFill>
                  <a:srgbClr val="242424"/>
                </a:solidFill>
                <a:latin typeface="Arial"/>
                <a:cs typeface="Arial"/>
              </a:rPr>
              <a:t>of </a:t>
            </a:r>
            <a:r>
              <a:rPr sz="1400" spc="-5" dirty="0">
                <a:solidFill>
                  <a:srgbClr val="242424"/>
                </a:solidFill>
                <a:latin typeface="Arial"/>
                <a:cs typeface="Arial"/>
              </a:rPr>
              <a:t>a </a:t>
            </a:r>
            <a:r>
              <a:rPr sz="1400" dirty="0">
                <a:solidFill>
                  <a:srgbClr val="242424"/>
                </a:solidFill>
                <a:latin typeface="Arial"/>
                <a:cs typeface="Arial"/>
              </a:rPr>
              <a:t>person. </a:t>
            </a:r>
            <a:r>
              <a:rPr sz="1400" spc="-5" dirty="0">
                <a:solidFill>
                  <a:srgbClr val="242424"/>
                </a:solidFill>
                <a:latin typeface="Arial"/>
                <a:cs typeface="Arial"/>
              </a:rPr>
              <a:t>For  example, it </a:t>
            </a:r>
            <a:r>
              <a:rPr sz="1400" spc="5" dirty="0">
                <a:solidFill>
                  <a:srgbClr val="242424"/>
                </a:solidFill>
                <a:latin typeface="Arial"/>
                <a:cs typeface="Arial"/>
              </a:rPr>
              <a:t>may </a:t>
            </a:r>
            <a:r>
              <a:rPr sz="1400" dirty="0">
                <a:solidFill>
                  <a:srgbClr val="242424"/>
                </a:solidFill>
                <a:latin typeface="Arial"/>
                <a:cs typeface="Arial"/>
              </a:rPr>
              <a:t>indicate </a:t>
            </a:r>
            <a:r>
              <a:rPr sz="1400" spc="-5" dirty="0">
                <a:latin typeface="Arial"/>
                <a:cs typeface="Arial"/>
              </a:rPr>
              <a:t>aggression</a:t>
            </a:r>
            <a:r>
              <a:rPr sz="1400" spc="-5" dirty="0">
                <a:solidFill>
                  <a:srgbClr val="242424"/>
                </a:solidFill>
                <a:latin typeface="Arial"/>
                <a:cs typeface="Arial"/>
              </a:rPr>
              <a:t>, </a:t>
            </a:r>
            <a:r>
              <a:rPr sz="1400" spc="-5" dirty="0">
                <a:latin typeface="Arial"/>
                <a:cs typeface="Arial"/>
              </a:rPr>
              <a:t>attentiveness</a:t>
            </a:r>
            <a:r>
              <a:rPr sz="1400" spc="-5" dirty="0">
                <a:solidFill>
                  <a:srgbClr val="242424"/>
                </a:solidFill>
                <a:latin typeface="Arial"/>
                <a:cs typeface="Arial"/>
              </a:rPr>
              <a:t>, </a:t>
            </a:r>
            <a:r>
              <a:rPr sz="1400" spc="-5" dirty="0">
                <a:latin typeface="Arial"/>
                <a:cs typeface="Arial"/>
              </a:rPr>
              <a:t>boredom</a:t>
            </a:r>
            <a:r>
              <a:rPr sz="1400" spc="-5" dirty="0">
                <a:solidFill>
                  <a:srgbClr val="242424"/>
                </a:solidFill>
                <a:latin typeface="Arial"/>
                <a:cs typeface="Arial"/>
              </a:rPr>
              <a:t>, a</a:t>
            </a:r>
            <a:r>
              <a:rPr sz="1400" spc="-6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relaxed</a:t>
            </a:r>
            <a:endParaRPr sz="1400">
              <a:latin typeface="Arial"/>
              <a:cs typeface="Arial"/>
            </a:endParaRPr>
          </a:p>
          <a:p>
            <a:pPr marL="240665">
              <a:lnSpc>
                <a:spcPct val="100000"/>
              </a:lnSpc>
              <a:spcBef>
                <a:spcPts val="720"/>
              </a:spcBef>
            </a:pPr>
            <a:r>
              <a:rPr sz="1400" spc="-5" dirty="0">
                <a:latin typeface="Arial"/>
                <a:cs typeface="Arial"/>
              </a:rPr>
              <a:t>state</a:t>
            </a:r>
            <a:r>
              <a:rPr sz="1400" spc="-5" dirty="0">
                <a:solidFill>
                  <a:srgbClr val="242424"/>
                </a:solidFill>
                <a:latin typeface="Arial"/>
                <a:cs typeface="Arial"/>
              </a:rPr>
              <a:t>, </a:t>
            </a:r>
            <a:r>
              <a:rPr sz="1400" spc="-5" dirty="0">
                <a:latin typeface="Arial"/>
                <a:cs typeface="Arial"/>
              </a:rPr>
              <a:t>pleasure</a:t>
            </a:r>
            <a:r>
              <a:rPr sz="1400" spc="-5" dirty="0">
                <a:solidFill>
                  <a:srgbClr val="242424"/>
                </a:solidFill>
                <a:latin typeface="Arial"/>
                <a:cs typeface="Arial"/>
              </a:rPr>
              <a:t>, </a:t>
            </a:r>
            <a:r>
              <a:rPr sz="1400" spc="-5" dirty="0">
                <a:latin typeface="Arial"/>
                <a:cs typeface="Arial"/>
              </a:rPr>
              <a:t>amusement</a:t>
            </a:r>
            <a:r>
              <a:rPr sz="1400" spc="-5" dirty="0">
                <a:solidFill>
                  <a:srgbClr val="242424"/>
                </a:solidFill>
                <a:latin typeface="Arial"/>
                <a:cs typeface="Arial"/>
              </a:rPr>
              <a:t>, </a:t>
            </a:r>
            <a:r>
              <a:rPr sz="1400" spc="-10" dirty="0">
                <a:solidFill>
                  <a:srgbClr val="242424"/>
                </a:solidFill>
                <a:latin typeface="Arial"/>
                <a:cs typeface="Arial"/>
              </a:rPr>
              <a:t>and</a:t>
            </a:r>
            <a:r>
              <a:rPr sz="1400" spc="1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intoxication</a:t>
            </a:r>
            <a:r>
              <a:rPr sz="1050" spc="-5" dirty="0">
                <a:solidFill>
                  <a:srgbClr val="242424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6588" y="3410203"/>
            <a:ext cx="7052945" cy="3557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3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Introduction</a:t>
            </a:r>
            <a:endParaRPr sz="3600">
              <a:latin typeface="Arial"/>
              <a:cs typeface="Arial"/>
            </a:endParaRPr>
          </a:p>
          <a:p>
            <a:pPr marL="356870" marR="225425" indent="48260">
              <a:lnSpc>
                <a:spcPct val="101000"/>
              </a:lnSpc>
              <a:spcBef>
                <a:spcPts val="1175"/>
              </a:spcBef>
            </a:pPr>
            <a:r>
              <a:rPr sz="1400" spc="-5" dirty="0">
                <a:latin typeface="Arial"/>
                <a:cs typeface="Arial"/>
              </a:rPr>
              <a:t>Each person's </a:t>
            </a:r>
            <a:r>
              <a:rPr sz="1400" dirty="0">
                <a:latin typeface="Arial"/>
                <a:cs typeface="Arial"/>
              </a:rPr>
              <a:t>body </a:t>
            </a:r>
            <a:r>
              <a:rPr sz="1400" spc="-5" dirty="0">
                <a:latin typeface="Arial"/>
                <a:cs typeface="Arial"/>
              </a:rPr>
              <a:t>language is a </a:t>
            </a:r>
            <a:r>
              <a:rPr sz="1400" dirty="0">
                <a:latin typeface="Arial"/>
                <a:cs typeface="Arial"/>
              </a:rPr>
              <a:t>bit </a:t>
            </a:r>
            <a:r>
              <a:rPr sz="1400" spc="-5" dirty="0">
                <a:latin typeface="Arial"/>
                <a:cs typeface="Arial"/>
              </a:rPr>
              <a:t>different. Keep </a:t>
            </a:r>
            <a:r>
              <a:rPr sz="1400" spc="5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mind that certain </a:t>
            </a:r>
            <a:r>
              <a:rPr sz="1400" dirty="0">
                <a:latin typeface="Arial"/>
                <a:cs typeface="Arial"/>
              </a:rPr>
              <a:t>body  </a:t>
            </a:r>
            <a:r>
              <a:rPr sz="1400" spc="-5" dirty="0">
                <a:latin typeface="Arial"/>
                <a:cs typeface="Arial"/>
              </a:rPr>
              <a:t>language </a:t>
            </a:r>
            <a:r>
              <a:rPr sz="1400" dirty="0">
                <a:latin typeface="Arial"/>
                <a:cs typeface="Arial"/>
              </a:rPr>
              <a:t>signals might mean something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one </a:t>
            </a:r>
            <a:r>
              <a:rPr sz="1400" dirty="0">
                <a:latin typeface="Arial"/>
                <a:cs typeface="Arial"/>
              </a:rPr>
              <a:t>person; </a:t>
            </a:r>
            <a:r>
              <a:rPr sz="1400" spc="-5" dirty="0">
                <a:latin typeface="Arial"/>
                <a:cs typeface="Arial"/>
              </a:rPr>
              <a:t>and </a:t>
            </a:r>
            <a:r>
              <a:rPr sz="1400" spc="10" dirty="0">
                <a:latin typeface="Arial"/>
                <a:cs typeface="Arial"/>
              </a:rPr>
              <a:t>they </a:t>
            </a:r>
            <a:r>
              <a:rPr sz="1400" spc="-5" dirty="0">
                <a:latin typeface="Arial"/>
                <a:cs typeface="Arial"/>
              </a:rPr>
              <a:t>might mean  something entirely different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someone </a:t>
            </a:r>
            <a:r>
              <a:rPr sz="1400" spc="-10" dirty="0">
                <a:latin typeface="Arial"/>
                <a:cs typeface="Arial"/>
              </a:rPr>
              <a:t>else. </a:t>
            </a:r>
            <a:r>
              <a:rPr sz="1400" spc="-5" dirty="0">
                <a:latin typeface="Arial"/>
                <a:cs typeface="Arial"/>
              </a:rPr>
              <a:t>And </a:t>
            </a:r>
            <a:r>
              <a:rPr sz="1400" dirty="0">
                <a:latin typeface="Arial"/>
                <a:cs typeface="Arial"/>
              </a:rPr>
              <a:t>body language </a:t>
            </a:r>
            <a:r>
              <a:rPr sz="1400" spc="-5" dirty="0">
                <a:latin typeface="Arial"/>
                <a:cs typeface="Arial"/>
              </a:rPr>
              <a:t>differs culturally,  </a:t>
            </a:r>
            <a:r>
              <a:rPr sz="1400" spc="-10" dirty="0">
                <a:latin typeface="Arial"/>
                <a:cs typeface="Arial"/>
              </a:rPr>
              <a:t>which </a:t>
            </a:r>
            <a:r>
              <a:rPr sz="1400" spc="-5" dirty="0">
                <a:latin typeface="Arial"/>
                <a:cs typeface="Arial"/>
              </a:rPr>
              <a:t>adds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the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soup.</a:t>
            </a:r>
            <a:endParaRPr sz="1400">
              <a:latin typeface="Arial"/>
              <a:cs typeface="Arial"/>
            </a:endParaRPr>
          </a:p>
          <a:p>
            <a:pPr marL="356870" marR="29845">
              <a:lnSpc>
                <a:spcPct val="100699"/>
              </a:lnSpc>
              <a:spcBef>
                <a:spcPts val="994"/>
              </a:spcBef>
            </a:pPr>
            <a:r>
              <a:rPr sz="1400" spc="-5" dirty="0">
                <a:latin typeface="Arial"/>
                <a:cs typeface="Arial"/>
              </a:rPr>
              <a:t>Body </a:t>
            </a:r>
            <a:r>
              <a:rPr sz="1400" dirty="0">
                <a:latin typeface="Arial"/>
                <a:cs typeface="Arial"/>
              </a:rPr>
              <a:t>language </a:t>
            </a:r>
            <a:r>
              <a:rPr sz="1400" spc="-5" dirty="0">
                <a:latin typeface="Arial"/>
                <a:cs typeface="Arial"/>
              </a:rPr>
              <a:t>is the </a:t>
            </a:r>
            <a:r>
              <a:rPr sz="1400" dirty="0">
                <a:latin typeface="Arial"/>
                <a:cs typeface="Arial"/>
              </a:rPr>
              <a:t>reason </a:t>
            </a:r>
            <a:r>
              <a:rPr sz="1400" spc="-10" dirty="0">
                <a:latin typeface="Arial"/>
                <a:cs typeface="Arial"/>
              </a:rPr>
              <a:t>why </a:t>
            </a:r>
            <a:r>
              <a:rPr sz="1400" spc="-5" dirty="0">
                <a:latin typeface="Arial"/>
                <a:cs typeface="Arial"/>
              </a:rPr>
              <a:t>selling </a:t>
            </a:r>
            <a:r>
              <a:rPr sz="1400" spc="-10" dirty="0">
                <a:latin typeface="Arial"/>
                <a:cs typeface="Arial"/>
              </a:rPr>
              <a:t>face-to-face </a:t>
            </a:r>
            <a:r>
              <a:rPr sz="1400" spc="-5" dirty="0">
                <a:latin typeface="Arial"/>
                <a:cs typeface="Arial"/>
              </a:rPr>
              <a:t>has a huge advantage over  selling </a:t>
            </a:r>
            <a:r>
              <a:rPr sz="1400" dirty="0">
                <a:latin typeface="Arial"/>
                <a:cs typeface="Arial"/>
              </a:rPr>
              <a:t>by </a:t>
            </a:r>
            <a:r>
              <a:rPr sz="1400" spc="-5" dirty="0">
                <a:latin typeface="Arial"/>
                <a:cs typeface="Arial"/>
              </a:rPr>
              <a:t>phone </a:t>
            </a:r>
            <a:r>
              <a:rPr sz="1400" dirty="0">
                <a:latin typeface="Arial"/>
                <a:cs typeface="Arial"/>
              </a:rPr>
              <a:t>Body </a:t>
            </a:r>
            <a:r>
              <a:rPr sz="1400" spc="-5" dirty="0">
                <a:latin typeface="Arial"/>
                <a:cs typeface="Arial"/>
              </a:rPr>
              <a:t>language </a:t>
            </a:r>
            <a:r>
              <a:rPr sz="1400" dirty="0">
                <a:latin typeface="Arial"/>
                <a:cs typeface="Arial"/>
              </a:rPr>
              <a:t>can tell </a:t>
            </a:r>
            <a:r>
              <a:rPr sz="1400" spc="-5" dirty="0">
                <a:latin typeface="Arial"/>
                <a:cs typeface="Arial"/>
              </a:rPr>
              <a:t>a lot </a:t>
            </a:r>
            <a:r>
              <a:rPr sz="1400" dirty="0">
                <a:latin typeface="Arial"/>
                <a:cs typeface="Arial"/>
              </a:rPr>
              <a:t>about </a:t>
            </a:r>
            <a:r>
              <a:rPr sz="1400" spc="5" dirty="0">
                <a:latin typeface="Arial"/>
                <a:cs typeface="Arial"/>
              </a:rPr>
              <a:t>how </a:t>
            </a:r>
            <a:r>
              <a:rPr sz="1400" spc="-10" dirty="0">
                <a:latin typeface="Arial"/>
                <a:cs typeface="Arial"/>
              </a:rPr>
              <a:t>you </a:t>
            </a:r>
            <a:r>
              <a:rPr sz="1400" spc="-5" dirty="0">
                <a:latin typeface="Arial"/>
                <a:cs typeface="Arial"/>
              </a:rPr>
              <a:t>feel and </a:t>
            </a:r>
            <a:r>
              <a:rPr sz="1400" spc="-10" dirty="0">
                <a:latin typeface="Arial"/>
                <a:cs typeface="Arial"/>
              </a:rPr>
              <a:t>what </a:t>
            </a:r>
            <a:r>
              <a:rPr sz="1400" spc="-15" dirty="0">
                <a:latin typeface="Arial"/>
                <a:cs typeface="Arial"/>
              </a:rPr>
              <a:t>you </a:t>
            </a:r>
            <a:r>
              <a:rPr sz="1400" spc="-5" dirty="0">
                <a:latin typeface="Arial"/>
                <a:cs typeface="Arial"/>
              </a:rPr>
              <a:t>are  thinking. </a:t>
            </a:r>
            <a:r>
              <a:rPr sz="1400" spc="5" dirty="0">
                <a:latin typeface="Arial"/>
                <a:cs typeface="Arial"/>
              </a:rPr>
              <a:t>Body </a:t>
            </a:r>
            <a:r>
              <a:rPr sz="1400" spc="-5" dirty="0">
                <a:latin typeface="Arial"/>
                <a:cs typeface="Arial"/>
              </a:rPr>
              <a:t>language is also a </a:t>
            </a:r>
            <a:r>
              <a:rPr sz="1400" dirty="0">
                <a:latin typeface="Arial"/>
                <a:cs typeface="Arial"/>
              </a:rPr>
              <a:t>way of </a:t>
            </a:r>
            <a:r>
              <a:rPr sz="1400" spc="-5" dirty="0">
                <a:latin typeface="Arial"/>
                <a:cs typeface="Arial"/>
              </a:rPr>
              <a:t>communication. There are estimates saying  </a:t>
            </a:r>
            <a:r>
              <a:rPr sz="1400" spc="-10" dirty="0">
                <a:latin typeface="Arial"/>
                <a:cs typeface="Arial"/>
              </a:rPr>
              <a:t>that 90 </a:t>
            </a:r>
            <a:r>
              <a:rPr sz="1400" spc="-5" dirty="0">
                <a:latin typeface="Arial"/>
                <a:cs typeface="Arial"/>
              </a:rPr>
              <a:t>percent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all information given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others is </a:t>
            </a:r>
            <a:r>
              <a:rPr sz="1400" dirty="0">
                <a:latin typeface="Arial"/>
                <a:cs typeface="Arial"/>
              </a:rPr>
              <a:t>communicated </a:t>
            </a:r>
            <a:r>
              <a:rPr sz="1400" spc="-5" dirty="0">
                <a:latin typeface="Arial"/>
                <a:cs typeface="Arial"/>
              </a:rPr>
              <a:t>through </a:t>
            </a:r>
            <a:r>
              <a:rPr sz="1400" dirty="0">
                <a:latin typeface="Arial"/>
                <a:cs typeface="Arial"/>
              </a:rPr>
              <a:t>body  </a:t>
            </a:r>
            <a:r>
              <a:rPr sz="1400" spc="-5" dirty="0">
                <a:latin typeface="Arial"/>
                <a:cs typeface="Arial"/>
              </a:rPr>
              <a:t>language.</a:t>
            </a:r>
            <a:endParaRPr sz="1400">
              <a:latin typeface="Arial"/>
              <a:cs typeface="Arial"/>
            </a:endParaRPr>
          </a:p>
          <a:p>
            <a:pPr marL="356870" marR="5080">
              <a:lnSpc>
                <a:spcPct val="100699"/>
              </a:lnSpc>
              <a:spcBef>
                <a:spcPts val="994"/>
              </a:spcBef>
            </a:pPr>
            <a:r>
              <a:rPr sz="1400" spc="-10" dirty="0">
                <a:latin typeface="Arial"/>
                <a:cs typeface="Arial"/>
              </a:rPr>
              <a:t>Our </a:t>
            </a:r>
            <a:r>
              <a:rPr sz="1400" dirty="0">
                <a:latin typeface="Arial"/>
                <a:cs typeface="Arial"/>
              </a:rPr>
              <a:t>body language </a:t>
            </a:r>
            <a:r>
              <a:rPr sz="1400" spc="-10" dirty="0">
                <a:latin typeface="Arial"/>
                <a:cs typeface="Arial"/>
              </a:rPr>
              <a:t>will </a:t>
            </a:r>
            <a:r>
              <a:rPr sz="1400" dirty="0">
                <a:latin typeface="Arial"/>
                <a:cs typeface="Arial"/>
              </a:rPr>
              <a:t>give </a:t>
            </a:r>
            <a:r>
              <a:rPr sz="1400" spc="-5" dirty="0">
                <a:latin typeface="Arial"/>
                <a:cs typeface="Arial"/>
              </a:rPr>
              <a:t>others </a:t>
            </a:r>
            <a:r>
              <a:rPr sz="1400" dirty="0">
                <a:latin typeface="Arial"/>
                <a:cs typeface="Arial"/>
              </a:rPr>
              <a:t>an impression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ourselves </a:t>
            </a:r>
            <a:r>
              <a:rPr sz="1400" dirty="0">
                <a:latin typeface="Arial"/>
                <a:cs typeface="Arial"/>
              </a:rPr>
              <a:t>or show </a:t>
            </a:r>
            <a:r>
              <a:rPr sz="1400" spc="-5" dirty="0">
                <a:latin typeface="Arial"/>
                <a:cs typeface="Arial"/>
              </a:rPr>
              <a:t>our  emotions. </a:t>
            </a:r>
            <a:r>
              <a:rPr sz="1400" dirty="0">
                <a:latin typeface="Arial"/>
                <a:cs typeface="Arial"/>
              </a:rPr>
              <a:t>Body language </a:t>
            </a:r>
            <a:r>
              <a:rPr sz="1400" spc="-10" dirty="0">
                <a:latin typeface="Arial"/>
                <a:cs typeface="Arial"/>
              </a:rPr>
              <a:t>can tell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dirty="0">
                <a:latin typeface="Arial"/>
                <a:cs typeface="Arial"/>
              </a:rPr>
              <a:t>lot </a:t>
            </a:r>
            <a:r>
              <a:rPr sz="1400" spc="-5" dirty="0">
                <a:latin typeface="Arial"/>
                <a:cs typeface="Arial"/>
              </a:rPr>
              <a:t>about how </a:t>
            </a:r>
            <a:r>
              <a:rPr sz="1400" spc="-15" dirty="0">
                <a:latin typeface="Arial"/>
                <a:cs typeface="Arial"/>
              </a:rPr>
              <a:t>you </a:t>
            </a:r>
            <a:r>
              <a:rPr sz="1400" spc="-5" dirty="0">
                <a:latin typeface="Arial"/>
                <a:cs typeface="Arial"/>
              </a:rPr>
              <a:t>feel and what </a:t>
            </a:r>
            <a:r>
              <a:rPr sz="1400" spc="-10" dirty="0">
                <a:latin typeface="Arial"/>
                <a:cs typeface="Arial"/>
              </a:rPr>
              <a:t>you </a:t>
            </a:r>
            <a:r>
              <a:rPr sz="1400" spc="-5" dirty="0">
                <a:latin typeface="Arial"/>
                <a:cs typeface="Arial"/>
              </a:rPr>
              <a:t>are thinking.  Body </a:t>
            </a:r>
            <a:r>
              <a:rPr sz="1400" dirty="0">
                <a:latin typeface="Arial"/>
                <a:cs typeface="Arial"/>
              </a:rPr>
              <a:t>language </a:t>
            </a:r>
            <a:r>
              <a:rPr sz="1400" spc="-5" dirty="0">
                <a:latin typeface="Arial"/>
                <a:cs typeface="Arial"/>
              </a:rPr>
              <a:t>is </a:t>
            </a:r>
            <a:r>
              <a:rPr sz="1400" dirty="0">
                <a:latin typeface="Arial"/>
                <a:cs typeface="Arial"/>
              </a:rPr>
              <a:t>also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spc="-10" dirty="0">
                <a:latin typeface="Arial"/>
                <a:cs typeface="Arial"/>
              </a:rPr>
              <a:t>way of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communication.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1012" y="7773720"/>
            <a:ext cx="59486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1400" b="1" i="1" spc="-5" dirty="0">
                <a:solidFill>
                  <a:srgbClr val="006FBF"/>
                </a:solidFill>
                <a:latin typeface="Verdana"/>
                <a:cs typeface="Verdana"/>
              </a:rPr>
              <a:t>“If actions speak louder than words, </a:t>
            </a:r>
            <a:r>
              <a:rPr sz="1400" b="1" i="1" spc="-10" dirty="0">
                <a:solidFill>
                  <a:srgbClr val="006FBF"/>
                </a:solidFill>
                <a:latin typeface="Verdana"/>
                <a:cs typeface="Verdana"/>
              </a:rPr>
              <a:t>then </a:t>
            </a:r>
            <a:r>
              <a:rPr sz="1400" b="1" i="1" dirty="0">
                <a:solidFill>
                  <a:srgbClr val="006FBF"/>
                </a:solidFill>
                <a:latin typeface="Verdana"/>
                <a:cs typeface="Verdana"/>
              </a:rPr>
              <a:t>body </a:t>
            </a:r>
            <a:r>
              <a:rPr sz="1400" b="1" i="1" spc="-5" dirty="0">
                <a:solidFill>
                  <a:srgbClr val="006FBF"/>
                </a:solidFill>
                <a:latin typeface="Verdana"/>
                <a:cs typeface="Verdana"/>
              </a:rPr>
              <a:t>language is  shouting”.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43911" y="2590800"/>
            <a:ext cx="585470" cy="18415"/>
            <a:chOff x="2343911" y="2590800"/>
            <a:chExt cx="585470" cy="18415"/>
          </a:xfrm>
        </p:grpSpPr>
        <p:sp>
          <p:nvSpPr>
            <p:cNvPr id="3" name="object 3"/>
            <p:cNvSpPr/>
            <p:nvPr/>
          </p:nvSpPr>
          <p:spPr>
            <a:xfrm>
              <a:off x="2350007" y="2596895"/>
              <a:ext cx="579120" cy="12700"/>
            </a:xfrm>
            <a:custGeom>
              <a:avLst/>
              <a:gdLst/>
              <a:ahLst/>
              <a:cxnLst/>
              <a:rect l="l" t="t" r="r" b="b"/>
              <a:pathLst>
                <a:path w="579119" h="12700">
                  <a:moveTo>
                    <a:pt x="579119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579119" y="12192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43911" y="2590800"/>
              <a:ext cx="579120" cy="12700"/>
            </a:xfrm>
            <a:custGeom>
              <a:avLst/>
              <a:gdLst/>
              <a:ahLst/>
              <a:cxnLst/>
              <a:rect l="l" t="t" r="r" b="b"/>
              <a:pathLst>
                <a:path w="579119" h="12700">
                  <a:moveTo>
                    <a:pt x="579119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579119" y="12192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BF4F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368295" y="2962655"/>
            <a:ext cx="2057400" cy="18415"/>
            <a:chOff x="2368295" y="2962655"/>
            <a:chExt cx="2057400" cy="18415"/>
          </a:xfrm>
        </p:grpSpPr>
        <p:sp>
          <p:nvSpPr>
            <p:cNvPr id="6" name="object 6"/>
            <p:cNvSpPr/>
            <p:nvPr/>
          </p:nvSpPr>
          <p:spPr>
            <a:xfrm>
              <a:off x="2374391" y="2968751"/>
              <a:ext cx="2051685" cy="12700"/>
            </a:xfrm>
            <a:custGeom>
              <a:avLst/>
              <a:gdLst/>
              <a:ahLst/>
              <a:cxnLst/>
              <a:rect l="l" t="t" r="r" b="b"/>
              <a:pathLst>
                <a:path w="2051685" h="12700">
                  <a:moveTo>
                    <a:pt x="2051304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2051304" y="12192"/>
                  </a:lnTo>
                  <a:lnTo>
                    <a:pt x="2051304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68295" y="2962655"/>
              <a:ext cx="2051685" cy="12700"/>
            </a:xfrm>
            <a:custGeom>
              <a:avLst/>
              <a:gdLst/>
              <a:ahLst/>
              <a:cxnLst/>
              <a:rect l="l" t="t" r="r" b="b"/>
              <a:pathLst>
                <a:path w="2051685" h="12700">
                  <a:moveTo>
                    <a:pt x="2051304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2051304" y="12192"/>
                  </a:lnTo>
                  <a:lnTo>
                    <a:pt x="2051304" y="0"/>
                  </a:lnTo>
                  <a:close/>
                </a:path>
              </a:pathLst>
            </a:custGeom>
            <a:solidFill>
              <a:srgbClr val="BF4F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447544" y="3337559"/>
            <a:ext cx="2694940" cy="21590"/>
            <a:chOff x="2447544" y="3337559"/>
            <a:chExt cx="2694940" cy="21590"/>
          </a:xfrm>
        </p:grpSpPr>
        <p:sp>
          <p:nvSpPr>
            <p:cNvPr id="9" name="object 9"/>
            <p:cNvSpPr/>
            <p:nvPr/>
          </p:nvSpPr>
          <p:spPr>
            <a:xfrm>
              <a:off x="2453640" y="3343655"/>
              <a:ext cx="2688590" cy="15240"/>
            </a:xfrm>
            <a:custGeom>
              <a:avLst/>
              <a:gdLst/>
              <a:ahLst/>
              <a:cxnLst/>
              <a:rect l="l" t="t" r="r" b="b"/>
              <a:pathLst>
                <a:path w="2688590" h="15239">
                  <a:moveTo>
                    <a:pt x="268833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2688336" y="15240"/>
                  </a:lnTo>
                  <a:lnTo>
                    <a:pt x="2688336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47544" y="3337559"/>
              <a:ext cx="2688590" cy="15240"/>
            </a:xfrm>
            <a:custGeom>
              <a:avLst/>
              <a:gdLst/>
              <a:ahLst/>
              <a:cxnLst/>
              <a:rect l="l" t="t" r="r" b="b"/>
              <a:pathLst>
                <a:path w="2688590" h="15239">
                  <a:moveTo>
                    <a:pt x="268833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2688335" y="15240"/>
                  </a:lnTo>
                  <a:lnTo>
                    <a:pt x="2688335" y="0"/>
                  </a:lnTo>
                  <a:close/>
                </a:path>
              </a:pathLst>
            </a:custGeom>
            <a:solidFill>
              <a:srgbClr val="BF4F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31012" y="1060196"/>
            <a:ext cx="6616700" cy="36302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39878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According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Albert </a:t>
            </a:r>
            <a:r>
              <a:rPr sz="1400" spc="-5" dirty="0">
                <a:latin typeface="Arial"/>
                <a:cs typeface="Arial"/>
              </a:rPr>
              <a:t>Mehrabian(1971),one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the foremost </a:t>
            </a:r>
            <a:r>
              <a:rPr sz="1400" spc="-5" dirty="0">
                <a:latin typeface="Arial"/>
                <a:cs typeface="Arial"/>
              </a:rPr>
              <a:t>experts in </a:t>
            </a:r>
            <a:r>
              <a:rPr sz="1400" spc="-10" dirty="0">
                <a:latin typeface="Arial"/>
                <a:cs typeface="Arial"/>
              </a:rPr>
              <a:t>non-verbal  </a:t>
            </a:r>
            <a:r>
              <a:rPr sz="1400" spc="-5" dirty="0">
                <a:latin typeface="Arial"/>
                <a:cs typeface="Arial"/>
              </a:rPr>
              <a:t>communication ,the visual depicts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10" dirty="0">
                <a:latin typeface="Arial"/>
                <a:cs typeface="Arial"/>
              </a:rPr>
              <a:t>non-verbal </a:t>
            </a:r>
            <a:r>
              <a:rPr sz="1400" dirty="0">
                <a:latin typeface="Arial"/>
                <a:cs typeface="Arial"/>
              </a:rPr>
              <a:t>behaviour </a:t>
            </a:r>
            <a:r>
              <a:rPr sz="1400" spc="-5" dirty="0">
                <a:latin typeface="Arial"/>
                <a:cs typeface="Arial"/>
              </a:rPr>
              <a:t>while</a:t>
            </a:r>
            <a:r>
              <a:rPr sz="1400" spc="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speaking.</a:t>
            </a:r>
            <a:endParaRPr sz="1400">
              <a:latin typeface="Arial"/>
              <a:cs typeface="Arial"/>
            </a:endParaRPr>
          </a:p>
          <a:p>
            <a:pPr marL="12700" marR="485775">
              <a:lnSpc>
                <a:spcPct val="100000"/>
              </a:lnSpc>
              <a:spcBef>
                <a:spcPts val="25"/>
              </a:spcBef>
            </a:pPr>
            <a:r>
              <a:rPr sz="1400" spc="-5" dirty="0">
                <a:latin typeface="Arial"/>
                <a:cs typeface="Arial"/>
              </a:rPr>
              <a:t>Mehrabian </a:t>
            </a:r>
            <a:r>
              <a:rPr sz="1400" dirty="0">
                <a:latin typeface="Arial"/>
                <a:cs typeface="Arial"/>
              </a:rPr>
              <a:t>noted </a:t>
            </a:r>
            <a:r>
              <a:rPr sz="1400" spc="-5" dirty="0">
                <a:latin typeface="Arial"/>
                <a:cs typeface="Arial"/>
              </a:rPr>
              <a:t>that </a:t>
            </a:r>
            <a:r>
              <a:rPr sz="1400" spc="10" dirty="0">
                <a:latin typeface="Arial"/>
                <a:cs typeface="Arial"/>
              </a:rPr>
              <a:t>if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message </a:t>
            </a:r>
            <a:r>
              <a:rPr sz="1400" spc="-10" dirty="0">
                <a:latin typeface="Arial"/>
                <a:cs typeface="Arial"/>
              </a:rPr>
              <a:t>was </a:t>
            </a:r>
            <a:r>
              <a:rPr sz="1400" spc="-5" dirty="0">
                <a:latin typeface="Arial"/>
                <a:cs typeface="Arial"/>
              </a:rPr>
              <a:t>inconsistent </a:t>
            </a:r>
            <a:r>
              <a:rPr sz="1400" dirty="0">
                <a:latin typeface="Arial"/>
                <a:cs typeface="Arial"/>
              </a:rPr>
              <a:t>the impact </a:t>
            </a:r>
            <a:r>
              <a:rPr sz="1400" spc="-5" dirty="0">
                <a:latin typeface="Arial"/>
                <a:cs typeface="Arial"/>
              </a:rPr>
              <a:t>would </a:t>
            </a:r>
            <a:r>
              <a:rPr sz="1400" dirty="0">
                <a:latin typeface="Arial"/>
                <a:cs typeface="Arial"/>
              </a:rPr>
              <a:t>be as  </a:t>
            </a:r>
            <a:r>
              <a:rPr sz="1400" spc="-10" dirty="0">
                <a:latin typeface="Arial"/>
                <a:cs typeface="Arial"/>
              </a:rPr>
              <a:t>follows: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Arial"/>
              <a:cs typeface="Arial"/>
            </a:endParaRPr>
          </a:p>
          <a:p>
            <a:pPr marL="411480" indent="-229235">
              <a:lnSpc>
                <a:spcPct val="100000"/>
              </a:lnSpc>
              <a:buClr>
                <a:srgbClr val="F9BE8E"/>
              </a:buClr>
              <a:buFont typeface="UnDotum"/>
              <a:buChar char=""/>
              <a:tabLst>
                <a:tab pos="411480" algn="l"/>
                <a:tab pos="412115" algn="l"/>
              </a:tabLst>
            </a:pPr>
            <a:r>
              <a:rPr sz="1400" b="1" dirty="0">
                <a:latin typeface="Comic Sans MS"/>
                <a:cs typeface="Comic Sans MS"/>
              </a:rPr>
              <a:t>V</a:t>
            </a:r>
            <a:r>
              <a:rPr sz="1100" b="1" dirty="0">
                <a:latin typeface="Comic Sans MS"/>
                <a:cs typeface="Comic Sans MS"/>
              </a:rPr>
              <a:t>ERBAL </a:t>
            </a:r>
            <a:r>
              <a:rPr sz="1400" spc="-10" dirty="0">
                <a:latin typeface="Arial"/>
                <a:cs typeface="Arial"/>
              </a:rPr>
              <a:t>--- 7%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[W</a:t>
            </a:r>
            <a:r>
              <a:rPr sz="1100" dirty="0">
                <a:latin typeface="Arial"/>
                <a:cs typeface="Arial"/>
              </a:rPr>
              <a:t>ORDS</a:t>
            </a:r>
            <a:r>
              <a:rPr sz="1400" dirty="0">
                <a:latin typeface="Arial"/>
                <a:cs typeface="Arial"/>
              </a:rPr>
              <a:t>]</a:t>
            </a:r>
            <a:endParaRPr sz="1400">
              <a:latin typeface="Arial"/>
              <a:cs typeface="Arial"/>
            </a:endParaRPr>
          </a:p>
          <a:p>
            <a:pPr marL="411480" indent="-229235">
              <a:lnSpc>
                <a:spcPct val="100000"/>
              </a:lnSpc>
              <a:spcBef>
                <a:spcPts val="1245"/>
              </a:spcBef>
              <a:buClr>
                <a:srgbClr val="F9BE8E"/>
              </a:buClr>
              <a:buFont typeface="UnDotum"/>
              <a:buChar char=""/>
              <a:tabLst>
                <a:tab pos="411480" algn="l"/>
                <a:tab pos="412115" algn="l"/>
              </a:tabLst>
            </a:pPr>
            <a:r>
              <a:rPr sz="1400" b="1" spc="-5" dirty="0">
                <a:latin typeface="Comic Sans MS"/>
                <a:cs typeface="Comic Sans MS"/>
              </a:rPr>
              <a:t>V</a:t>
            </a:r>
            <a:r>
              <a:rPr sz="1100" b="1" spc="-5" dirty="0">
                <a:latin typeface="Comic Sans MS"/>
                <a:cs typeface="Comic Sans MS"/>
              </a:rPr>
              <a:t>OCAL </a:t>
            </a:r>
            <a:r>
              <a:rPr sz="1400" spc="-5" dirty="0">
                <a:latin typeface="Arial"/>
                <a:cs typeface="Arial"/>
              </a:rPr>
              <a:t>--- 38% [T</a:t>
            </a:r>
            <a:r>
              <a:rPr sz="1100" spc="-5" dirty="0">
                <a:latin typeface="Arial"/>
                <a:cs typeface="Arial"/>
              </a:rPr>
              <a:t>ONE </a:t>
            </a:r>
            <a:r>
              <a:rPr sz="1100" spc="5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VOICE</a:t>
            </a:r>
            <a:r>
              <a:rPr sz="1400" spc="-5" dirty="0">
                <a:latin typeface="Arial"/>
                <a:cs typeface="Arial"/>
              </a:rPr>
              <a:t>,</a:t>
            </a:r>
            <a:r>
              <a:rPr sz="1400" spc="-1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NFLECTION</a:t>
            </a:r>
            <a:r>
              <a:rPr sz="1400" spc="-5" dirty="0">
                <a:latin typeface="Arial"/>
                <a:cs typeface="Arial"/>
              </a:rPr>
              <a:t>]</a:t>
            </a:r>
            <a:endParaRPr sz="1400">
              <a:latin typeface="Arial"/>
              <a:cs typeface="Arial"/>
            </a:endParaRPr>
          </a:p>
          <a:p>
            <a:pPr marL="411480" indent="-229235">
              <a:lnSpc>
                <a:spcPct val="100000"/>
              </a:lnSpc>
              <a:spcBef>
                <a:spcPts val="1225"/>
              </a:spcBef>
              <a:buClr>
                <a:srgbClr val="F9BE8E"/>
              </a:buClr>
              <a:buFont typeface="UnDotum"/>
              <a:buChar char=""/>
              <a:tabLst>
                <a:tab pos="411480" algn="l"/>
                <a:tab pos="412115" algn="l"/>
              </a:tabLst>
            </a:pPr>
            <a:r>
              <a:rPr sz="1400" b="1" dirty="0">
                <a:latin typeface="Comic Sans MS"/>
                <a:cs typeface="Comic Sans MS"/>
              </a:rPr>
              <a:t>V</a:t>
            </a:r>
            <a:r>
              <a:rPr sz="1100" b="1" dirty="0">
                <a:latin typeface="Comic Sans MS"/>
                <a:cs typeface="Comic Sans MS"/>
              </a:rPr>
              <a:t>ISUAL </a:t>
            </a:r>
            <a:r>
              <a:rPr sz="1400" spc="-10" dirty="0">
                <a:latin typeface="Arial"/>
                <a:cs typeface="Arial"/>
              </a:rPr>
              <a:t>--- 55% </a:t>
            </a:r>
            <a:r>
              <a:rPr sz="1400" dirty="0">
                <a:latin typeface="Arial"/>
                <a:cs typeface="Arial"/>
              </a:rPr>
              <a:t>[</a:t>
            </a:r>
            <a:r>
              <a:rPr sz="1400" dirty="0">
                <a:latin typeface="Comic Sans MS"/>
                <a:cs typeface="Comic Sans MS"/>
              </a:rPr>
              <a:t>N</a:t>
            </a:r>
            <a:r>
              <a:rPr sz="1100" dirty="0">
                <a:latin typeface="Comic Sans MS"/>
                <a:cs typeface="Comic Sans MS"/>
              </a:rPr>
              <a:t>ON</a:t>
            </a:r>
            <a:r>
              <a:rPr sz="1400" dirty="0">
                <a:latin typeface="Comic Sans MS"/>
                <a:cs typeface="Comic Sans MS"/>
              </a:rPr>
              <a:t>-V</a:t>
            </a:r>
            <a:r>
              <a:rPr sz="1100" dirty="0">
                <a:latin typeface="Comic Sans MS"/>
                <a:cs typeface="Comic Sans MS"/>
              </a:rPr>
              <a:t>ERBAL </a:t>
            </a:r>
            <a:r>
              <a:rPr sz="1400" spc="-5" dirty="0">
                <a:latin typeface="Comic Sans MS"/>
                <a:cs typeface="Comic Sans MS"/>
              </a:rPr>
              <a:t>P</a:t>
            </a:r>
            <a:r>
              <a:rPr sz="1100" spc="-5" dirty="0">
                <a:latin typeface="Comic Sans MS"/>
                <a:cs typeface="Comic Sans MS"/>
              </a:rPr>
              <a:t>HYSICAL</a:t>
            </a:r>
            <a:r>
              <a:rPr sz="1100" spc="-7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B</a:t>
            </a:r>
            <a:r>
              <a:rPr sz="1100" dirty="0">
                <a:latin typeface="Comic Sans MS"/>
                <a:cs typeface="Comic Sans MS"/>
              </a:rPr>
              <a:t>EHAVIOUR</a:t>
            </a:r>
            <a:r>
              <a:rPr sz="1400" dirty="0">
                <a:latin typeface="Arial"/>
                <a:cs typeface="Arial"/>
              </a:rPr>
              <a:t>]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00699"/>
              </a:lnSpc>
            </a:pPr>
            <a:r>
              <a:rPr sz="1400" spc="-5" dirty="0">
                <a:latin typeface="Arial"/>
                <a:cs typeface="Arial"/>
              </a:rPr>
              <a:t>The visual is </a:t>
            </a:r>
            <a:r>
              <a:rPr sz="1400" spc="-1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most </a:t>
            </a:r>
            <a:r>
              <a:rPr sz="1400" dirty="0">
                <a:latin typeface="Arial"/>
                <a:cs typeface="Arial"/>
              </a:rPr>
              <a:t>controllable </a:t>
            </a:r>
            <a:r>
              <a:rPr sz="1400" spc="-10" dirty="0">
                <a:latin typeface="Arial"/>
                <a:cs typeface="Arial"/>
              </a:rPr>
              <a:t>yet </a:t>
            </a:r>
            <a:r>
              <a:rPr sz="1400" spc="-5" dirty="0">
                <a:latin typeface="Arial"/>
                <a:cs typeface="Arial"/>
              </a:rPr>
              <a:t>and </a:t>
            </a:r>
            <a:r>
              <a:rPr sz="1400" spc="-10" dirty="0">
                <a:latin typeface="Arial"/>
                <a:cs typeface="Arial"/>
              </a:rPr>
              <a:t>yet </a:t>
            </a:r>
            <a:r>
              <a:rPr sz="1400" spc="-5" dirty="0">
                <a:latin typeface="Arial"/>
                <a:cs typeface="Arial"/>
              </a:rPr>
              <a:t>perhaps </a:t>
            </a:r>
            <a:r>
              <a:rPr sz="1400" dirty="0">
                <a:latin typeface="Arial"/>
                <a:cs typeface="Arial"/>
              </a:rPr>
              <a:t>the most </a:t>
            </a:r>
            <a:r>
              <a:rPr sz="1400" spc="-5" dirty="0">
                <a:latin typeface="Arial"/>
                <a:cs typeface="Arial"/>
              </a:rPr>
              <a:t>unconscious  element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message </a:t>
            </a:r>
            <a:r>
              <a:rPr sz="1400" spc="-20" dirty="0">
                <a:latin typeface="Arial"/>
                <a:cs typeface="Arial"/>
              </a:rPr>
              <a:t>from </a:t>
            </a:r>
            <a:r>
              <a:rPr sz="1400" dirty="0">
                <a:latin typeface="Arial"/>
                <a:cs typeface="Arial"/>
              </a:rPr>
              <a:t>sender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receiver. </a:t>
            </a:r>
            <a:r>
              <a:rPr sz="1400" spc="-20" dirty="0">
                <a:latin typeface="Arial"/>
                <a:cs typeface="Arial"/>
              </a:rPr>
              <a:t>If </a:t>
            </a:r>
            <a:r>
              <a:rPr sz="1400" spc="-5" dirty="0">
                <a:latin typeface="Arial"/>
                <a:cs typeface="Arial"/>
              </a:rPr>
              <a:t>the message is </a:t>
            </a:r>
            <a:r>
              <a:rPr sz="1400" dirty="0">
                <a:latin typeface="Arial"/>
                <a:cs typeface="Arial"/>
              </a:rPr>
              <a:t>consistent </a:t>
            </a:r>
            <a:r>
              <a:rPr sz="1400" spc="-5" dirty="0">
                <a:latin typeface="Arial"/>
                <a:cs typeface="Arial"/>
              </a:rPr>
              <a:t>then all  three elements combine effectively. If </a:t>
            </a:r>
            <a:r>
              <a:rPr sz="1400" dirty="0">
                <a:latin typeface="Arial"/>
                <a:cs typeface="Arial"/>
              </a:rPr>
              <a:t>there </a:t>
            </a:r>
            <a:r>
              <a:rPr sz="1400" spc="-5" dirty="0">
                <a:latin typeface="Arial"/>
                <a:cs typeface="Arial"/>
              </a:rPr>
              <a:t>is excitement and enthusiasm in </a:t>
            </a:r>
            <a:r>
              <a:rPr sz="1400" dirty="0">
                <a:latin typeface="Arial"/>
                <a:cs typeface="Arial"/>
              </a:rPr>
              <a:t>the  </a:t>
            </a:r>
            <a:r>
              <a:rPr sz="1400" spc="-10" dirty="0">
                <a:latin typeface="Arial"/>
                <a:cs typeface="Arial"/>
              </a:rPr>
              <a:t>voice, </a:t>
            </a:r>
            <a:r>
              <a:rPr sz="1400" spc="-5" dirty="0">
                <a:latin typeface="Arial"/>
                <a:cs typeface="Arial"/>
              </a:rPr>
              <a:t>correlated with </a:t>
            </a:r>
            <a:r>
              <a:rPr sz="1400" dirty="0">
                <a:latin typeface="Arial"/>
                <a:cs typeface="Arial"/>
              </a:rPr>
              <a:t>an </a:t>
            </a:r>
            <a:r>
              <a:rPr sz="1400" spc="-5" dirty="0">
                <a:latin typeface="Arial"/>
                <a:cs typeface="Arial"/>
              </a:rPr>
              <a:t>energetic, </a:t>
            </a:r>
            <a:r>
              <a:rPr sz="1400" dirty="0">
                <a:latin typeface="Arial"/>
                <a:cs typeface="Arial"/>
              </a:rPr>
              <a:t>lively face </a:t>
            </a:r>
            <a:r>
              <a:rPr sz="1400" spc="-5" dirty="0">
                <a:latin typeface="Arial"/>
                <a:cs typeface="Arial"/>
              </a:rPr>
              <a:t>and </a:t>
            </a:r>
            <a:r>
              <a:rPr sz="1400" dirty="0">
                <a:latin typeface="Arial"/>
                <a:cs typeface="Arial"/>
              </a:rPr>
              <a:t>body </a:t>
            </a:r>
            <a:r>
              <a:rPr sz="1400" spc="-5" dirty="0">
                <a:latin typeface="Arial"/>
                <a:cs typeface="Arial"/>
              </a:rPr>
              <a:t>that exudes confidence and  conviction </a:t>
            </a:r>
            <a:r>
              <a:rPr sz="1400" spc="-10" dirty="0">
                <a:latin typeface="Arial"/>
                <a:cs typeface="Arial"/>
              </a:rPr>
              <a:t>of the</a:t>
            </a:r>
            <a:r>
              <a:rPr sz="1400" spc="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message.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r>
              <a:rPr dirty="0"/>
              <a:t>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31012" y="4952491"/>
            <a:ext cx="3798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42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Types </a:t>
            </a:r>
            <a:r>
              <a:rPr sz="3600" u="heavy" spc="-30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</a:t>
            </a:r>
            <a:r>
              <a:rPr sz="3600" u="heavy" spc="-54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Body</a:t>
            </a:r>
            <a:r>
              <a:rPr sz="3600" u="heavy" spc="-5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600" u="heavy" spc="-6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Language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6523" y="5578845"/>
            <a:ext cx="6790690" cy="263207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  <a:tabLst>
                <a:tab pos="563880" algn="l"/>
              </a:tabLst>
            </a:pPr>
            <a:r>
              <a:rPr sz="2600" spc="-290" dirty="0">
                <a:solidFill>
                  <a:srgbClr val="1E487C"/>
                </a:solidFill>
                <a:latin typeface="UnDotum"/>
                <a:cs typeface="UnDotum"/>
              </a:rPr>
              <a:t>	</a:t>
            </a:r>
            <a:r>
              <a:rPr sz="1600" b="1" spc="-5" dirty="0">
                <a:latin typeface="Comic Sans MS"/>
                <a:cs typeface="Comic Sans MS"/>
              </a:rPr>
              <a:t>V</a:t>
            </a:r>
            <a:r>
              <a:rPr sz="1300" b="1" spc="-5" dirty="0">
                <a:latin typeface="Comic Sans MS"/>
                <a:cs typeface="Comic Sans MS"/>
              </a:rPr>
              <a:t>OLUNTARY </a:t>
            </a:r>
            <a:r>
              <a:rPr sz="1600" b="1" dirty="0">
                <a:latin typeface="Comic Sans MS"/>
                <a:cs typeface="Comic Sans MS"/>
              </a:rPr>
              <a:t>B</a:t>
            </a:r>
            <a:r>
              <a:rPr sz="1300" b="1" dirty="0">
                <a:latin typeface="Comic Sans MS"/>
                <a:cs typeface="Comic Sans MS"/>
              </a:rPr>
              <a:t>ODY</a:t>
            </a:r>
            <a:r>
              <a:rPr sz="1300" b="1" spc="-55" dirty="0">
                <a:latin typeface="Comic Sans MS"/>
                <a:cs typeface="Comic Sans MS"/>
              </a:rPr>
              <a:t> </a:t>
            </a:r>
            <a:r>
              <a:rPr sz="1600" b="1" spc="-5" dirty="0">
                <a:latin typeface="Comic Sans MS"/>
                <a:cs typeface="Comic Sans MS"/>
              </a:rPr>
              <a:t>L</a:t>
            </a:r>
            <a:r>
              <a:rPr sz="1300" b="1" spc="-5" dirty="0">
                <a:latin typeface="Comic Sans MS"/>
                <a:cs typeface="Comic Sans MS"/>
              </a:rPr>
              <a:t>ANGUAGE</a:t>
            </a:r>
            <a:r>
              <a:rPr sz="1600" b="1" spc="-5" dirty="0">
                <a:latin typeface="Comic Sans MS"/>
                <a:cs typeface="Comic Sans MS"/>
              </a:rPr>
              <a:t>:-</a:t>
            </a:r>
            <a:endParaRPr sz="1600">
              <a:latin typeface="Comic Sans MS"/>
              <a:cs typeface="Comic Sans MS"/>
            </a:endParaRPr>
          </a:p>
          <a:p>
            <a:pPr marL="241300" marR="29845" indent="886460">
              <a:lnSpc>
                <a:spcPct val="110500"/>
              </a:lnSpc>
              <a:spcBef>
                <a:spcPts val="40"/>
              </a:spcBef>
            </a:pPr>
            <a:r>
              <a:rPr sz="1400" spc="-5" dirty="0">
                <a:latin typeface="Arial"/>
                <a:cs typeface="Arial"/>
              </a:rPr>
              <a:t>This is </a:t>
            </a:r>
            <a:r>
              <a:rPr sz="1400" dirty="0">
                <a:latin typeface="Arial"/>
                <a:cs typeface="Arial"/>
              </a:rPr>
              <a:t>less commonly </a:t>
            </a:r>
            <a:r>
              <a:rPr sz="1400" spc="-5" dirty="0">
                <a:latin typeface="Arial"/>
                <a:cs typeface="Arial"/>
              </a:rPr>
              <a:t>discussed </a:t>
            </a:r>
            <a:r>
              <a:rPr sz="1400" dirty="0">
                <a:latin typeface="Arial"/>
                <a:cs typeface="Arial"/>
              </a:rPr>
              <a:t>because </a:t>
            </a:r>
            <a:r>
              <a:rPr sz="1400" spc="-5" dirty="0">
                <a:latin typeface="Arial"/>
                <a:cs typeface="Arial"/>
              </a:rPr>
              <a:t>it </a:t>
            </a:r>
            <a:r>
              <a:rPr sz="1400" dirty="0">
                <a:latin typeface="Arial"/>
                <a:cs typeface="Arial"/>
              </a:rPr>
              <a:t>seems </a:t>
            </a:r>
            <a:r>
              <a:rPr sz="1400" spc="-5" dirty="0">
                <a:latin typeface="Arial"/>
                <a:cs typeface="Arial"/>
              </a:rPr>
              <a:t>unproblematic: </a:t>
            </a:r>
            <a:r>
              <a:rPr sz="1400" spc="10" dirty="0">
                <a:latin typeface="Arial"/>
                <a:cs typeface="Arial"/>
              </a:rPr>
              <a:t>it  </a:t>
            </a:r>
            <a:r>
              <a:rPr sz="1400" spc="-10" dirty="0">
                <a:latin typeface="Arial"/>
                <a:cs typeface="Arial"/>
              </a:rPr>
              <a:t>refers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movement, </a:t>
            </a:r>
            <a:r>
              <a:rPr sz="1400" spc="-5" dirty="0">
                <a:latin typeface="Arial"/>
                <a:cs typeface="Arial"/>
              </a:rPr>
              <a:t>gestures and </a:t>
            </a:r>
            <a:r>
              <a:rPr sz="1400" dirty="0">
                <a:latin typeface="Arial"/>
                <a:cs typeface="Arial"/>
              </a:rPr>
              <a:t>poses </a:t>
            </a:r>
            <a:r>
              <a:rPr sz="1400" spc="-5" dirty="0">
                <a:latin typeface="Arial"/>
                <a:cs typeface="Arial"/>
              </a:rPr>
              <a:t>intentionally </a:t>
            </a:r>
            <a:r>
              <a:rPr sz="1400" dirty="0">
                <a:latin typeface="Arial"/>
                <a:cs typeface="Arial"/>
              </a:rPr>
              <a:t>made by </a:t>
            </a:r>
            <a:r>
              <a:rPr sz="1400" spc="-5" dirty="0">
                <a:latin typeface="Arial"/>
                <a:cs typeface="Arial"/>
              </a:rPr>
              <a:t>the person (smiling,  imitating </a:t>
            </a:r>
            <a:r>
              <a:rPr sz="1400" dirty="0">
                <a:latin typeface="Arial"/>
                <a:cs typeface="Arial"/>
              </a:rPr>
              <a:t>actions) </a:t>
            </a:r>
            <a:r>
              <a:rPr sz="1400" spc="-5" dirty="0">
                <a:latin typeface="Arial"/>
                <a:cs typeface="Arial"/>
              </a:rPr>
              <a:t>and </a:t>
            </a:r>
            <a:r>
              <a:rPr sz="1400" dirty="0">
                <a:latin typeface="Arial"/>
                <a:cs typeface="Arial"/>
              </a:rPr>
              <a:t>generally making </a:t>
            </a:r>
            <a:r>
              <a:rPr sz="1400" spc="-5" dirty="0">
                <a:latin typeface="Arial"/>
                <a:cs typeface="Arial"/>
              </a:rPr>
              <a:t>movements with </a:t>
            </a:r>
            <a:r>
              <a:rPr sz="1400" spc="-10" dirty="0">
                <a:latin typeface="Arial"/>
                <a:cs typeface="Arial"/>
              </a:rPr>
              <a:t>full or </a:t>
            </a:r>
            <a:r>
              <a:rPr sz="1400" spc="-5" dirty="0">
                <a:latin typeface="Arial"/>
                <a:cs typeface="Arial"/>
              </a:rPr>
              <a:t>partial intention </a:t>
            </a:r>
            <a:r>
              <a:rPr sz="1400" spc="-10" dirty="0">
                <a:latin typeface="Arial"/>
                <a:cs typeface="Arial"/>
              </a:rPr>
              <a:t>of  </a:t>
            </a:r>
            <a:r>
              <a:rPr sz="1400" dirty="0">
                <a:latin typeface="Arial"/>
                <a:cs typeface="Arial"/>
              </a:rPr>
              <a:t>making </a:t>
            </a:r>
            <a:r>
              <a:rPr sz="1400" spc="-10" dirty="0">
                <a:latin typeface="Arial"/>
                <a:cs typeface="Arial"/>
              </a:rPr>
              <a:t>them and </a:t>
            </a:r>
            <a:r>
              <a:rPr sz="1400" spc="-5" dirty="0">
                <a:latin typeface="Arial"/>
                <a:cs typeface="Arial"/>
              </a:rPr>
              <a:t>a realization </a:t>
            </a:r>
            <a:r>
              <a:rPr sz="1400" spc="-10" dirty="0">
                <a:latin typeface="Arial"/>
                <a:cs typeface="Arial"/>
              </a:rPr>
              <a:t>of what </a:t>
            </a:r>
            <a:r>
              <a:rPr sz="1400" dirty="0">
                <a:latin typeface="Arial"/>
                <a:cs typeface="Arial"/>
              </a:rPr>
              <a:t>they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communicate.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Arial"/>
              <a:cs typeface="Arial"/>
            </a:endParaRPr>
          </a:p>
          <a:p>
            <a:pPr marL="48895">
              <a:lnSpc>
                <a:spcPct val="100000"/>
              </a:lnSpc>
              <a:tabLst>
                <a:tab pos="563880" algn="l"/>
              </a:tabLst>
            </a:pPr>
            <a:r>
              <a:rPr sz="2600" spc="-290" dirty="0">
                <a:solidFill>
                  <a:srgbClr val="1E487C"/>
                </a:solidFill>
                <a:latin typeface="UnDotum"/>
                <a:cs typeface="UnDotum"/>
              </a:rPr>
              <a:t>	</a:t>
            </a:r>
            <a:r>
              <a:rPr sz="1600" b="1" spc="-5" dirty="0">
                <a:latin typeface="Comic Sans MS"/>
                <a:cs typeface="Comic Sans MS"/>
              </a:rPr>
              <a:t>I</a:t>
            </a:r>
            <a:r>
              <a:rPr sz="1300" b="1" spc="-5" dirty="0">
                <a:latin typeface="Comic Sans MS"/>
                <a:cs typeface="Comic Sans MS"/>
              </a:rPr>
              <a:t>NVOLUNTARY </a:t>
            </a:r>
            <a:r>
              <a:rPr sz="1600" b="1" dirty="0">
                <a:latin typeface="Comic Sans MS"/>
                <a:cs typeface="Comic Sans MS"/>
              </a:rPr>
              <a:t>B</a:t>
            </a:r>
            <a:r>
              <a:rPr sz="1300" b="1" dirty="0">
                <a:latin typeface="Comic Sans MS"/>
                <a:cs typeface="Comic Sans MS"/>
              </a:rPr>
              <a:t>ODY</a:t>
            </a:r>
            <a:r>
              <a:rPr sz="1300" b="1" spc="-55" dirty="0">
                <a:latin typeface="Comic Sans MS"/>
                <a:cs typeface="Comic Sans MS"/>
              </a:rPr>
              <a:t> </a:t>
            </a:r>
            <a:r>
              <a:rPr sz="1600" b="1" spc="-5" dirty="0">
                <a:latin typeface="Comic Sans MS"/>
                <a:cs typeface="Comic Sans MS"/>
              </a:rPr>
              <a:t>L</a:t>
            </a:r>
            <a:r>
              <a:rPr sz="1300" b="1" spc="-5" dirty="0">
                <a:latin typeface="Comic Sans MS"/>
                <a:cs typeface="Comic Sans MS"/>
              </a:rPr>
              <a:t>ANGUAGE</a:t>
            </a:r>
            <a:r>
              <a:rPr sz="1600" b="1" spc="-5" dirty="0">
                <a:latin typeface="Comic Sans MS"/>
                <a:cs typeface="Comic Sans MS"/>
              </a:rPr>
              <a:t>:-</a:t>
            </a:r>
            <a:endParaRPr sz="1600">
              <a:latin typeface="Comic Sans MS"/>
              <a:cs typeface="Comic Sans MS"/>
            </a:endParaRPr>
          </a:p>
          <a:p>
            <a:pPr marL="48895" marR="5080">
              <a:lnSpc>
                <a:spcPct val="101400"/>
              </a:lnSpc>
              <a:spcBef>
                <a:spcPts val="1180"/>
              </a:spcBef>
            </a:pPr>
            <a:r>
              <a:rPr sz="1400" spc="-5" dirty="0">
                <a:latin typeface="Arial"/>
                <a:cs typeface="Arial"/>
              </a:rPr>
              <a:t>Facial expressions </a:t>
            </a:r>
            <a:r>
              <a:rPr sz="1400" spc="-10" dirty="0">
                <a:latin typeface="Arial"/>
                <a:cs typeface="Arial"/>
              </a:rPr>
              <a:t>are </a:t>
            </a:r>
            <a:r>
              <a:rPr sz="1400" spc="-5" dirty="0">
                <a:latin typeface="Arial"/>
                <a:cs typeface="Arial"/>
              </a:rPr>
              <a:t>often a form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involuntary body </a:t>
            </a:r>
            <a:r>
              <a:rPr sz="1400" spc="-5" dirty="0">
                <a:latin typeface="Arial"/>
                <a:cs typeface="Arial"/>
              </a:rPr>
              <a:t>language and a means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one 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read </a:t>
            </a:r>
            <a:r>
              <a:rPr sz="1400" spc="-5" dirty="0">
                <a:latin typeface="Arial"/>
                <a:cs typeface="Arial"/>
              </a:rPr>
              <a:t>the expression –and </a:t>
            </a:r>
            <a:r>
              <a:rPr sz="1400" spc="5" dirty="0">
                <a:latin typeface="Arial"/>
                <a:cs typeface="Arial"/>
              </a:rPr>
              <a:t>so </a:t>
            </a:r>
            <a:r>
              <a:rPr sz="1400" spc="-5" dirty="0">
                <a:latin typeface="Arial"/>
                <a:cs typeface="Arial"/>
              </a:rPr>
              <a:t>expressions </a:t>
            </a:r>
            <a:r>
              <a:rPr sz="1400" spc="-10" dirty="0">
                <a:latin typeface="Arial"/>
                <a:cs typeface="Arial"/>
              </a:rPr>
              <a:t>of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another.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1012" y="535940"/>
            <a:ext cx="5362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80" dirty="0"/>
              <a:t>The </a:t>
            </a:r>
            <a:r>
              <a:rPr sz="3600" spc="-415" dirty="0"/>
              <a:t>Vocabulary </a:t>
            </a:r>
            <a:r>
              <a:rPr sz="3600" spc="-405" dirty="0"/>
              <a:t>Of </a:t>
            </a:r>
            <a:r>
              <a:rPr sz="3600" spc="-540" dirty="0"/>
              <a:t>Body</a:t>
            </a:r>
            <a:r>
              <a:rPr sz="3600" spc="-265" dirty="0"/>
              <a:t> </a:t>
            </a:r>
            <a:r>
              <a:rPr sz="3600" spc="-595" dirty="0"/>
              <a:t>Language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737616" y="999744"/>
            <a:ext cx="5343525" cy="18415"/>
            <a:chOff x="737616" y="999744"/>
            <a:chExt cx="5343525" cy="18415"/>
          </a:xfrm>
        </p:grpSpPr>
        <p:sp>
          <p:nvSpPr>
            <p:cNvPr id="4" name="object 4"/>
            <p:cNvSpPr/>
            <p:nvPr/>
          </p:nvSpPr>
          <p:spPr>
            <a:xfrm>
              <a:off x="743712" y="1005839"/>
              <a:ext cx="460375" cy="6350"/>
            </a:xfrm>
            <a:custGeom>
              <a:avLst/>
              <a:gdLst/>
              <a:ahLst/>
              <a:cxnLst/>
              <a:rect l="l" t="t" r="r" b="b"/>
              <a:pathLst>
                <a:path w="460375" h="6350">
                  <a:moveTo>
                    <a:pt x="0" y="6095"/>
                  </a:moveTo>
                  <a:lnTo>
                    <a:pt x="3047" y="6095"/>
                  </a:lnTo>
                  <a:lnTo>
                    <a:pt x="18287" y="0"/>
                  </a:lnTo>
                  <a:lnTo>
                    <a:pt x="33528" y="6095"/>
                  </a:lnTo>
                  <a:lnTo>
                    <a:pt x="48767" y="0"/>
                  </a:lnTo>
                  <a:lnTo>
                    <a:pt x="64007" y="6095"/>
                  </a:lnTo>
                  <a:lnTo>
                    <a:pt x="79247" y="0"/>
                  </a:lnTo>
                  <a:lnTo>
                    <a:pt x="94487" y="6095"/>
                  </a:lnTo>
                  <a:lnTo>
                    <a:pt x="109728" y="0"/>
                  </a:lnTo>
                  <a:lnTo>
                    <a:pt x="124968" y="6095"/>
                  </a:lnTo>
                  <a:lnTo>
                    <a:pt x="140207" y="0"/>
                  </a:lnTo>
                  <a:lnTo>
                    <a:pt x="155447" y="6095"/>
                  </a:lnTo>
                  <a:lnTo>
                    <a:pt x="170687" y="0"/>
                  </a:lnTo>
                  <a:lnTo>
                    <a:pt x="185928" y="6095"/>
                  </a:lnTo>
                  <a:lnTo>
                    <a:pt x="201168" y="0"/>
                  </a:lnTo>
                  <a:lnTo>
                    <a:pt x="216407" y="6095"/>
                  </a:lnTo>
                  <a:lnTo>
                    <a:pt x="231647" y="0"/>
                  </a:lnTo>
                  <a:lnTo>
                    <a:pt x="246887" y="6095"/>
                  </a:lnTo>
                  <a:lnTo>
                    <a:pt x="262128" y="0"/>
                  </a:lnTo>
                  <a:lnTo>
                    <a:pt x="277368" y="6095"/>
                  </a:lnTo>
                  <a:lnTo>
                    <a:pt x="292607" y="0"/>
                  </a:lnTo>
                  <a:lnTo>
                    <a:pt x="307847" y="6095"/>
                  </a:lnTo>
                  <a:lnTo>
                    <a:pt x="323088" y="0"/>
                  </a:lnTo>
                  <a:lnTo>
                    <a:pt x="338328" y="6095"/>
                  </a:lnTo>
                  <a:lnTo>
                    <a:pt x="353568" y="0"/>
                  </a:lnTo>
                  <a:lnTo>
                    <a:pt x="368807" y="6095"/>
                  </a:lnTo>
                  <a:lnTo>
                    <a:pt x="384047" y="0"/>
                  </a:lnTo>
                  <a:lnTo>
                    <a:pt x="399288" y="6095"/>
                  </a:lnTo>
                  <a:lnTo>
                    <a:pt x="414528" y="0"/>
                  </a:lnTo>
                  <a:lnTo>
                    <a:pt x="429768" y="6095"/>
                  </a:lnTo>
                  <a:lnTo>
                    <a:pt x="445007" y="0"/>
                  </a:lnTo>
                  <a:lnTo>
                    <a:pt x="460247" y="6095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03960" y="1005839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6095"/>
                  </a:moveTo>
                  <a:lnTo>
                    <a:pt x="15240" y="0"/>
                  </a:lnTo>
                  <a:lnTo>
                    <a:pt x="30480" y="6095"/>
                  </a:lnTo>
                  <a:lnTo>
                    <a:pt x="45720" y="0"/>
                  </a:lnTo>
                  <a:lnTo>
                    <a:pt x="60959" y="6095"/>
                  </a:lnTo>
                  <a:lnTo>
                    <a:pt x="76200" y="0"/>
                  </a:lnTo>
                  <a:lnTo>
                    <a:pt x="91440" y="6095"/>
                  </a:lnTo>
                  <a:lnTo>
                    <a:pt x="106680" y="0"/>
                  </a:lnTo>
                  <a:lnTo>
                    <a:pt x="121920" y="6095"/>
                  </a:lnTo>
                  <a:lnTo>
                    <a:pt x="137159" y="0"/>
                  </a:lnTo>
                  <a:lnTo>
                    <a:pt x="152400" y="6095"/>
                  </a:lnTo>
                  <a:lnTo>
                    <a:pt x="167640" y="0"/>
                  </a:lnTo>
                  <a:lnTo>
                    <a:pt x="182880" y="6095"/>
                  </a:lnTo>
                  <a:lnTo>
                    <a:pt x="198120" y="0"/>
                  </a:lnTo>
                  <a:lnTo>
                    <a:pt x="213359" y="6095"/>
                  </a:lnTo>
                  <a:lnTo>
                    <a:pt x="228600" y="0"/>
                  </a:lnTo>
                  <a:lnTo>
                    <a:pt x="243840" y="6095"/>
                  </a:lnTo>
                  <a:lnTo>
                    <a:pt x="259080" y="0"/>
                  </a:lnTo>
                  <a:lnTo>
                    <a:pt x="274320" y="6095"/>
                  </a:lnTo>
                  <a:lnTo>
                    <a:pt x="289559" y="0"/>
                  </a:lnTo>
                  <a:lnTo>
                    <a:pt x="304800" y="6095"/>
                  </a:lnTo>
                  <a:lnTo>
                    <a:pt x="320040" y="0"/>
                  </a:lnTo>
                  <a:lnTo>
                    <a:pt x="335280" y="6095"/>
                  </a:lnTo>
                  <a:lnTo>
                    <a:pt x="350520" y="0"/>
                  </a:lnTo>
                  <a:lnTo>
                    <a:pt x="365759" y="6095"/>
                  </a:lnTo>
                  <a:lnTo>
                    <a:pt x="381000" y="0"/>
                  </a:lnTo>
                  <a:lnTo>
                    <a:pt x="396240" y="6095"/>
                  </a:lnTo>
                  <a:lnTo>
                    <a:pt x="411480" y="0"/>
                  </a:lnTo>
                  <a:lnTo>
                    <a:pt x="426720" y="6095"/>
                  </a:lnTo>
                  <a:lnTo>
                    <a:pt x="441959" y="0"/>
                  </a:lnTo>
                  <a:lnTo>
                    <a:pt x="457200" y="6095"/>
                  </a:lnTo>
                  <a:lnTo>
                    <a:pt x="472440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76400" y="1005839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0"/>
                  </a:moveTo>
                  <a:lnTo>
                    <a:pt x="15239" y="6095"/>
                  </a:lnTo>
                  <a:lnTo>
                    <a:pt x="30480" y="0"/>
                  </a:lnTo>
                  <a:lnTo>
                    <a:pt x="45719" y="6095"/>
                  </a:lnTo>
                  <a:lnTo>
                    <a:pt x="60960" y="0"/>
                  </a:lnTo>
                  <a:lnTo>
                    <a:pt x="76200" y="6095"/>
                  </a:lnTo>
                  <a:lnTo>
                    <a:pt x="91439" y="0"/>
                  </a:lnTo>
                  <a:lnTo>
                    <a:pt x="106680" y="6095"/>
                  </a:lnTo>
                  <a:lnTo>
                    <a:pt x="121919" y="0"/>
                  </a:lnTo>
                  <a:lnTo>
                    <a:pt x="137160" y="6095"/>
                  </a:lnTo>
                  <a:lnTo>
                    <a:pt x="152400" y="0"/>
                  </a:lnTo>
                  <a:lnTo>
                    <a:pt x="167639" y="6095"/>
                  </a:lnTo>
                  <a:lnTo>
                    <a:pt x="182880" y="0"/>
                  </a:lnTo>
                  <a:lnTo>
                    <a:pt x="198119" y="6095"/>
                  </a:lnTo>
                  <a:lnTo>
                    <a:pt x="213360" y="0"/>
                  </a:lnTo>
                  <a:lnTo>
                    <a:pt x="228600" y="6095"/>
                  </a:lnTo>
                  <a:lnTo>
                    <a:pt x="243839" y="0"/>
                  </a:lnTo>
                  <a:lnTo>
                    <a:pt x="259080" y="6095"/>
                  </a:lnTo>
                  <a:lnTo>
                    <a:pt x="274319" y="0"/>
                  </a:lnTo>
                  <a:lnTo>
                    <a:pt x="289560" y="6095"/>
                  </a:lnTo>
                  <a:lnTo>
                    <a:pt x="304800" y="0"/>
                  </a:lnTo>
                  <a:lnTo>
                    <a:pt x="320039" y="6095"/>
                  </a:lnTo>
                  <a:lnTo>
                    <a:pt x="335280" y="0"/>
                  </a:lnTo>
                  <a:lnTo>
                    <a:pt x="350519" y="6095"/>
                  </a:lnTo>
                  <a:lnTo>
                    <a:pt x="365760" y="0"/>
                  </a:lnTo>
                  <a:lnTo>
                    <a:pt x="381000" y="6095"/>
                  </a:lnTo>
                  <a:lnTo>
                    <a:pt x="396239" y="0"/>
                  </a:lnTo>
                  <a:lnTo>
                    <a:pt x="411480" y="6095"/>
                  </a:lnTo>
                  <a:lnTo>
                    <a:pt x="426719" y="0"/>
                  </a:lnTo>
                  <a:lnTo>
                    <a:pt x="441960" y="6095"/>
                  </a:lnTo>
                  <a:lnTo>
                    <a:pt x="457200" y="0"/>
                  </a:lnTo>
                  <a:lnTo>
                    <a:pt x="472439" y="6095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48840" y="1005839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6095"/>
                  </a:moveTo>
                  <a:lnTo>
                    <a:pt x="15240" y="0"/>
                  </a:lnTo>
                  <a:lnTo>
                    <a:pt x="30480" y="6095"/>
                  </a:lnTo>
                  <a:lnTo>
                    <a:pt x="45720" y="0"/>
                  </a:lnTo>
                  <a:lnTo>
                    <a:pt x="60960" y="6095"/>
                  </a:lnTo>
                  <a:lnTo>
                    <a:pt x="76200" y="0"/>
                  </a:lnTo>
                  <a:lnTo>
                    <a:pt x="91440" y="6095"/>
                  </a:lnTo>
                  <a:lnTo>
                    <a:pt x="106680" y="0"/>
                  </a:lnTo>
                  <a:lnTo>
                    <a:pt x="121920" y="6095"/>
                  </a:lnTo>
                  <a:lnTo>
                    <a:pt x="137160" y="0"/>
                  </a:lnTo>
                  <a:lnTo>
                    <a:pt x="152400" y="6095"/>
                  </a:lnTo>
                  <a:lnTo>
                    <a:pt x="167640" y="0"/>
                  </a:lnTo>
                  <a:lnTo>
                    <a:pt x="182880" y="6095"/>
                  </a:lnTo>
                  <a:lnTo>
                    <a:pt x="198120" y="0"/>
                  </a:lnTo>
                  <a:lnTo>
                    <a:pt x="213360" y="6095"/>
                  </a:lnTo>
                  <a:lnTo>
                    <a:pt x="228600" y="0"/>
                  </a:lnTo>
                  <a:lnTo>
                    <a:pt x="243840" y="6095"/>
                  </a:lnTo>
                  <a:lnTo>
                    <a:pt x="259080" y="0"/>
                  </a:lnTo>
                  <a:lnTo>
                    <a:pt x="274320" y="6095"/>
                  </a:lnTo>
                  <a:lnTo>
                    <a:pt x="289560" y="0"/>
                  </a:lnTo>
                  <a:lnTo>
                    <a:pt x="304800" y="6095"/>
                  </a:lnTo>
                  <a:lnTo>
                    <a:pt x="320040" y="0"/>
                  </a:lnTo>
                  <a:lnTo>
                    <a:pt x="335280" y="6095"/>
                  </a:lnTo>
                  <a:lnTo>
                    <a:pt x="350520" y="0"/>
                  </a:lnTo>
                  <a:lnTo>
                    <a:pt x="365760" y="6095"/>
                  </a:lnTo>
                  <a:lnTo>
                    <a:pt x="381000" y="0"/>
                  </a:lnTo>
                  <a:lnTo>
                    <a:pt x="396240" y="6095"/>
                  </a:lnTo>
                  <a:lnTo>
                    <a:pt x="411480" y="0"/>
                  </a:lnTo>
                  <a:lnTo>
                    <a:pt x="426720" y="6095"/>
                  </a:lnTo>
                  <a:lnTo>
                    <a:pt x="441960" y="0"/>
                  </a:lnTo>
                  <a:lnTo>
                    <a:pt x="457200" y="6095"/>
                  </a:lnTo>
                  <a:lnTo>
                    <a:pt x="472440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21279" y="1005839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0"/>
                  </a:moveTo>
                  <a:lnTo>
                    <a:pt x="15239" y="6095"/>
                  </a:lnTo>
                  <a:lnTo>
                    <a:pt x="30480" y="0"/>
                  </a:lnTo>
                  <a:lnTo>
                    <a:pt x="45719" y="6095"/>
                  </a:lnTo>
                  <a:lnTo>
                    <a:pt x="60959" y="0"/>
                  </a:lnTo>
                  <a:lnTo>
                    <a:pt x="76200" y="6095"/>
                  </a:lnTo>
                  <a:lnTo>
                    <a:pt x="91439" y="0"/>
                  </a:lnTo>
                  <a:lnTo>
                    <a:pt x="106680" y="6095"/>
                  </a:lnTo>
                  <a:lnTo>
                    <a:pt x="121919" y="0"/>
                  </a:lnTo>
                  <a:lnTo>
                    <a:pt x="137159" y="6095"/>
                  </a:lnTo>
                  <a:lnTo>
                    <a:pt x="152400" y="0"/>
                  </a:lnTo>
                  <a:lnTo>
                    <a:pt x="167639" y="6095"/>
                  </a:lnTo>
                  <a:lnTo>
                    <a:pt x="182880" y="0"/>
                  </a:lnTo>
                  <a:lnTo>
                    <a:pt x="198119" y="6095"/>
                  </a:lnTo>
                  <a:lnTo>
                    <a:pt x="213359" y="0"/>
                  </a:lnTo>
                  <a:lnTo>
                    <a:pt x="228600" y="6095"/>
                  </a:lnTo>
                  <a:lnTo>
                    <a:pt x="243839" y="0"/>
                  </a:lnTo>
                  <a:lnTo>
                    <a:pt x="259080" y="6095"/>
                  </a:lnTo>
                  <a:lnTo>
                    <a:pt x="274319" y="0"/>
                  </a:lnTo>
                  <a:lnTo>
                    <a:pt x="289559" y="6095"/>
                  </a:lnTo>
                  <a:lnTo>
                    <a:pt x="304800" y="0"/>
                  </a:lnTo>
                  <a:lnTo>
                    <a:pt x="320039" y="6095"/>
                  </a:lnTo>
                  <a:lnTo>
                    <a:pt x="335280" y="0"/>
                  </a:lnTo>
                  <a:lnTo>
                    <a:pt x="350519" y="6095"/>
                  </a:lnTo>
                  <a:lnTo>
                    <a:pt x="365759" y="0"/>
                  </a:lnTo>
                  <a:lnTo>
                    <a:pt x="381000" y="6095"/>
                  </a:lnTo>
                  <a:lnTo>
                    <a:pt x="396239" y="0"/>
                  </a:lnTo>
                  <a:lnTo>
                    <a:pt x="411480" y="6095"/>
                  </a:lnTo>
                  <a:lnTo>
                    <a:pt x="426719" y="0"/>
                  </a:lnTo>
                  <a:lnTo>
                    <a:pt x="441959" y="6095"/>
                  </a:lnTo>
                  <a:lnTo>
                    <a:pt x="457200" y="0"/>
                  </a:lnTo>
                  <a:lnTo>
                    <a:pt x="472439" y="6095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93719" y="1005839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6095"/>
                  </a:moveTo>
                  <a:lnTo>
                    <a:pt x="15240" y="0"/>
                  </a:lnTo>
                  <a:lnTo>
                    <a:pt x="30480" y="6095"/>
                  </a:lnTo>
                  <a:lnTo>
                    <a:pt x="45719" y="0"/>
                  </a:lnTo>
                  <a:lnTo>
                    <a:pt x="60960" y="6095"/>
                  </a:lnTo>
                  <a:lnTo>
                    <a:pt x="76200" y="0"/>
                  </a:lnTo>
                  <a:lnTo>
                    <a:pt x="91440" y="6095"/>
                  </a:lnTo>
                  <a:lnTo>
                    <a:pt x="106680" y="0"/>
                  </a:lnTo>
                  <a:lnTo>
                    <a:pt x="121919" y="6095"/>
                  </a:lnTo>
                  <a:lnTo>
                    <a:pt x="137160" y="0"/>
                  </a:lnTo>
                  <a:lnTo>
                    <a:pt x="152400" y="6095"/>
                  </a:lnTo>
                  <a:lnTo>
                    <a:pt x="167640" y="0"/>
                  </a:lnTo>
                  <a:lnTo>
                    <a:pt x="182880" y="6095"/>
                  </a:lnTo>
                  <a:lnTo>
                    <a:pt x="198119" y="0"/>
                  </a:lnTo>
                  <a:lnTo>
                    <a:pt x="213359" y="6095"/>
                  </a:lnTo>
                  <a:lnTo>
                    <a:pt x="228600" y="0"/>
                  </a:lnTo>
                  <a:lnTo>
                    <a:pt x="243840" y="6095"/>
                  </a:lnTo>
                  <a:lnTo>
                    <a:pt x="259080" y="0"/>
                  </a:lnTo>
                  <a:lnTo>
                    <a:pt x="274319" y="6095"/>
                  </a:lnTo>
                  <a:lnTo>
                    <a:pt x="289559" y="0"/>
                  </a:lnTo>
                  <a:lnTo>
                    <a:pt x="304800" y="6095"/>
                  </a:lnTo>
                  <a:lnTo>
                    <a:pt x="320040" y="0"/>
                  </a:lnTo>
                  <a:lnTo>
                    <a:pt x="335280" y="6095"/>
                  </a:lnTo>
                  <a:lnTo>
                    <a:pt x="350519" y="0"/>
                  </a:lnTo>
                  <a:lnTo>
                    <a:pt x="365759" y="6095"/>
                  </a:lnTo>
                  <a:lnTo>
                    <a:pt x="381000" y="0"/>
                  </a:lnTo>
                  <a:lnTo>
                    <a:pt x="396240" y="6095"/>
                  </a:lnTo>
                  <a:lnTo>
                    <a:pt x="411480" y="0"/>
                  </a:lnTo>
                  <a:lnTo>
                    <a:pt x="426719" y="6095"/>
                  </a:lnTo>
                  <a:lnTo>
                    <a:pt x="441959" y="0"/>
                  </a:lnTo>
                  <a:lnTo>
                    <a:pt x="457200" y="6095"/>
                  </a:lnTo>
                  <a:lnTo>
                    <a:pt x="472440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66160" y="1005839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0"/>
                  </a:moveTo>
                  <a:lnTo>
                    <a:pt x="15239" y="6095"/>
                  </a:lnTo>
                  <a:lnTo>
                    <a:pt x="30479" y="0"/>
                  </a:lnTo>
                  <a:lnTo>
                    <a:pt x="45719" y="6095"/>
                  </a:lnTo>
                  <a:lnTo>
                    <a:pt x="60960" y="0"/>
                  </a:lnTo>
                  <a:lnTo>
                    <a:pt x="76200" y="6095"/>
                  </a:lnTo>
                  <a:lnTo>
                    <a:pt x="91439" y="0"/>
                  </a:lnTo>
                  <a:lnTo>
                    <a:pt x="106679" y="6095"/>
                  </a:lnTo>
                  <a:lnTo>
                    <a:pt x="121919" y="0"/>
                  </a:lnTo>
                  <a:lnTo>
                    <a:pt x="137160" y="6095"/>
                  </a:lnTo>
                  <a:lnTo>
                    <a:pt x="152400" y="0"/>
                  </a:lnTo>
                  <a:lnTo>
                    <a:pt x="167639" y="6095"/>
                  </a:lnTo>
                  <a:lnTo>
                    <a:pt x="182879" y="0"/>
                  </a:lnTo>
                  <a:lnTo>
                    <a:pt x="198119" y="6095"/>
                  </a:lnTo>
                  <a:lnTo>
                    <a:pt x="213360" y="0"/>
                  </a:lnTo>
                  <a:lnTo>
                    <a:pt x="228600" y="6095"/>
                  </a:lnTo>
                  <a:lnTo>
                    <a:pt x="243839" y="0"/>
                  </a:lnTo>
                  <a:lnTo>
                    <a:pt x="259079" y="6095"/>
                  </a:lnTo>
                  <a:lnTo>
                    <a:pt x="274319" y="0"/>
                  </a:lnTo>
                  <a:lnTo>
                    <a:pt x="289560" y="6095"/>
                  </a:lnTo>
                  <a:lnTo>
                    <a:pt x="304800" y="0"/>
                  </a:lnTo>
                  <a:lnTo>
                    <a:pt x="320039" y="6095"/>
                  </a:lnTo>
                  <a:lnTo>
                    <a:pt x="335279" y="0"/>
                  </a:lnTo>
                  <a:lnTo>
                    <a:pt x="350519" y="6095"/>
                  </a:lnTo>
                  <a:lnTo>
                    <a:pt x="365760" y="0"/>
                  </a:lnTo>
                  <a:lnTo>
                    <a:pt x="381000" y="6095"/>
                  </a:lnTo>
                  <a:lnTo>
                    <a:pt x="396239" y="0"/>
                  </a:lnTo>
                  <a:lnTo>
                    <a:pt x="411479" y="6095"/>
                  </a:lnTo>
                  <a:lnTo>
                    <a:pt x="426719" y="0"/>
                  </a:lnTo>
                  <a:lnTo>
                    <a:pt x="441960" y="6095"/>
                  </a:lnTo>
                  <a:lnTo>
                    <a:pt x="457200" y="0"/>
                  </a:lnTo>
                  <a:lnTo>
                    <a:pt x="472439" y="6095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38600" y="1005839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6095"/>
                  </a:moveTo>
                  <a:lnTo>
                    <a:pt x="15239" y="0"/>
                  </a:lnTo>
                  <a:lnTo>
                    <a:pt x="30479" y="6095"/>
                  </a:lnTo>
                  <a:lnTo>
                    <a:pt x="45720" y="0"/>
                  </a:lnTo>
                  <a:lnTo>
                    <a:pt x="60960" y="6095"/>
                  </a:lnTo>
                  <a:lnTo>
                    <a:pt x="76200" y="0"/>
                  </a:lnTo>
                  <a:lnTo>
                    <a:pt x="91439" y="6095"/>
                  </a:lnTo>
                  <a:lnTo>
                    <a:pt x="106679" y="0"/>
                  </a:lnTo>
                  <a:lnTo>
                    <a:pt x="121920" y="6095"/>
                  </a:lnTo>
                  <a:lnTo>
                    <a:pt x="137160" y="0"/>
                  </a:lnTo>
                  <a:lnTo>
                    <a:pt x="152400" y="6095"/>
                  </a:lnTo>
                  <a:lnTo>
                    <a:pt x="167639" y="0"/>
                  </a:lnTo>
                  <a:lnTo>
                    <a:pt x="182879" y="6095"/>
                  </a:lnTo>
                  <a:lnTo>
                    <a:pt x="198120" y="0"/>
                  </a:lnTo>
                  <a:lnTo>
                    <a:pt x="213360" y="6095"/>
                  </a:lnTo>
                  <a:lnTo>
                    <a:pt x="228600" y="0"/>
                  </a:lnTo>
                  <a:lnTo>
                    <a:pt x="243839" y="6095"/>
                  </a:lnTo>
                  <a:lnTo>
                    <a:pt x="259079" y="0"/>
                  </a:lnTo>
                  <a:lnTo>
                    <a:pt x="274320" y="6095"/>
                  </a:lnTo>
                  <a:lnTo>
                    <a:pt x="289560" y="0"/>
                  </a:lnTo>
                  <a:lnTo>
                    <a:pt x="304800" y="6095"/>
                  </a:lnTo>
                  <a:lnTo>
                    <a:pt x="320039" y="0"/>
                  </a:lnTo>
                  <a:lnTo>
                    <a:pt x="335279" y="6095"/>
                  </a:lnTo>
                  <a:lnTo>
                    <a:pt x="350520" y="0"/>
                  </a:lnTo>
                  <a:lnTo>
                    <a:pt x="365760" y="6095"/>
                  </a:lnTo>
                  <a:lnTo>
                    <a:pt x="381000" y="0"/>
                  </a:lnTo>
                  <a:lnTo>
                    <a:pt x="396239" y="6095"/>
                  </a:lnTo>
                  <a:lnTo>
                    <a:pt x="411479" y="0"/>
                  </a:lnTo>
                  <a:lnTo>
                    <a:pt x="426720" y="6095"/>
                  </a:lnTo>
                  <a:lnTo>
                    <a:pt x="441960" y="0"/>
                  </a:lnTo>
                  <a:lnTo>
                    <a:pt x="457200" y="6095"/>
                  </a:lnTo>
                  <a:lnTo>
                    <a:pt x="472439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11040" y="1005839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0"/>
                  </a:moveTo>
                  <a:lnTo>
                    <a:pt x="15239" y="6095"/>
                  </a:lnTo>
                  <a:lnTo>
                    <a:pt x="30480" y="0"/>
                  </a:lnTo>
                  <a:lnTo>
                    <a:pt x="45720" y="6095"/>
                  </a:lnTo>
                  <a:lnTo>
                    <a:pt x="60960" y="0"/>
                  </a:lnTo>
                  <a:lnTo>
                    <a:pt x="76200" y="6095"/>
                  </a:lnTo>
                  <a:lnTo>
                    <a:pt x="91439" y="0"/>
                  </a:lnTo>
                  <a:lnTo>
                    <a:pt x="106680" y="6095"/>
                  </a:lnTo>
                  <a:lnTo>
                    <a:pt x="121920" y="0"/>
                  </a:lnTo>
                  <a:lnTo>
                    <a:pt x="137160" y="6095"/>
                  </a:lnTo>
                  <a:lnTo>
                    <a:pt x="152400" y="0"/>
                  </a:lnTo>
                  <a:lnTo>
                    <a:pt x="167639" y="6095"/>
                  </a:lnTo>
                  <a:lnTo>
                    <a:pt x="182880" y="0"/>
                  </a:lnTo>
                  <a:lnTo>
                    <a:pt x="198120" y="6095"/>
                  </a:lnTo>
                  <a:lnTo>
                    <a:pt x="213360" y="0"/>
                  </a:lnTo>
                  <a:lnTo>
                    <a:pt x="228600" y="6095"/>
                  </a:lnTo>
                  <a:lnTo>
                    <a:pt x="243839" y="0"/>
                  </a:lnTo>
                  <a:lnTo>
                    <a:pt x="259080" y="6095"/>
                  </a:lnTo>
                  <a:lnTo>
                    <a:pt x="274320" y="0"/>
                  </a:lnTo>
                  <a:lnTo>
                    <a:pt x="289560" y="6095"/>
                  </a:lnTo>
                  <a:lnTo>
                    <a:pt x="304800" y="0"/>
                  </a:lnTo>
                  <a:lnTo>
                    <a:pt x="320039" y="6095"/>
                  </a:lnTo>
                  <a:lnTo>
                    <a:pt x="335280" y="0"/>
                  </a:lnTo>
                  <a:lnTo>
                    <a:pt x="350520" y="6095"/>
                  </a:lnTo>
                  <a:lnTo>
                    <a:pt x="365760" y="0"/>
                  </a:lnTo>
                  <a:lnTo>
                    <a:pt x="381000" y="6095"/>
                  </a:lnTo>
                  <a:lnTo>
                    <a:pt x="396239" y="0"/>
                  </a:lnTo>
                  <a:lnTo>
                    <a:pt x="411480" y="6095"/>
                  </a:lnTo>
                  <a:lnTo>
                    <a:pt x="426720" y="0"/>
                  </a:lnTo>
                  <a:lnTo>
                    <a:pt x="441960" y="6095"/>
                  </a:lnTo>
                  <a:lnTo>
                    <a:pt x="457200" y="0"/>
                  </a:lnTo>
                  <a:lnTo>
                    <a:pt x="472439" y="6095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83479" y="1005839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6095"/>
                  </a:moveTo>
                  <a:lnTo>
                    <a:pt x="15240" y="0"/>
                  </a:lnTo>
                  <a:lnTo>
                    <a:pt x="30480" y="6095"/>
                  </a:lnTo>
                  <a:lnTo>
                    <a:pt x="45720" y="0"/>
                  </a:lnTo>
                  <a:lnTo>
                    <a:pt x="60960" y="6095"/>
                  </a:lnTo>
                  <a:lnTo>
                    <a:pt x="76200" y="0"/>
                  </a:lnTo>
                  <a:lnTo>
                    <a:pt x="91440" y="6095"/>
                  </a:lnTo>
                  <a:lnTo>
                    <a:pt x="106680" y="0"/>
                  </a:lnTo>
                  <a:lnTo>
                    <a:pt x="121920" y="6095"/>
                  </a:lnTo>
                  <a:lnTo>
                    <a:pt x="137160" y="0"/>
                  </a:lnTo>
                  <a:lnTo>
                    <a:pt x="152400" y="6095"/>
                  </a:lnTo>
                  <a:lnTo>
                    <a:pt x="167640" y="0"/>
                  </a:lnTo>
                  <a:lnTo>
                    <a:pt x="182880" y="6095"/>
                  </a:lnTo>
                  <a:lnTo>
                    <a:pt x="198120" y="0"/>
                  </a:lnTo>
                  <a:lnTo>
                    <a:pt x="213360" y="6095"/>
                  </a:lnTo>
                  <a:lnTo>
                    <a:pt x="228600" y="0"/>
                  </a:lnTo>
                  <a:lnTo>
                    <a:pt x="243840" y="6095"/>
                  </a:lnTo>
                  <a:lnTo>
                    <a:pt x="259080" y="0"/>
                  </a:lnTo>
                  <a:lnTo>
                    <a:pt x="274320" y="6095"/>
                  </a:lnTo>
                  <a:lnTo>
                    <a:pt x="289560" y="0"/>
                  </a:lnTo>
                  <a:lnTo>
                    <a:pt x="304800" y="6095"/>
                  </a:lnTo>
                  <a:lnTo>
                    <a:pt x="320040" y="0"/>
                  </a:lnTo>
                  <a:lnTo>
                    <a:pt x="335280" y="6095"/>
                  </a:lnTo>
                  <a:lnTo>
                    <a:pt x="350520" y="0"/>
                  </a:lnTo>
                  <a:lnTo>
                    <a:pt x="365760" y="6095"/>
                  </a:lnTo>
                  <a:lnTo>
                    <a:pt x="381000" y="0"/>
                  </a:lnTo>
                  <a:lnTo>
                    <a:pt x="396240" y="6095"/>
                  </a:lnTo>
                  <a:lnTo>
                    <a:pt x="411480" y="0"/>
                  </a:lnTo>
                  <a:lnTo>
                    <a:pt x="426720" y="6095"/>
                  </a:lnTo>
                  <a:lnTo>
                    <a:pt x="441960" y="0"/>
                  </a:lnTo>
                  <a:lnTo>
                    <a:pt x="457200" y="6095"/>
                  </a:lnTo>
                  <a:lnTo>
                    <a:pt x="472440" y="0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55920" y="1005839"/>
              <a:ext cx="472440" cy="6350"/>
            </a:xfrm>
            <a:custGeom>
              <a:avLst/>
              <a:gdLst/>
              <a:ahLst/>
              <a:cxnLst/>
              <a:rect l="l" t="t" r="r" b="b"/>
              <a:pathLst>
                <a:path w="472439" h="6350">
                  <a:moveTo>
                    <a:pt x="0" y="0"/>
                  </a:moveTo>
                  <a:lnTo>
                    <a:pt x="15239" y="6095"/>
                  </a:lnTo>
                  <a:lnTo>
                    <a:pt x="30479" y="0"/>
                  </a:lnTo>
                  <a:lnTo>
                    <a:pt x="45719" y="6095"/>
                  </a:lnTo>
                  <a:lnTo>
                    <a:pt x="60959" y="0"/>
                  </a:lnTo>
                  <a:lnTo>
                    <a:pt x="76200" y="6095"/>
                  </a:lnTo>
                  <a:lnTo>
                    <a:pt x="91439" y="0"/>
                  </a:lnTo>
                  <a:lnTo>
                    <a:pt x="106679" y="6095"/>
                  </a:lnTo>
                  <a:lnTo>
                    <a:pt x="121919" y="0"/>
                  </a:lnTo>
                  <a:lnTo>
                    <a:pt x="137159" y="6095"/>
                  </a:lnTo>
                  <a:lnTo>
                    <a:pt x="152400" y="0"/>
                  </a:lnTo>
                  <a:lnTo>
                    <a:pt x="167639" y="6095"/>
                  </a:lnTo>
                  <a:lnTo>
                    <a:pt x="182879" y="0"/>
                  </a:lnTo>
                  <a:lnTo>
                    <a:pt x="198119" y="6095"/>
                  </a:lnTo>
                  <a:lnTo>
                    <a:pt x="213359" y="0"/>
                  </a:lnTo>
                  <a:lnTo>
                    <a:pt x="228600" y="6095"/>
                  </a:lnTo>
                  <a:lnTo>
                    <a:pt x="243839" y="0"/>
                  </a:lnTo>
                  <a:lnTo>
                    <a:pt x="259079" y="6095"/>
                  </a:lnTo>
                  <a:lnTo>
                    <a:pt x="274319" y="0"/>
                  </a:lnTo>
                  <a:lnTo>
                    <a:pt x="289559" y="6095"/>
                  </a:lnTo>
                  <a:lnTo>
                    <a:pt x="304800" y="0"/>
                  </a:lnTo>
                  <a:lnTo>
                    <a:pt x="320039" y="6095"/>
                  </a:lnTo>
                  <a:lnTo>
                    <a:pt x="335279" y="0"/>
                  </a:lnTo>
                  <a:lnTo>
                    <a:pt x="350519" y="6095"/>
                  </a:lnTo>
                  <a:lnTo>
                    <a:pt x="365759" y="0"/>
                  </a:lnTo>
                  <a:lnTo>
                    <a:pt x="381000" y="6095"/>
                  </a:lnTo>
                  <a:lnTo>
                    <a:pt x="396239" y="0"/>
                  </a:lnTo>
                  <a:lnTo>
                    <a:pt x="411479" y="6095"/>
                  </a:lnTo>
                  <a:lnTo>
                    <a:pt x="426719" y="0"/>
                  </a:lnTo>
                  <a:lnTo>
                    <a:pt x="441959" y="6095"/>
                  </a:lnTo>
                  <a:lnTo>
                    <a:pt x="457200" y="0"/>
                  </a:lnTo>
                  <a:lnTo>
                    <a:pt x="472439" y="6095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28359" y="1005839"/>
              <a:ext cx="146685" cy="6350"/>
            </a:xfrm>
            <a:custGeom>
              <a:avLst/>
              <a:gdLst/>
              <a:ahLst/>
              <a:cxnLst/>
              <a:rect l="l" t="t" r="r" b="b"/>
              <a:pathLst>
                <a:path w="146685" h="6350">
                  <a:moveTo>
                    <a:pt x="0" y="6095"/>
                  </a:moveTo>
                  <a:lnTo>
                    <a:pt x="15239" y="0"/>
                  </a:lnTo>
                  <a:lnTo>
                    <a:pt x="30479" y="6095"/>
                  </a:lnTo>
                  <a:lnTo>
                    <a:pt x="45719" y="0"/>
                  </a:lnTo>
                  <a:lnTo>
                    <a:pt x="60960" y="6095"/>
                  </a:lnTo>
                  <a:lnTo>
                    <a:pt x="76200" y="0"/>
                  </a:lnTo>
                  <a:lnTo>
                    <a:pt x="91439" y="6095"/>
                  </a:lnTo>
                  <a:lnTo>
                    <a:pt x="106679" y="0"/>
                  </a:lnTo>
                  <a:lnTo>
                    <a:pt x="121919" y="6095"/>
                  </a:lnTo>
                  <a:lnTo>
                    <a:pt x="137160" y="0"/>
                  </a:lnTo>
                  <a:lnTo>
                    <a:pt x="146303" y="3048"/>
                  </a:lnTo>
                </a:path>
              </a:pathLst>
            </a:custGeom>
            <a:ln w="121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31012" y="1186992"/>
            <a:ext cx="6666865" cy="1863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4135">
              <a:lnSpc>
                <a:spcPct val="1429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Body language, unlike </a:t>
            </a:r>
            <a:r>
              <a:rPr sz="1400" dirty="0">
                <a:latin typeface="Arial"/>
                <a:cs typeface="Arial"/>
              </a:rPr>
              <a:t>spoken language, </a:t>
            </a:r>
            <a:r>
              <a:rPr sz="1400" spc="-5" dirty="0">
                <a:latin typeface="Arial"/>
                <a:cs typeface="Arial"/>
              </a:rPr>
              <a:t>is inexact; so </a:t>
            </a:r>
            <a:r>
              <a:rPr sz="1400" spc="-10" dirty="0">
                <a:latin typeface="Arial"/>
                <a:cs typeface="Arial"/>
              </a:rPr>
              <a:t>you </a:t>
            </a:r>
            <a:r>
              <a:rPr sz="1400" spc="-5" dirty="0">
                <a:latin typeface="Arial"/>
                <a:cs typeface="Arial"/>
              </a:rPr>
              <a:t>have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dirty="0">
                <a:latin typeface="Arial"/>
                <a:cs typeface="Arial"/>
              </a:rPr>
              <a:t>be </a:t>
            </a:r>
            <a:r>
              <a:rPr sz="1400" spc="-5" dirty="0">
                <a:latin typeface="Arial"/>
                <a:cs typeface="Arial"/>
              </a:rPr>
              <a:t>careful about  how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44300"/>
              </a:lnSpc>
            </a:pPr>
            <a:r>
              <a:rPr sz="1400" spc="-10" dirty="0">
                <a:latin typeface="Arial"/>
                <a:cs typeface="Arial"/>
              </a:rPr>
              <a:t>you </a:t>
            </a:r>
            <a:r>
              <a:rPr sz="1400" spc="-5" dirty="0">
                <a:latin typeface="Arial"/>
                <a:cs typeface="Arial"/>
              </a:rPr>
              <a:t>interpret </a:t>
            </a:r>
            <a:r>
              <a:rPr sz="1400" dirty="0">
                <a:latin typeface="Arial"/>
                <a:cs typeface="Arial"/>
              </a:rPr>
              <a:t>it. </a:t>
            </a:r>
            <a:r>
              <a:rPr sz="1400" spc="-10" dirty="0">
                <a:latin typeface="Arial"/>
                <a:cs typeface="Arial"/>
              </a:rPr>
              <a:t>A </a:t>
            </a:r>
            <a:r>
              <a:rPr sz="1400" dirty="0">
                <a:latin typeface="Arial"/>
                <a:cs typeface="Arial"/>
              </a:rPr>
              <a:t>certain movement or </a:t>
            </a:r>
            <a:r>
              <a:rPr sz="1400" spc="-5" dirty="0">
                <a:latin typeface="Arial"/>
                <a:cs typeface="Arial"/>
              </a:rPr>
              <a:t>facial expression </a:t>
            </a:r>
            <a:r>
              <a:rPr sz="1400" spc="10" dirty="0">
                <a:latin typeface="Arial"/>
                <a:cs typeface="Arial"/>
              </a:rPr>
              <a:t>may </a:t>
            </a:r>
            <a:r>
              <a:rPr sz="1400" dirty="0">
                <a:latin typeface="Arial"/>
                <a:cs typeface="Arial"/>
              </a:rPr>
              <a:t>be </a:t>
            </a:r>
            <a:r>
              <a:rPr sz="1400" spc="-5" dirty="0">
                <a:latin typeface="Arial"/>
                <a:cs typeface="Arial"/>
              </a:rPr>
              <a:t>quite meaningful, </a:t>
            </a:r>
            <a:r>
              <a:rPr sz="1400" dirty="0">
                <a:latin typeface="Arial"/>
                <a:cs typeface="Arial"/>
              </a:rPr>
              <a:t>or  </a:t>
            </a:r>
            <a:r>
              <a:rPr sz="1400" spc="-5" dirty="0">
                <a:latin typeface="Arial"/>
                <a:cs typeface="Arial"/>
              </a:rPr>
              <a:t>it</a:t>
            </a:r>
            <a:endParaRPr sz="1400">
              <a:latin typeface="Arial"/>
              <a:cs typeface="Arial"/>
            </a:endParaRPr>
          </a:p>
          <a:p>
            <a:pPr marL="12700" marR="109220">
              <a:lnSpc>
                <a:spcPts val="2420"/>
              </a:lnSpc>
              <a:spcBef>
                <a:spcPts val="185"/>
              </a:spcBef>
            </a:pPr>
            <a:r>
              <a:rPr sz="1400" spc="5" dirty="0">
                <a:latin typeface="Arial"/>
                <a:cs typeface="Arial"/>
              </a:rPr>
              <a:t>may </a:t>
            </a:r>
            <a:r>
              <a:rPr sz="1400" dirty="0">
                <a:latin typeface="Arial"/>
                <a:cs typeface="Arial"/>
              </a:rPr>
              <a:t>mean </a:t>
            </a:r>
            <a:r>
              <a:rPr sz="1400" spc="-5" dirty="0">
                <a:latin typeface="Arial"/>
                <a:cs typeface="Arial"/>
              </a:rPr>
              <a:t>nothing </a:t>
            </a:r>
            <a:r>
              <a:rPr sz="1400" dirty="0">
                <a:latin typeface="Arial"/>
                <a:cs typeface="Arial"/>
              </a:rPr>
              <a:t>at </a:t>
            </a:r>
            <a:r>
              <a:rPr sz="1400" spc="-5" dirty="0">
                <a:latin typeface="Arial"/>
                <a:cs typeface="Arial"/>
              </a:rPr>
              <a:t>all. As a starting point,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following </a:t>
            </a:r>
            <a:r>
              <a:rPr sz="1400" dirty="0">
                <a:latin typeface="Arial"/>
                <a:cs typeface="Arial"/>
              </a:rPr>
              <a:t>sections </a:t>
            </a:r>
            <a:r>
              <a:rPr sz="1400" spc="-5" dirty="0">
                <a:latin typeface="Arial"/>
                <a:cs typeface="Arial"/>
              </a:rPr>
              <a:t>provide </a:t>
            </a:r>
            <a:r>
              <a:rPr sz="1400" dirty="0">
                <a:latin typeface="Arial"/>
                <a:cs typeface="Arial"/>
              </a:rPr>
              <a:t>you </a:t>
            </a:r>
            <a:r>
              <a:rPr sz="1400" spc="-10" dirty="0">
                <a:latin typeface="Arial"/>
                <a:cs typeface="Arial"/>
              </a:rPr>
              <a:t>with  </a:t>
            </a:r>
            <a:r>
              <a:rPr sz="1400" spc="-5" dirty="0">
                <a:latin typeface="Arial"/>
                <a:cs typeface="Arial"/>
              </a:rPr>
              <a:t>some common </a:t>
            </a:r>
            <a:r>
              <a:rPr sz="1400" dirty="0">
                <a:latin typeface="Arial"/>
                <a:cs typeface="Arial"/>
              </a:rPr>
              <a:t>body language </a:t>
            </a:r>
            <a:r>
              <a:rPr sz="1400" spc="-5" dirty="0">
                <a:latin typeface="Arial"/>
                <a:cs typeface="Arial"/>
              </a:rPr>
              <a:t>terms and </a:t>
            </a:r>
            <a:r>
              <a:rPr sz="1400" dirty="0">
                <a:latin typeface="Arial"/>
                <a:cs typeface="Arial"/>
              </a:rPr>
              <a:t>their </a:t>
            </a:r>
            <a:r>
              <a:rPr sz="1400" spc="-5" dirty="0">
                <a:latin typeface="Arial"/>
                <a:cs typeface="Arial"/>
              </a:rPr>
              <a:t>generally-accepted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meanings.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1012" y="3690620"/>
            <a:ext cx="6145530" cy="1749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dbl" spc="-5" dirty="0">
                <a:solidFill>
                  <a:srgbClr val="4AABC5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P</a:t>
            </a:r>
            <a:r>
              <a:rPr sz="1900" b="1" u="dbl" spc="-5" dirty="0">
                <a:solidFill>
                  <a:srgbClr val="4AABC5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OSITIVE </a:t>
            </a:r>
            <a:r>
              <a:rPr sz="2400" b="1" u="dbl" dirty="0">
                <a:solidFill>
                  <a:srgbClr val="4AABC5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B</a:t>
            </a:r>
            <a:r>
              <a:rPr sz="1900" b="1" u="dbl" dirty="0">
                <a:solidFill>
                  <a:srgbClr val="4AABC5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ODY</a:t>
            </a:r>
            <a:r>
              <a:rPr sz="1900" b="1" u="dbl" spc="-45" dirty="0">
                <a:solidFill>
                  <a:srgbClr val="4AABC5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b="1" u="dbl" spc="-5" dirty="0">
                <a:solidFill>
                  <a:srgbClr val="4AABC5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L</a:t>
            </a:r>
            <a:r>
              <a:rPr sz="1900" b="1" u="dbl" spc="-5" dirty="0">
                <a:solidFill>
                  <a:srgbClr val="4AABC5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ANGUAGE</a:t>
            </a:r>
            <a:r>
              <a:rPr sz="2400" b="1" u="dbl" spc="-5" dirty="0">
                <a:solidFill>
                  <a:srgbClr val="4AABC5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:-</a:t>
            </a:r>
            <a:endParaRPr sz="2400">
              <a:latin typeface="Comic Sans MS"/>
              <a:cs typeface="Comic Sans MS"/>
            </a:endParaRPr>
          </a:p>
          <a:p>
            <a:pPr marL="12700" marR="5080">
              <a:lnSpc>
                <a:spcPct val="144300"/>
              </a:lnSpc>
              <a:spcBef>
                <a:spcPts val="1019"/>
              </a:spcBef>
            </a:pPr>
            <a:r>
              <a:rPr sz="1400" spc="-5" dirty="0">
                <a:latin typeface="Arial"/>
                <a:cs typeface="Arial"/>
              </a:rPr>
              <a:t>Positive </a:t>
            </a:r>
            <a:r>
              <a:rPr sz="1400" dirty="0">
                <a:latin typeface="Arial"/>
                <a:cs typeface="Arial"/>
              </a:rPr>
              <a:t>body </a:t>
            </a:r>
            <a:r>
              <a:rPr sz="1400" spc="-5" dirty="0">
                <a:latin typeface="Arial"/>
                <a:cs typeface="Arial"/>
              </a:rPr>
              <a:t>language is generally quite reliable </a:t>
            </a:r>
            <a:r>
              <a:rPr sz="1400" spc="-10" dirty="0">
                <a:latin typeface="Arial"/>
                <a:cs typeface="Arial"/>
              </a:rPr>
              <a:t>as </a:t>
            </a:r>
            <a:r>
              <a:rPr sz="1400" dirty="0">
                <a:latin typeface="Arial"/>
                <a:cs typeface="Arial"/>
              </a:rPr>
              <a:t>an </a:t>
            </a:r>
            <a:r>
              <a:rPr sz="1400" spc="-5" dirty="0">
                <a:latin typeface="Arial"/>
                <a:cs typeface="Arial"/>
              </a:rPr>
              <a:t>indicator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a person's  feelings.</a:t>
            </a:r>
            <a:endParaRPr sz="1400">
              <a:latin typeface="Arial"/>
              <a:cs typeface="Arial"/>
            </a:endParaRPr>
          </a:p>
          <a:p>
            <a:pPr marL="12700" marR="2426335">
              <a:lnSpc>
                <a:spcPts val="2420"/>
              </a:lnSpc>
              <a:spcBef>
                <a:spcPts val="185"/>
              </a:spcBef>
            </a:pPr>
            <a:r>
              <a:rPr sz="1400" spc="-20" dirty="0">
                <a:latin typeface="Arial"/>
                <a:cs typeface="Arial"/>
              </a:rPr>
              <a:t>It </a:t>
            </a:r>
            <a:r>
              <a:rPr sz="1400" spc="-5" dirty="0">
                <a:latin typeface="Arial"/>
                <a:cs typeface="Arial"/>
              </a:rPr>
              <a:t>signals </a:t>
            </a:r>
            <a:r>
              <a:rPr sz="1400" dirty="0">
                <a:latin typeface="Arial"/>
                <a:cs typeface="Arial"/>
              </a:rPr>
              <a:t>interest </a:t>
            </a:r>
            <a:r>
              <a:rPr sz="1400" spc="-5" dirty="0">
                <a:latin typeface="Arial"/>
                <a:cs typeface="Arial"/>
              </a:rPr>
              <a:t>in the </a:t>
            </a:r>
            <a:r>
              <a:rPr sz="1400" dirty="0">
                <a:latin typeface="Arial"/>
                <a:cs typeface="Arial"/>
              </a:rPr>
              <a:t>other </a:t>
            </a:r>
            <a:r>
              <a:rPr sz="1400" spc="-5" dirty="0">
                <a:latin typeface="Arial"/>
                <a:cs typeface="Arial"/>
              </a:rPr>
              <a:t>person and in </a:t>
            </a:r>
            <a:r>
              <a:rPr sz="1400" dirty="0">
                <a:latin typeface="Arial"/>
                <a:cs typeface="Arial"/>
              </a:rPr>
              <a:t>the  </a:t>
            </a:r>
            <a:r>
              <a:rPr sz="1400" spc="-5" dirty="0">
                <a:latin typeface="Arial"/>
                <a:cs typeface="Arial"/>
              </a:rPr>
              <a:t>conversation.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1012" y="5975401"/>
            <a:ext cx="5956300" cy="2263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1849755">
              <a:lnSpc>
                <a:spcPct val="145000"/>
              </a:lnSpc>
              <a:spcBef>
                <a:spcPts val="110"/>
              </a:spcBef>
            </a:pPr>
            <a:r>
              <a:rPr sz="1400" b="1" spc="-5" dirty="0">
                <a:latin typeface="Arial"/>
                <a:cs typeface="Arial"/>
              </a:rPr>
              <a:t>Relaxed posture: - </a:t>
            </a:r>
            <a:r>
              <a:rPr sz="1400" dirty="0">
                <a:latin typeface="Arial"/>
                <a:cs typeface="Arial"/>
              </a:rPr>
              <a:t>Comfortably </a:t>
            </a:r>
            <a:r>
              <a:rPr sz="1400" spc="-5" dirty="0">
                <a:latin typeface="Arial"/>
                <a:cs typeface="Arial"/>
              </a:rPr>
              <a:t>seated, relaxed  Breathing, </a:t>
            </a:r>
            <a:r>
              <a:rPr sz="1400" spc="-10" dirty="0">
                <a:latin typeface="Arial"/>
                <a:cs typeface="Arial"/>
              </a:rPr>
              <a:t>no </a:t>
            </a:r>
            <a:r>
              <a:rPr sz="1400" spc="-5" dirty="0">
                <a:latin typeface="Arial"/>
                <a:cs typeface="Arial"/>
              </a:rPr>
              <a:t>visible stiffness </a:t>
            </a:r>
            <a:r>
              <a:rPr sz="1400" spc="-10" dirty="0">
                <a:latin typeface="Arial"/>
                <a:cs typeface="Arial"/>
              </a:rPr>
              <a:t>or </a:t>
            </a:r>
            <a:r>
              <a:rPr sz="1400" spc="-5" dirty="0">
                <a:latin typeface="Arial"/>
                <a:cs typeface="Arial"/>
              </a:rPr>
              <a:t>abrupt movements.  These </a:t>
            </a:r>
            <a:r>
              <a:rPr sz="1400" dirty="0">
                <a:latin typeface="Arial"/>
                <a:cs typeface="Arial"/>
              </a:rPr>
              <a:t>indicate </a:t>
            </a:r>
            <a:r>
              <a:rPr sz="1400" spc="-10" dirty="0">
                <a:latin typeface="Arial"/>
                <a:cs typeface="Arial"/>
              </a:rPr>
              <a:t>no </a:t>
            </a:r>
            <a:r>
              <a:rPr sz="1400" spc="-5" dirty="0">
                <a:latin typeface="Arial"/>
                <a:cs typeface="Arial"/>
              </a:rPr>
              <a:t>major barriers </a:t>
            </a:r>
            <a:r>
              <a:rPr sz="1400" spc="-10" dirty="0">
                <a:latin typeface="Arial"/>
                <a:cs typeface="Arial"/>
              </a:rPr>
              <a:t>to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communication.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Arial"/>
              <a:cs typeface="Arial"/>
            </a:endParaRPr>
          </a:p>
          <a:p>
            <a:pPr marL="162179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Arms </a:t>
            </a:r>
            <a:r>
              <a:rPr sz="1400" b="1" dirty="0">
                <a:latin typeface="Arial"/>
                <a:cs typeface="Arial"/>
              </a:rPr>
              <a:t>relaxed </a:t>
            </a:r>
            <a:r>
              <a:rPr sz="1400" spc="-5" dirty="0">
                <a:latin typeface="Arial"/>
                <a:cs typeface="Arial"/>
              </a:rPr>
              <a:t>- Uncrossed arms and hands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open</a:t>
            </a:r>
            <a:endParaRPr sz="1400">
              <a:latin typeface="Arial"/>
              <a:cs typeface="Arial"/>
            </a:endParaRPr>
          </a:p>
          <a:p>
            <a:pPr marL="3002280" marR="5080">
              <a:lnSpc>
                <a:spcPct val="144300"/>
              </a:lnSpc>
              <a:spcBef>
                <a:spcPts val="25"/>
              </a:spcBef>
            </a:pPr>
            <a:r>
              <a:rPr sz="1400" spc="-5" dirty="0">
                <a:latin typeface="Arial"/>
                <a:cs typeface="Arial"/>
              </a:rPr>
              <a:t>(Palms </a:t>
            </a:r>
            <a:r>
              <a:rPr sz="1400" spc="-10" dirty="0">
                <a:latin typeface="Arial"/>
                <a:cs typeface="Arial"/>
              </a:rPr>
              <a:t>up or </a:t>
            </a:r>
            <a:r>
              <a:rPr sz="1400" dirty="0">
                <a:latin typeface="Arial"/>
                <a:cs typeface="Arial"/>
              </a:rPr>
              <a:t>otherwise </a:t>
            </a:r>
            <a:r>
              <a:rPr sz="1400" spc="-5" dirty="0">
                <a:latin typeface="Arial"/>
                <a:cs typeface="Arial"/>
              </a:rPr>
              <a:t>visible </a:t>
            </a:r>
            <a:r>
              <a:rPr sz="1400" spc="5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the  </a:t>
            </a:r>
            <a:r>
              <a:rPr sz="1400" dirty="0">
                <a:latin typeface="Arial"/>
                <a:cs typeface="Arial"/>
              </a:rPr>
              <a:t>Other person) </a:t>
            </a:r>
            <a:r>
              <a:rPr sz="1400" spc="-5" dirty="0">
                <a:latin typeface="Arial"/>
                <a:cs typeface="Arial"/>
              </a:rPr>
              <a:t>are </a:t>
            </a:r>
            <a:r>
              <a:rPr sz="1400" dirty="0">
                <a:latin typeface="Arial"/>
                <a:cs typeface="Arial"/>
              </a:rPr>
              <a:t>signs </a:t>
            </a:r>
            <a:r>
              <a:rPr sz="1400" spc="-10" dirty="0">
                <a:latin typeface="Arial"/>
                <a:cs typeface="Arial"/>
              </a:rPr>
              <a:t>of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openness.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77255" y="5202935"/>
            <a:ext cx="896112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0390" y="7107935"/>
            <a:ext cx="1380744" cy="1609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r>
              <a:rPr dirty="0"/>
              <a:t>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7267" y="1226617"/>
            <a:ext cx="5252720" cy="12598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44300"/>
              </a:lnSpc>
              <a:spcBef>
                <a:spcPts val="125"/>
              </a:spcBef>
              <a:tabLst>
                <a:tab pos="3764279" algn="l"/>
              </a:tabLst>
            </a:pPr>
            <a:r>
              <a:rPr sz="1400" b="1" spc="-10" dirty="0">
                <a:latin typeface="Arial"/>
                <a:cs typeface="Arial"/>
              </a:rPr>
              <a:t>Good eye </a:t>
            </a:r>
            <a:r>
              <a:rPr sz="1400" b="1" spc="-5" dirty="0">
                <a:latin typeface="Arial"/>
                <a:cs typeface="Arial"/>
              </a:rPr>
              <a:t>contact </a:t>
            </a:r>
            <a:r>
              <a:rPr sz="1400" spc="-5" dirty="0">
                <a:latin typeface="Arial"/>
                <a:cs typeface="Arial"/>
              </a:rPr>
              <a:t>- Looking in </a:t>
            </a:r>
            <a:r>
              <a:rPr sz="1400" spc="-10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other </a:t>
            </a:r>
            <a:r>
              <a:rPr sz="1400" spc="-5" dirty="0">
                <a:latin typeface="Arial"/>
                <a:cs typeface="Arial"/>
              </a:rPr>
              <a:t>person's Eyes,  Particularly when </a:t>
            </a:r>
            <a:r>
              <a:rPr sz="1400" dirty="0">
                <a:latin typeface="Arial"/>
                <a:cs typeface="Arial"/>
              </a:rPr>
              <a:t>they </a:t>
            </a:r>
            <a:r>
              <a:rPr sz="1400" spc="-5" dirty="0">
                <a:latin typeface="Arial"/>
                <a:cs typeface="Arial"/>
              </a:rPr>
              <a:t>are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speaking,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indicates	interest </a:t>
            </a:r>
            <a:r>
              <a:rPr sz="1400" spc="-5" dirty="0">
                <a:latin typeface="Arial"/>
                <a:cs typeface="Arial"/>
              </a:rPr>
              <a:t>in that  person. </a:t>
            </a:r>
            <a:r>
              <a:rPr sz="1400" dirty="0">
                <a:latin typeface="Arial"/>
                <a:cs typeface="Arial"/>
              </a:rPr>
              <a:t>Proper eye contact involves </a:t>
            </a:r>
            <a:r>
              <a:rPr sz="1400" spc="-5" dirty="0">
                <a:latin typeface="Arial"/>
                <a:cs typeface="Arial"/>
              </a:rPr>
              <a:t>Looking away </a:t>
            </a:r>
            <a:r>
              <a:rPr sz="1400" dirty="0">
                <a:latin typeface="Arial"/>
                <a:cs typeface="Arial"/>
              </a:rPr>
              <a:t>occasionally </a:t>
            </a:r>
            <a:r>
              <a:rPr sz="1400" spc="-10" dirty="0">
                <a:latin typeface="Arial"/>
                <a:cs typeface="Arial"/>
              </a:rPr>
              <a:t>to  avoid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staring.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1012" y="3680257"/>
            <a:ext cx="4089400" cy="95250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1400" b="1" spc="-5" dirty="0">
                <a:latin typeface="Arial"/>
                <a:cs typeface="Arial"/>
              </a:rPr>
              <a:t>Taking notes </a:t>
            </a:r>
            <a:r>
              <a:rPr sz="1400" spc="-5" dirty="0">
                <a:latin typeface="Arial"/>
                <a:cs typeface="Arial"/>
              </a:rPr>
              <a:t>- Shows interest and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involvement,</a:t>
            </a:r>
            <a:endParaRPr sz="1400">
              <a:latin typeface="Arial"/>
              <a:cs typeface="Arial"/>
            </a:endParaRPr>
          </a:p>
          <a:p>
            <a:pPr marL="1295400" marR="5080" indent="-3175">
              <a:lnSpc>
                <a:spcPct val="142900"/>
              </a:lnSpc>
              <a:spcBef>
                <a:spcPts val="45"/>
              </a:spcBef>
            </a:pPr>
            <a:r>
              <a:rPr sz="1400" dirty="0">
                <a:latin typeface="Arial"/>
                <a:cs typeface="Arial"/>
              </a:rPr>
              <a:t>Particularly </a:t>
            </a:r>
            <a:r>
              <a:rPr sz="1400" spc="-5" dirty="0">
                <a:latin typeface="Arial"/>
                <a:cs typeface="Arial"/>
              </a:rPr>
              <a:t>if notes are </a:t>
            </a:r>
            <a:r>
              <a:rPr sz="1400" spc="-10" dirty="0">
                <a:latin typeface="Arial"/>
                <a:cs typeface="Arial"/>
              </a:rPr>
              <a:t>on what </a:t>
            </a:r>
            <a:r>
              <a:rPr sz="1400" spc="-5" dirty="0">
                <a:latin typeface="Arial"/>
                <a:cs typeface="Arial"/>
              </a:rPr>
              <a:t>the  other person is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saying.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0395" y="5524296"/>
            <a:ext cx="4183379" cy="64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443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Smiling/adding humor </a:t>
            </a:r>
            <a:r>
              <a:rPr sz="1400" spc="-5" dirty="0">
                <a:latin typeface="Arial"/>
                <a:cs typeface="Arial"/>
              </a:rPr>
              <a:t>- This is a </a:t>
            </a:r>
            <a:r>
              <a:rPr sz="1400" dirty="0">
                <a:latin typeface="Arial"/>
                <a:cs typeface="Arial"/>
              </a:rPr>
              <a:t>very </a:t>
            </a:r>
            <a:r>
              <a:rPr sz="1400" spc="-5" dirty="0">
                <a:latin typeface="Arial"/>
                <a:cs typeface="Arial"/>
              </a:rPr>
              <a:t>positive sign.  It </a:t>
            </a:r>
            <a:r>
              <a:rPr sz="1400" dirty="0">
                <a:latin typeface="Arial"/>
                <a:cs typeface="Arial"/>
              </a:rPr>
              <a:t>signals </a:t>
            </a:r>
            <a:r>
              <a:rPr sz="1400" spc="-5" dirty="0">
                <a:latin typeface="Arial"/>
                <a:cs typeface="Arial"/>
              </a:rPr>
              <a:t>a </a:t>
            </a:r>
            <a:r>
              <a:rPr sz="1400" spc="-10" dirty="0">
                <a:latin typeface="Arial"/>
                <a:cs typeface="Arial"/>
              </a:rPr>
              <a:t>warm </a:t>
            </a:r>
            <a:r>
              <a:rPr sz="1400" spc="-5" dirty="0">
                <a:latin typeface="Arial"/>
                <a:cs typeface="Arial"/>
              </a:rPr>
              <a:t>personal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relationship.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1012" y="7057441"/>
            <a:ext cx="4373880" cy="949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43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Leaning closer </a:t>
            </a:r>
            <a:r>
              <a:rPr sz="1400" spc="-5" dirty="0">
                <a:latin typeface="Arial"/>
                <a:cs typeface="Arial"/>
              </a:rPr>
              <a:t>- Reducing </a:t>
            </a:r>
            <a:r>
              <a:rPr sz="1400" dirty="0">
                <a:latin typeface="Arial"/>
                <a:cs typeface="Arial"/>
              </a:rPr>
              <a:t>the distance </a:t>
            </a:r>
            <a:r>
              <a:rPr sz="1400" spc="-5" dirty="0">
                <a:latin typeface="Arial"/>
                <a:cs typeface="Arial"/>
              </a:rPr>
              <a:t>between two  people, </a:t>
            </a:r>
            <a:r>
              <a:rPr sz="1400" dirty="0">
                <a:latin typeface="Arial"/>
                <a:cs typeface="Arial"/>
              </a:rPr>
              <a:t>particularly </a:t>
            </a:r>
            <a:r>
              <a:rPr sz="1400" spc="-10" dirty="0">
                <a:latin typeface="Arial"/>
                <a:cs typeface="Arial"/>
              </a:rPr>
              <a:t>when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other </a:t>
            </a:r>
            <a:r>
              <a:rPr sz="1400" spc="-5" dirty="0">
                <a:latin typeface="Arial"/>
                <a:cs typeface="Arial"/>
              </a:rPr>
              <a:t>person is speaking.  Indicates interest is </a:t>
            </a:r>
            <a:r>
              <a:rPr sz="1400" spc="-10" dirty="0">
                <a:latin typeface="Arial"/>
                <a:cs typeface="Arial"/>
              </a:rPr>
              <a:t>up </a:t>
            </a:r>
            <a:r>
              <a:rPr sz="1400" spc="-5" dirty="0">
                <a:latin typeface="Arial"/>
                <a:cs typeface="Arial"/>
              </a:rPr>
              <a:t>and barriers are</a:t>
            </a:r>
            <a:r>
              <a:rPr sz="1400" spc="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down.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5591" y="1533144"/>
            <a:ext cx="1295400" cy="1447800"/>
            <a:chOff x="545591" y="1533144"/>
            <a:chExt cx="1295400" cy="1447800"/>
          </a:xfrm>
        </p:grpSpPr>
        <p:sp>
          <p:nvSpPr>
            <p:cNvPr id="7" name="object 7"/>
            <p:cNvSpPr/>
            <p:nvPr/>
          </p:nvSpPr>
          <p:spPr>
            <a:xfrm>
              <a:off x="545591" y="1534668"/>
              <a:ext cx="887094" cy="131445"/>
            </a:xfrm>
            <a:custGeom>
              <a:avLst/>
              <a:gdLst/>
              <a:ahLst/>
              <a:cxnLst/>
              <a:rect l="l" t="t" r="r" b="b"/>
              <a:pathLst>
                <a:path w="887094" h="131444">
                  <a:moveTo>
                    <a:pt x="0" y="0"/>
                  </a:moveTo>
                  <a:lnTo>
                    <a:pt x="18287" y="0"/>
                  </a:lnTo>
                </a:path>
                <a:path w="887094" h="131444">
                  <a:moveTo>
                    <a:pt x="0" y="3048"/>
                  </a:moveTo>
                  <a:lnTo>
                    <a:pt x="39623" y="3048"/>
                  </a:lnTo>
                </a:path>
                <a:path w="887094" h="131444">
                  <a:moveTo>
                    <a:pt x="0" y="6096"/>
                  </a:moveTo>
                  <a:lnTo>
                    <a:pt x="57910" y="6096"/>
                  </a:lnTo>
                </a:path>
                <a:path w="887094" h="131444">
                  <a:moveTo>
                    <a:pt x="0" y="9143"/>
                  </a:moveTo>
                  <a:lnTo>
                    <a:pt x="79248" y="9143"/>
                  </a:lnTo>
                </a:path>
                <a:path w="887094" h="131444">
                  <a:moveTo>
                    <a:pt x="0" y="12191"/>
                  </a:moveTo>
                  <a:lnTo>
                    <a:pt x="100584" y="12191"/>
                  </a:lnTo>
                </a:path>
                <a:path w="887094" h="131444">
                  <a:moveTo>
                    <a:pt x="0" y="15239"/>
                  </a:moveTo>
                  <a:lnTo>
                    <a:pt x="118872" y="15239"/>
                  </a:lnTo>
                </a:path>
                <a:path w="887094" h="131444">
                  <a:moveTo>
                    <a:pt x="0" y="18287"/>
                  </a:moveTo>
                  <a:lnTo>
                    <a:pt x="140206" y="18287"/>
                  </a:lnTo>
                </a:path>
                <a:path w="887094" h="131444">
                  <a:moveTo>
                    <a:pt x="0" y="21335"/>
                  </a:moveTo>
                  <a:lnTo>
                    <a:pt x="158495" y="21335"/>
                  </a:lnTo>
                </a:path>
                <a:path w="887094" h="131444">
                  <a:moveTo>
                    <a:pt x="0" y="24383"/>
                  </a:moveTo>
                  <a:lnTo>
                    <a:pt x="179832" y="24383"/>
                  </a:lnTo>
                </a:path>
                <a:path w="887094" h="131444">
                  <a:moveTo>
                    <a:pt x="0" y="27431"/>
                  </a:moveTo>
                  <a:lnTo>
                    <a:pt x="201167" y="27431"/>
                  </a:lnTo>
                </a:path>
                <a:path w="887094" h="131444">
                  <a:moveTo>
                    <a:pt x="0" y="30479"/>
                  </a:moveTo>
                  <a:lnTo>
                    <a:pt x="219456" y="30479"/>
                  </a:lnTo>
                </a:path>
                <a:path w="887094" h="131444">
                  <a:moveTo>
                    <a:pt x="0" y="33527"/>
                  </a:moveTo>
                  <a:lnTo>
                    <a:pt x="240792" y="33527"/>
                  </a:lnTo>
                </a:path>
                <a:path w="887094" h="131444">
                  <a:moveTo>
                    <a:pt x="0" y="36575"/>
                  </a:moveTo>
                  <a:lnTo>
                    <a:pt x="262128" y="36575"/>
                  </a:lnTo>
                </a:path>
                <a:path w="887094" h="131444">
                  <a:moveTo>
                    <a:pt x="0" y="39624"/>
                  </a:moveTo>
                  <a:lnTo>
                    <a:pt x="280414" y="39624"/>
                  </a:lnTo>
                </a:path>
                <a:path w="887094" h="131444">
                  <a:moveTo>
                    <a:pt x="0" y="42672"/>
                  </a:moveTo>
                  <a:lnTo>
                    <a:pt x="301752" y="42672"/>
                  </a:lnTo>
                </a:path>
                <a:path w="887094" h="131444">
                  <a:moveTo>
                    <a:pt x="0" y="45719"/>
                  </a:moveTo>
                  <a:lnTo>
                    <a:pt x="323088" y="45719"/>
                  </a:lnTo>
                </a:path>
                <a:path w="887094" h="131444">
                  <a:moveTo>
                    <a:pt x="0" y="48767"/>
                  </a:moveTo>
                  <a:lnTo>
                    <a:pt x="341376" y="48767"/>
                  </a:lnTo>
                </a:path>
                <a:path w="887094" h="131444">
                  <a:moveTo>
                    <a:pt x="0" y="51815"/>
                  </a:moveTo>
                  <a:lnTo>
                    <a:pt x="362711" y="51815"/>
                  </a:lnTo>
                </a:path>
                <a:path w="887094" h="131444">
                  <a:moveTo>
                    <a:pt x="0" y="54863"/>
                  </a:moveTo>
                  <a:lnTo>
                    <a:pt x="381000" y="54863"/>
                  </a:lnTo>
                </a:path>
                <a:path w="887094" h="131444">
                  <a:moveTo>
                    <a:pt x="0" y="57911"/>
                  </a:moveTo>
                  <a:lnTo>
                    <a:pt x="402336" y="57911"/>
                  </a:lnTo>
                </a:path>
                <a:path w="887094" h="131444">
                  <a:moveTo>
                    <a:pt x="0" y="60959"/>
                  </a:moveTo>
                  <a:lnTo>
                    <a:pt x="423671" y="60959"/>
                  </a:lnTo>
                </a:path>
                <a:path w="887094" h="131444">
                  <a:moveTo>
                    <a:pt x="0" y="64007"/>
                  </a:moveTo>
                  <a:lnTo>
                    <a:pt x="441959" y="64007"/>
                  </a:lnTo>
                </a:path>
                <a:path w="887094" h="131444">
                  <a:moveTo>
                    <a:pt x="0" y="67055"/>
                  </a:moveTo>
                  <a:lnTo>
                    <a:pt x="463294" y="67055"/>
                  </a:lnTo>
                </a:path>
                <a:path w="887094" h="131444">
                  <a:moveTo>
                    <a:pt x="0" y="70103"/>
                  </a:moveTo>
                  <a:lnTo>
                    <a:pt x="484630" y="70103"/>
                  </a:lnTo>
                </a:path>
                <a:path w="887094" h="131444">
                  <a:moveTo>
                    <a:pt x="0" y="73151"/>
                  </a:moveTo>
                  <a:lnTo>
                    <a:pt x="502920" y="73151"/>
                  </a:lnTo>
                </a:path>
                <a:path w="887094" h="131444">
                  <a:moveTo>
                    <a:pt x="0" y="76200"/>
                  </a:moveTo>
                  <a:lnTo>
                    <a:pt x="524256" y="76200"/>
                  </a:lnTo>
                </a:path>
                <a:path w="887094" h="131444">
                  <a:moveTo>
                    <a:pt x="0" y="79248"/>
                  </a:moveTo>
                  <a:lnTo>
                    <a:pt x="545592" y="79248"/>
                  </a:lnTo>
                </a:path>
                <a:path w="887094" h="131444">
                  <a:moveTo>
                    <a:pt x="0" y="82296"/>
                  </a:moveTo>
                  <a:lnTo>
                    <a:pt x="563880" y="82296"/>
                  </a:lnTo>
                </a:path>
                <a:path w="887094" h="131444">
                  <a:moveTo>
                    <a:pt x="0" y="85343"/>
                  </a:moveTo>
                  <a:lnTo>
                    <a:pt x="585215" y="85343"/>
                  </a:lnTo>
                </a:path>
                <a:path w="887094" h="131444">
                  <a:moveTo>
                    <a:pt x="0" y="88391"/>
                  </a:moveTo>
                  <a:lnTo>
                    <a:pt x="603504" y="88391"/>
                  </a:lnTo>
                </a:path>
                <a:path w="887094" h="131444">
                  <a:moveTo>
                    <a:pt x="0" y="91439"/>
                  </a:moveTo>
                  <a:lnTo>
                    <a:pt x="624840" y="91439"/>
                  </a:lnTo>
                </a:path>
                <a:path w="887094" h="131444">
                  <a:moveTo>
                    <a:pt x="0" y="94487"/>
                  </a:moveTo>
                  <a:lnTo>
                    <a:pt x="646176" y="94487"/>
                  </a:lnTo>
                </a:path>
                <a:path w="887094" h="131444">
                  <a:moveTo>
                    <a:pt x="0" y="97535"/>
                  </a:moveTo>
                  <a:lnTo>
                    <a:pt x="664464" y="97535"/>
                  </a:lnTo>
                </a:path>
                <a:path w="887094" h="131444">
                  <a:moveTo>
                    <a:pt x="0" y="100583"/>
                  </a:moveTo>
                  <a:lnTo>
                    <a:pt x="685800" y="100583"/>
                  </a:lnTo>
                </a:path>
                <a:path w="887094" h="131444">
                  <a:moveTo>
                    <a:pt x="0" y="103631"/>
                  </a:moveTo>
                  <a:lnTo>
                    <a:pt x="707136" y="103631"/>
                  </a:lnTo>
                </a:path>
                <a:path w="887094" h="131444">
                  <a:moveTo>
                    <a:pt x="0" y="106679"/>
                  </a:moveTo>
                  <a:lnTo>
                    <a:pt x="725424" y="106679"/>
                  </a:lnTo>
                </a:path>
                <a:path w="887094" h="131444">
                  <a:moveTo>
                    <a:pt x="0" y="109727"/>
                  </a:moveTo>
                  <a:lnTo>
                    <a:pt x="746759" y="109727"/>
                  </a:lnTo>
                </a:path>
                <a:path w="887094" h="131444">
                  <a:moveTo>
                    <a:pt x="0" y="112775"/>
                  </a:moveTo>
                  <a:lnTo>
                    <a:pt x="768096" y="112775"/>
                  </a:lnTo>
                </a:path>
                <a:path w="887094" h="131444">
                  <a:moveTo>
                    <a:pt x="0" y="115824"/>
                  </a:moveTo>
                  <a:lnTo>
                    <a:pt x="786383" y="115824"/>
                  </a:lnTo>
                </a:path>
                <a:path w="887094" h="131444">
                  <a:moveTo>
                    <a:pt x="0" y="118872"/>
                  </a:moveTo>
                  <a:lnTo>
                    <a:pt x="807720" y="118872"/>
                  </a:lnTo>
                </a:path>
                <a:path w="887094" h="131444">
                  <a:moveTo>
                    <a:pt x="0" y="121919"/>
                  </a:moveTo>
                  <a:lnTo>
                    <a:pt x="826007" y="121919"/>
                  </a:lnTo>
                </a:path>
                <a:path w="887094" h="131444">
                  <a:moveTo>
                    <a:pt x="0" y="124967"/>
                  </a:moveTo>
                  <a:lnTo>
                    <a:pt x="847344" y="124967"/>
                  </a:lnTo>
                </a:path>
                <a:path w="887094" h="131444">
                  <a:moveTo>
                    <a:pt x="0" y="128015"/>
                  </a:moveTo>
                  <a:lnTo>
                    <a:pt x="868680" y="128015"/>
                  </a:lnTo>
                </a:path>
                <a:path w="887094" h="131444">
                  <a:moveTo>
                    <a:pt x="0" y="131063"/>
                  </a:moveTo>
                  <a:lnTo>
                    <a:pt x="886968" y="131063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5591" y="1667256"/>
              <a:ext cx="1295400" cy="11612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055" y="2830068"/>
              <a:ext cx="1012190" cy="149860"/>
            </a:xfrm>
            <a:custGeom>
              <a:avLst/>
              <a:gdLst/>
              <a:ahLst/>
              <a:cxnLst/>
              <a:rect l="l" t="t" r="r" b="b"/>
              <a:pathLst>
                <a:path w="1012189" h="149860">
                  <a:moveTo>
                    <a:pt x="0" y="0"/>
                  </a:moveTo>
                  <a:lnTo>
                    <a:pt x="1011936" y="0"/>
                  </a:lnTo>
                </a:path>
                <a:path w="1012189" h="149860">
                  <a:moveTo>
                    <a:pt x="21334" y="3048"/>
                  </a:moveTo>
                  <a:lnTo>
                    <a:pt x="1011934" y="3048"/>
                  </a:lnTo>
                </a:path>
                <a:path w="1012189" h="149860">
                  <a:moveTo>
                    <a:pt x="39624" y="6096"/>
                  </a:moveTo>
                  <a:lnTo>
                    <a:pt x="1011936" y="6096"/>
                  </a:lnTo>
                </a:path>
                <a:path w="1012189" h="149860">
                  <a:moveTo>
                    <a:pt x="60959" y="9143"/>
                  </a:moveTo>
                  <a:lnTo>
                    <a:pt x="1011935" y="9143"/>
                  </a:lnTo>
                </a:path>
                <a:path w="1012189" h="149860">
                  <a:moveTo>
                    <a:pt x="82296" y="12191"/>
                  </a:moveTo>
                  <a:lnTo>
                    <a:pt x="1011936" y="12191"/>
                  </a:lnTo>
                </a:path>
                <a:path w="1012189" h="149860">
                  <a:moveTo>
                    <a:pt x="100584" y="15239"/>
                  </a:moveTo>
                  <a:lnTo>
                    <a:pt x="1011936" y="15239"/>
                  </a:lnTo>
                </a:path>
                <a:path w="1012189" h="149860">
                  <a:moveTo>
                    <a:pt x="121919" y="18287"/>
                  </a:moveTo>
                  <a:lnTo>
                    <a:pt x="1011935" y="18287"/>
                  </a:lnTo>
                </a:path>
                <a:path w="1012189" h="149860">
                  <a:moveTo>
                    <a:pt x="143256" y="21335"/>
                  </a:moveTo>
                  <a:lnTo>
                    <a:pt x="1011936" y="21335"/>
                  </a:lnTo>
                </a:path>
                <a:path w="1012189" h="149860">
                  <a:moveTo>
                    <a:pt x="161544" y="24383"/>
                  </a:moveTo>
                  <a:lnTo>
                    <a:pt x="1011934" y="24383"/>
                  </a:lnTo>
                </a:path>
                <a:path w="1012189" h="149860">
                  <a:moveTo>
                    <a:pt x="182880" y="27431"/>
                  </a:moveTo>
                  <a:lnTo>
                    <a:pt x="1011936" y="27431"/>
                  </a:lnTo>
                </a:path>
                <a:path w="1012189" h="149860">
                  <a:moveTo>
                    <a:pt x="204215" y="30479"/>
                  </a:moveTo>
                  <a:lnTo>
                    <a:pt x="1011936" y="30479"/>
                  </a:lnTo>
                </a:path>
                <a:path w="1012189" h="149860">
                  <a:moveTo>
                    <a:pt x="222503" y="33527"/>
                  </a:moveTo>
                  <a:lnTo>
                    <a:pt x="1011935" y="33527"/>
                  </a:lnTo>
                </a:path>
                <a:path w="1012189" h="149860">
                  <a:moveTo>
                    <a:pt x="243840" y="36575"/>
                  </a:moveTo>
                  <a:lnTo>
                    <a:pt x="1011936" y="36575"/>
                  </a:lnTo>
                </a:path>
                <a:path w="1012189" h="149860">
                  <a:moveTo>
                    <a:pt x="262128" y="39624"/>
                  </a:moveTo>
                  <a:lnTo>
                    <a:pt x="1011936" y="39624"/>
                  </a:lnTo>
                </a:path>
                <a:path w="1012189" h="149860">
                  <a:moveTo>
                    <a:pt x="283463" y="42672"/>
                  </a:moveTo>
                  <a:lnTo>
                    <a:pt x="1011935" y="42672"/>
                  </a:lnTo>
                </a:path>
                <a:path w="1012189" h="149860">
                  <a:moveTo>
                    <a:pt x="304800" y="45719"/>
                  </a:moveTo>
                  <a:lnTo>
                    <a:pt x="1011936" y="45719"/>
                  </a:lnTo>
                </a:path>
                <a:path w="1012189" h="149860">
                  <a:moveTo>
                    <a:pt x="323088" y="48767"/>
                  </a:moveTo>
                  <a:lnTo>
                    <a:pt x="1011936" y="48767"/>
                  </a:lnTo>
                </a:path>
                <a:path w="1012189" h="149860">
                  <a:moveTo>
                    <a:pt x="344424" y="51815"/>
                  </a:moveTo>
                  <a:lnTo>
                    <a:pt x="1011936" y="51815"/>
                  </a:lnTo>
                </a:path>
                <a:path w="1012189" h="149860">
                  <a:moveTo>
                    <a:pt x="365759" y="54863"/>
                  </a:moveTo>
                  <a:lnTo>
                    <a:pt x="1011936" y="54863"/>
                  </a:lnTo>
                </a:path>
                <a:path w="1012189" h="149860">
                  <a:moveTo>
                    <a:pt x="384047" y="57911"/>
                  </a:moveTo>
                  <a:lnTo>
                    <a:pt x="1011935" y="57911"/>
                  </a:lnTo>
                </a:path>
                <a:path w="1012189" h="149860">
                  <a:moveTo>
                    <a:pt x="405384" y="60959"/>
                  </a:moveTo>
                  <a:lnTo>
                    <a:pt x="1011936" y="60959"/>
                  </a:lnTo>
                </a:path>
                <a:path w="1012189" h="149860">
                  <a:moveTo>
                    <a:pt x="426719" y="64007"/>
                  </a:moveTo>
                  <a:lnTo>
                    <a:pt x="1011935" y="64007"/>
                  </a:lnTo>
                </a:path>
                <a:path w="1012189" h="149860">
                  <a:moveTo>
                    <a:pt x="445007" y="67055"/>
                  </a:moveTo>
                  <a:lnTo>
                    <a:pt x="1011935" y="67055"/>
                  </a:lnTo>
                </a:path>
                <a:path w="1012189" h="149860">
                  <a:moveTo>
                    <a:pt x="466344" y="70103"/>
                  </a:moveTo>
                  <a:lnTo>
                    <a:pt x="1011936" y="70103"/>
                  </a:lnTo>
                </a:path>
                <a:path w="1012189" h="149860">
                  <a:moveTo>
                    <a:pt x="484631" y="73151"/>
                  </a:moveTo>
                  <a:lnTo>
                    <a:pt x="1011936" y="73151"/>
                  </a:lnTo>
                </a:path>
                <a:path w="1012189" h="149860">
                  <a:moveTo>
                    <a:pt x="505968" y="76200"/>
                  </a:moveTo>
                  <a:lnTo>
                    <a:pt x="1011936" y="76200"/>
                  </a:lnTo>
                </a:path>
                <a:path w="1012189" h="149860">
                  <a:moveTo>
                    <a:pt x="527304" y="79248"/>
                  </a:moveTo>
                  <a:lnTo>
                    <a:pt x="1011934" y="79248"/>
                  </a:lnTo>
                </a:path>
                <a:path w="1012189" h="149860">
                  <a:moveTo>
                    <a:pt x="545591" y="82296"/>
                  </a:moveTo>
                  <a:lnTo>
                    <a:pt x="1011935" y="82296"/>
                  </a:lnTo>
                </a:path>
                <a:path w="1012189" h="149860">
                  <a:moveTo>
                    <a:pt x="566928" y="85343"/>
                  </a:moveTo>
                  <a:lnTo>
                    <a:pt x="1011936" y="85343"/>
                  </a:lnTo>
                </a:path>
                <a:path w="1012189" h="149860">
                  <a:moveTo>
                    <a:pt x="588263" y="88391"/>
                  </a:moveTo>
                  <a:lnTo>
                    <a:pt x="1011935" y="88391"/>
                  </a:lnTo>
                </a:path>
                <a:path w="1012189" h="149860">
                  <a:moveTo>
                    <a:pt x="606552" y="91439"/>
                  </a:moveTo>
                  <a:lnTo>
                    <a:pt x="1011936" y="91439"/>
                  </a:lnTo>
                </a:path>
                <a:path w="1012189" h="149860">
                  <a:moveTo>
                    <a:pt x="627888" y="94487"/>
                  </a:moveTo>
                  <a:lnTo>
                    <a:pt x="1011936" y="94487"/>
                  </a:lnTo>
                </a:path>
                <a:path w="1012189" h="149860">
                  <a:moveTo>
                    <a:pt x="649224" y="97535"/>
                  </a:moveTo>
                  <a:lnTo>
                    <a:pt x="1011936" y="97535"/>
                  </a:lnTo>
                </a:path>
                <a:path w="1012189" h="149860">
                  <a:moveTo>
                    <a:pt x="667512" y="100583"/>
                  </a:moveTo>
                  <a:lnTo>
                    <a:pt x="1011936" y="100583"/>
                  </a:lnTo>
                </a:path>
                <a:path w="1012189" h="149860">
                  <a:moveTo>
                    <a:pt x="688847" y="103631"/>
                  </a:moveTo>
                  <a:lnTo>
                    <a:pt x="1011936" y="103631"/>
                  </a:lnTo>
                </a:path>
                <a:path w="1012189" h="149860">
                  <a:moveTo>
                    <a:pt x="707135" y="106679"/>
                  </a:moveTo>
                  <a:lnTo>
                    <a:pt x="1011935" y="106679"/>
                  </a:lnTo>
                </a:path>
                <a:path w="1012189" h="149860">
                  <a:moveTo>
                    <a:pt x="728472" y="109727"/>
                  </a:moveTo>
                  <a:lnTo>
                    <a:pt x="1011936" y="109727"/>
                  </a:lnTo>
                </a:path>
                <a:path w="1012189" h="149860">
                  <a:moveTo>
                    <a:pt x="749807" y="112775"/>
                  </a:moveTo>
                  <a:lnTo>
                    <a:pt x="1011935" y="112775"/>
                  </a:lnTo>
                </a:path>
                <a:path w="1012189" h="149860">
                  <a:moveTo>
                    <a:pt x="768096" y="115824"/>
                  </a:moveTo>
                  <a:lnTo>
                    <a:pt x="1011936" y="115824"/>
                  </a:lnTo>
                </a:path>
                <a:path w="1012189" h="149860">
                  <a:moveTo>
                    <a:pt x="789432" y="118872"/>
                  </a:moveTo>
                  <a:lnTo>
                    <a:pt x="1011936" y="118872"/>
                  </a:lnTo>
                </a:path>
                <a:path w="1012189" h="149860">
                  <a:moveTo>
                    <a:pt x="810768" y="121919"/>
                  </a:moveTo>
                  <a:lnTo>
                    <a:pt x="1011936" y="121919"/>
                  </a:lnTo>
                </a:path>
                <a:path w="1012189" h="149860">
                  <a:moveTo>
                    <a:pt x="829056" y="124967"/>
                  </a:moveTo>
                  <a:lnTo>
                    <a:pt x="1011936" y="124967"/>
                  </a:lnTo>
                </a:path>
                <a:path w="1012189" h="149860">
                  <a:moveTo>
                    <a:pt x="850392" y="128015"/>
                  </a:moveTo>
                  <a:lnTo>
                    <a:pt x="1011936" y="128015"/>
                  </a:lnTo>
                </a:path>
                <a:path w="1012189" h="149860">
                  <a:moveTo>
                    <a:pt x="871727" y="131063"/>
                  </a:moveTo>
                  <a:lnTo>
                    <a:pt x="1011934" y="131063"/>
                  </a:lnTo>
                </a:path>
                <a:path w="1012189" h="149860">
                  <a:moveTo>
                    <a:pt x="890016" y="134111"/>
                  </a:moveTo>
                  <a:lnTo>
                    <a:pt x="1011936" y="134111"/>
                  </a:lnTo>
                </a:path>
                <a:path w="1012189" h="149860">
                  <a:moveTo>
                    <a:pt x="911351" y="137159"/>
                  </a:moveTo>
                  <a:lnTo>
                    <a:pt x="1011935" y="137159"/>
                  </a:lnTo>
                </a:path>
                <a:path w="1012189" h="149860">
                  <a:moveTo>
                    <a:pt x="929639" y="140207"/>
                  </a:moveTo>
                  <a:lnTo>
                    <a:pt x="1011935" y="140207"/>
                  </a:lnTo>
                </a:path>
                <a:path w="1012189" h="149860">
                  <a:moveTo>
                    <a:pt x="950976" y="143255"/>
                  </a:moveTo>
                  <a:lnTo>
                    <a:pt x="1011936" y="143255"/>
                  </a:lnTo>
                </a:path>
                <a:path w="1012189" h="149860">
                  <a:moveTo>
                    <a:pt x="972312" y="146303"/>
                  </a:moveTo>
                  <a:lnTo>
                    <a:pt x="1011936" y="146303"/>
                  </a:lnTo>
                </a:path>
                <a:path w="1012189" h="149860">
                  <a:moveTo>
                    <a:pt x="990600" y="149351"/>
                  </a:moveTo>
                  <a:lnTo>
                    <a:pt x="1011936" y="149351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489447" y="3700271"/>
            <a:ext cx="1402080" cy="1655445"/>
            <a:chOff x="5489447" y="3700271"/>
            <a:chExt cx="1402080" cy="1655445"/>
          </a:xfrm>
        </p:grpSpPr>
        <p:sp>
          <p:nvSpPr>
            <p:cNvPr id="11" name="object 11"/>
            <p:cNvSpPr/>
            <p:nvPr/>
          </p:nvSpPr>
          <p:spPr>
            <a:xfrm>
              <a:off x="6050279" y="3701795"/>
              <a:ext cx="365760" cy="21590"/>
            </a:xfrm>
            <a:custGeom>
              <a:avLst/>
              <a:gdLst/>
              <a:ahLst/>
              <a:cxnLst/>
              <a:rect l="l" t="t" r="r" b="b"/>
              <a:pathLst>
                <a:path w="365760" h="21589">
                  <a:moveTo>
                    <a:pt x="48768" y="0"/>
                  </a:moveTo>
                  <a:lnTo>
                    <a:pt x="304800" y="0"/>
                  </a:lnTo>
                </a:path>
                <a:path w="365760" h="21589">
                  <a:moveTo>
                    <a:pt x="48768" y="3047"/>
                  </a:moveTo>
                  <a:lnTo>
                    <a:pt x="304800" y="3047"/>
                  </a:lnTo>
                </a:path>
                <a:path w="365760" h="21589">
                  <a:moveTo>
                    <a:pt x="48768" y="6095"/>
                  </a:moveTo>
                  <a:lnTo>
                    <a:pt x="304800" y="6095"/>
                  </a:lnTo>
                </a:path>
                <a:path w="365760" h="21589">
                  <a:moveTo>
                    <a:pt x="48768" y="9143"/>
                  </a:moveTo>
                  <a:lnTo>
                    <a:pt x="304800" y="9143"/>
                  </a:lnTo>
                </a:path>
                <a:path w="365760" h="21589">
                  <a:moveTo>
                    <a:pt x="0" y="12191"/>
                  </a:moveTo>
                  <a:lnTo>
                    <a:pt x="365760" y="12191"/>
                  </a:lnTo>
                </a:path>
                <a:path w="365760" h="21589">
                  <a:moveTo>
                    <a:pt x="0" y="15239"/>
                  </a:moveTo>
                  <a:lnTo>
                    <a:pt x="365760" y="15239"/>
                  </a:lnTo>
                </a:path>
                <a:path w="365760" h="21589">
                  <a:moveTo>
                    <a:pt x="0" y="18287"/>
                  </a:moveTo>
                  <a:lnTo>
                    <a:pt x="365760" y="18287"/>
                  </a:lnTo>
                </a:path>
                <a:path w="365760" h="21589">
                  <a:moveTo>
                    <a:pt x="0" y="21335"/>
                  </a:moveTo>
                  <a:lnTo>
                    <a:pt x="365760" y="21335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89447" y="3724655"/>
              <a:ext cx="1402079" cy="15941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30823" y="5320283"/>
              <a:ext cx="744220" cy="33655"/>
            </a:xfrm>
            <a:custGeom>
              <a:avLst/>
              <a:gdLst/>
              <a:ahLst/>
              <a:cxnLst/>
              <a:rect l="l" t="t" r="r" b="b"/>
              <a:pathLst>
                <a:path w="744220" h="33654">
                  <a:moveTo>
                    <a:pt x="0" y="0"/>
                  </a:moveTo>
                  <a:lnTo>
                    <a:pt x="743712" y="0"/>
                  </a:lnTo>
                </a:path>
                <a:path w="744220" h="33654">
                  <a:moveTo>
                    <a:pt x="0" y="3047"/>
                  </a:moveTo>
                  <a:lnTo>
                    <a:pt x="743712" y="3047"/>
                  </a:lnTo>
                </a:path>
                <a:path w="744220" h="33654">
                  <a:moveTo>
                    <a:pt x="0" y="6095"/>
                  </a:moveTo>
                  <a:lnTo>
                    <a:pt x="743712" y="6095"/>
                  </a:lnTo>
                </a:path>
                <a:path w="744220" h="33654">
                  <a:moveTo>
                    <a:pt x="0" y="9143"/>
                  </a:moveTo>
                  <a:lnTo>
                    <a:pt x="743712" y="9143"/>
                  </a:lnTo>
                </a:path>
                <a:path w="744220" h="33654">
                  <a:moveTo>
                    <a:pt x="48767" y="12191"/>
                  </a:moveTo>
                  <a:lnTo>
                    <a:pt x="487679" y="12191"/>
                  </a:lnTo>
                </a:path>
                <a:path w="744220" h="33654">
                  <a:moveTo>
                    <a:pt x="48767" y="15239"/>
                  </a:moveTo>
                  <a:lnTo>
                    <a:pt x="487679" y="15239"/>
                  </a:lnTo>
                </a:path>
                <a:path w="744220" h="33654">
                  <a:moveTo>
                    <a:pt x="48767" y="18287"/>
                  </a:moveTo>
                  <a:lnTo>
                    <a:pt x="487679" y="18287"/>
                  </a:lnTo>
                </a:path>
                <a:path w="744220" h="33654">
                  <a:moveTo>
                    <a:pt x="48767" y="21336"/>
                  </a:moveTo>
                  <a:lnTo>
                    <a:pt x="487679" y="21336"/>
                  </a:lnTo>
                </a:path>
                <a:path w="744220" h="33654">
                  <a:moveTo>
                    <a:pt x="109727" y="24383"/>
                  </a:moveTo>
                  <a:lnTo>
                    <a:pt x="353567" y="24383"/>
                  </a:lnTo>
                </a:path>
                <a:path w="744220" h="33654">
                  <a:moveTo>
                    <a:pt x="109727" y="27431"/>
                  </a:moveTo>
                  <a:lnTo>
                    <a:pt x="353567" y="27431"/>
                  </a:lnTo>
                </a:path>
                <a:path w="744220" h="33654">
                  <a:moveTo>
                    <a:pt x="109727" y="30479"/>
                  </a:moveTo>
                  <a:lnTo>
                    <a:pt x="353567" y="30479"/>
                  </a:lnTo>
                </a:path>
                <a:path w="744220" h="33654">
                  <a:moveTo>
                    <a:pt x="109727" y="33527"/>
                  </a:moveTo>
                  <a:lnTo>
                    <a:pt x="353567" y="33527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49223" y="5382767"/>
            <a:ext cx="1362710" cy="1362710"/>
            <a:chOff x="649223" y="5382767"/>
            <a:chExt cx="1362710" cy="1362710"/>
          </a:xfrm>
        </p:grpSpPr>
        <p:sp>
          <p:nvSpPr>
            <p:cNvPr id="15" name="object 15"/>
            <p:cNvSpPr/>
            <p:nvPr/>
          </p:nvSpPr>
          <p:spPr>
            <a:xfrm>
              <a:off x="701039" y="5384291"/>
              <a:ext cx="1259205" cy="21590"/>
            </a:xfrm>
            <a:custGeom>
              <a:avLst/>
              <a:gdLst/>
              <a:ahLst/>
              <a:cxnLst/>
              <a:rect l="l" t="t" r="r" b="b"/>
              <a:pathLst>
                <a:path w="1259205" h="21589">
                  <a:moveTo>
                    <a:pt x="85343" y="0"/>
                  </a:moveTo>
                  <a:lnTo>
                    <a:pt x="1173480" y="0"/>
                  </a:lnTo>
                </a:path>
                <a:path w="1259205" h="21589">
                  <a:moveTo>
                    <a:pt x="42671" y="3048"/>
                  </a:moveTo>
                  <a:lnTo>
                    <a:pt x="1216152" y="3048"/>
                  </a:lnTo>
                </a:path>
                <a:path w="1259205" h="21589">
                  <a:moveTo>
                    <a:pt x="42671" y="6096"/>
                  </a:moveTo>
                  <a:lnTo>
                    <a:pt x="1216152" y="6096"/>
                  </a:lnTo>
                </a:path>
                <a:path w="1259205" h="21589">
                  <a:moveTo>
                    <a:pt x="24383" y="9144"/>
                  </a:moveTo>
                  <a:lnTo>
                    <a:pt x="1234440" y="9144"/>
                  </a:lnTo>
                </a:path>
                <a:path w="1259205" h="21589">
                  <a:moveTo>
                    <a:pt x="24383" y="12192"/>
                  </a:moveTo>
                  <a:lnTo>
                    <a:pt x="1234440" y="12192"/>
                  </a:lnTo>
                </a:path>
                <a:path w="1259205" h="21589">
                  <a:moveTo>
                    <a:pt x="12191" y="15239"/>
                  </a:moveTo>
                  <a:lnTo>
                    <a:pt x="1246632" y="15239"/>
                  </a:lnTo>
                </a:path>
                <a:path w="1259205" h="21589">
                  <a:moveTo>
                    <a:pt x="12191" y="18287"/>
                  </a:moveTo>
                  <a:lnTo>
                    <a:pt x="1246632" y="18287"/>
                  </a:lnTo>
                </a:path>
                <a:path w="1259205" h="21589">
                  <a:moveTo>
                    <a:pt x="0" y="21336"/>
                  </a:moveTo>
                  <a:lnTo>
                    <a:pt x="1258823" y="21336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9223" y="5407151"/>
              <a:ext cx="1362456" cy="13380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678042" y="7498080"/>
            <a:ext cx="1304924" cy="12100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r>
              <a:rPr dirty="0"/>
              <a:t>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1012" y="617015"/>
            <a:ext cx="6550025" cy="434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24405">
              <a:lnSpc>
                <a:spcPct val="1443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Gesturing </a:t>
            </a:r>
            <a:r>
              <a:rPr sz="1400" b="1" dirty="0">
                <a:latin typeface="Arial"/>
                <a:cs typeface="Arial"/>
              </a:rPr>
              <a:t>warmly </a:t>
            </a:r>
            <a:r>
              <a:rPr sz="1400" spc="-5" dirty="0">
                <a:latin typeface="Arial"/>
                <a:cs typeface="Arial"/>
              </a:rPr>
              <a:t>- </a:t>
            </a:r>
            <a:r>
              <a:rPr sz="1400" dirty="0">
                <a:latin typeface="Arial"/>
                <a:cs typeface="Arial"/>
              </a:rPr>
              <a:t>Talking </a:t>
            </a:r>
            <a:r>
              <a:rPr sz="1400" spc="-10" dirty="0">
                <a:latin typeface="Arial"/>
                <a:cs typeface="Arial"/>
              </a:rPr>
              <a:t>with </a:t>
            </a:r>
            <a:r>
              <a:rPr sz="1400" spc="-5" dirty="0">
                <a:latin typeface="Arial"/>
                <a:cs typeface="Arial"/>
              </a:rPr>
              <a:t>hands, </a:t>
            </a:r>
            <a:r>
              <a:rPr sz="1400" dirty="0">
                <a:latin typeface="Arial"/>
                <a:cs typeface="Arial"/>
              </a:rPr>
              <a:t>particularly  </a:t>
            </a:r>
            <a:r>
              <a:rPr sz="1400" spc="-5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palms open, </a:t>
            </a:r>
            <a:r>
              <a:rPr sz="1400" spc="-5" dirty="0">
                <a:latin typeface="Arial"/>
                <a:cs typeface="Arial"/>
              </a:rPr>
              <a:t>indicates involvement in the  conversation and openness </a:t>
            </a:r>
            <a:r>
              <a:rPr sz="1400" spc="-10" dirty="0">
                <a:latin typeface="Arial"/>
                <a:cs typeface="Arial"/>
              </a:rPr>
              <a:t>to the </a:t>
            </a:r>
            <a:r>
              <a:rPr sz="1400" dirty="0">
                <a:latin typeface="Arial"/>
                <a:cs typeface="Arial"/>
              </a:rPr>
              <a:t>other </a:t>
            </a:r>
            <a:r>
              <a:rPr sz="1400" spc="-5" dirty="0">
                <a:latin typeface="Arial"/>
                <a:cs typeface="Arial"/>
              </a:rPr>
              <a:t>person. For all 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these </a:t>
            </a:r>
            <a:r>
              <a:rPr sz="1400" spc="-5" dirty="0">
                <a:latin typeface="Arial"/>
                <a:cs typeface="Arial"/>
              </a:rPr>
              <a:t>positive gestures, </a:t>
            </a:r>
            <a:r>
              <a:rPr sz="1400" dirty="0">
                <a:latin typeface="Arial"/>
                <a:cs typeface="Arial"/>
              </a:rPr>
              <a:t>moderation </a:t>
            </a:r>
            <a:r>
              <a:rPr sz="1400" spc="5" dirty="0">
                <a:latin typeface="Arial"/>
                <a:cs typeface="Arial"/>
              </a:rPr>
              <a:t>is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rule.</a:t>
            </a:r>
            <a:endParaRPr sz="1400">
              <a:latin typeface="Arial"/>
              <a:cs typeface="Arial"/>
            </a:endParaRPr>
          </a:p>
          <a:p>
            <a:pPr marL="12700" marR="2428240">
              <a:lnSpc>
                <a:spcPts val="2420"/>
              </a:lnSpc>
              <a:spcBef>
                <a:spcPts val="185"/>
              </a:spcBef>
            </a:pPr>
            <a:r>
              <a:rPr sz="1400" spc="5" dirty="0">
                <a:latin typeface="Arial"/>
                <a:cs typeface="Arial"/>
              </a:rPr>
              <a:t>When </a:t>
            </a:r>
            <a:r>
              <a:rPr sz="1400" spc="-5" dirty="0">
                <a:latin typeface="Arial"/>
                <a:cs typeface="Arial"/>
              </a:rPr>
              <a:t>they are exaggerated, </a:t>
            </a:r>
            <a:r>
              <a:rPr sz="1400" dirty="0">
                <a:latin typeface="Arial"/>
                <a:cs typeface="Arial"/>
              </a:rPr>
              <a:t>they can </a:t>
            </a:r>
            <a:r>
              <a:rPr sz="1400" spc="-5" dirty="0">
                <a:latin typeface="Arial"/>
                <a:cs typeface="Arial"/>
              </a:rPr>
              <a:t>become </a:t>
            </a:r>
            <a:r>
              <a:rPr sz="1400" dirty="0">
                <a:latin typeface="Arial"/>
                <a:cs typeface="Arial"/>
              </a:rPr>
              <a:t>more  </a:t>
            </a:r>
            <a:r>
              <a:rPr sz="1400" spc="-5" dirty="0">
                <a:latin typeface="Arial"/>
                <a:cs typeface="Arial"/>
              </a:rPr>
              <a:t>negative than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positive.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Arial"/>
              <a:cs typeface="Arial"/>
            </a:endParaRPr>
          </a:p>
          <a:p>
            <a:pPr marL="48895">
              <a:lnSpc>
                <a:spcPct val="100000"/>
              </a:lnSpc>
            </a:pPr>
            <a:r>
              <a:rPr sz="2400" u="dbl" spc="-5" dirty="0">
                <a:solidFill>
                  <a:srgbClr val="00AFEF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N</a:t>
            </a:r>
            <a:r>
              <a:rPr sz="1900" u="dbl" spc="-5" dirty="0">
                <a:solidFill>
                  <a:srgbClr val="00AFEF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EGATIVE </a:t>
            </a:r>
            <a:r>
              <a:rPr sz="2400" u="dbl" spc="-5" dirty="0">
                <a:solidFill>
                  <a:srgbClr val="00AFEF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B</a:t>
            </a:r>
            <a:r>
              <a:rPr sz="1900" u="heavy" spc="-5" dirty="0">
                <a:solidFill>
                  <a:srgbClr val="00AFEF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OD</a:t>
            </a:r>
            <a:r>
              <a:rPr sz="1900" spc="-5" dirty="0">
                <a:solidFill>
                  <a:srgbClr val="00AFEF"/>
                </a:solidFill>
                <a:latin typeface="Comic Sans MS"/>
                <a:cs typeface="Comic Sans MS"/>
              </a:rPr>
              <a:t>Y</a:t>
            </a:r>
            <a:r>
              <a:rPr sz="1900" spc="-15" dirty="0">
                <a:solidFill>
                  <a:srgbClr val="00AFE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Comic Sans MS"/>
                <a:cs typeface="Comic Sans MS"/>
              </a:rPr>
              <a:t>L</a:t>
            </a:r>
            <a:r>
              <a:rPr sz="1900" spc="-5" dirty="0">
                <a:solidFill>
                  <a:srgbClr val="00AFEF"/>
                </a:solidFill>
                <a:latin typeface="Comic Sans MS"/>
                <a:cs typeface="Comic Sans MS"/>
              </a:rPr>
              <a:t>ANGUAGE</a:t>
            </a:r>
            <a:r>
              <a:rPr sz="2400" spc="-5" dirty="0">
                <a:solidFill>
                  <a:srgbClr val="00AFEF"/>
                </a:solidFill>
                <a:latin typeface="Comic Sans MS"/>
                <a:cs typeface="Comic Sans MS"/>
              </a:rPr>
              <a:t>:-</a:t>
            </a:r>
            <a:endParaRPr sz="2400">
              <a:latin typeface="Comic Sans MS"/>
              <a:cs typeface="Comic Sans MS"/>
            </a:endParaRPr>
          </a:p>
          <a:p>
            <a:pPr marL="12700" marR="5080">
              <a:lnSpc>
                <a:spcPct val="143900"/>
              </a:lnSpc>
              <a:spcBef>
                <a:spcPts val="1030"/>
              </a:spcBef>
            </a:pPr>
            <a:r>
              <a:rPr sz="1400" spc="-5" dirty="0">
                <a:latin typeface="Arial"/>
                <a:cs typeface="Arial"/>
              </a:rPr>
              <a:t>Negative </a:t>
            </a:r>
            <a:r>
              <a:rPr sz="1400" dirty="0">
                <a:latin typeface="Arial"/>
                <a:cs typeface="Arial"/>
              </a:rPr>
              <a:t>body </a:t>
            </a:r>
            <a:r>
              <a:rPr sz="1400" spc="-5" dirty="0">
                <a:latin typeface="Arial"/>
                <a:cs typeface="Arial"/>
              </a:rPr>
              <a:t>language is somewhat </a:t>
            </a:r>
            <a:r>
              <a:rPr sz="1400" dirty="0">
                <a:latin typeface="Arial"/>
                <a:cs typeface="Arial"/>
              </a:rPr>
              <a:t>less </a:t>
            </a:r>
            <a:r>
              <a:rPr sz="1400" spc="-5" dirty="0">
                <a:latin typeface="Arial"/>
                <a:cs typeface="Arial"/>
              </a:rPr>
              <a:t>reliable </a:t>
            </a:r>
            <a:r>
              <a:rPr sz="1400" spc="-10" dirty="0">
                <a:latin typeface="Arial"/>
                <a:cs typeface="Arial"/>
              </a:rPr>
              <a:t>as </a:t>
            </a:r>
            <a:r>
              <a:rPr sz="1400" dirty="0">
                <a:latin typeface="Arial"/>
                <a:cs typeface="Arial"/>
              </a:rPr>
              <a:t>an indicator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person's  </a:t>
            </a:r>
            <a:r>
              <a:rPr sz="1400" spc="-10" dirty="0">
                <a:latin typeface="Arial"/>
                <a:cs typeface="Arial"/>
              </a:rPr>
              <a:t>comfort with </a:t>
            </a:r>
            <a:r>
              <a:rPr sz="1400" spc="-5" dirty="0">
                <a:latin typeface="Arial"/>
                <a:cs typeface="Arial"/>
              </a:rPr>
              <a:t>the current conversation than positive </a:t>
            </a:r>
            <a:r>
              <a:rPr sz="1400" spc="5" dirty="0">
                <a:latin typeface="Arial"/>
                <a:cs typeface="Arial"/>
              </a:rPr>
              <a:t>body </a:t>
            </a:r>
            <a:r>
              <a:rPr sz="1400" spc="-5" dirty="0">
                <a:latin typeface="Arial"/>
                <a:cs typeface="Arial"/>
              </a:rPr>
              <a:t>language. Actions that are  </a:t>
            </a:r>
            <a:r>
              <a:rPr sz="1400" dirty="0">
                <a:latin typeface="Arial"/>
                <a:cs typeface="Arial"/>
              </a:rPr>
              <a:t>generally </a:t>
            </a:r>
            <a:r>
              <a:rPr sz="1400" spc="-5" dirty="0">
                <a:latin typeface="Arial"/>
                <a:cs typeface="Arial"/>
              </a:rPr>
              <a:t>considered negative </a:t>
            </a:r>
            <a:r>
              <a:rPr sz="1400" spc="5" dirty="0">
                <a:latin typeface="Arial"/>
                <a:cs typeface="Arial"/>
              </a:rPr>
              <a:t>may </a:t>
            </a:r>
            <a:r>
              <a:rPr sz="1400" dirty="0">
                <a:latin typeface="Arial"/>
                <a:cs typeface="Arial"/>
              </a:rPr>
              <a:t>just </a:t>
            </a:r>
            <a:r>
              <a:rPr sz="1400" spc="-10" dirty="0">
                <a:latin typeface="Arial"/>
                <a:cs typeface="Arial"/>
              </a:rPr>
              <a:t>be </a:t>
            </a:r>
            <a:r>
              <a:rPr sz="1400" spc="-5" dirty="0">
                <a:latin typeface="Arial"/>
                <a:cs typeface="Arial"/>
              </a:rPr>
              <a:t>a matter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comfort for this </a:t>
            </a:r>
            <a:r>
              <a:rPr sz="1400" spc="-5" dirty="0">
                <a:latin typeface="Arial"/>
                <a:cs typeface="Arial"/>
              </a:rPr>
              <a:t>person, </a:t>
            </a:r>
            <a:r>
              <a:rPr sz="1400" spc="5" dirty="0">
                <a:latin typeface="Arial"/>
                <a:cs typeface="Arial"/>
              </a:rPr>
              <a:t>may  </a:t>
            </a:r>
            <a:r>
              <a:rPr sz="1400" spc="-5" dirty="0">
                <a:latin typeface="Arial"/>
                <a:cs typeface="Arial"/>
              </a:rPr>
              <a:t>indicate </a:t>
            </a:r>
            <a:r>
              <a:rPr sz="1400" dirty="0">
                <a:latin typeface="Arial"/>
                <a:cs typeface="Arial"/>
              </a:rPr>
              <a:t>that </a:t>
            </a:r>
            <a:r>
              <a:rPr sz="1400" spc="-5" dirty="0">
                <a:latin typeface="Arial"/>
                <a:cs typeface="Arial"/>
              </a:rPr>
              <a:t>the person is </a:t>
            </a:r>
            <a:r>
              <a:rPr sz="1400" dirty="0">
                <a:latin typeface="Arial"/>
                <a:cs typeface="Arial"/>
              </a:rPr>
              <a:t>tired, or </a:t>
            </a:r>
            <a:r>
              <a:rPr sz="1400" spc="5" dirty="0">
                <a:latin typeface="Arial"/>
                <a:cs typeface="Arial"/>
              </a:rPr>
              <a:t>may </a:t>
            </a:r>
            <a:r>
              <a:rPr sz="1400" spc="-5" dirty="0">
                <a:latin typeface="Arial"/>
                <a:cs typeface="Arial"/>
              </a:rPr>
              <a:t>result from </a:t>
            </a:r>
            <a:r>
              <a:rPr sz="1400" dirty="0">
                <a:latin typeface="Arial"/>
                <a:cs typeface="Arial"/>
              </a:rPr>
              <a:t>other </a:t>
            </a:r>
            <a:r>
              <a:rPr sz="1400" spc="-5" dirty="0">
                <a:latin typeface="Arial"/>
                <a:cs typeface="Arial"/>
              </a:rPr>
              <a:t>matters that are weighing  </a:t>
            </a:r>
            <a:r>
              <a:rPr sz="1400" spc="-10" dirty="0">
                <a:latin typeface="Arial"/>
                <a:cs typeface="Arial"/>
              </a:rPr>
              <a:t>on </a:t>
            </a:r>
            <a:r>
              <a:rPr sz="1400" dirty="0">
                <a:latin typeface="Arial"/>
                <a:cs typeface="Arial"/>
              </a:rPr>
              <a:t>this person's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mind.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1012" y="5542584"/>
            <a:ext cx="4552315" cy="12598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44300"/>
              </a:lnSpc>
              <a:spcBef>
                <a:spcPts val="125"/>
              </a:spcBef>
            </a:pPr>
            <a:r>
              <a:rPr sz="1400" b="1" dirty="0">
                <a:latin typeface="Arial"/>
                <a:cs typeface="Arial"/>
              </a:rPr>
              <a:t>Body </a:t>
            </a:r>
            <a:r>
              <a:rPr sz="1400" b="1" spc="-5" dirty="0">
                <a:latin typeface="Arial"/>
                <a:cs typeface="Arial"/>
              </a:rPr>
              <a:t>tense </a:t>
            </a:r>
            <a:r>
              <a:rPr sz="1400" spc="-5" dirty="0">
                <a:latin typeface="Arial"/>
                <a:cs typeface="Arial"/>
              </a:rPr>
              <a:t>- Stiffness, wrinkled brow, </a:t>
            </a:r>
            <a:r>
              <a:rPr sz="1400" dirty="0">
                <a:latin typeface="Arial"/>
                <a:cs typeface="Arial"/>
              </a:rPr>
              <a:t>jerky body </a:t>
            </a:r>
            <a:r>
              <a:rPr sz="1400" spc="-5" dirty="0">
                <a:latin typeface="Arial"/>
                <a:cs typeface="Arial"/>
              </a:rPr>
              <a:t>motion,  hands </a:t>
            </a:r>
            <a:r>
              <a:rPr sz="1400" dirty="0">
                <a:latin typeface="Arial"/>
                <a:cs typeface="Arial"/>
              </a:rPr>
              <a:t>clasped </a:t>
            </a:r>
            <a:r>
              <a:rPr sz="1400" spc="5" dirty="0">
                <a:latin typeface="Arial"/>
                <a:cs typeface="Arial"/>
              </a:rPr>
              <a:t>in </a:t>
            </a:r>
            <a:r>
              <a:rPr sz="1400" dirty="0">
                <a:latin typeface="Arial"/>
                <a:cs typeface="Arial"/>
              </a:rPr>
              <a:t>front or palms </a:t>
            </a:r>
            <a:r>
              <a:rPr sz="1400" spc="-5" dirty="0">
                <a:latin typeface="Arial"/>
                <a:cs typeface="Arial"/>
              </a:rPr>
              <a:t>down </a:t>
            </a:r>
            <a:r>
              <a:rPr sz="1400" dirty="0">
                <a:latin typeface="Arial"/>
                <a:cs typeface="Arial"/>
              </a:rPr>
              <a:t>on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table. These  </a:t>
            </a:r>
            <a:r>
              <a:rPr sz="1400" spc="-10" dirty="0">
                <a:latin typeface="Arial"/>
                <a:cs typeface="Arial"/>
              </a:rPr>
              <a:t>can </a:t>
            </a:r>
            <a:r>
              <a:rPr sz="1400" dirty="0">
                <a:latin typeface="Arial"/>
                <a:cs typeface="Arial"/>
              </a:rPr>
              <a:t>indicate </a:t>
            </a:r>
            <a:r>
              <a:rPr sz="1400" spc="-5" dirty="0">
                <a:latin typeface="Arial"/>
                <a:cs typeface="Arial"/>
              </a:rPr>
              <a:t>concern with </a:t>
            </a:r>
            <a:r>
              <a:rPr sz="1400" spc="-1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topic </a:t>
            </a:r>
            <a:r>
              <a:rPr sz="1400" dirty="0">
                <a:latin typeface="Arial"/>
                <a:cs typeface="Arial"/>
              </a:rPr>
              <a:t>or </a:t>
            </a:r>
            <a:r>
              <a:rPr sz="1400" spc="-5" dirty="0">
                <a:latin typeface="Arial"/>
                <a:cs typeface="Arial"/>
              </a:rPr>
              <a:t>dealing with </a:t>
            </a:r>
            <a:r>
              <a:rPr sz="1400" dirty="0">
                <a:latin typeface="Arial"/>
                <a:cs typeface="Arial"/>
              </a:rPr>
              <a:t>the  </a:t>
            </a:r>
            <a:r>
              <a:rPr sz="1400" spc="-5" dirty="0">
                <a:latin typeface="Arial"/>
                <a:cs typeface="Arial"/>
              </a:rPr>
              <a:t>other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person.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26283" y="7694472"/>
            <a:ext cx="4279900" cy="64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>
              <a:lnSpc>
                <a:spcPct val="1443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Arms </a:t>
            </a:r>
            <a:r>
              <a:rPr sz="1400" b="1" spc="-5" dirty="0">
                <a:latin typeface="Arial"/>
                <a:cs typeface="Arial"/>
              </a:rPr>
              <a:t>folded </a:t>
            </a:r>
            <a:r>
              <a:rPr sz="1400" b="1" spc="-10" dirty="0">
                <a:latin typeface="Arial"/>
                <a:cs typeface="Arial"/>
              </a:rPr>
              <a:t>in </a:t>
            </a:r>
            <a:r>
              <a:rPr sz="1400" b="1" spc="-5" dirty="0">
                <a:latin typeface="Arial"/>
                <a:cs typeface="Arial"/>
              </a:rPr>
              <a:t>front </a:t>
            </a:r>
            <a:r>
              <a:rPr sz="1400" spc="-5" dirty="0">
                <a:latin typeface="Arial"/>
                <a:cs typeface="Arial"/>
              </a:rPr>
              <a:t>- Creates a barrier; </a:t>
            </a:r>
            <a:r>
              <a:rPr sz="1400" dirty="0">
                <a:latin typeface="Arial"/>
                <a:cs typeface="Arial"/>
              </a:rPr>
              <a:t>can </a:t>
            </a:r>
            <a:r>
              <a:rPr sz="1400" spc="-5" dirty="0">
                <a:latin typeface="Arial"/>
                <a:cs typeface="Arial"/>
              </a:rPr>
              <a:t>express  Resistance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what is being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said.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57800" y="625855"/>
            <a:ext cx="1819655" cy="195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535167" y="5315711"/>
            <a:ext cx="1923414" cy="1438910"/>
            <a:chOff x="5535167" y="5315711"/>
            <a:chExt cx="1923414" cy="1438910"/>
          </a:xfrm>
        </p:grpSpPr>
        <p:sp>
          <p:nvSpPr>
            <p:cNvPr id="7" name="object 7"/>
            <p:cNvSpPr/>
            <p:nvPr/>
          </p:nvSpPr>
          <p:spPr>
            <a:xfrm>
              <a:off x="5568695" y="5317235"/>
              <a:ext cx="1856739" cy="43180"/>
            </a:xfrm>
            <a:custGeom>
              <a:avLst/>
              <a:gdLst/>
              <a:ahLst/>
              <a:cxnLst/>
              <a:rect l="l" t="t" r="r" b="b"/>
              <a:pathLst>
                <a:path w="1856740" h="43179">
                  <a:moveTo>
                    <a:pt x="103631" y="0"/>
                  </a:moveTo>
                  <a:lnTo>
                    <a:pt x="1752600" y="0"/>
                  </a:lnTo>
                </a:path>
                <a:path w="1856740" h="43179">
                  <a:moveTo>
                    <a:pt x="60959" y="3048"/>
                  </a:moveTo>
                  <a:lnTo>
                    <a:pt x="1795271" y="3048"/>
                  </a:lnTo>
                </a:path>
                <a:path w="1856740" h="43179">
                  <a:moveTo>
                    <a:pt x="60959" y="6095"/>
                  </a:moveTo>
                  <a:lnTo>
                    <a:pt x="1795271" y="6095"/>
                  </a:lnTo>
                </a:path>
                <a:path w="1856740" h="43179">
                  <a:moveTo>
                    <a:pt x="42671" y="9143"/>
                  </a:moveTo>
                  <a:lnTo>
                    <a:pt x="1813559" y="9143"/>
                  </a:lnTo>
                </a:path>
                <a:path w="1856740" h="43179">
                  <a:moveTo>
                    <a:pt x="42671" y="12191"/>
                  </a:moveTo>
                  <a:lnTo>
                    <a:pt x="1813559" y="12191"/>
                  </a:lnTo>
                </a:path>
                <a:path w="1856740" h="43179">
                  <a:moveTo>
                    <a:pt x="30479" y="15239"/>
                  </a:moveTo>
                  <a:lnTo>
                    <a:pt x="1825752" y="15239"/>
                  </a:lnTo>
                </a:path>
                <a:path w="1856740" h="43179">
                  <a:moveTo>
                    <a:pt x="30479" y="18287"/>
                  </a:moveTo>
                  <a:lnTo>
                    <a:pt x="1825752" y="18287"/>
                  </a:lnTo>
                </a:path>
                <a:path w="1856740" h="43179">
                  <a:moveTo>
                    <a:pt x="18287" y="21336"/>
                  </a:moveTo>
                  <a:lnTo>
                    <a:pt x="1837944" y="21336"/>
                  </a:lnTo>
                </a:path>
                <a:path w="1856740" h="43179">
                  <a:moveTo>
                    <a:pt x="18287" y="24384"/>
                  </a:moveTo>
                  <a:lnTo>
                    <a:pt x="1837944" y="24384"/>
                  </a:lnTo>
                </a:path>
                <a:path w="1856740" h="43179">
                  <a:moveTo>
                    <a:pt x="12191" y="27431"/>
                  </a:moveTo>
                  <a:lnTo>
                    <a:pt x="1844040" y="27431"/>
                  </a:lnTo>
                </a:path>
                <a:path w="1856740" h="43179">
                  <a:moveTo>
                    <a:pt x="12191" y="30479"/>
                  </a:moveTo>
                  <a:lnTo>
                    <a:pt x="1844040" y="30479"/>
                  </a:lnTo>
                </a:path>
                <a:path w="1856740" h="43179">
                  <a:moveTo>
                    <a:pt x="6095" y="33527"/>
                  </a:moveTo>
                  <a:lnTo>
                    <a:pt x="1850135" y="33527"/>
                  </a:lnTo>
                </a:path>
                <a:path w="1856740" h="43179">
                  <a:moveTo>
                    <a:pt x="6095" y="36575"/>
                  </a:moveTo>
                  <a:lnTo>
                    <a:pt x="1850135" y="36575"/>
                  </a:lnTo>
                </a:path>
                <a:path w="1856740" h="43179">
                  <a:moveTo>
                    <a:pt x="0" y="39624"/>
                  </a:moveTo>
                  <a:lnTo>
                    <a:pt x="1856231" y="39624"/>
                  </a:lnTo>
                </a:path>
                <a:path w="1856740" h="43179">
                  <a:moveTo>
                    <a:pt x="0" y="42672"/>
                  </a:moveTo>
                  <a:lnTo>
                    <a:pt x="1856231" y="42672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35167" y="5361431"/>
              <a:ext cx="1923288" cy="5821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35167" y="5943599"/>
              <a:ext cx="1923288" cy="6461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35167" y="6589775"/>
              <a:ext cx="1923288" cy="121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35167" y="6601967"/>
              <a:ext cx="1923288" cy="91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35167" y="6611111"/>
              <a:ext cx="1923288" cy="243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35167" y="6637019"/>
              <a:ext cx="1923414" cy="116205"/>
            </a:xfrm>
            <a:custGeom>
              <a:avLst/>
              <a:gdLst/>
              <a:ahLst/>
              <a:cxnLst/>
              <a:rect l="l" t="t" r="r" b="b"/>
              <a:pathLst>
                <a:path w="1923415" h="116204">
                  <a:moveTo>
                    <a:pt x="0" y="0"/>
                  </a:moveTo>
                  <a:lnTo>
                    <a:pt x="1923288" y="0"/>
                  </a:lnTo>
                </a:path>
                <a:path w="1923415" h="116204">
                  <a:moveTo>
                    <a:pt x="0" y="3047"/>
                  </a:moveTo>
                  <a:lnTo>
                    <a:pt x="1923288" y="3047"/>
                  </a:lnTo>
                </a:path>
                <a:path w="1923415" h="116204">
                  <a:moveTo>
                    <a:pt x="0" y="6095"/>
                  </a:moveTo>
                  <a:lnTo>
                    <a:pt x="1923288" y="6095"/>
                  </a:lnTo>
                </a:path>
                <a:path w="1923415" h="116204">
                  <a:moveTo>
                    <a:pt x="0" y="9143"/>
                  </a:moveTo>
                  <a:lnTo>
                    <a:pt x="1923288" y="9143"/>
                  </a:lnTo>
                </a:path>
                <a:path w="1923415" h="116204">
                  <a:moveTo>
                    <a:pt x="0" y="12191"/>
                  </a:moveTo>
                  <a:lnTo>
                    <a:pt x="1923288" y="12191"/>
                  </a:lnTo>
                </a:path>
                <a:path w="1923415" h="116204">
                  <a:moveTo>
                    <a:pt x="9144" y="15239"/>
                  </a:moveTo>
                  <a:lnTo>
                    <a:pt x="1914143" y="15239"/>
                  </a:lnTo>
                </a:path>
                <a:path w="1923415" h="116204">
                  <a:moveTo>
                    <a:pt x="9144" y="18287"/>
                  </a:moveTo>
                  <a:lnTo>
                    <a:pt x="1914143" y="18287"/>
                  </a:lnTo>
                </a:path>
                <a:path w="1923415" h="116204">
                  <a:moveTo>
                    <a:pt x="9144" y="21335"/>
                  </a:moveTo>
                  <a:lnTo>
                    <a:pt x="1914143" y="21335"/>
                  </a:lnTo>
                </a:path>
                <a:path w="1923415" h="116204">
                  <a:moveTo>
                    <a:pt x="9144" y="24383"/>
                  </a:moveTo>
                  <a:lnTo>
                    <a:pt x="1914143" y="24383"/>
                  </a:lnTo>
                </a:path>
                <a:path w="1923415" h="116204">
                  <a:moveTo>
                    <a:pt x="9144" y="27431"/>
                  </a:moveTo>
                  <a:lnTo>
                    <a:pt x="1914143" y="27431"/>
                  </a:lnTo>
                </a:path>
                <a:path w="1923415" h="116204">
                  <a:moveTo>
                    <a:pt x="9144" y="30479"/>
                  </a:moveTo>
                  <a:lnTo>
                    <a:pt x="1914143" y="30479"/>
                  </a:lnTo>
                </a:path>
                <a:path w="1923415" h="116204">
                  <a:moveTo>
                    <a:pt x="9144" y="33527"/>
                  </a:moveTo>
                  <a:lnTo>
                    <a:pt x="1914143" y="33527"/>
                  </a:lnTo>
                </a:path>
                <a:path w="1923415" h="116204">
                  <a:moveTo>
                    <a:pt x="9144" y="36575"/>
                  </a:moveTo>
                  <a:lnTo>
                    <a:pt x="1914143" y="36575"/>
                  </a:lnTo>
                </a:path>
                <a:path w="1923415" h="116204">
                  <a:moveTo>
                    <a:pt x="15240" y="39623"/>
                  </a:moveTo>
                  <a:lnTo>
                    <a:pt x="1908048" y="39623"/>
                  </a:lnTo>
                </a:path>
                <a:path w="1923415" h="116204">
                  <a:moveTo>
                    <a:pt x="15240" y="42671"/>
                  </a:moveTo>
                  <a:lnTo>
                    <a:pt x="1908048" y="42671"/>
                  </a:lnTo>
                </a:path>
                <a:path w="1923415" h="116204">
                  <a:moveTo>
                    <a:pt x="15240" y="45719"/>
                  </a:moveTo>
                  <a:lnTo>
                    <a:pt x="1908048" y="45719"/>
                  </a:lnTo>
                </a:path>
                <a:path w="1923415" h="116204">
                  <a:moveTo>
                    <a:pt x="15240" y="48767"/>
                  </a:moveTo>
                  <a:lnTo>
                    <a:pt x="1908048" y="48767"/>
                  </a:lnTo>
                </a:path>
                <a:path w="1923415" h="116204">
                  <a:moveTo>
                    <a:pt x="21336" y="51815"/>
                  </a:moveTo>
                  <a:lnTo>
                    <a:pt x="1901952" y="51815"/>
                  </a:lnTo>
                </a:path>
                <a:path w="1923415" h="116204">
                  <a:moveTo>
                    <a:pt x="21336" y="54863"/>
                  </a:moveTo>
                  <a:lnTo>
                    <a:pt x="1901952" y="54863"/>
                  </a:lnTo>
                </a:path>
                <a:path w="1923415" h="116204">
                  <a:moveTo>
                    <a:pt x="21336" y="57911"/>
                  </a:moveTo>
                  <a:lnTo>
                    <a:pt x="1901952" y="57911"/>
                  </a:lnTo>
                </a:path>
                <a:path w="1923415" h="116204">
                  <a:moveTo>
                    <a:pt x="21336" y="60959"/>
                  </a:moveTo>
                  <a:lnTo>
                    <a:pt x="1901952" y="60959"/>
                  </a:lnTo>
                </a:path>
                <a:path w="1923415" h="116204">
                  <a:moveTo>
                    <a:pt x="27432" y="64007"/>
                  </a:moveTo>
                  <a:lnTo>
                    <a:pt x="1895856" y="64007"/>
                  </a:lnTo>
                </a:path>
                <a:path w="1923415" h="116204">
                  <a:moveTo>
                    <a:pt x="27432" y="67055"/>
                  </a:moveTo>
                  <a:lnTo>
                    <a:pt x="1895856" y="67055"/>
                  </a:lnTo>
                </a:path>
                <a:path w="1923415" h="116204">
                  <a:moveTo>
                    <a:pt x="33528" y="70103"/>
                  </a:moveTo>
                  <a:lnTo>
                    <a:pt x="1889760" y="70103"/>
                  </a:lnTo>
                </a:path>
                <a:path w="1923415" h="116204">
                  <a:moveTo>
                    <a:pt x="33528" y="73151"/>
                  </a:moveTo>
                  <a:lnTo>
                    <a:pt x="1889760" y="73151"/>
                  </a:lnTo>
                </a:path>
                <a:path w="1923415" h="116204">
                  <a:moveTo>
                    <a:pt x="39624" y="76200"/>
                  </a:moveTo>
                  <a:lnTo>
                    <a:pt x="1883664" y="76200"/>
                  </a:lnTo>
                </a:path>
                <a:path w="1923415" h="116204">
                  <a:moveTo>
                    <a:pt x="39624" y="79247"/>
                  </a:moveTo>
                  <a:lnTo>
                    <a:pt x="1883664" y="79247"/>
                  </a:lnTo>
                </a:path>
                <a:path w="1923415" h="116204">
                  <a:moveTo>
                    <a:pt x="45720" y="82295"/>
                  </a:moveTo>
                  <a:lnTo>
                    <a:pt x="1877568" y="82295"/>
                  </a:lnTo>
                </a:path>
                <a:path w="1923415" h="116204">
                  <a:moveTo>
                    <a:pt x="45720" y="85343"/>
                  </a:moveTo>
                  <a:lnTo>
                    <a:pt x="1877568" y="85343"/>
                  </a:lnTo>
                </a:path>
                <a:path w="1923415" h="116204">
                  <a:moveTo>
                    <a:pt x="51816" y="88391"/>
                  </a:moveTo>
                  <a:lnTo>
                    <a:pt x="1871472" y="88391"/>
                  </a:lnTo>
                </a:path>
                <a:path w="1923415" h="116204">
                  <a:moveTo>
                    <a:pt x="51816" y="91439"/>
                  </a:moveTo>
                  <a:lnTo>
                    <a:pt x="1871472" y="91439"/>
                  </a:lnTo>
                </a:path>
                <a:path w="1923415" h="116204">
                  <a:moveTo>
                    <a:pt x="64008" y="94487"/>
                  </a:moveTo>
                  <a:lnTo>
                    <a:pt x="1859280" y="94487"/>
                  </a:lnTo>
                </a:path>
                <a:path w="1923415" h="116204">
                  <a:moveTo>
                    <a:pt x="64008" y="97535"/>
                  </a:moveTo>
                  <a:lnTo>
                    <a:pt x="1859280" y="97535"/>
                  </a:lnTo>
                </a:path>
                <a:path w="1923415" h="116204">
                  <a:moveTo>
                    <a:pt x="76200" y="100583"/>
                  </a:moveTo>
                  <a:lnTo>
                    <a:pt x="1847088" y="100583"/>
                  </a:lnTo>
                </a:path>
                <a:path w="1923415" h="116204">
                  <a:moveTo>
                    <a:pt x="76200" y="103631"/>
                  </a:moveTo>
                  <a:lnTo>
                    <a:pt x="1847088" y="103631"/>
                  </a:lnTo>
                </a:path>
                <a:path w="1923415" h="116204">
                  <a:moveTo>
                    <a:pt x="94487" y="106679"/>
                  </a:moveTo>
                  <a:lnTo>
                    <a:pt x="1828799" y="106679"/>
                  </a:lnTo>
                </a:path>
                <a:path w="1923415" h="116204">
                  <a:moveTo>
                    <a:pt x="94487" y="109727"/>
                  </a:moveTo>
                  <a:lnTo>
                    <a:pt x="1828799" y="109727"/>
                  </a:lnTo>
                </a:path>
                <a:path w="1923415" h="116204">
                  <a:moveTo>
                    <a:pt x="137160" y="112775"/>
                  </a:moveTo>
                  <a:lnTo>
                    <a:pt x="1786128" y="112775"/>
                  </a:lnTo>
                </a:path>
                <a:path w="1923415" h="116204">
                  <a:moveTo>
                    <a:pt x="137160" y="115823"/>
                  </a:moveTo>
                  <a:lnTo>
                    <a:pt x="1786128" y="115823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819911" y="7812023"/>
            <a:ext cx="1152144" cy="11521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r>
              <a:rPr dirty="0"/>
              <a:t>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1012" y="617015"/>
            <a:ext cx="4161790" cy="949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43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Hand </a:t>
            </a:r>
            <a:r>
              <a:rPr sz="1400" b="1" spc="-10" dirty="0">
                <a:latin typeface="Arial"/>
                <a:cs typeface="Arial"/>
              </a:rPr>
              <a:t>on </a:t>
            </a:r>
            <a:r>
              <a:rPr sz="1400" b="1" spc="-5" dirty="0">
                <a:latin typeface="Arial"/>
                <a:cs typeface="Arial"/>
              </a:rPr>
              <a:t>face </a:t>
            </a:r>
            <a:r>
              <a:rPr sz="1400" spc="-5" dirty="0">
                <a:latin typeface="Arial"/>
                <a:cs typeface="Arial"/>
              </a:rPr>
              <a:t>- </a:t>
            </a:r>
            <a:r>
              <a:rPr sz="1400" spc="-1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hand over one's mouth is a closed  gesture. </a:t>
            </a:r>
            <a:r>
              <a:rPr sz="1400" dirty="0">
                <a:latin typeface="Arial"/>
                <a:cs typeface="Arial"/>
              </a:rPr>
              <a:t>Leaning on </a:t>
            </a:r>
            <a:r>
              <a:rPr sz="1400" spc="-5" dirty="0">
                <a:latin typeface="Arial"/>
                <a:cs typeface="Arial"/>
              </a:rPr>
              <a:t>one's </a:t>
            </a:r>
            <a:r>
              <a:rPr sz="1400" dirty="0">
                <a:latin typeface="Arial"/>
                <a:cs typeface="Arial"/>
              </a:rPr>
              <a:t>elbow </a:t>
            </a:r>
            <a:r>
              <a:rPr sz="1400" spc="-5" dirty="0">
                <a:latin typeface="Arial"/>
                <a:cs typeface="Arial"/>
              </a:rPr>
              <a:t>with </a:t>
            </a:r>
            <a:r>
              <a:rPr sz="1400" spc="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chin </a:t>
            </a:r>
            <a:r>
              <a:rPr sz="1400" spc="-5" dirty="0">
                <a:latin typeface="Arial"/>
                <a:cs typeface="Arial"/>
              </a:rPr>
              <a:t>in the  hand </a:t>
            </a:r>
            <a:r>
              <a:rPr sz="1400" dirty="0">
                <a:latin typeface="Arial"/>
                <a:cs typeface="Arial"/>
              </a:rPr>
              <a:t>can communicate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boredom.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73172" y="2759761"/>
            <a:ext cx="4180204" cy="9525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51435" algn="just">
              <a:lnSpc>
                <a:spcPct val="144300"/>
              </a:lnSpc>
              <a:spcBef>
                <a:spcPts val="125"/>
              </a:spcBef>
            </a:pPr>
            <a:r>
              <a:rPr sz="1400" b="1" spc="-5" dirty="0">
                <a:latin typeface="Arial"/>
                <a:cs typeface="Arial"/>
              </a:rPr>
              <a:t>Fidgeting </a:t>
            </a:r>
            <a:r>
              <a:rPr sz="1400" spc="-5" dirty="0">
                <a:latin typeface="Arial"/>
                <a:cs typeface="Arial"/>
              </a:rPr>
              <a:t>- Moving around a </a:t>
            </a:r>
            <a:r>
              <a:rPr sz="1400" dirty="0">
                <a:latin typeface="Arial"/>
                <a:cs typeface="Arial"/>
              </a:rPr>
              <a:t>lot, playing </a:t>
            </a:r>
            <a:r>
              <a:rPr sz="1400" spc="-5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things  </a:t>
            </a:r>
            <a:r>
              <a:rPr sz="1400" spc="-5" dirty="0">
                <a:latin typeface="Arial"/>
                <a:cs typeface="Arial"/>
              </a:rPr>
              <a:t>and drumming fingers </a:t>
            </a:r>
            <a:r>
              <a:rPr sz="1400" spc="-10" dirty="0">
                <a:latin typeface="Arial"/>
                <a:cs typeface="Arial"/>
              </a:rPr>
              <a:t>are </a:t>
            </a:r>
            <a:r>
              <a:rPr sz="1400" dirty="0">
                <a:latin typeface="Arial"/>
                <a:cs typeface="Arial"/>
              </a:rPr>
              <a:t>usually </a:t>
            </a:r>
            <a:r>
              <a:rPr sz="1400" spc="-5" dirty="0">
                <a:latin typeface="Arial"/>
                <a:cs typeface="Arial"/>
              </a:rPr>
              <a:t>a sign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boredom,  </a:t>
            </a:r>
            <a:r>
              <a:rPr sz="1400" dirty="0">
                <a:latin typeface="Arial"/>
                <a:cs typeface="Arial"/>
              </a:rPr>
              <a:t>nervousness or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impatience.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1012" y="4292904"/>
            <a:ext cx="4693920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Yawning </a:t>
            </a:r>
            <a:r>
              <a:rPr sz="1400" spc="-5" dirty="0">
                <a:latin typeface="Arial"/>
                <a:cs typeface="Arial"/>
              </a:rPr>
              <a:t>- </a:t>
            </a:r>
            <a:r>
              <a:rPr sz="1400" dirty="0">
                <a:latin typeface="Arial"/>
                <a:cs typeface="Arial"/>
              </a:rPr>
              <a:t>Boredom, </a:t>
            </a:r>
            <a:r>
              <a:rPr sz="1400" spc="-5" dirty="0">
                <a:latin typeface="Arial"/>
                <a:cs typeface="Arial"/>
              </a:rPr>
              <a:t>confusion. The other person is talking  </a:t>
            </a:r>
            <a:r>
              <a:rPr sz="1400" spc="-10" dirty="0">
                <a:latin typeface="Arial"/>
                <a:cs typeface="Arial"/>
              </a:rPr>
              <a:t>too </a:t>
            </a:r>
            <a:r>
              <a:rPr sz="1400" dirty="0">
                <a:latin typeface="Arial"/>
                <a:cs typeface="Arial"/>
              </a:rPr>
              <a:t>much </a:t>
            </a:r>
            <a:r>
              <a:rPr sz="1400" spc="-10" dirty="0">
                <a:latin typeface="Arial"/>
                <a:cs typeface="Arial"/>
              </a:rPr>
              <a:t>or </a:t>
            </a:r>
            <a:r>
              <a:rPr sz="1400" spc="5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too </a:t>
            </a:r>
            <a:r>
              <a:rPr sz="1400" dirty="0">
                <a:latin typeface="Arial"/>
                <a:cs typeface="Arial"/>
              </a:rPr>
              <a:t>much </a:t>
            </a:r>
            <a:r>
              <a:rPr sz="1400" spc="-5" dirty="0">
                <a:latin typeface="Arial"/>
                <a:cs typeface="Arial"/>
              </a:rPr>
              <a:t>technical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detail.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1012" y="5524296"/>
            <a:ext cx="6330315" cy="279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1265555" indent="-48895">
              <a:lnSpc>
                <a:spcPct val="1443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Impatience </a:t>
            </a:r>
            <a:r>
              <a:rPr sz="1400" spc="-5" dirty="0">
                <a:latin typeface="Arial"/>
                <a:cs typeface="Arial"/>
              </a:rPr>
              <a:t>- Trying </a:t>
            </a:r>
            <a:r>
              <a:rPr sz="1400" spc="-10" dirty="0">
                <a:latin typeface="Arial"/>
                <a:cs typeface="Arial"/>
              </a:rPr>
              <a:t>to </a:t>
            </a:r>
            <a:r>
              <a:rPr sz="1400" spc="-5" dirty="0">
                <a:latin typeface="Arial"/>
                <a:cs typeface="Arial"/>
              </a:rPr>
              <a:t>interrupt </a:t>
            </a:r>
            <a:r>
              <a:rPr sz="1400" spc="-10" dirty="0">
                <a:latin typeface="Arial"/>
                <a:cs typeface="Arial"/>
              </a:rPr>
              <a:t>what </a:t>
            </a:r>
            <a:r>
              <a:rPr sz="1400" spc="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other </a:t>
            </a:r>
            <a:r>
              <a:rPr sz="1400" spc="-5" dirty="0">
                <a:latin typeface="Arial"/>
                <a:cs typeface="Arial"/>
              </a:rPr>
              <a:t>person is saying,  opening </a:t>
            </a:r>
            <a:r>
              <a:rPr sz="1400" dirty="0">
                <a:latin typeface="Arial"/>
                <a:cs typeface="Arial"/>
              </a:rPr>
              <a:t>one's mouth </a:t>
            </a:r>
            <a:r>
              <a:rPr sz="1400" spc="-5" dirty="0">
                <a:latin typeface="Arial"/>
                <a:cs typeface="Arial"/>
              </a:rPr>
              <a:t>frequently </a:t>
            </a:r>
            <a:r>
              <a:rPr sz="1400" spc="-10" dirty="0">
                <a:latin typeface="Arial"/>
                <a:cs typeface="Arial"/>
              </a:rPr>
              <a:t>as </a:t>
            </a:r>
            <a:r>
              <a:rPr sz="1400" spc="10" dirty="0">
                <a:latin typeface="Arial"/>
                <a:cs typeface="Arial"/>
              </a:rPr>
              <a:t>if </a:t>
            </a:r>
            <a:r>
              <a:rPr sz="1400" spc="5" dirty="0">
                <a:latin typeface="Arial"/>
                <a:cs typeface="Arial"/>
              </a:rPr>
              <a:t>to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speak.</a:t>
            </a:r>
            <a:endParaRPr sz="1400">
              <a:latin typeface="Arial"/>
              <a:cs typeface="Arial"/>
            </a:endParaRPr>
          </a:p>
          <a:p>
            <a:pPr marL="12700" marR="5715">
              <a:lnSpc>
                <a:spcPts val="2420"/>
              </a:lnSpc>
              <a:spcBef>
                <a:spcPts val="185"/>
              </a:spcBef>
            </a:pPr>
            <a:r>
              <a:rPr sz="1400" b="1" spc="-5" dirty="0">
                <a:latin typeface="Arial"/>
                <a:cs typeface="Arial"/>
              </a:rPr>
              <a:t>Distraction </a:t>
            </a:r>
            <a:r>
              <a:rPr sz="1400" spc="-5" dirty="0">
                <a:latin typeface="Arial"/>
                <a:cs typeface="Arial"/>
              </a:rPr>
              <a:t>- </a:t>
            </a:r>
            <a:r>
              <a:rPr sz="1400" dirty="0">
                <a:latin typeface="Arial"/>
                <a:cs typeface="Arial"/>
              </a:rPr>
              <a:t>Eyes </a:t>
            </a:r>
            <a:r>
              <a:rPr sz="1400" spc="-5" dirty="0">
                <a:latin typeface="Arial"/>
                <a:cs typeface="Arial"/>
              </a:rPr>
              <a:t>flicking about, </a:t>
            </a:r>
            <a:r>
              <a:rPr sz="1400" spc="-10" dirty="0">
                <a:latin typeface="Arial"/>
                <a:cs typeface="Arial"/>
              </a:rPr>
              <a:t>blank </a:t>
            </a:r>
            <a:r>
              <a:rPr sz="1400" spc="-5" dirty="0">
                <a:latin typeface="Arial"/>
                <a:cs typeface="Arial"/>
              </a:rPr>
              <a:t>stares, flipping through literature without  really reading </a:t>
            </a:r>
            <a:r>
              <a:rPr sz="1400" dirty="0">
                <a:latin typeface="Arial"/>
                <a:cs typeface="Arial"/>
              </a:rPr>
              <a:t>it, looking at </a:t>
            </a:r>
            <a:r>
              <a:rPr sz="1400" spc="-5" dirty="0">
                <a:latin typeface="Arial"/>
                <a:cs typeface="Arial"/>
              </a:rPr>
              <a:t>others in the office, </a:t>
            </a:r>
            <a:r>
              <a:rPr sz="1400" dirty="0">
                <a:latin typeface="Arial"/>
                <a:cs typeface="Arial"/>
              </a:rPr>
              <a:t>looking at the </a:t>
            </a:r>
            <a:r>
              <a:rPr sz="1400" spc="-5" dirty="0">
                <a:latin typeface="Arial"/>
                <a:cs typeface="Arial"/>
              </a:rPr>
              <a:t>person's </a:t>
            </a:r>
            <a:r>
              <a:rPr sz="1400" dirty="0">
                <a:latin typeface="Arial"/>
                <a:cs typeface="Arial"/>
              </a:rPr>
              <a:t>body or  </a:t>
            </a:r>
            <a:r>
              <a:rPr sz="1400" spc="-5" dirty="0">
                <a:latin typeface="Arial"/>
                <a:cs typeface="Arial"/>
              </a:rPr>
              <a:t>clothing.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400" b="1" spc="-5" dirty="0">
                <a:latin typeface="Arial"/>
                <a:cs typeface="Arial"/>
              </a:rPr>
              <a:t>Leaning </a:t>
            </a:r>
            <a:r>
              <a:rPr sz="1400" b="1" dirty="0">
                <a:latin typeface="Arial"/>
                <a:cs typeface="Arial"/>
              </a:rPr>
              <a:t>away </a:t>
            </a:r>
            <a:r>
              <a:rPr sz="1400" spc="-5" dirty="0">
                <a:latin typeface="Arial"/>
                <a:cs typeface="Arial"/>
              </a:rPr>
              <a:t>- </a:t>
            </a:r>
            <a:r>
              <a:rPr sz="1400" dirty="0">
                <a:latin typeface="Arial"/>
                <a:cs typeface="Arial"/>
              </a:rPr>
              <a:t>Avoiding moving closer, </a:t>
            </a:r>
            <a:r>
              <a:rPr sz="1400" spc="-5" dirty="0">
                <a:latin typeface="Arial"/>
                <a:cs typeface="Arial"/>
              </a:rPr>
              <a:t>even </a:t>
            </a:r>
            <a:r>
              <a:rPr sz="1400" spc="-10" dirty="0">
                <a:latin typeface="Arial"/>
                <a:cs typeface="Arial"/>
              </a:rPr>
              <a:t>when </a:t>
            </a:r>
            <a:r>
              <a:rPr sz="1400" dirty="0">
                <a:latin typeface="Arial"/>
                <a:cs typeface="Arial"/>
              </a:rPr>
              <a:t>something </a:t>
            </a:r>
            <a:r>
              <a:rPr sz="1400" spc="5" dirty="0">
                <a:latin typeface="Arial"/>
                <a:cs typeface="Arial"/>
              </a:rPr>
              <a:t>is </a:t>
            </a:r>
            <a:r>
              <a:rPr sz="1400" spc="-5" dirty="0">
                <a:latin typeface="Arial"/>
                <a:cs typeface="Arial"/>
              </a:rPr>
              <a:t>handed </a:t>
            </a:r>
            <a:r>
              <a:rPr sz="1400" spc="-10" dirty="0">
                <a:latin typeface="Arial"/>
                <a:cs typeface="Arial"/>
              </a:rPr>
              <a:t>to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the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400" spc="-5" dirty="0">
                <a:latin typeface="Arial"/>
                <a:cs typeface="Arial"/>
              </a:rPr>
              <a:t>person, is </a:t>
            </a:r>
            <a:r>
              <a:rPr sz="1400" dirty="0">
                <a:latin typeface="Arial"/>
                <a:cs typeface="Arial"/>
              </a:rPr>
              <a:t>strongly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negative.</a:t>
            </a:r>
            <a:endParaRPr sz="1400">
              <a:latin typeface="Arial"/>
              <a:cs typeface="Arial"/>
            </a:endParaRPr>
          </a:p>
          <a:p>
            <a:pPr marL="12700" marR="291465">
              <a:lnSpc>
                <a:spcPts val="2450"/>
              </a:lnSpc>
              <a:spcBef>
                <a:spcPts val="160"/>
              </a:spcBef>
            </a:pPr>
            <a:r>
              <a:rPr sz="1400" b="1" spc="-5" dirty="0">
                <a:latin typeface="Arial"/>
                <a:cs typeface="Arial"/>
              </a:rPr>
              <a:t>Negative </a:t>
            </a:r>
            <a:r>
              <a:rPr sz="1400" b="1" spc="-10" dirty="0">
                <a:latin typeface="Arial"/>
                <a:cs typeface="Arial"/>
              </a:rPr>
              <a:t>facial </a:t>
            </a:r>
            <a:r>
              <a:rPr sz="1400" b="1" spc="-5" dirty="0">
                <a:latin typeface="Arial"/>
                <a:cs typeface="Arial"/>
              </a:rPr>
              <a:t>expressions </a:t>
            </a:r>
            <a:r>
              <a:rPr sz="1400" spc="-5" dirty="0">
                <a:latin typeface="Arial"/>
                <a:cs typeface="Arial"/>
              </a:rPr>
              <a:t>- These </a:t>
            </a:r>
            <a:r>
              <a:rPr sz="1400" dirty="0">
                <a:latin typeface="Arial"/>
                <a:cs typeface="Arial"/>
              </a:rPr>
              <a:t>include </a:t>
            </a:r>
            <a:r>
              <a:rPr sz="1400" spc="-5" dirty="0">
                <a:latin typeface="Arial"/>
                <a:cs typeface="Arial"/>
              </a:rPr>
              <a:t>shaking head, eyes narrowed,  scowling and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frowning.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1055" y="630936"/>
            <a:ext cx="1783079" cy="1255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9223" y="2849879"/>
            <a:ext cx="1322832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12535" y="4306823"/>
            <a:ext cx="941832" cy="1161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r>
              <a:rPr dirty="0"/>
              <a:t>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4709</Words>
  <Application>Microsoft Office PowerPoint</Application>
  <PresentationFormat>Custom</PresentationFormat>
  <Paragraphs>303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Comic Sans MS</vt:lpstr>
      <vt:lpstr>Times New Roman</vt:lpstr>
      <vt:lpstr>UnDotum</vt:lpstr>
      <vt:lpstr>Verdana</vt:lpstr>
      <vt:lpstr>Office Theme</vt:lpstr>
      <vt:lpstr>PowerPoint Presentation</vt:lpstr>
      <vt:lpstr>PowerPoint Presentation</vt:lpstr>
      <vt:lpstr>Body Language as a Language</vt:lpstr>
      <vt:lpstr>PowerPoint Presentation</vt:lpstr>
      <vt:lpstr>PowerPoint Presentation</vt:lpstr>
      <vt:lpstr>The Vocabulary Of Body Language</vt:lpstr>
      <vt:lpstr>PowerPoint Presentation</vt:lpstr>
      <vt:lpstr>PowerPoint Presentation</vt:lpstr>
      <vt:lpstr>PowerPoint Presentation</vt:lpstr>
      <vt:lpstr>ROLE OF EYES IN BODY LANGUAGE:-</vt:lpstr>
      <vt:lpstr>PowerPoint Presentation</vt:lpstr>
      <vt:lpstr>PowerPoint Presentation</vt:lpstr>
      <vt:lpstr>“FACE”-THE HUMAN ART OBJECT:-</vt:lpstr>
      <vt:lpstr>PowerPoint Presentation</vt:lpstr>
      <vt:lpstr>PowerPoint Presentation</vt:lpstr>
      <vt:lpstr>Gesture</vt:lpstr>
      <vt:lpstr>PowerPoint Presentation</vt:lpstr>
      <vt:lpstr>Body Movements</vt:lpstr>
      <vt:lpstr>PowerPoint Presentation</vt:lpstr>
      <vt:lpstr>POSTURE</vt:lpstr>
      <vt:lpstr>PowerPoint Presentation</vt:lpstr>
      <vt:lpstr>Appearance &amp; Clothing</vt:lpstr>
      <vt:lpstr>PowerPoint Presentation</vt:lpstr>
      <vt:lpstr>Conclusion</vt:lpstr>
      <vt:lpstr>BiBl iogr aphy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Maple</dc:creator>
  <cp:lastModifiedBy>Moorche</cp:lastModifiedBy>
  <cp:revision>1</cp:revision>
  <dcterms:created xsi:type="dcterms:W3CDTF">2020-07-13T13:41:10Z</dcterms:created>
  <dcterms:modified xsi:type="dcterms:W3CDTF">2020-07-13T13:43:05Z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2014-06-29T00:00:00Z</vt:filetime>
  </property>
  <property fmtid="{D5CDD505-2E9C-101B-9397-08002B2CF9AE}" pid="3" name="LastSaved">
    <vt:filetime>2020-07-13T00:00:00Z</vt:filetime>
  </property>
</Properties>
</file>