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5" r:id="rId3"/>
    <p:sldId id="259" r:id="rId4"/>
    <p:sldId id="266" r:id="rId5"/>
    <p:sldId id="257" r:id="rId6"/>
    <p:sldId id="267" r:id="rId7"/>
    <p:sldId id="269" r:id="rId8"/>
    <p:sldId id="270" r:id="rId9"/>
    <p:sldId id="260" r:id="rId10"/>
    <p:sldId id="261" r:id="rId11"/>
    <p:sldId id="262" r:id="rId12"/>
    <p:sldId id="264" r:id="rId13"/>
    <p:sldId id="263" r:id="rId14"/>
    <p:sldId id="271" r:id="rId15"/>
    <p:sldId id="272" r:id="rId16"/>
    <p:sldId id="284" r:id="rId17"/>
    <p:sldId id="274" r:id="rId18"/>
    <p:sldId id="273" r:id="rId19"/>
    <p:sldId id="275" r:id="rId20"/>
    <p:sldId id="276" r:id="rId21"/>
    <p:sldId id="277" r:id="rId22"/>
    <p:sldId id="278" r:id="rId23"/>
    <p:sldId id="279" r:id="rId24"/>
    <p:sldId id="280" r:id="rId25"/>
    <p:sldId id="281" r:id="rId26"/>
    <p:sldId id="282" r:id="rId27"/>
    <p:sldId id="283"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38" autoAdjust="0"/>
    <p:restoredTop sz="94660"/>
  </p:normalViewPr>
  <p:slideViewPr>
    <p:cSldViewPr snapToGrid="0">
      <p:cViewPr varScale="1">
        <p:scale>
          <a:sx n="114" d="100"/>
          <a:sy n="114" d="100"/>
        </p:scale>
        <p:origin x="48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683EAEA7-723A-4141-9810-728685778BEC}" type="datetimeFigureOut">
              <a:rPr lang="en-PK" smtClean="0"/>
              <a:t>07/17/2020</a:t>
            </a:fld>
            <a:endParaRPr lang="en-PK"/>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PK"/>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909F3965-2AB9-4120-9B73-D899E0631F0B}" type="slidenum">
              <a:rPr lang="en-PK" smtClean="0"/>
              <a:t>‹#›</a:t>
            </a:fld>
            <a:endParaRPr lang="en-PK"/>
          </a:p>
        </p:txBody>
      </p:sp>
    </p:spTree>
    <p:extLst>
      <p:ext uri="{BB962C8B-B14F-4D97-AF65-F5344CB8AC3E}">
        <p14:creationId xmlns:p14="http://schemas.microsoft.com/office/powerpoint/2010/main" val="1745694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3EAEA7-723A-4141-9810-728685778BEC}" type="datetimeFigureOut">
              <a:rPr lang="en-PK" smtClean="0"/>
              <a:t>07/17/2020</a:t>
            </a:fld>
            <a:endParaRPr lang="en-PK"/>
          </a:p>
        </p:txBody>
      </p:sp>
      <p:sp>
        <p:nvSpPr>
          <p:cNvPr id="6" name="Footer Placeholder 5"/>
          <p:cNvSpPr>
            <a:spLocks noGrp="1"/>
          </p:cNvSpPr>
          <p:nvPr>
            <p:ph type="ftr" sz="quarter" idx="11"/>
          </p:nvPr>
        </p:nvSpPr>
        <p:spPr/>
        <p:txBody>
          <a:bodyPr/>
          <a:lstStyle/>
          <a:p>
            <a:endParaRPr lang="en-PK"/>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09F3965-2AB9-4120-9B73-D899E0631F0B}" type="slidenum">
              <a:rPr lang="en-PK" smtClean="0"/>
              <a:t>‹#›</a:t>
            </a:fld>
            <a:endParaRPr lang="en-PK"/>
          </a:p>
        </p:txBody>
      </p:sp>
    </p:spTree>
    <p:extLst>
      <p:ext uri="{BB962C8B-B14F-4D97-AF65-F5344CB8AC3E}">
        <p14:creationId xmlns:p14="http://schemas.microsoft.com/office/powerpoint/2010/main" val="36888718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683EAEA7-723A-4141-9810-728685778BEC}" type="datetimeFigureOut">
              <a:rPr lang="en-PK" smtClean="0"/>
              <a:t>07/17/2020</a:t>
            </a:fld>
            <a:endParaRPr lang="en-PK"/>
          </a:p>
        </p:txBody>
      </p:sp>
      <p:sp>
        <p:nvSpPr>
          <p:cNvPr id="5" name="Footer Placeholder 4"/>
          <p:cNvSpPr>
            <a:spLocks noGrp="1"/>
          </p:cNvSpPr>
          <p:nvPr>
            <p:ph type="ftr" sz="quarter" idx="11"/>
          </p:nvPr>
        </p:nvSpPr>
        <p:spPr/>
        <p:txBody>
          <a:bodyPr/>
          <a:lstStyle/>
          <a:p>
            <a:endParaRPr lang="en-PK"/>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09F3965-2AB9-4120-9B73-D899E0631F0B}" type="slidenum">
              <a:rPr lang="en-PK" smtClean="0"/>
              <a:t>‹#›</a:t>
            </a:fld>
            <a:endParaRPr lang="en-PK"/>
          </a:p>
        </p:txBody>
      </p:sp>
    </p:spTree>
    <p:extLst>
      <p:ext uri="{BB962C8B-B14F-4D97-AF65-F5344CB8AC3E}">
        <p14:creationId xmlns:p14="http://schemas.microsoft.com/office/powerpoint/2010/main" val="33000013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683EAEA7-723A-4141-9810-728685778BEC}" type="datetimeFigureOut">
              <a:rPr lang="en-PK" smtClean="0"/>
              <a:t>07/17/2020</a:t>
            </a:fld>
            <a:endParaRPr lang="en-PK"/>
          </a:p>
        </p:txBody>
      </p:sp>
      <p:sp>
        <p:nvSpPr>
          <p:cNvPr id="5" name="Footer Placeholder 4"/>
          <p:cNvSpPr>
            <a:spLocks noGrp="1"/>
          </p:cNvSpPr>
          <p:nvPr>
            <p:ph type="ftr" sz="quarter" idx="11"/>
          </p:nvPr>
        </p:nvSpPr>
        <p:spPr/>
        <p:txBody>
          <a:bodyPr/>
          <a:lstStyle/>
          <a:p>
            <a:endParaRPr lang="en-PK"/>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09F3965-2AB9-4120-9B73-D899E0631F0B}" type="slidenum">
              <a:rPr lang="en-PK" smtClean="0"/>
              <a:t>‹#›</a:t>
            </a:fld>
            <a:endParaRPr lang="en-PK"/>
          </a:p>
        </p:txBody>
      </p:sp>
    </p:spTree>
    <p:extLst>
      <p:ext uri="{BB962C8B-B14F-4D97-AF65-F5344CB8AC3E}">
        <p14:creationId xmlns:p14="http://schemas.microsoft.com/office/powerpoint/2010/main" val="4940622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83EAEA7-723A-4141-9810-728685778BEC}" type="datetimeFigureOut">
              <a:rPr lang="en-PK" smtClean="0"/>
              <a:t>07/17/2020</a:t>
            </a:fld>
            <a:endParaRPr lang="en-PK"/>
          </a:p>
        </p:txBody>
      </p:sp>
      <p:sp>
        <p:nvSpPr>
          <p:cNvPr id="5" name="Footer Placeholder 4"/>
          <p:cNvSpPr>
            <a:spLocks noGrp="1"/>
          </p:cNvSpPr>
          <p:nvPr>
            <p:ph type="ftr" sz="quarter" idx="11"/>
          </p:nvPr>
        </p:nvSpPr>
        <p:spPr/>
        <p:txBody>
          <a:bodyPr/>
          <a:lstStyle/>
          <a:p>
            <a:endParaRPr lang="en-PK"/>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09F3965-2AB9-4120-9B73-D899E0631F0B}" type="slidenum">
              <a:rPr lang="en-PK" smtClean="0"/>
              <a:t>‹#›</a:t>
            </a:fld>
            <a:endParaRPr lang="en-PK"/>
          </a:p>
        </p:txBody>
      </p:sp>
    </p:spTree>
    <p:extLst>
      <p:ext uri="{BB962C8B-B14F-4D97-AF65-F5344CB8AC3E}">
        <p14:creationId xmlns:p14="http://schemas.microsoft.com/office/powerpoint/2010/main" val="34414112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683EAEA7-723A-4141-9810-728685778BEC}" type="datetimeFigureOut">
              <a:rPr lang="en-PK" smtClean="0"/>
              <a:t>07/17/2020</a:t>
            </a:fld>
            <a:endParaRPr lang="en-PK"/>
          </a:p>
        </p:txBody>
      </p:sp>
      <p:sp>
        <p:nvSpPr>
          <p:cNvPr id="8" name="Footer Placeholder 7"/>
          <p:cNvSpPr>
            <a:spLocks noGrp="1"/>
          </p:cNvSpPr>
          <p:nvPr>
            <p:ph type="ftr" sz="quarter" idx="11"/>
          </p:nvPr>
        </p:nvSpPr>
        <p:spPr/>
        <p:txBody>
          <a:bodyPr/>
          <a:lstStyle/>
          <a:p>
            <a:endParaRPr lang="en-PK"/>
          </a:p>
        </p:txBody>
      </p:sp>
      <p:sp>
        <p:nvSpPr>
          <p:cNvPr id="9" name="Slide Number Placeholder 8"/>
          <p:cNvSpPr>
            <a:spLocks noGrp="1"/>
          </p:cNvSpPr>
          <p:nvPr>
            <p:ph type="sldNum" sz="quarter" idx="12"/>
          </p:nvPr>
        </p:nvSpPr>
        <p:spPr/>
        <p:txBody>
          <a:bodyPr/>
          <a:lstStyle/>
          <a:p>
            <a:fld id="{909F3965-2AB9-4120-9B73-D899E0631F0B}" type="slidenum">
              <a:rPr lang="en-PK" smtClean="0"/>
              <a:t>‹#›</a:t>
            </a:fld>
            <a:endParaRPr lang="en-PK"/>
          </a:p>
        </p:txBody>
      </p:sp>
    </p:spTree>
    <p:extLst>
      <p:ext uri="{BB962C8B-B14F-4D97-AF65-F5344CB8AC3E}">
        <p14:creationId xmlns:p14="http://schemas.microsoft.com/office/powerpoint/2010/main" val="10272945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683EAEA7-723A-4141-9810-728685778BEC}" type="datetimeFigureOut">
              <a:rPr lang="en-PK" smtClean="0"/>
              <a:t>07/17/2020</a:t>
            </a:fld>
            <a:endParaRPr lang="en-PK"/>
          </a:p>
        </p:txBody>
      </p:sp>
      <p:sp>
        <p:nvSpPr>
          <p:cNvPr id="8" name="Footer Placeholder 7"/>
          <p:cNvSpPr>
            <a:spLocks noGrp="1"/>
          </p:cNvSpPr>
          <p:nvPr>
            <p:ph type="ftr" sz="quarter" idx="11"/>
          </p:nvPr>
        </p:nvSpPr>
        <p:spPr>
          <a:xfrm>
            <a:off x="561111" y="6391838"/>
            <a:ext cx="3644282" cy="304801"/>
          </a:xfrm>
        </p:spPr>
        <p:txBody>
          <a:bodyPr/>
          <a:lstStyle/>
          <a:p>
            <a:endParaRPr lang="en-PK"/>
          </a:p>
        </p:txBody>
      </p:sp>
      <p:sp>
        <p:nvSpPr>
          <p:cNvPr id="9" name="Slide Number Placeholder 8"/>
          <p:cNvSpPr>
            <a:spLocks noGrp="1"/>
          </p:cNvSpPr>
          <p:nvPr>
            <p:ph type="sldNum" sz="quarter" idx="12"/>
          </p:nvPr>
        </p:nvSpPr>
        <p:spPr/>
        <p:txBody>
          <a:bodyPr/>
          <a:lstStyle/>
          <a:p>
            <a:fld id="{909F3965-2AB9-4120-9B73-D899E0631F0B}" type="slidenum">
              <a:rPr lang="en-PK" smtClean="0"/>
              <a:t>‹#›</a:t>
            </a:fld>
            <a:endParaRPr lang="en-PK"/>
          </a:p>
        </p:txBody>
      </p:sp>
    </p:spTree>
    <p:extLst>
      <p:ext uri="{BB962C8B-B14F-4D97-AF65-F5344CB8AC3E}">
        <p14:creationId xmlns:p14="http://schemas.microsoft.com/office/powerpoint/2010/main" val="17803739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683EAEA7-723A-4141-9810-728685778BEC}" type="datetimeFigureOut">
              <a:rPr lang="en-PK" smtClean="0"/>
              <a:t>07/17/2020</a:t>
            </a:fld>
            <a:endParaRPr lang="en-PK"/>
          </a:p>
        </p:txBody>
      </p:sp>
      <p:sp>
        <p:nvSpPr>
          <p:cNvPr id="5" name="Footer Placeholder 4"/>
          <p:cNvSpPr>
            <a:spLocks noGrp="1"/>
          </p:cNvSpPr>
          <p:nvPr>
            <p:ph type="ftr" sz="quarter" idx="11"/>
          </p:nvPr>
        </p:nvSpPr>
        <p:spPr/>
        <p:txBody>
          <a:bodyPr/>
          <a:lstStyle/>
          <a:p>
            <a:endParaRPr lang="en-PK"/>
          </a:p>
        </p:txBody>
      </p:sp>
      <p:sp>
        <p:nvSpPr>
          <p:cNvPr id="6" name="Slide Number Placeholder 5"/>
          <p:cNvSpPr>
            <a:spLocks noGrp="1"/>
          </p:cNvSpPr>
          <p:nvPr>
            <p:ph type="sldNum" sz="quarter" idx="12"/>
          </p:nvPr>
        </p:nvSpPr>
        <p:spPr/>
        <p:txBody>
          <a:bodyPr/>
          <a:lstStyle/>
          <a:p>
            <a:fld id="{909F3965-2AB9-4120-9B73-D899E0631F0B}" type="slidenum">
              <a:rPr lang="en-PK" smtClean="0"/>
              <a:t>‹#›</a:t>
            </a:fld>
            <a:endParaRPr lang="en-PK"/>
          </a:p>
        </p:txBody>
      </p:sp>
    </p:spTree>
    <p:extLst>
      <p:ext uri="{BB962C8B-B14F-4D97-AF65-F5344CB8AC3E}">
        <p14:creationId xmlns:p14="http://schemas.microsoft.com/office/powerpoint/2010/main" val="22758891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683EAEA7-723A-4141-9810-728685778BEC}" type="datetimeFigureOut">
              <a:rPr lang="en-PK" smtClean="0"/>
              <a:t>07/17/2020</a:t>
            </a:fld>
            <a:endParaRPr lang="en-PK"/>
          </a:p>
        </p:txBody>
      </p:sp>
      <p:sp>
        <p:nvSpPr>
          <p:cNvPr id="5" name="Footer Placeholder 4"/>
          <p:cNvSpPr>
            <a:spLocks noGrp="1"/>
          </p:cNvSpPr>
          <p:nvPr>
            <p:ph type="ftr" sz="quarter" idx="11"/>
          </p:nvPr>
        </p:nvSpPr>
        <p:spPr/>
        <p:txBody>
          <a:bodyPr/>
          <a:lstStyle/>
          <a:p>
            <a:endParaRPr lang="en-PK"/>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09F3965-2AB9-4120-9B73-D899E0631F0B}" type="slidenum">
              <a:rPr lang="en-PK" smtClean="0"/>
              <a:t>‹#›</a:t>
            </a:fld>
            <a:endParaRPr lang="en-PK"/>
          </a:p>
        </p:txBody>
      </p:sp>
    </p:spTree>
    <p:extLst>
      <p:ext uri="{BB962C8B-B14F-4D97-AF65-F5344CB8AC3E}">
        <p14:creationId xmlns:p14="http://schemas.microsoft.com/office/powerpoint/2010/main" val="2472524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3EAEA7-723A-4141-9810-728685778BEC}" type="datetimeFigureOut">
              <a:rPr lang="en-PK" smtClean="0"/>
              <a:t>07/17/2020</a:t>
            </a:fld>
            <a:endParaRPr lang="en-PK"/>
          </a:p>
        </p:txBody>
      </p:sp>
      <p:sp>
        <p:nvSpPr>
          <p:cNvPr id="5" name="Footer Placeholder 4"/>
          <p:cNvSpPr>
            <a:spLocks noGrp="1"/>
          </p:cNvSpPr>
          <p:nvPr>
            <p:ph type="ftr" sz="quarter" idx="11"/>
          </p:nvPr>
        </p:nvSpPr>
        <p:spPr/>
        <p:txBody>
          <a:bodyPr/>
          <a:lstStyle/>
          <a:p>
            <a:endParaRPr lang="en-PK"/>
          </a:p>
        </p:txBody>
      </p:sp>
      <p:sp>
        <p:nvSpPr>
          <p:cNvPr id="6" name="Slide Number Placeholder 5"/>
          <p:cNvSpPr>
            <a:spLocks noGrp="1"/>
          </p:cNvSpPr>
          <p:nvPr>
            <p:ph type="sldNum" sz="quarter" idx="12"/>
          </p:nvPr>
        </p:nvSpPr>
        <p:spPr/>
        <p:txBody>
          <a:bodyPr/>
          <a:lstStyle/>
          <a:p>
            <a:fld id="{909F3965-2AB9-4120-9B73-D899E0631F0B}" type="slidenum">
              <a:rPr lang="en-PK" smtClean="0"/>
              <a:t>‹#›</a:t>
            </a:fld>
            <a:endParaRPr lang="en-PK"/>
          </a:p>
        </p:txBody>
      </p:sp>
    </p:spTree>
    <p:extLst>
      <p:ext uri="{BB962C8B-B14F-4D97-AF65-F5344CB8AC3E}">
        <p14:creationId xmlns:p14="http://schemas.microsoft.com/office/powerpoint/2010/main" val="3584494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83EAEA7-723A-4141-9810-728685778BEC}" type="datetimeFigureOut">
              <a:rPr lang="en-PK" smtClean="0"/>
              <a:t>07/17/2020</a:t>
            </a:fld>
            <a:endParaRPr lang="en-PK"/>
          </a:p>
        </p:txBody>
      </p:sp>
      <p:sp>
        <p:nvSpPr>
          <p:cNvPr id="5" name="Footer Placeholder 4"/>
          <p:cNvSpPr>
            <a:spLocks noGrp="1"/>
          </p:cNvSpPr>
          <p:nvPr>
            <p:ph type="ftr" sz="quarter" idx="11"/>
          </p:nvPr>
        </p:nvSpPr>
        <p:spPr/>
        <p:txBody>
          <a:bodyPr/>
          <a:lstStyle/>
          <a:p>
            <a:endParaRPr lang="en-PK"/>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09F3965-2AB9-4120-9B73-D899E0631F0B}" type="slidenum">
              <a:rPr lang="en-PK" smtClean="0"/>
              <a:t>‹#›</a:t>
            </a:fld>
            <a:endParaRPr lang="en-PK"/>
          </a:p>
        </p:txBody>
      </p:sp>
    </p:spTree>
    <p:extLst>
      <p:ext uri="{BB962C8B-B14F-4D97-AF65-F5344CB8AC3E}">
        <p14:creationId xmlns:p14="http://schemas.microsoft.com/office/powerpoint/2010/main" val="1895244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83EAEA7-723A-4141-9810-728685778BEC}" type="datetimeFigureOut">
              <a:rPr lang="en-PK" smtClean="0"/>
              <a:t>07/17/2020</a:t>
            </a:fld>
            <a:endParaRPr lang="en-PK"/>
          </a:p>
        </p:txBody>
      </p:sp>
      <p:sp>
        <p:nvSpPr>
          <p:cNvPr id="6" name="Footer Placeholder 5"/>
          <p:cNvSpPr>
            <a:spLocks noGrp="1"/>
          </p:cNvSpPr>
          <p:nvPr>
            <p:ph type="ftr" sz="quarter" idx="11"/>
          </p:nvPr>
        </p:nvSpPr>
        <p:spPr/>
        <p:txBody>
          <a:bodyPr/>
          <a:lstStyle/>
          <a:p>
            <a:endParaRPr lang="en-PK"/>
          </a:p>
        </p:txBody>
      </p:sp>
      <p:sp>
        <p:nvSpPr>
          <p:cNvPr id="7" name="Slide Number Placeholder 6"/>
          <p:cNvSpPr>
            <a:spLocks noGrp="1"/>
          </p:cNvSpPr>
          <p:nvPr>
            <p:ph type="sldNum" sz="quarter" idx="12"/>
          </p:nvPr>
        </p:nvSpPr>
        <p:spPr/>
        <p:txBody>
          <a:bodyPr/>
          <a:lstStyle/>
          <a:p>
            <a:fld id="{909F3965-2AB9-4120-9B73-D899E0631F0B}" type="slidenum">
              <a:rPr lang="en-PK" smtClean="0"/>
              <a:t>‹#›</a:t>
            </a:fld>
            <a:endParaRPr lang="en-PK"/>
          </a:p>
        </p:txBody>
      </p:sp>
    </p:spTree>
    <p:extLst>
      <p:ext uri="{BB962C8B-B14F-4D97-AF65-F5344CB8AC3E}">
        <p14:creationId xmlns:p14="http://schemas.microsoft.com/office/powerpoint/2010/main" val="3693972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83EAEA7-723A-4141-9810-728685778BEC}" type="datetimeFigureOut">
              <a:rPr lang="en-PK" smtClean="0"/>
              <a:t>07/17/2020</a:t>
            </a:fld>
            <a:endParaRPr lang="en-PK"/>
          </a:p>
        </p:txBody>
      </p:sp>
      <p:sp>
        <p:nvSpPr>
          <p:cNvPr id="8" name="Footer Placeholder 7"/>
          <p:cNvSpPr>
            <a:spLocks noGrp="1"/>
          </p:cNvSpPr>
          <p:nvPr>
            <p:ph type="ftr" sz="quarter" idx="11"/>
          </p:nvPr>
        </p:nvSpPr>
        <p:spPr/>
        <p:txBody>
          <a:bodyPr/>
          <a:lstStyle/>
          <a:p>
            <a:endParaRPr lang="en-PK"/>
          </a:p>
        </p:txBody>
      </p:sp>
      <p:sp>
        <p:nvSpPr>
          <p:cNvPr id="9" name="Slide Number Placeholder 8"/>
          <p:cNvSpPr>
            <a:spLocks noGrp="1"/>
          </p:cNvSpPr>
          <p:nvPr>
            <p:ph type="sldNum" sz="quarter" idx="12"/>
          </p:nvPr>
        </p:nvSpPr>
        <p:spPr/>
        <p:txBody>
          <a:bodyPr/>
          <a:lstStyle/>
          <a:p>
            <a:fld id="{909F3965-2AB9-4120-9B73-D899E0631F0B}" type="slidenum">
              <a:rPr lang="en-PK" smtClean="0"/>
              <a:t>‹#›</a:t>
            </a:fld>
            <a:endParaRPr lang="en-PK"/>
          </a:p>
        </p:txBody>
      </p:sp>
    </p:spTree>
    <p:extLst>
      <p:ext uri="{BB962C8B-B14F-4D97-AF65-F5344CB8AC3E}">
        <p14:creationId xmlns:p14="http://schemas.microsoft.com/office/powerpoint/2010/main" val="2524102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83EAEA7-723A-4141-9810-728685778BEC}" type="datetimeFigureOut">
              <a:rPr lang="en-PK" smtClean="0"/>
              <a:t>07/17/2020</a:t>
            </a:fld>
            <a:endParaRPr lang="en-PK"/>
          </a:p>
        </p:txBody>
      </p:sp>
      <p:sp>
        <p:nvSpPr>
          <p:cNvPr id="4" name="Footer Placeholder 3"/>
          <p:cNvSpPr>
            <a:spLocks noGrp="1"/>
          </p:cNvSpPr>
          <p:nvPr>
            <p:ph type="ftr" sz="quarter" idx="11"/>
          </p:nvPr>
        </p:nvSpPr>
        <p:spPr/>
        <p:txBody>
          <a:bodyPr/>
          <a:lstStyle/>
          <a:p>
            <a:endParaRPr lang="en-PK"/>
          </a:p>
        </p:txBody>
      </p:sp>
      <p:sp>
        <p:nvSpPr>
          <p:cNvPr id="5" name="Slide Number Placeholder 4"/>
          <p:cNvSpPr>
            <a:spLocks noGrp="1"/>
          </p:cNvSpPr>
          <p:nvPr>
            <p:ph type="sldNum" sz="quarter" idx="12"/>
          </p:nvPr>
        </p:nvSpPr>
        <p:spPr/>
        <p:txBody>
          <a:bodyPr/>
          <a:lstStyle/>
          <a:p>
            <a:fld id="{909F3965-2AB9-4120-9B73-D899E0631F0B}" type="slidenum">
              <a:rPr lang="en-PK" smtClean="0"/>
              <a:t>‹#›</a:t>
            </a:fld>
            <a:endParaRPr lang="en-PK"/>
          </a:p>
        </p:txBody>
      </p:sp>
    </p:spTree>
    <p:extLst>
      <p:ext uri="{BB962C8B-B14F-4D97-AF65-F5344CB8AC3E}">
        <p14:creationId xmlns:p14="http://schemas.microsoft.com/office/powerpoint/2010/main" val="1766855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3EAEA7-723A-4141-9810-728685778BEC}" type="datetimeFigureOut">
              <a:rPr lang="en-PK" smtClean="0"/>
              <a:t>07/17/2020</a:t>
            </a:fld>
            <a:endParaRPr lang="en-PK"/>
          </a:p>
        </p:txBody>
      </p:sp>
      <p:sp>
        <p:nvSpPr>
          <p:cNvPr id="3" name="Footer Placeholder 2"/>
          <p:cNvSpPr>
            <a:spLocks noGrp="1"/>
          </p:cNvSpPr>
          <p:nvPr>
            <p:ph type="ftr" sz="quarter" idx="11"/>
          </p:nvPr>
        </p:nvSpPr>
        <p:spPr/>
        <p:txBody>
          <a:bodyPr/>
          <a:lstStyle/>
          <a:p>
            <a:endParaRPr lang="en-PK"/>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909F3965-2AB9-4120-9B73-D899E0631F0B}" type="slidenum">
              <a:rPr lang="en-PK" smtClean="0"/>
              <a:t>‹#›</a:t>
            </a:fld>
            <a:endParaRPr lang="en-PK"/>
          </a:p>
        </p:txBody>
      </p:sp>
    </p:spTree>
    <p:extLst>
      <p:ext uri="{BB962C8B-B14F-4D97-AF65-F5344CB8AC3E}">
        <p14:creationId xmlns:p14="http://schemas.microsoft.com/office/powerpoint/2010/main" val="2698647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3EAEA7-723A-4141-9810-728685778BEC}" type="datetimeFigureOut">
              <a:rPr lang="en-PK" smtClean="0"/>
              <a:t>07/17/2020</a:t>
            </a:fld>
            <a:endParaRPr lang="en-PK"/>
          </a:p>
        </p:txBody>
      </p:sp>
      <p:sp>
        <p:nvSpPr>
          <p:cNvPr id="6" name="Footer Placeholder 5"/>
          <p:cNvSpPr>
            <a:spLocks noGrp="1"/>
          </p:cNvSpPr>
          <p:nvPr>
            <p:ph type="ftr" sz="quarter" idx="11"/>
          </p:nvPr>
        </p:nvSpPr>
        <p:spPr/>
        <p:txBody>
          <a:bodyPr/>
          <a:lstStyle/>
          <a:p>
            <a:endParaRPr lang="en-PK"/>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09F3965-2AB9-4120-9B73-D899E0631F0B}" type="slidenum">
              <a:rPr lang="en-PK" smtClean="0"/>
              <a:t>‹#›</a:t>
            </a:fld>
            <a:endParaRPr lang="en-PK"/>
          </a:p>
        </p:txBody>
      </p:sp>
    </p:spTree>
    <p:extLst>
      <p:ext uri="{BB962C8B-B14F-4D97-AF65-F5344CB8AC3E}">
        <p14:creationId xmlns:p14="http://schemas.microsoft.com/office/powerpoint/2010/main" val="37656815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3EAEA7-723A-4141-9810-728685778BEC}" type="datetimeFigureOut">
              <a:rPr lang="en-PK" smtClean="0"/>
              <a:t>07/17/2020</a:t>
            </a:fld>
            <a:endParaRPr lang="en-PK"/>
          </a:p>
        </p:txBody>
      </p:sp>
      <p:sp>
        <p:nvSpPr>
          <p:cNvPr id="6" name="Footer Placeholder 5"/>
          <p:cNvSpPr>
            <a:spLocks noGrp="1"/>
          </p:cNvSpPr>
          <p:nvPr>
            <p:ph type="ftr" sz="quarter" idx="11"/>
          </p:nvPr>
        </p:nvSpPr>
        <p:spPr/>
        <p:txBody>
          <a:bodyPr/>
          <a:lstStyle/>
          <a:p>
            <a:endParaRPr lang="en-PK"/>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09F3965-2AB9-4120-9B73-D899E0631F0B}" type="slidenum">
              <a:rPr lang="en-PK" smtClean="0"/>
              <a:t>‹#›</a:t>
            </a:fld>
            <a:endParaRPr lang="en-PK"/>
          </a:p>
        </p:txBody>
      </p:sp>
    </p:spTree>
    <p:extLst>
      <p:ext uri="{BB962C8B-B14F-4D97-AF65-F5344CB8AC3E}">
        <p14:creationId xmlns:p14="http://schemas.microsoft.com/office/powerpoint/2010/main" val="1588317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683EAEA7-723A-4141-9810-728685778BEC}" type="datetimeFigureOut">
              <a:rPr lang="en-PK" smtClean="0"/>
              <a:t>07/17/2020</a:t>
            </a:fld>
            <a:endParaRPr lang="en-PK"/>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PK"/>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909F3965-2AB9-4120-9B73-D899E0631F0B}" type="slidenum">
              <a:rPr lang="en-PK" smtClean="0"/>
              <a:t>‹#›</a:t>
            </a:fld>
            <a:endParaRPr lang="en-PK"/>
          </a:p>
        </p:txBody>
      </p:sp>
    </p:spTree>
    <p:extLst>
      <p:ext uri="{BB962C8B-B14F-4D97-AF65-F5344CB8AC3E}">
        <p14:creationId xmlns:p14="http://schemas.microsoft.com/office/powerpoint/2010/main" val="14659610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D70F7-381D-4941-ABA4-D71943799A8B}"/>
              </a:ext>
            </a:extLst>
          </p:cNvPr>
          <p:cNvSpPr>
            <a:spLocks noGrp="1"/>
          </p:cNvSpPr>
          <p:nvPr>
            <p:ph type="ctrTitle"/>
          </p:nvPr>
        </p:nvSpPr>
        <p:spPr>
          <a:xfrm>
            <a:off x="1154954" y="2961153"/>
            <a:ext cx="9579308" cy="954808"/>
          </a:xfrm>
        </p:spPr>
        <p:txBody>
          <a:bodyPr/>
          <a:lstStyle/>
          <a:p>
            <a:r>
              <a:rPr lang="en-GB" dirty="0">
                <a:latin typeface="Times New Roman" panose="02020603050405020304" pitchFamily="18" charset="0"/>
                <a:cs typeface="Times New Roman" panose="02020603050405020304" pitchFamily="18" charset="0"/>
              </a:rPr>
              <a:t>Introduction to Social Institutions</a:t>
            </a:r>
            <a:endParaRPr lang="en-PK"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CF943FD5-9A2A-4703-94A7-7EC308DE4D99}"/>
              </a:ext>
            </a:extLst>
          </p:cNvPr>
          <p:cNvSpPr>
            <a:spLocks noGrp="1"/>
          </p:cNvSpPr>
          <p:nvPr>
            <p:ph type="subTitle" idx="1"/>
          </p:nvPr>
        </p:nvSpPr>
        <p:spPr/>
        <p:txBody>
          <a:bodyPr/>
          <a:lstStyle/>
          <a:p>
            <a:r>
              <a:rPr lang="en-GB" dirty="0">
                <a:latin typeface="Times New Roman" panose="02020603050405020304" pitchFamily="18" charset="0"/>
                <a:cs typeface="Times New Roman" panose="02020603050405020304" pitchFamily="18" charset="0"/>
              </a:rPr>
              <a:t>Introduction &amp; Definitions of Social Institution</a:t>
            </a:r>
            <a:endParaRPr lang="en-PK"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46748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0B045-2BFB-45D8-AE7F-E9F931673BD2}"/>
              </a:ext>
            </a:extLst>
          </p:cNvPr>
          <p:cNvSpPr>
            <a:spLocks noGrp="1"/>
          </p:cNvSpPr>
          <p:nvPr>
            <p:ph type="title"/>
          </p:nvPr>
        </p:nvSpPr>
        <p:spPr/>
        <p:txBody>
          <a:bodyPr/>
          <a:lstStyle/>
          <a:p>
            <a:pPr algn="ctr"/>
            <a:r>
              <a:rPr lang="en-US" sz="4000" dirty="0">
                <a:latin typeface="Times New Roman" panose="02020603050405020304" pitchFamily="18" charset="0"/>
                <a:cs typeface="Times New Roman" panose="02020603050405020304" pitchFamily="18" charset="0"/>
              </a:rPr>
              <a:t>Description of Social Institution </a:t>
            </a:r>
          </a:p>
        </p:txBody>
      </p:sp>
      <p:sp>
        <p:nvSpPr>
          <p:cNvPr id="3" name="Content Placeholder 2">
            <a:extLst>
              <a:ext uri="{FF2B5EF4-FFF2-40B4-BE49-F238E27FC236}">
                <a16:creationId xmlns:a16="http://schemas.microsoft.com/office/drawing/2014/main" id="{B71C2114-6D6E-4DCB-B11B-7F6DFDEFC3E8}"/>
              </a:ext>
            </a:extLst>
          </p:cNvPr>
          <p:cNvSpPr>
            <a:spLocks noGrp="1"/>
          </p:cNvSpPr>
          <p:nvPr>
            <p:ph idx="1"/>
          </p:nvPr>
        </p:nvSpPr>
        <p:spPr>
          <a:xfrm>
            <a:off x="536895" y="2603500"/>
            <a:ext cx="11115413" cy="3416300"/>
          </a:xfrm>
        </p:spPr>
        <p:txBody>
          <a:bodyPr>
            <a:normAutofit/>
          </a:bodyPr>
          <a:lstStyle/>
          <a:p>
            <a:pPr algn="just">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Social institutions are simple in theory and quite complex in practice. </a:t>
            </a:r>
          </a:p>
          <a:p>
            <a:pPr algn="just">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The functions of all the social institutions with slight variations are universal. </a:t>
            </a:r>
          </a:p>
          <a:p>
            <a:pPr algn="just">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For example, everywhere the family is responsible to reproduce, rear, care and to train children.</a:t>
            </a:r>
          </a:p>
        </p:txBody>
      </p:sp>
    </p:spTree>
    <p:extLst>
      <p:ext uri="{BB962C8B-B14F-4D97-AF65-F5344CB8AC3E}">
        <p14:creationId xmlns:p14="http://schemas.microsoft.com/office/powerpoint/2010/main" val="38404242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F4404-9CAA-421F-BEB3-C39793AC5D90}"/>
              </a:ext>
            </a:extLst>
          </p:cNvPr>
          <p:cNvSpPr>
            <a:spLocks noGrp="1"/>
          </p:cNvSpPr>
          <p:nvPr>
            <p:ph type="title"/>
          </p:nvPr>
        </p:nvSpPr>
        <p:spPr/>
        <p:txBody>
          <a:bodyPr/>
          <a:lstStyle/>
          <a:p>
            <a:pPr algn="ctr"/>
            <a:r>
              <a:rPr lang="en-US" sz="4000" dirty="0">
                <a:latin typeface="Times New Roman" panose="02020603050405020304" pitchFamily="18" charset="0"/>
                <a:cs typeface="Times New Roman" panose="02020603050405020304" pitchFamily="18" charset="0"/>
              </a:rPr>
              <a:t>Description of Social Institution </a:t>
            </a:r>
          </a:p>
        </p:txBody>
      </p:sp>
      <p:sp>
        <p:nvSpPr>
          <p:cNvPr id="3" name="Content Placeholder 2">
            <a:extLst>
              <a:ext uri="{FF2B5EF4-FFF2-40B4-BE49-F238E27FC236}">
                <a16:creationId xmlns:a16="http://schemas.microsoft.com/office/drawing/2014/main" id="{08460152-C43A-4135-95D7-085DA859BB86}"/>
              </a:ext>
            </a:extLst>
          </p:cNvPr>
          <p:cNvSpPr>
            <a:spLocks noGrp="1"/>
          </p:cNvSpPr>
          <p:nvPr>
            <p:ph idx="1"/>
          </p:nvPr>
        </p:nvSpPr>
        <p:spPr>
          <a:xfrm>
            <a:off x="503339" y="2603500"/>
            <a:ext cx="11199303" cy="3416300"/>
          </a:xfrm>
        </p:spPr>
        <p:txBody>
          <a:bodyPr>
            <a:normAutofit/>
          </a:bodyPr>
          <a:lstStyle/>
          <a:p>
            <a:pPr algn="just">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The importance of social institutions and the degree of their hold on the individuals varies from institution to institution and from time to time.</a:t>
            </a:r>
          </a:p>
          <a:p>
            <a:pPr algn="just">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For example, there are choices, liberties and compulsions in institutions.</a:t>
            </a:r>
          </a:p>
          <a:p>
            <a:pPr algn="just">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In play and recreational institutions there are some choices for the individuals, but such choices are very limited in the family and marriage institution. </a:t>
            </a:r>
          </a:p>
        </p:txBody>
      </p:sp>
    </p:spTree>
    <p:extLst>
      <p:ext uri="{BB962C8B-B14F-4D97-AF65-F5344CB8AC3E}">
        <p14:creationId xmlns:p14="http://schemas.microsoft.com/office/powerpoint/2010/main" val="3377768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0BE9B-9D0C-4324-9EF0-25C6426EFE41}"/>
              </a:ext>
            </a:extLst>
          </p:cNvPr>
          <p:cNvSpPr>
            <a:spLocks noGrp="1"/>
          </p:cNvSpPr>
          <p:nvPr>
            <p:ph type="title"/>
          </p:nvPr>
        </p:nvSpPr>
        <p:spPr/>
        <p:txBody>
          <a:bodyPr/>
          <a:lstStyle/>
          <a:p>
            <a:pPr algn="ctr"/>
            <a:r>
              <a:rPr lang="en-US" sz="4000" dirty="0">
                <a:latin typeface="Times New Roman" panose="02020603050405020304" pitchFamily="18" charset="0"/>
                <a:cs typeface="Times New Roman" panose="02020603050405020304" pitchFamily="18" charset="0"/>
              </a:rPr>
              <a:t>Description of Social Institution </a:t>
            </a:r>
          </a:p>
        </p:txBody>
      </p:sp>
      <p:sp>
        <p:nvSpPr>
          <p:cNvPr id="3" name="Content Placeholder 2">
            <a:extLst>
              <a:ext uri="{FF2B5EF4-FFF2-40B4-BE49-F238E27FC236}">
                <a16:creationId xmlns:a16="http://schemas.microsoft.com/office/drawing/2014/main" id="{F93B4E39-4180-4639-9620-5DF623FD3260}"/>
              </a:ext>
            </a:extLst>
          </p:cNvPr>
          <p:cNvSpPr>
            <a:spLocks noGrp="1"/>
          </p:cNvSpPr>
          <p:nvPr>
            <p:ph idx="1"/>
          </p:nvPr>
        </p:nvSpPr>
        <p:spPr>
          <a:xfrm>
            <a:off x="478172" y="2603500"/>
            <a:ext cx="11199303" cy="3416300"/>
          </a:xfrm>
        </p:spPr>
        <p:txBody>
          <a:bodyPr>
            <a:normAutofit/>
          </a:bodyPr>
          <a:lstStyle/>
          <a:p>
            <a:pPr algn="just">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A complex society will be having a large number of social institutions. </a:t>
            </a:r>
          </a:p>
          <a:p>
            <a:pPr algn="just">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For example, in primitive societies, family and political institutions cover the entire range of human activities, while in highly advanced societies there are family, economic, religious, educational, political and recreational institutions to meet the same needs of the people.</a:t>
            </a:r>
          </a:p>
        </p:txBody>
      </p:sp>
    </p:spTree>
    <p:extLst>
      <p:ext uri="{BB962C8B-B14F-4D97-AF65-F5344CB8AC3E}">
        <p14:creationId xmlns:p14="http://schemas.microsoft.com/office/powerpoint/2010/main" val="15230314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5A38D-F565-442C-846D-FE571B8DFB14}"/>
              </a:ext>
            </a:extLst>
          </p:cNvPr>
          <p:cNvSpPr>
            <a:spLocks noGrp="1"/>
          </p:cNvSpPr>
          <p:nvPr>
            <p:ph type="title"/>
          </p:nvPr>
        </p:nvSpPr>
        <p:spPr>
          <a:xfrm>
            <a:off x="1154954" y="956890"/>
            <a:ext cx="8761413" cy="706964"/>
          </a:xfrm>
        </p:spPr>
        <p:txBody>
          <a:bodyPr/>
          <a:lstStyle/>
          <a:p>
            <a:pPr algn="ctr"/>
            <a:r>
              <a:rPr lang="en-US" sz="4000" dirty="0">
                <a:latin typeface="Times New Roman" panose="02020603050405020304" pitchFamily="18" charset="0"/>
                <a:cs typeface="Times New Roman" panose="02020603050405020304" pitchFamily="18" charset="0"/>
              </a:rPr>
              <a:t>Description of Social Institution </a:t>
            </a:r>
          </a:p>
        </p:txBody>
      </p:sp>
      <p:sp>
        <p:nvSpPr>
          <p:cNvPr id="3" name="Content Placeholder 2">
            <a:extLst>
              <a:ext uri="{FF2B5EF4-FFF2-40B4-BE49-F238E27FC236}">
                <a16:creationId xmlns:a16="http://schemas.microsoft.com/office/drawing/2014/main" id="{CC23E184-ED02-4ACE-AC7D-A2577EE953C7}"/>
              </a:ext>
            </a:extLst>
          </p:cNvPr>
          <p:cNvSpPr>
            <a:spLocks noGrp="1"/>
          </p:cNvSpPr>
          <p:nvPr>
            <p:ph idx="1"/>
          </p:nvPr>
        </p:nvSpPr>
        <p:spPr>
          <a:xfrm>
            <a:off x="461394" y="2603500"/>
            <a:ext cx="11199303" cy="3416300"/>
          </a:xfrm>
        </p:spPr>
        <p:txBody>
          <a:bodyPr>
            <a:normAutofit/>
          </a:bodyPr>
          <a:lstStyle/>
          <a:p>
            <a:pPr algn="just">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At the time of war or natural calamities, political and economic institution get tremendous importance and power over the rest of institution in a society.</a:t>
            </a:r>
          </a:p>
        </p:txBody>
      </p:sp>
    </p:spTree>
    <p:extLst>
      <p:ext uri="{BB962C8B-B14F-4D97-AF65-F5344CB8AC3E}">
        <p14:creationId xmlns:p14="http://schemas.microsoft.com/office/powerpoint/2010/main" val="21455189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8DF07B-0896-4466-8E41-514CFD0CA710}"/>
              </a:ext>
            </a:extLst>
          </p:cNvPr>
          <p:cNvSpPr>
            <a:spLocks noGrp="1"/>
          </p:cNvSpPr>
          <p:nvPr>
            <p:ph type="title"/>
          </p:nvPr>
        </p:nvSpPr>
        <p:spPr/>
        <p:txBody>
          <a:bodyPr/>
          <a:lstStyle/>
          <a:p>
            <a:pPr algn="ctr"/>
            <a:r>
              <a:rPr lang="en-US" sz="4000" dirty="0">
                <a:latin typeface="Times New Roman" panose="02020603050405020304" pitchFamily="18" charset="0"/>
                <a:cs typeface="Times New Roman" panose="02020603050405020304" pitchFamily="18" charset="0"/>
              </a:rPr>
              <a:t>Major Social Institutions	</a:t>
            </a:r>
          </a:p>
        </p:txBody>
      </p:sp>
      <p:sp>
        <p:nvSpPr>
          <p:cNvPr id="3" name="Content Placeholder 2">
            <a:extLst>
              <a:ext uri="{FF2B5EF4-FFF2-40B4-BE49-F238E27FC236}">
                <a16:creationId xmlns:a16="http://schemas.microsoft.com/office/drawing/2014/main" id="{0E425172-DDC9-4469-908E-A3B1DAFB4250}"/>
              </a:ext>
            </a:extLst>
          </p:cNvPr>
          <p:cNvSpPr>
            <a:spLocks noGrp="1"/>
          </p:cNvSpPr>
          <p:nvPr>
            <p:ph idx="1"/>
          </p:nvPr>
        </p:nvSpPr>
        <p:spPr>
          <a:xfrm>
            <a:off x="520118" y="2603500"/>
            <a:ext cx="9460496" cy="3416300"/>
          </a:xfrm>
        </p:spPr>
        <p:txBody>
          <a:bodyPr>
            <a:normAutofit/>
          </a:bodyPr>
          <a:lstStyle/>
          <a:p>
            <a:pPr>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Family Institution.</a:t>
            </a:r>
          </a:p>
          <a:p>
            <a:pPr>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Education Institution.</a:t>
            </a:r>
          </a:p>
          <a:p>
            <a:pPr>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Religious Institution.</a:t>
            </a:r>
          </a:p>
          <a:p>
            <a:pPr>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Political Institution.</a:t>
            </a:r>
          </a:p>
          <a:p>
            <a:pPr>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Economic Institution.</a:t>
            </a:r>
          </a:p>
          <a:p>
            <a:pPr>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Recreational Institution.</a:t>
            </a:r>
          </a:p>
          <a:p>
            <a:pPr>
              <a:buFont typeface="Wingdings" panose="05000000000000000000" pitchFamily="2" charset="2"/>
              <a:buChar char="Ø"/>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352639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F88AD-B6CA-47BB-9C63-9689A3D2414B}"/>
              </a:ext>
            </a:extLst>
          </p:cNvPr>
          <p:cNvSpPr>
            <a:spLocks noGrp="1"/>
          </p:cNvSpPr>
          <p:nvPr>
            <p:ph type="title"/>
          </p:nvPr>
        </p:nvSpPr>
        <p:spPr>
          <a:xfrm>
            <a:off x="1066101" y="471460"/>
            <a:ext cx="10058400" cy="1371600"/>
          </a:xfrm>
        </p:spPr>
        <p:txBody>
          <a:bodyPr/>
          <a:lstStyle/>
          <a:p>
            <a:pPr algn="ctr"/>
            <a:r>
              <a:rPr lang="en-US" sz="4000" dirty="0">
                <a:latin typeface="Times New Roman" panose="02020603050405020304" pitchFamily="18" charset="0"/>
                <a:cs typeface="Times New Roman" panose="02020603050405020304" pitchFamily="18" charset="0"/>
              </a:rPr>
              <a:t>Functions of Institutions</a:t>
            </a:r>
          </a:p>
        </p:txBody>
      </p:sp>
      <p:sp>
        <p:nvSpPr>
          <p:cNvPr id="3" name="Content Placeholder 2">
            <a:extLst>
              <a:ext uri="{FF2B5EF4-FFF2-40B4-BE49-F238E27FC236}">
                <a16:creationId xmlns:a16="http://schemas.microsoft.com/office/drawing/2014/main" id="{4BEE188C-A16C-4D51-91C4-1284593F13F3}"/>
              </a:ext>
            </a:extLst>
          </p:cNvPr>
          <p:cNvSpPr>
            <a:spLocks noGrp="1"/>
          </p:cNvSpPr>
          <p:nvPr>
            <p:ph idx="1"/>
          </p:nvPr>
        </p:nvSpPr>
        <p:spPr>
          <a:xfrm>
            <a:off x="461394" y="2325427"/>
            <a:ext cx="11325138" cy="4532573"/>
          </a:xfrm>
        </p:spPr>
        <p:txBody>
          <a:bodyPr>
            <a:noAutofit/>
          </a:bodyPr>
          <a:lstStyle/>
          <a:p>
            <a:pPr marL="0" indent="0" algn="just">
              <a:lnSpc>
                <a:spcPct val="100000"/>
              </a:lnSpc>
              <a:buNone/>
            </a:pPr>
            <a:r>
              <a:rPr lang="en-US" sz="2400" dirty="0">
                <a:latin typeface="Times New Roman" panose="02020603050405020304" pitchFamily="18" charset="0"/>
                <a:cs typeface="Times New Roman" panose="02020603050405020304" pitchFamily="18" charset="0"/>
              </a:rPr>
              <a:t>The basic functions of a social institution are as follows,</a:t>
            </a:r>
            <a:endParaRPr lang="en-US" sz="2400" b="1" dirty="0">
              <a:latin typeface="Times New Roman" panose="02020603050405020304" pitchFamily="18" charset="0"/>
              <a:cs typeface="Times New Roman" panose="02020603050405020304" pitchFamily="18" charset="0"/>
            </a:endParaRPr>
          </a:p>
          <a:p>
            <a:pPr algn="just">
              <a:lnSpc>
                <a:spcPct val="100000"/>
              </a:lnSpc>
              <a:buFont typeface="Wingdings" panose="05000000000000000000" pitchFamily="2" charset="2"/>
              <a:buChar char="§"/>
            </a:pPr>
            <a:r>
              <a:rPr lang="en-US" sz="2400" b="1" u="sng" dirty="0">
                <a:latin typeface="Times New Roman" panose="02020603050405020304" pitchFamily="18" charset="0"/>
                <a:cs typeface="Times New Roman" panose="02020603050405020304" pitchFamily="18" charset="0"/>
              </a:rPr>
              <a:t>Reproduction:</a:t>
            </a:r>
          </a:p>
          <a:p>
            <a:pPr marL="0" indent="0" algn="just">
              <a:lnSpc>
                <a:spcPct val="100000"/>
              </a:lnSpc>
              <a:buNone/>
            </a:pPr>
            <a:r>
              <a:rPr lang="en-US" sz="2400" dirty="0">
                <a:latin typeface="Times New Roman" panose="02020603050405020304" pitchFamily="18" charset="0"/>
                <a:cs typeface="Times New Roman" panose="02020603050405020304" pitchFamily="18" charset="0"/>
              </a:rPr>
              <a:t>The family institution reproduce human race, goods, services, traditions and other patterns of social life.</a:t>
            </a:r>
          </a:p>
          <a:p>
            <a:pPr algn="just">
              <a:lnSpc>
                <a:spcPct val="100000"/>
              </a:lnSpc>
              <a:buFont typeface="Wingdings" panose="05000000000000000000" pitchFamily="2" charset="2"/>
              <a:buChar char="§"/>
            </a:pPr>
            <a:r>
              <a:rPr lang="en-US" sz="2400" b="1" u="sng" dirty="0">
                <a:latin typeface="Times New Roman" panose="02020603050405020304" pitchFamily="18" charset="0"/>
                <a:cs typeface="Times New Roman" panose="02020603050405020304" pitchFamily="18" charset="0"/>
              </a:rPr>
              <a:t>Socialization:</a:t>
            </a:r>
          </a:p>
          <a:p>
            <a:pPr marL="0" indent="0" algn="just">
              <a:lnSpc>
                <a:spcPct val="100000"/>
              </a:lnSpc>
              <a:buNone/>
            </a:pPr>
            <a:r>
              <a:rPr lang="en-US" sz="2400" dirty="0">
                <a:latin typeface="Times New Roman" panose="02020603050405020304" pitchFamily="18" charset="0"/>
                <a:cs typeface="Times New Roman" panose="02020603050405020304" pitchFamily="18" charset="0"/>
              </a:rPr>
              <a:t>All the institutions preserve social norms by transmitting to the people of society. The process of 	socialization starts form birth to death of a human being.</a:t>
            </a:r>
          </a:p>
          <a:p>
            <a:pPr algn="just">
              <a:lnSpc>
                <a:spcPct val="100000"/>
              </a:lnSpc>
              <a:buFont typeface="Wingdings" panose="05000000000000000000" pitchFamily="2" charset="2"/>
              <a:buChar char="§"/>
            </a:pPr>
            <a:r>
              <a:rPr lang="en-US" sz="2400" u="sng" dirty="0">
                <a:latin typeface="Times New Roman" panose="02020603050405020304" pitchFamily="18" charset="0"/>
                <a:cs typeface="Times New Roman" panose="02020603050405020304" pitchFamily="18" charset="0"/>
              </a:rPr>
              <a:t> </a:t>
            </a:r>
            <a:r>
              <a:rPr lang="en-US" sz="2400" b="1" u="sng" dirty="0">
                <a:latin typeface="Times New Roman" panose="02020603050405020304" pitchFamily="18" charset="0"/>
                <a:cs typeface="Times New Roman" panose="02020603050405020304" pitchFamily="18" charset="0"/>
              </a:rPr>
              <a:t>Sense of Purpose:</a:t>
            </a:r>
          </a:p>
          <a:p>
            <a:pPr marL="0" indent="0" algn="just">
              <a:lnSpc>
                <a:spcPct val="100000"/>
              </a:lnSpc>
              <a:buNone/>
            </a:pPr>
            <a:r>
              <a:rPr lang="en-US" sz="2400" dirty="0">
                <a:latin typeface="Times New Roman" panose="02020603050405020304" pitchFamily="18" charset="0"/>
                <a:cs typeface="Times New Roman" panose="02020603050405020304" pitchFamily="18" charset="0"/>
              </a:rPr>
              <a:t>Every institution is stablished for the fulfillment of a special purpose.</a:t>
            </a:r>
          </a:p>
          <a:p>
            <a:pPr lvl="2" algn="just">
              <a:buFont typeface="Wingdings" panose="05000000000000000000" pitchFamily="2" charset="2"/>
              <a:buChar char="§"/>
            </a:pPr>
            <a:endParaRPr lang="en-US" sz="2400" dirty="0">
              <a:latin typeface="Times New Roman" panose="02020603050405020304" pitchFamily="18" charset="0"/>
              <a:cs typeface="Times New Roman" panose="02020603050405020304" pitchFamily="18" charset="0"/>
            </a:endParaRPr>
          </a:p>
          <a:p>
            <a:pPr algn="just">
              <a:lnSpc>
                <a:spcPct val="100000"/>
              </a:lnSpc>
              <a:buFont typeface="Wingdings" panose="05000000000000000000" pitchFamily="2" charset="2"/>
              <a:buChar char="Ø"/>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286736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02E1D-E656-4534-9A99-EB24F88D28DC}"/>
              </a:ext>
            </a:extLst>
          </p:cNvPr>
          <p:cNvSpPr>
            <a:spLocks noGrp="1"/>
          </p:cNvSpPr>
          <p:nvPr>
            <p:ph type="title"/>
          </p:nvPr>
        </p:nvSpPr>
        <p:spPr/>
        <p:txBody>
          <a:bodyPr/>
          <a:lstStyle/>
          <a:p>
            <a:pPr algn="ctr"/>
            <a:r>
              <a:rPr lang="en-US" sz="4000" dirty="0">
                <a:latin typeface="Times New Roman" panose="02020603050405020304" pitchFamily="18" charset="0"/>
                <a:cs typeface="Times New Roman" panose="02020603050405020304" pitchFamily="18" charset="0"/>
              </a:rPr>
              <a:t>Functions of Institutions</a:t>
            </a:r>
            <a:endParaRPr lang="en-US" sz="4000" dirty="0"/>
          </a:p>
        </p:txBody>
      </p:sp>
      <p:sp>
        <p:nvSpPr>
          <p:cNvPr id="3" name="Content Placeholder 2">
            <a:extLst>
              <a:ext uri="{FF2B5EF4-FFF2-40B4-BE49-F238E27FC236}">
                <a16:creationId xmlns:a16="http://schemas.microsoft.com/office/drawing/2014/main" id="{30D3E543-7784-4970-A11A-81707DE64AA0}"/>
              </a:ext>
            </a:extLst>
          </p:cNvPr>
          <p:cNvSpPr>
            <a:spLocks noGrp="1"/>
          </p:cNvSpPr>
          <p:nvPr>
            <p:ph idx="1"/>
          </p:nvPr>
        </p:nvSpPr>
        <p:spPr>
          <a:xfrm>
            <a:off x="508932" y="2368607"/>
            <a:ext cx="11174136" cy="4359363"/>
          </a:xfrm>
        </p:spPr>
        <p:txBody>
          <a:bodyPr>
            <a:noAutofit/>
          </a:bodyPr>
          <a:lstStyle/>
          <a:p>
            <a:pPr algn="just">
              <a:lnSpc>
                <a:spcPct val="100000"/>
              </a:lnSpc>
              <a:buFont typeface="Wingdings" panose="05000000000000000000" pitchFamily="2" charset="2"/>
              <a:buChar char="§"/>
            </a:pPr>
            <a:r>
              <a:rPr lang="en-US" sz="2400" b="1" u="sng" dirty="0">
                <a:latin typeface="Times New Roman" panose="02020603050405020304" pitchFamily="18" charset="0"/>
                <a:cs typeface="Times New Roman" panose="02020603050405020304" pitchFamily="18" charset="0"/>
              </a:rPr>
              <a:t>Preservation of order:</a:t>
            </a:r>
          </a:p>
          <a:p>
            <a:pPr marL="0" indent="0" algn="just">
              <a:lnSpc>
                <a:spcPct val="100000"/>
              </a:lnSpc>
              <a:buNone/>
            </a:pPr>
            <a:r>
              <a:rPr lang="en-US" sz="2400" dirty="0">
                <a:latin typeface="Times New Roman" panose="02020603050405020304" pitchFamily="18" charset="0"/>
                <a:cs typeface="Times New Roman" panose="02020603050405020304" pitchFamily="18" charset="0"/>
              </a:rPr>
              <a:t>The main purpose of human societies is to maintain control and order. This aim can be achieved by creating organization among these institutions.</a:t>
            </a:r>
          </a:p>
          <a:p>
            <a:pPr algn="just">
              <a:lnSpc>
                <a:spcPct val="100000"/>
              </a:lnSpc>
              <a:buFont typeface="Wingdings" panose="05000000000000000000" pitchFamily="2" charset="2"/>
              <a:buChar char="§"/>
            </a:pPr>
            <a:r>
              <a:rPr lang="en-US" sz="2400" b="1" u="sng" dirty="0">
                <a:latin typeface="Times New Roman" panose="02020603050405020304" pitchFamily="18" charset="0"/>
                <a:cs typeface="Times New Roman" panose="02020603050405020304" pitchFamily="18" charset="0"/>
              </a:rPr>
              <a:t>Transmission of culture:</a:t>
            </a:r>
          </a:p>
          <a:p>
            <a:pPr marL="0" indent="0" algn="just">
              <a:lnSpc>
                <a:spcPct val="100000"/>
              </a:lnSpc>
              <a:buNone/>
            </a:pPr>
            <a:r>
              <a:rPr lang="en-US" sz="2400" dirty="0">
                <a:latin typeface="Times New Roman" panose="02020603050405020304" pitchFamily="18" charset="0"/>
                <a:cs typeface="Times New Roman" panose="02020603050405020304" pitchFamily="18" charset="0"/>
              </a:rPr>
              <a:t>All the social institutions help in the transmission of culture in formal and informal way which is part of socialization process.</a:t>
            </a:r>
          </a:p>
          <a:p>
            <a:pPr algn="just">
              <a:lnSpc>
                <a:spcPct val="100000"/>
              </a:lnSpc>
              <a:buFont typeface="Wingdings" panose="05000000000000000000" pitchFamily="2" charset="2"/>
              <a:buChar char="§"/>
            </a:pPr>
            <a:r>
              <a:rPr lang="en-US" sz="2400" b="1" u="sng" dirty="0">
                <a:latin typeface="Times New Roman" panose="02020603050405020304" pitchFamily="18" charset="0"/>
                <a:cs typeface="Times New Roman" panose="02020603050405020304" pitchFamily="18" charset="0"/>
              </a:rPr>
              <a:t>Personality development:</a:t>
            </a:r>
          </a:p>
          <a:p>
            <a:pPr marL="0" indent="0" algn="just">
              <a:lnSpc>
                <a:spcPct val="100000"/>
              </a:lnSpc>
              <a:buNone/>
            </a:pPr>
            <a:r>
              <a:rPr lang="en-US" sz="2400" dirty="0">
                <a:latin typeface="Times New Roman" panose="02020603050405020304" pitchFamily="18" charset="0"/>
                <a:cs typeface="Times New Roman" panose="02020603050405020304" pitchFamily="18" charset="0"/>
              </a:rPr>
              <a:t>The institution helps in making the personality of an individual of the society through socialization process. An individual develops ideas, habits, feelings, emotions through various social institutions.</a:t>
            </a:r>
          </a:p>
          <a:p>
            <a:pPr algn="just"/>
            <a:endParaRPr lang="en-US" sz="2400" dirty="0"/>
          </a:p>
        </p:txBody>
      </p:sp>
    </p:spTree>
    <p:extLst>
      <p:ext uri="{BB962C8B-B14F-4D97-AF65-F5344CB8AC3E}">
        <p14:creationId xmlns:p14="http://schemas.microsoft.com/office/powerpoint/2010/main" val="32497621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8124F-1491-444F-A0E1-43643021226D}"/>
              </a:ext>
            </a:extLst>
          </p:cNvPr>
          <p:cNvSpPr>
            <a:spLocks noGrp="1"/>
          </p:cNvSpPr>
          <p:nvPr>
            <p:ph type="title"/>
          </p:nvPr>
        </p:nvSpPr>
        <p:spPr/>
        <p:txBody>
          <a:bodyPr/>
          <a:lstStyle/>
          <a:p>
            <a:pPr algn="ctr"/>
            <a:r>
              <a:rPr lang="en-US" sz="4000" dirty="0">
                <a:latin typeface="Times New Roman" panose="02020603050405020304" pitchFamily="18" charset="0"/>
                <a:cs typeface="Times New Roman" panose="02020603050405020304" pitchFamily="18" charset="0"/>
              </a:rPr>
              <a:t>Educational Institution</a:t>
            </a:r>
          </a:p>
        </p:txBody>
      </p:sp>
      <p:sp>
        <p:nvSpPr>
          <p:cNvPr id="6" name="Content Placeholder 5">
            <a:extLst>
              <a:ext uri="{FF2B5EF4-FFF2-40B4-BE49-F238E27FC236}">
                <a16:creationId xmlns:a16="http://schemas.microsoft.com/office/drawing/2014/main" id="{E6404E0F-CEDB-4ABB-8FAB-A180E9CCC37D}"/>
              </a:ext>
            </a:extLst>
          </p:cNvPr>
          <p:cNvSpPr>
            <a:spLocks noGrp="1"/>
          </p:cNvSpPr>
          <p:nvPr>
            <p:ph idx="1"/>
          </p:nvPr>
        </p:nvSpPr>
        <p:spPr>
          <a:xfrm>
            <a:off x="494950" y="2603500"/>
            <a:ext cx="11207692" cy="3416300"/>
          </a:xfrm>
        </p:spPr>
        <p:txBody>
          <a:bodyPr>
            <a:normAutofit/>
          </a:bodyPr>
          <a:lstStyle/>
          <a:p>
            <a:pPr algn="just">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Educational institution in the largest sense is any act or experience that has a formative effect on the mind, character or physical ability of an individual. In its technical sense, education is the process by which society deliberately transmits its accumulated knowledge, skills and values from one generation to another. </a:t>
            </a:r>
          </a:p>
          <a:p>
            <a:pPr marL="0" indent="0" algn="just">
              <a:buNone/>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731950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5590E-33AB-468B-8147-35500E6D858D}"/>
              </a:ext>
            </a:extLst>
          </p:cNvPr>
          <p:cNvSpPr>
            <a:spLocks noGrp="1"/>
          </p:cNvSpPr>
          <p:nvPr>
            <p:ph type="title"/>
          </p:nvPr>
        </p:nvSpPr>
        <p:spPr/>
        <p:txBody>
          <a:bodyPr/>
          <a:lstStyle/>
          <a:p>
            <a:pPr algn="ctr"/>
            <a:r>
              <a:rPr lang="en-US" sz="4000" dirty="0">
                <a:latin typeface="Times New Roman" panose="02020603050405020304" pitchFamily="18" charset="0"/>
                <a:cs typeface="Times New Roman" panose="02020603050405020304" pitchFamily="18" charset="0"/>
              </a:rPr>
              <a:t>Functions of Educational Institution</a:t>
            </a:r>
          </a:p>
        </p:txBody>
      </p:sp>
      <p:pic>
        <p:nvPicPr>
          <p:cNvPr id="5" name="Content Placeholder 4">
            <a:extLst>
              <a:ext uri="{FF2B5EF4-FFF2-40B4-BE49-F238E27FC236}">
                <a16:creationId xmlns:a16="http://schemas.microsoft.com/office/drawing/2014/main" id="{7A436DD9-C71A-4851-8CCB-CC03EC3CF8F6}"/>
              </a:ext>
            </a:extLst>
          </p:cNvPr>
          <p:cNvPicPr>
            <a:picLocks noGrp="1" noChangeAspect="1"/>
          </p:cNvPicPr>
          <p:nvPr>
            <p:ph idx="1"/>
          </p:nvPr>
        </p:nvPicPr>
        <p:blipFill rotWithShape="1">
          <a:blip r:embed="rId2"/>
          <a:srcRect t="16259"/>
          <a:stretch/>
        </p:blipFill>
        <p:spPr>
          <a:xfrm>
            <a:off x="453005" y="2306280"/>
            <a:ext cx="7239699" cy="4551720"/>
          </a:xfrm>
        </p:spPr>
      </p:pic>
    </p:spTree>
    <p:extLst>
      <p:ext uri="{BB962C8B-B14F-4D97-AF65-F5344CB8AC3E}">
        <p14:creationId xmlns:p14="http://schemas.microsoft.com/office/powerpoint/2010/main" val="5750520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5BF47-73D3-47A9-9D6A-4B4024826568}"/>
              </a:ext>
            </a:extLst>
          </p:cNvPr>
          <p:cNvSpPr>
            <a:spLocks noGrp="1"/>
          </p:cNvSpPr>
          <p:nvPr>
            <p:ph type="title"/>
          </p:nvPr>
        </p:nvSpPr>
        <p:spPr/>
        <p:txBody>
          <a:bodyPr/>
          <a:lstStyle/>
          <a:p>
            <a:pPr algn="ctr"/>
            <a:r>
              <a:rPr lang="en-US" sz="4000" dirty="0">
                <a:latin typeface="Times New Roman" panose="02020603050405020304" pitchFamily="18" charset="0"/>
                <a:cs typeface="Times New Roman" panose="02020603050405020304" pitchFamily="18" charset="0"/>
              </a:rPr>
              <a:t>Economic Institution</a:t>
            </a:r>
          </a:p>
        </p:txBody>
      </p:sp>
      <p:sp>
        <p:nvSpPr>
          <p:cNvPr id="3" name="Content Placeholder 2">
            <a:extLst>
              <a:ext uri="{FF2B5EF4-FFF2-40B4-BE49-F238E27FC236}">
                <a16:creationId xmlns:a16="http://schemas.microsoft.com/office/drawing/2014/main" id="{7B811A71-C7DD-453B-A2E4-EB0E59377D92}"/>
              </a:ext>
            </a:extLst>
          </p:cNvPr>
          <p:cNvSpPr>
            <a:spLocks noGrp="1"/>
          </p:cNvSpPr>
          <p:nvPr>
            <p:ph idx="1"/>
          </p:nvPr>
        </p:nvSpPr>
        <p:spPr>
          <a:xfrm>
            <a:off x="486562" y="2603500"/>
            <a:ext cx="11190914" cy="3416300"/>
          </a:xfrm>
        </p:spPr>
        <p:txBody>
          <a:bodyPr>
            <a:normAutofit/>
          </a:bodyPr>
          <a:lstStyle/>
          <a:p>
            <a:pPr algn="just">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An economic institution is the set of norms relating to the production and distribution of goods and services. </a:t>
            </a:r>
          </a:p>
          <a:p>
            <a:pPr algn="just">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The economic institution is concerned with both actions and thoughts which are deeply routed in group habits and customs of the people.</a:t>
            </a:r>
          </a:p>
          <a:p>
            <a:pPr algn="just">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Economic growth and economic change has changed the patterns of interaction of people all over the world.</a:t>
            </a:r>
          </a:p>
        </p:txBody>
      </p:sp>
    </p:spTree>
    <p:extLst>
      <p:ext uri="{BB962C8B-B14F-4D97-AF65-F5344CB8AC3E}">
        <p14:creationId xmlns:p14="http://schemas.microsoft.com/office/powerpoint/2010/main" val="2068885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E1CE8-145D-4007-B6BF-130A382B64FA}"/>
              </a:ext>
            </a:extLst>
          </p:cNvPr>
          <p:cNvSpPr>
            <a:spLocks noGrp="1"/>
          </p:cNvSpPr>
          <p:nvPr>
            <p:ph type="title"/>
          </p:nvPr>
        </p:nvSpPr>
        <p:spPr/>
        <p:txBody>
          <a:bodyPr/>
          <a:lstStyle/>
          <a:p>
            <a:pPr algn="ctr"/>
            <a:r>
              <a:rPr lang="en-US" sz="4000" dirty="0">
                <a:latin typeface="Times New Roman" panose="02020603050405020304" pitchFamily="18" charset="0"/>
                <a:cs typeface="Times New Roman" panose="02020603050405020304" pitchFamily="18" charset="0"/>
              </a:rPr>
              <a:t>Concept / Opinion</a:t>
            </a:r>
          </a:p>
        </p:txBody>
      </p:sp>
      <p:sp>
        <p:nvSpPr>
          <p:cNvPr id="3" name="Content Placeholder 2">
            <a:extLst>
              <a:ext uri="{FF2B5EF4-FFF2-40B4-BE49-F238E27FC236}">
                <a16:creationId xmlns:a16="http://schemas.microsoft.com/office/drawing/2014/main" id="{659F76D6-CAD5-4BC9-9018-F73C797F8880}"/>
              </a:ext>
            </a:extLst>
          </p:cNvPr>
          <p:cNvSpPr>
            <a:spLocks noGrp="1"/>
          </p:cNvSpPr>
          <p:nvPr>
            <p:ph idx="1"/>
          </p:nvPr>
        </p:nvSpPr>
        <p:spPr/>
        <p:txBody>
          <a:bodyPr>
            <a:normAutofit/>
          </a:bodyPr>
          <a:lstStyle/>
          <a:p>
            <a:pPr>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What do you understand by the term Social Institutions?</a:t>
            </a:r>
          </a:p>
          <a:p>
            <a:pPr>
              <a:buFont typeface="Wingdings" panose="05000000000000000000" pitchFamily="2" charset="2"/>
              <a:buChar char="Ø"/>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590404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ADA60-651B-4063-8394-C6B19E0B7C39}"/>
              </a:ext>
            </a:extLst>
          </p:cNvPr>
          <p:cNvSpPr>
            <a:spLocks noGrp="1"/>
          </p:cNvSpPr>
          <p:nvPr>
            <p:ph type="title"/>
          </p:nvPr>
        </p:nvSpPr>
        <p:spPr/>
        <p:txBody>
          <a:bodyPr/>
          <a:lstStyle/>
          <a:p>
            <a:pPr algn="ctr"/>
            <a:r>
              <a:rPr lang="en-US" sz="4000" dirty="0">
                <a:latin typeface="Times New Roman" panose="02020603050405020304" pitchFamily="18" charset="0"/>
                <a:cs typeface="Times New Roman" panose="02020603050405020304" pitchFamily="18" charset="0"/>
              </a:rPr>
              <a:t>Functions of economic institutions</a:t>
            </a:r>
          </a:p>
        </p:txBody>
      </p:sp>
      <p:sp>
        <p:nvSpPr>
          <p:cNvPr id="3" name="Content Placeholder 2">
            <a:extLst>
              <a:ext uri="{FF2B5EF4-FFF2-40B4-BE49-F238E27FC236}">
                <a16:creationId xmlns:a16="http://schemas.microsoft.com/office/drawing/2014/main" id="{67E40294-1F46-420D-BCEA-0F2E73A04978}"/>
              </a:ext>
            </a:extLst>
          </p:cNvPr>
          <p:cNvSpPr>
            <a:spLocks noGrp="1"/>
          </p:cNvSpPr>
          <p:nvPr>
            <p:ph idx="1"/>
          </p:nvPr>
        </p:nvSpPr>
        <p:spPr>
          <a:xfrm>
            <a:off x="494950" y="2603500"/>
            <a:ext cx="11140580" cy="3416300"/>
          </a:xfrm>
        </p:spPr>
        <p:txBody>
          <a:bodyPr>
            <a:normAutofit/>
          </a:bodyPr>
          <a:lstStyle/>
          <a:p>
            <a:pPr marL="342900" indent="-342900">
              <a:buFont typeface="+mj-lt"/>
              <a:buAutoNum type="arabicPeriod"/>
            </a:pPr>
            <a:r>
              <a:rPr lang="en-US" sz="2400" dirty="0">
                <a:latin typeface="Times New Roman" panose="02020603050405020304" pitchFamily="18" charset="0"/>
                <a:cs typeface="Times New Roman" panose="02020603050405020304" pitchFamily="18" charset="0"/>
              </a:rPr>
              <a:t>To control and regulate capital goods and services.</a:t>
            </a:r>
          </a:p>
          <a:p>
            <a:pPr marL="342900" indent="-342900">
              <a:buFont typeface="+mj-lt"/>
              <a:buAutoNum type="arabicPeriod"/>
            </a:pPr>
            <a:r>
              <a:rPr lang="en-US" sz="2400" dirty="0">
                <a:latin typeface="Times New Roman" panose="02020603050405020304" pitchFamily="18" charset="0"/>
                <a:cs typeface="Times New Roman" panose="02020603050405020304" pitchFamily="18" charset="0"/>
              </a:rPr>
              <a:t>Necessities and luxuries.</a:t>
            </a:r>
          </a:p>
          <a:p>
            <a:pPr marL="342900" indent="-342900">
              <a:buFont typeface="+mj-lt"/>
              <a:buAutoNum type="arabicPeriod"/>
            </a:pPr>
            <a:r>
              <a:rPr lang="en-US" sz="2400" dirty="0">
                <a:latin typeface="Times New Roman" panose="02020603050405020304" pitchFamily="18" charset="0"/>
                <a:cs typeface="Times New Roman" panose="02020603050405020304" pitchFamily="18" charset="0"/>
              </a:rPr>
              <a:t>Division of labor.</a:t>
            </a:r>
          </a:p>
          <a:p>
            <a:pPr marL="342900" indent="-342900">
              <a:buFont typeface="+mj-lt"/>
              <a:buAutoNum type="arabicPeriod"/>
            </a:pPr>
            <a:r>
              <a:rPr lang="en-US" sz="2400" dirty="0">
                <a:latin typeface="Times New Roman" panose="02020603050405020304" pitchFamily="18" charset="0"/>
                <a:cs typeface="Times New Roman" panose="02020603050405020304" pitchFamily="18" charset="0"/>
              </a:rPr>
              <a:t>Distribution of power.</a:t>
            </a:r>
          </a:p>
        </p:txBody>
      </p:sp>
    </p:spTree>
    <p:extLst>
      <p:ext uri="{BB962C8B-B14F-4D97-AF65-F5344CB8AC3E}">
        <p14:creationId xmlns:p14="http://schemas.microsoft.com/office/powerpoint/2010/main" val="14688164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6E07E-B417-48A1-860E-086C21C23FAA}"/>
              </a:ext>
            </a:extLst>
          </p:cNvPr>
          <p:cNvSpPr>
            <a:spLocks noGrp="1"/>
          </p:cNvSpPr>
          <p:nvPr>
            <p:ph type="title"/>
          </p:nvPr>
        </p:nvSpPr>
        <p:spPr/>
        <p:txBody>
          <a:bodyPr/>
          <a:lstStyle/>
          <a:p>
            <a:pPr algn="ctr"/>
            <a:r>
              <a:rPr lang="en-US" sz="4000" dirty="0">
                <a:latin typeface="Times New Roman" panose="02020603050405020304" pitchFamily="18" charset="0"/>
                <a:cs typeface="Times New Roman" panose="02020603050405020304" pitchFamily="18" charset="0"/>
              </a:rPr>
              <a:t>Political Institution</a:t>
            </a:r>
          </a:p>
        </p:txBody>
      </p:sp>
      <p:sp>
        <p:nvSpPr>
          <p:cNvPr id="3" name="Content Placeholder 2">
            <a:extLst>
              <a:ext uri="{FF2B5EF4-FFF2-40B4-BE49-F238E27FC236}">
                <a16:creationId xmlns:a16="http://schemas.microsoft.com/office/drawing/2014/main" id="{F306DA0D-CDC4-4677-B711-77C54A0E69C9}"/>
              </a:ext>
            </a:extLst>
          </p:cNvPr>
          <p:cNvSpPr>
            <a:spLocks noGrp="1"/>
          </p:cNvSpPr>
          <p:nvPr>
            <p:ph idx="1"/>
          </p:nvPr>
        </p:nvSpPr>
        <p:spPr>
          <a:xfrm>
            <a:off x="503339" y="2603500"/>
            <a:ext cx="11174136" cy="3416300"/>
          </a:xfrm>
        </p:spPr>
        <p:txBody>
          <a:bodyPr>
            <a:normAutofit/>
          </a:bodyPr>
          <a:lstStyle/>
          <a:p>
            <a:pPr algn="just">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The political institution has become a basic and supreme institution in every society.</a:t>
            </a:r>
          </a:p>
          <a:p>
            <a:pPr algn="just">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This institution is universal.</a:t>
            </a:r>
          </a:p>
          <a:p>
            <a:pPr algn="just">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The system of govt. is as old as human civilization.</a:t>
            </a:r>
          </a:p>
        </p:txBody>
      </p:sp>
    </p:spTree>
    <p:extLst>
      <p:ext uri="{BB962C8B-B14F-4D97-AF65-F5344CB8AC3E}">
        <p14:creationId xmlns:p14="http://schemas.microsoft.com/office/powerpoint/2010/main" val="30311626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EFED8-EE5E-48E7-9635-51E87988F8E0}"/>
              </a:ext>
            </a:extLst>
          </p:cNvPr>
          <p:cNvSpPr>
            <a:spLocks noGrp="1"/>
          </p:cNvSpPr>
          <p:nvPr>
            <p:ph type="title"/>
          </p:nvPr>
        </p:nvSpPr>
        <p:spPr/>
        <p:txBody>
          <a:bodyPr/>
          <a:lstStyle/>
          <a:p>
            <a:pPr algn="ctr"/>
            <a:r>
              <a:rPr lang="en-US" sz="4000" dirty="0">
                <a:latin typeface="Times New Roman" panose="02020603050405020304" pitchFamily="18" charset="0"/>
                <a:cs typeface="Times New Roman" panose="02020603050405020304" pitchFamily="18" charset="0"/>
              </a:rPr>
              <a:t>Definition of political institution</a:t>
            </a:r>
          </a:p>
        </p:txBody>
      </p:sp>
      <p:sp>
        <p:nvSpPr>
          <p:cNvPr id="3" name="Content Placeholder 2">
            <a:extLst>
              <a:ext uri="{FF2B5EF4-FFF2-40B4-BE49-F238E27FC236}">
                <a16:creationId xmlns:a16="http://schemas.microsoft.com/office/drawing/2014/main" id="{9CB76FA0-5770-4691-84B0-8048ED44D119}"/>
              </a:ext>
            </a:extLst>
          </p:cNvPr>
          <p:cNvSpPr>
            <a:spLocks noGrp="1"/>
          </p:cNvSpPr>
          <p:nvPr>
            <p:ph idx="1"/>
          </p:nvPr>
        </p:nvSpPr>
        <p:spPr>
          <a:xfrm>
            <a:off x="494950" y="2603500"/>
            <a:ext cx="11073468" cy="3416300"/>
          </a:xfrm>
        </p:spPr>
        <p:txBody>
          <a:bodyPr>
            <a:normAutofit/>
          </a:bodyPr>
          <a:lstStyle/>
          <a:p>
            <a:pPr algn="just">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A set of norms pertaining to the distribution of power and authority concerning the management and control of society to bring order in life.</a:t>
            </a:r>
          </a:p>
          <a:p>
            <a:pPr algn="just">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The example of political institutions can be </a:t>
            </a:r>
            <a:r>
              <a:rPr lang="en-US" sz="2400" b="1" dirty="0">
                <a:latin typeface="Times New Roman" panose="02020603050405020304" pitchFamily="18" charset="0"/>
                <a:cs typeface="Times New Roman" panose="02020603050405020304" pitchFamily="18" charset="0"/>
              </a:rPr>
              <a:t>“Jirga, Baradari, Union Council, Town Committee, Provincial &amp; National Assemblies, High Courts &amp; Supreme Court.”</a:t>
            </a:r>
          </a:p>
        </p:txBody>
      </p:sp>
    </p:spTree>
    <p:extLst>
      <p:ext uri="{BB962C8B-B14F-4D97-AF65-F5344CB8AC3E}">
        <p14:creationId xmlns:p14="http://schemas.microsoft.com/office/powerpoint/2010/main" val="22009850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9D0ED3-4982-4147-817A-EE47349A42A0}"/>
              </a:ext>
            </a:extLst>
          </p:cNvPr>
          <p:cNvSpPr>
            <a:spLocks noGrp="1"/>
          </p:cNvSpPr>
          <p:nvPr>
            <p:ph type="title"/>
          </p:nvPr>
        </p:nvSpPr>
        <p:spPr/>
        <p:txBody>
          <a:bodyPr/>
          <a:lstStyle/>
          <a:p>
            <a:pPr algn="ctr"/>
            <a:r>
              <a:rPr lang="en-US" sz="4000" dirty="0">
                <a:latin typeface="Times New Roman" panose="02020603050405020304" pitchFamily="18" charset="0"/>
                <a:cs typeface="Times New Roman" panose="02020603050405020304" pitchFamily="18" charset="0"/>
              </a:rPr>
              <a:t>Functions of Political Institution</a:t>
            </a:r>
          </a:p>
        </p:txBody>
      </p:sp>
      <p:sp>
        <p:nvSpPr>
          <p:cNvPr id="3" name="Content Placeholder 2">
            <a:extLst>
              <a:ext uri="{FF2B5EF4-FFF2-40B4-BE49-F238E27FC236}">
                <a16:creationId xmlns:a16="http://schemas.microsoft.com/office/drawing/2014/main" id="{1758E937-91C0-4D4E-9A48-D7B52F612E24}"/>
              </a:ext>
            </a:extLst>
          </p:cNvPr>
          <p:cNvSpPr>
            <a:spLocks noGrp="1"/>
          </p:cNvSpPr>
          <p:nvPr>
            <p:ph idx="1"/>
          </p:nvPr>
        </p:nvSpPr>
        <p:spPr>
          <a:xfrm>
            <a:off x="444616" y="2368608"/>
            <a:ext cx="11174135" cy="4183194"/>
          </a:xfrm>
        </p:spPr>
        <p:txBody>
          <a:bodyPr>
            <a:noAutofit/>
          </a:bodyPr>
          <a:lstStyle/>
          <a:p>
            <a:pPr algn="just">
              <a:buFont typeface="Wingdings" panose="05000000000000000000" pitchFamily="2" charset="2"/>
              <a:buChar char="Ø"/>
            </a:pPr>
            <a:r>
              <a:rPr lang="en-US" sz="2400" b="1" dirty="0">
                <a:latin typeface="Times New Roman" panose="02020603050405020304" pitchFamily="18" charset="0"/>
                <a:cs typeface="Times New Roman" panose="02020603050405020304" pitchFamily="18" charset="0"/>
              </a:rPr>
              <a:t>Social control:</a:t>
            </a:r>
          </a:p>
          <a:p>
            <a:pPr algn="just">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Government job is to maintain social control through prevailing norms resulting in the social solidarity in national unity.</a:t>
            </a:r>
            <a:endParaRPr lang="en-US" sz="2400" b="1" dirty="0">
              <a:latin typeface="Times New Roman" panose="02020603050405020304" pitchFamily="18" charset="0"/>
              <a:cs typeface="Times New Roman" panose="02020603050405020304" pitchFamily="18" charset="0"/>
            </a:endParaRPr>
          </a:p>
          <a:p>
            <a:pPr marL="91440" algn="just">
              <a:buFont typeface="Wingdings" panose="05000000000000000000" pitchFamily="2" charset="2"/>
              <a:buChar char="Ø"/>
            </a:pPr>
            <a:r>
              <a:rPr lang="en-US" sz="2400" b="1" dirty="0">
                <a:latin typeface="Times New Roman" panose="02020603050405020304" pitchFamily="18" charset="0"/>
                <a:cs typeface="Times New Roman" panose="02020603050405020304" pitchFamily="18" charset="0"/>
              </a:rPr>
              <a:t>Law and order:</a:t>
            </a:r>
          </a:p>
          <a:p>
            <a:pPr algn="just">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Political institution maintain law and order by providing the protection of individual and their property.</a:t>
            </a:r>
          </a:p>
          <a:p>
            <a:pPr algn="just">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Political institutions perform some other functions for example: Care of sick people through hospitalization , price fixation, credit facilities, settlement of disputes about properties, land reforms, trade, commerce, transportation, communication, banking, family laws.</a:t>
            </a:r>
          </a:p>
        </p:txBody>
      </p:sp>
    </p:spTree>
    <p:extLst>
      <p:ext uri="{BB962C8B-B14F-4D97-AF65-F5344CB8AC3E}">
        <p14:creationId xmlns:p14="http://schemas.microsoft.com/office/powerpoint/2010/main" val="31308233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F147B-1584-4EFD-BAFB-D9C592F94B2E}"/>
              </a:ext>
            </a:extLst>
          </p:cNvPr>
          <p:cNvSpPr>
            <a:spLocks noGrp="1"/>
          </p:cNvSpPr>
          <p:nvPr>
            <p:ph type="title"/>
          </p:nvPr>
        </p:nvSpPr>
        <p:spPr/>
        <p:txBody>
          <a:bodyPr/>
          <a:lstStyle/>
          <a:p>
            <a:pPr algn="ctr"/>
            <a:r>
              <a:rPr lang="en-US" sz="4000" dirty="0">
                <a:latin typeface="Times New Roman" panose="02020603050405020304" pitchFamily="18" charset="0"/>
                <a:cs typeface="Times New Roman" panose="02020603050405020304" pitchFamily="18" charset="0"/>
              </a:rPr>
              <a:t>Religious Institution</a:t>
            </a:r>
          </a:p>
        </p:txBody>
      </p:sp>
      <p:sp>
        <p:nvSpPr>
          <p:cNvPr id="3" name="Content Placeholder 2">
            <a:extLst>
              <a:ext uri="{FF2B5EF4-FFF2-40B4-BE49-F238E27FC236}">
                <a16:creationId xmlns:a16="http://schemas.microsoft.com/office/drawing/2014/main" id="{3D86215B-5FED-46CE-A49D-BC91B5B776AC}"/>
              </a:ext>
            </a:extLst>
          </p:cNvPr>
          <p:cNvSpPr>
            <a:spLocks noGrp="1"/>
          </p:cNvSpPr>
          <p:nvPr>
            <p:ph idx="1"/>
          </p:nvPr>
        </p:nvSpPr>
        <p:spPr>
          <a:xfrm>
            <a:off x="486561" y="2603500"/>
            <a:ext cx="11190914" cy="3416300"/>
          </a:xfrm>
        </p:spPr>
        <p:txBody>
          <a:bodyPr>
            <a:normAutofit/>
          </a:bodyPr>
          <a:lstStyle/>
          <a:p>
            <a:pPr algn="just">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Religious institution is a system of believes and practices influencing human events where man is helpless to explain them.</a:t>
            </a:r>
          </a:p>
          <a:p>
            <a:pPr algn="just">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Supernaturalism and sacredness are the important components of religion.</a:t>
            </a:r>
          </a:p>
          <a:p>
            <a:pPr algn="just">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Important components of religion are sacred believes, rituals/ ceremonies, sacred objects, symbolism, sect.</a:t>
            </a:r>
          </a:p>
          <a:p>
            <a:pPr marL="0" indent="0" algn="just">
              <a:buNone/>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340532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EB13E-079B-453A-98EC-F60F2452F75D}"/>
              </a:ext>
            </a:extLst>
          </p:cNvPr>
          <p:cNvSpPr>
            <a:spLocks noGrp="1"/>
          </p:cNvSpPr>
          <p:nvPr>
            <p:ph type="title"/>
          </p:nvPr>
        </p:nvSpPr>
        <p:spPr/>
        <p:txBody>
          <a:bodyPr/>
          <a:lstStyle/>
          <a:p>
            <a:pPr algn="ctr"/>
            <a:r>
              <a:rPr lang="en-US" sz="4000" dirty="0">
                <a:latin typeface="Times New Roman" panose="02020603050405020304" pitchFamily="18" charset="0"/>
                <a:cs typeface="Times New Roman" panose="02020603050405020304" pitchFamily="18" charset="0"/>
              </a:rPr>
              <a:t>Functions of Religious Institution</a:t>
            </a:r>
          </a:p>
        </p:txBody>
      </p:sp>
      <p:sp>
        <p:nvSpPr>
          <p:cNvPr id="3" name="Content Placeholder 2">
            <a:extLst>
              <a:ext uri="{FF2B5EF4-FFF2-40B4-BE49-F238E27FC236}">
                <a16:creationId xmlns:a16="http://schemas.microsoft.com/office/drawing/2014/main" id="{024ECCE3-4173-45C6-9A9E-183D322A720A}"/>
              </a:ext>
            </a:extLst>
          </p:cNvPr>
          <p:cNvSpPr>
            <a:spLocks noGrp="1"/>
          </p:cNvSpPr>
          <p:nvPr>
            <p:ph idx="1"/>
          </p:nvPr>
        </p:nvSpPr>
        <p:spPr>
          <a:xfrm>
            <a:off x="503339" y="2603500"/>
            <a:ext cx="11174135" cy="3416300"/>
          </a:xfrm>
        </p:spPr>
        <p:txBody>
          <a:bodyPr>
            <a:noAutofit/>
          </a:bodyPr>
          <a:lstStyle/>
          <a:p>
            <a:pPr marL="457200" indent="-457200" algn="just">
              <a:buFont typeface="+mj-lt"/>
              <a:buAutoNum type="arabicPeriod"/>
            </a:pPr>
            <a:r>
              <a:rPr lang="en-US" sz="2400" dirty="0">
                <a:latin typeface="Times New Roman" panose="02020603050405020304" pitchFamily="18" charset="0"/>
                <a:cs typeface="Times New Roman" panose="02020603050405020304" pitchFamily="18" charset="0"/>
              </a:rPr>
              <a:t>The major function of religious institution is to orientate man in his concept of the supernaturalism.</a:t>
            </a:r>
          </a:p>
          <a:p>
            <a:pPr marL="457200" indent="-457200" algn="just">
              <a:buFont typeface="+mj-lt"/>
              <a:buAutoNum type="arabicPeriod"/>
            </a:pPr>
            <a:r>
              <a:rPr lang="en-US" sz="2400" dirty="0">
                <a:latin typeface="Times New Roman" panose="02020603050405020304" pitchFamily="18" charset="0"/>
                <a:cs typeface="Times New Roman" panose="02020603050405020304" pitchFamily="18" charset="0"/>
              </a:rPr>
              <a:t>Religion inculcate optimism, self-respect and confidence among the individual.</a:t>
            </a:r>
          </a:p>
          <a:p>
            <a:pPr marL="457200" indent="-457200" algn="just">
              <a:buFont typeface="+mj-lt"/>
              <a:buAutoNum type="arabicPeriod"/>
            </a:pPr>
            <a:r>
              <a:rPr lang="en-US" sz="2400" dirty="0">
                <a:latin typeface="Times New Roman" panose="02020603050405020304" pitchFamily="18" charset="0"/>
                <a:cs typeface="Times New Roman" panose="02020603050405020304" pitchFamily="18" charset="0"/>
              </a:rPr>
              <a:t>Religion provide rationalization among people.</a:t>
            </a:r>
          </a:p>
          <a:p>
            <a:pPr marL="457200" indent="-457200" algn="just">
              <a:buFont typeface="+mj-lt"/>
              <a:buAutoNum type="arabicPeriod"/>
            </a:pPr>
            <a:r>
              <a:rPr lang="en-US" sz="2400" dirty="0">
                <a:latin typeface="Times New Roman" panose="02020603050405020304" pitchFamily="18" charset="0"/>
                <a:cs typeface="Times New Roman" panose="02020603050405020304" pitchFamily="18" charset="0"/>
              </a:rPr>
              <a:t>Spirit of social work, mutual cooperation among the members of society can be enhanced to religious institutions.</a:t>
            </a:r>
          </a:p>
          <a:p>
            <a:pPr marL="457200" indent="-457200" algn="just">
              <a:buFont typeface="+mj-lt"/>
              <a:buAutoNum type="arabicPeriod"/>
            </a:pPr>
            <a:r>
              <a:rPr lang="en-US" sz="2400" dirty="0">
                <a:latin typeface="Times New Roman" panose="02020603050405020304" pitchFamily="18" charset="0"/>
                <a:cs typeface="Times New Roman" panose="02020603050405020304" pitchFamily="18" charset="0"/>
              </a:rPr>
              <a:t>The spirit of philanthropy is also encouraged which is quiet useful for a welfare state.</a:t>
            </a:r>
          </a:p>
        </p:txBody>
      </p:sp>
    </p:spTree>
    <p:extLst>
      <p:ext uri="{BB962C8B-B14F-4D97-AF65-F5344CB8AC3E}">
        <p14:creationId xmlns:p14="http://schemas.microsoft.com/office/powerpoint/2010/main" val="3509387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34F6C-B5DE-4D98-9C2A-838FF0B679FF}"/>
              </a:ext>
            </a:extLst>
          </p:cNvPr>
          <p:cNvSpPr>
            <a:spLocks noGrp="1"/>
          </p:cNvSpPr>
          <p:nvPr>
            <p:ph type="title"/>
          </p:nvPr>
        </p:nvSpPr>
        <p:spPr/>
        <p:txBody>
          <a:bodyPr/>
          <a:lstStyle/>
          <a:p>
            <a:pPr algn="ctr"/>
            <a:r>
              <a:rPr lang="en-US" sz="4000" dirty="0">
                <a:latin typeface="Times New Roman" panose="02020603050405020304" pitchFamily="18" charset="0"/>
                <a:cs typeface="Times New Roman" panose="02020603050405020304" pitchFamily="18" charset="0"/>
              </a:rPr>
              <a:t>Recreational institution</a:t>
            </a:r>
          </a:p>
        </p:txBody>
      </p:sp>
      <p:sp>
        <p:nvSpPr>
          <p:cNvPr id="3" name="Content Placeholder 2">
            <a:extLst>
              <a:ext uri="{FF2B5EF4-FFF2-40B4-BE49-F238E27FC236}">
                <a16:creationId xmlns:a16="http://schemas.microsoft.com/office/drawing/2014/main" id="{D5FC4BFF-B041-4556-83E2-939B780ABAA7}"/>
              </a:ext>
            </a:extLst>
          </p:cNvPr>
          <p:cNvSpPr>
            <a:spLocks noGrp="1"/>
          </p:cNvSpPr>
          <p:nvPr>
            <p:ph idx="1"/>
          </p:nvPr>
        </p:nvSpPr>
        <p:spPr>
          <a:xfrm>
            <a:off x="494950" y="2603500"/>
            <a:ext cx="11190914" cy="3416300"/>
          </a:xfrm>
        </p:spPr>
        <p:txBody>
          <a:bodyPr>
            <a:noAutofit/>
          </a:bodyPr>
          <a:lstStyle/>
          <a:p>
            <a:pPr algn="just">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Play and recreational activities of individuals are become more and more nationalized in every society with the passage of time.</a:t>
            </a:r>
          </a:p>
          <a:p>
            <a:pPr algn="just">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Play, recreation and amusement have the same meanings and purposes.</a:t>
            </a:r>
          </a:p>
          <a:p>
            <a:pPr algn="just">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Recreation includes any pleasurable activity to receive oneself from fatigue and strain of work in once leisure time.</a:t>
            </a:r>
          </a:p>
          <a:p>
            <a:pPr algn="just">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Recreation refers to a network of activities in which people are engaged in for pleasure.</a:t>
            </a:r>
          </a:p>
          <a:p>
            <a:pPr algn="just">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Recreational activities are culturally and socially structured. </a:t>
            </a:r>
          </a:p>
        </p:txBody>
      </p:sp>
    </p:spTree>
    <p:extLst>
      <p:ext uri="{BB962C8B-B14F-4D97-AF65-F5344CB8AC3E}">
        <p14:creationId xmlns:p14="http://schemas.microsoft.com/office/powerpoint/2010/main" val="40352070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C29B4-2265-4886-8980-7D86FE63065E}"/>
              </a:ext>
            </a:extLst>
          </p:cNvPr>
          <p:cNvSpPr>
            <a:spLocks noGrp="1"/>
          </p:cNvSpPr>
          <p:nvPr>
            <p:ph type="title"/>
          </p:nvPr>
        </p:nvSpPr>
        <p:spPr/>
        <p:txBody>
          <a:bodyPr/>
          <a:lstStyle/>
          <a:p>
            <a:pPr algn="ctr"/>
            <a:r>
              <a:rPr lang="en-US" sz="4000" dirty="0">
                <a:latin typeface="Times New Roman" panose="02020603050405020304" pitchFamily="18" charset="0"/>
                <a:cs typeface="Times New Roman" panose="02020603050405020304" pitchFamily="18" charset="0"/>
              </a:rPr>
              <a:t>Functions of recreational institution</a:t>
            </a:r>
          </a:p>
        </p:txBody>
      </p:sp>
      <p:sp>
        <p:nvSpPr>
          <p:cNvPr id="3" name="Content Placeholder 2">
            <a:extLst>
              <a:ext uri="{FF2B5EF4-FFF2-40B4-BE49-F238E27FC236}">
                <a16:creationId xmlns:a16="http://schemas.microsoft.com/office/drawing/2014/main" id="{A6D1292B-6DB5-4B9D-9BF8-396DBC550770}"/>
              </a:ext>
            </a:extLst>
          </p:cNvPr>
          <p:cNvSpPr>
            <a:spLocks noGrp="1"/>
          </p:cNvSpPr>
          <p:nvPr>
            <p:ph idx="1"/>
          </p:nvPr>
        </p:nvSpPr>
        <p:spPr>
          <a:xfrm>
            <a:off x="461394" y="2603500"/>
            <a:ext cx="11182525" cy="3416300"/>
          </a:xfrm>
        </p:spPr>
        <p:txBody>
          <a:bodyPr>
            <a:normAutofit/>
          </a:bodyPr>
          <a:lstStyle/>
          <a:p>
            <a:pPr marL="342900" indent="-342900" algn="just">
              <a:buFont typeface="+mj-lt"/>
              <a:buAutoNum type="arabicPeriod"/>
            </a:pPr>
            <a:r>
              <a:rPr lang="en-US" sz="2400" dirty="0">
                <a:latin typeface="Times New Roman" panose="02020603050405020304" pitchFamily="18" charset="0"/>
                <a:cs typeface="Times New Roman" panose="02020603050405020304" pitchFamily="18" charset="0"/>
              </a:rPr>
              <a:t>Recreation is good for both mental and physical health of human being.</a:t>
            </a:r>
          </a:p>
          <a:p>
            <a:pPr marL="342900" indent="-342900" algn="just">
              <a:buFont typeface="+mj-lt"/>
              <a:buAutoNum type="arabicPeriod"/>
            </a:pPr>
            <a:r>
              <a:rPr lang="en-US" sz="2400" dirty="0">
                <a:latin typeface="Times New Roman" panose="02020603050405020304" pitchFamily="18" charset="0"/>
                <a:cs typeface="Times New Roman" panose="02020603050405020304" pitchFamily="18" charset="0"/>
              </a:rPr>
              <a:t>Recreation decreases the rate of crimes and conflicts in a society.</a:t>
            </a:r>
          </a:p>
          <a:p>
            <a:pPr marL="342900" indent="-342900" algn="just">
              <a:buFont typeface="+mj-lt"/>
              <a:buAutoNum type="arabicPeriod"/>
            </a:pPr>
            <a:r>
              <a:rPr lang="en-US" sz="2400" dirty="0">
                <a:latin typeface="Times New Roman" panose="02020603050405020304" pitchFamily="18" charset="0"/>
                <a:cs typeface="Times New Roman" panose="02020603050405020304" pitchFamily="18" charset="0"/>
              </a:rPr>
              <a:t>Recreational activity increase integrity and cooperative spirit among the members of society through healthy competition among groups and communities.</a:t>
            </a:r>
          </a:p>
          <a:p>
            <a:pPr marL="342900" indent="-342900" algn="just">
              <a:buFont typeface="+mj-lt"/>
              <a:buAutoNum type="arabicPeriod"/>
            </a:pPr>
            <a:r>
              <a:rPr lang="en-US" sz="2400" dirty="0">
                <a:latin typeface="Times New Roman" panose="02020603050405020304" pitchFamily="18" charset="0"/>
                <a:cs typeface="Times New Roman" panose="02020603050405020304" pitchFamily="18" charset="0"/>
              </a:rPr>
              <a:t>The formation of a normal personality is possible through pleasant and competitive experiences.</a:t>
            </a:r>
          </a:p>
        </p:txBody>
      </p:sp>
    </p:spTree>
    <p:extLst>
      <p:ext uri="{BB962C8B-B14F-4D97-AF65-F5344CB8AC3E}">
        <p14:creationId xmlns:p14="http://schemas.microsoft.com/office/powerpoint/2010/main" val="5104232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BCBB7-4F36-4682-8F5D-309035234952}"/>
              </a:ext>
            </a:extLst>
          </p:cNvPr>
          <p:cNvSpPr>
            <a:spLocks noGrp="1"/>
          </p:cNvSpPr>
          <p:nvPr>
            <p:ph type="title"/>
          </p:nvPr>
        </p:nvSpPr>
        <p:spPr/>
        <p:txBody>
          <a:bodyPr/>
          <a:lstStyle/>
          <a:p>
            <a:pPr algn="ctr"/>
            <a:r>
              <a:rPr lang="en-GB" sz="4000" dirty="0">
                <a:latin typeface="Times New Roman" panose="02020603050405020304" pitchFamily="18" charset="0"/>
                <a:cs typeface="Times New Roman" panose="02020603050405020304" pitchFamily="18" charset="0"/>
              </a:rPr>
              <a:t>Introduction</a:t>
            </a:r>
            <a:endParaRPr lang="en-PK" sz="40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D684CEC1-B35E-4D70-958C-8A4C09157D10}"/>
              </a:ext>
            </a:extLst>
          </p:cNvPr>
          <p:cNvSpPr>
            <a:spLocks noGrp="1"/>
          </p:cNvSpPr>
          <p:nvPr>
            <p:ph idx="1"/>
          </p:nvPr>
        </p:nvSpPr>
        <p:spPr>
          <a:xfrm>
            <a:off x="494950" y="2603500"/>
            <a:ext cx="11148969" cy="3416300"/>
          </a:xfrm>
        </p:spPr>
        <p:txBody>
          <a:bodyPr>
            <a:normAutofit/>
          </a:bodyPr>
          <a:lstStyle/>
          <a:p>
            <a:pPr algn="just">
              <a:buFont typeface="Wingdings" panose="05000000000000000000" pitchFamily="2" charset="2"/>
              <a:buChar char="Ø"/>
            </a:pPr>
            <a:r>
              <a:rPr lang="en-GB" sz="2400" dirty="0">
                <a:latin typeface="Times New Roman" panose="02020603050405020304" pitchFamily="18" charset="0"/>
                <a:cs typeface="Times New Roman" panose="02020603050405020304" pitchFamily="18" charset="0"/>
              </a:rPr>
              <a:t>Society is the combination of individuals. These individuals have their various needs which they want to be satisfied. For this purpose people behave in a customary way which is controlled by social norms. This participation of people for the attainment of their various needs develop social institutions. </a:t>
            </a:r>
            <a:endParaRPr lang="en-PK"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141336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D9660B-7775-4201-A20D-17191C7EF53E}"/>
              </a:ext>
            </a:extLst>
          </p:cNvPr>
          <p:cNvSpPr>
            <a:spLocks noGrp="1"/>
          </p:cNvSpPr>
          <p:nvPr>
            <p:ph type="title"/>
          </p:nvPr>
        </p:nvSpPr>
        <p:spPr/>
        <p:txBody>
          <a:bodyPr/>
          <a:lstStyle/>
          <a:p>
            <a:pPr algn="ctr"/>
            <a:r>
              <a:rPr lang="en-GB" sz="4000" dirty="0">
                <a:latin typeface="Times New Roman" panose="02020603050405020304" pitchFamily="18" charset="0"/>
                <a:cs typeface="Times New Roman" panose="02020603050405020304" pitchFamily="18" charset="0"/>
              </a:rPr>
              <a:t>Concept of Social Institution</a:t>
            </a:r>
            <a:endParaRPr lang="en-US" sz="40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27B44E2-310B-482D-B4F4-4742627674FE}"/>
              </a:ext>
            </a:extLst>
          </p:cNvPr>
          <p:cNvSpPr>
            <a:spLocks noGrp="1"/>
          </p:cNvSpPr>
          <p:nvPr>
            <p:ph idx="1"/>
          </p:nvPr>
        </p:nvSpPr>
        <p:spPr>
          <a:xfrm>
            <a:off x="486560" y="2603500"/>
            <a:ext cx="11182525" cy="3416300"/>
          </a:xfrm>
        </p:spPr>
        <p:txBody>
          <a:bodyPr>
            <a:normAutofit/>
          </a:bodyPr>
          <a:lstStyle/>
          <a:p>
            <a:pPr algn="just">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The sociological concept of social institutions is little bit different from the common parlance.</a:t>
            </a:r>
          </a:p>
          <a:p>
            <a:pPr algn="just">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An institution is not the building where certain activities take place; nor is it a particular group of people.</a:t>
            </a:r>
          </a:p>
          <a:p>
            <a:pPr algn="just">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Rather, an institution is an organization of Mores to achieve some goal or activity that people feel is important. </a:t>
            </a:r>
          </a:p>
          <a:p>
            <a:pPr algn="just">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Institutions are the structured processes through which groups and individuals strive to carry on their activities.</a:t>
            </a:r>
          </a:p>
        </p:txBody>
      </p:sp>
    </p:spTree>
    <p:extLst>
      <p:ext uri="{BB962C8B-B14F-4D97-AF65-F5344CB8AC3E}">
        <p14:creationId xmlns:p14="http://schemas.microsoft.com/office/powerpoint/2010/main" val="8952441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AC5A95-AFBC-47F8-AAFF-36A740C05A76}"/>
              </a:ext>
            </a:extLst>
          </p:cNvPr>
          <p:cNvSpPr>
            <a:spLocks noGrp="1"/>
          </p:cNvSpPr>
          <p:nvPr>
            <p:ph type="title"/>
          </p:nvPr>
        </p:nvSpPr>
        <p:spPr/>
        <p:txBody>
          <a:bodyPr/>
          <a:lstStyle/>
          <a:p>
            <a:pPr algn="ctr"/>
            <a:r>
              <a:rPr lang="en-GB" sz="4000" dirty="0">
                <a:latin typeface="Times New Roman" panose="02020603050405020304" pitchFamily="18" charset="0"/>
                <a:cs typeface="Times New Roman" panose="02020603050405020304" pitchFamily="18" charset="0"/>
              </a:rPr>
              <a:t>Definition (General)</a:t>
            </a:r>
            <a:endParaRPr lang="en-PK" sz="40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FBDAF1CF-E270-4D3E-9382-C82E0895E7A3}"/>
              </a:ext>
            </a:extLst>
          </p:cNvPr>
          <p:cNvSpPr>
            <a:spLocks noGrp="1"/>
          </p:cNvSpPr>
          <p:nvPr>
            <p:ph idx="1"/>
          </p:nvPr>
        </p:nvSpPr>
        <p:spPr>
          <a:xfrm>
            <a:off x="503339" y="2603500"/>
            <a:ext cx="11207691" cy="3416300"/>
          </a:xfrm>
        </p:spPr>
        <p:txBody>
          <a:bodyPr>
            <a:normAutofit/>
          </a:bodyPr>
          <a:lstStyle/>
          <a:p>
            <a:pPr algn="just">
              <a:buFont typeface="Wingdings" panose="05000000000000000000" pitchFamily="2" charset="2"/>
              <a:buChar char="Ø"/>
            </a:pPr>
            <a:r>
              <a:rPr lang="en-GB" sz="2400" dirty="0">
                <a:latin typeface="Times New Roman" panose="02020603050405020304" pitchFamily="18" charset="0"/>
                <a:cs typeface="Times New Roman" panose="02020603050405020304" pitchFamily="18" charset="0"/>
              </a:rPr>
              <a:t>A social institution may be defined as an organizational system which functions to satisfy basic social needs by providing an ordered framework linking the individual to the larger culture.</a:t>
            </a:r>
            <a:endParaRPr lang="en-PK"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91556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A0550-6703-43C2-A0A4-360E24645D38}"/>
              </a:ext>
            </a:extLst>
          </p:cNvPr>
          <p:cNvSpPr>
            <a:spLocks noGrp="1"/>
          </p:cNvSpPr>
          <p:nvPr>
            <p:ph type="title"/>
          </p:nvPr>
        </p:nvSpPr>
        <p:spPr/>
        <p:txBody>
          <a:bodyPr/>
          <a:lstStyle/>
          <a:p>
            <a:pPr algn="ctr"/>
            <a:r>
              <a:rPr lang="en-US" sz="4000" b="0" i="0" dirty="0">
                <a:effectLst/>
                <a:latin typeface="Times New Roman" panose="02020603050405020304" pitchFamily="18" charset="0"/>
                <a:cs typeface="Times New Roman" panose="02020603050405020304" pitchFamily="18" charset="0"/>
              </a:rPr>
              <a:t>Definition by Robert Bierstedt</a:t>
            </a:r>
            <a:endParaRPr lang="en-US" sz="40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6BE1D390-3FA5-4EA4-A5DF-0CD9A6BDF531}"/>
              </a:ext>
            </a:extLst>
          </p:cNvPr>
          <p:cNvSpPr>
            <a:spLocks noGrp="1"/>
          </p:cNvSpPr>
          <p:nvPr>
            <p:ph idx="1"/>
          </p:nvPr>
        </p:nvSpPr>
        <p:spPr>
          <a:xfrm>
            <a:off x="494950" y="2603500"/>
            <a:ext cx="11165747" cy="3416300"/>
          </a:xfrm>
        </p:spPr>
        <p:txBody>
          <a:bodyPr>
            <a:normAutofit/>
          </a:bodyPr>
          <a:lstStyle/>
          <a:p>
            <a:pPr algn="just">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“An institution in short is a definite, formal and regular way of doing something.”  </a:t>
            </a:r>
          </a:p>
        </p:txBody>
      </p:sp>
    </p:spTree>
    <p:extLst>
      <p:ext uri="{BB962C8B-B14F-4D97-AF65-F5344CB8AC3E}">
        <p14:creationId xmlns:p14="http://schemas.microsoft.com/office/powerpoint/2010/main" val="23560980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6E6BE-9B01-4564-85A7-E51D76556D32}"/>
              </a:ext>
            </a:extLst>
          </p:cNvPr>
          <p:cNvSpPr>
            <a:spLocks noGrp="1"/>
          </p:cNvSpPr>
          <p:nvPr>
            <p:ph type="title"/>
          </p:nvPr>
        </p:nvSpPr>
        <p:spPr/>
        <p:txBody>
          <a:bodyPr/>
          <a:lstStyle/>
          <a:p>
            <a:pPr algn="ctr"/>
            <a:r>
              <a:rPr lang="en-US" sz="4000" dirty="0">
                <a:latin typeface="Times New Roman" panose="02020603050405020304" pitchFamily="18" charset="0"/>
                <a:cs typeface="Times New Roman" panose="02020603050405020304" pitchFamily="18" charset="0"/>
              </a:rPr>
              <a:t>Explanation of Social Institution</a:t>
            </a:r>
          </a:p>
        </p:txBody>
      </p:sp>
      <p:sp>
        <p:nvSpPr>
          <p:cNvPr id="3" name="Content Placeholder 2">
            <a:extLst>
              <a:ext uri="{FF2B5EF4-FFF2-40B4-BE49-F238E27FC236}">
                <a16:creationId xmlns:a16="http://schemas.microsoft.com/office/drawing/2014/main" id="{049C2C72-7369-4F39-9F05-3DB4C58A38BC}"/>
              </a:ext>
            </a:extLst>
          </p:cNvPr>
          <p:cNvSpPr>
            <a:spLocks noGrp="1"/>
          </p:cNvSpPr>
          <p:nvPr>
            <p:ph idx="1"/>
          </p:nvPr>
        </p:nvSpPr>
        <p:spPr>
          <a:xfrm>
            <a:off x="511728" y="2603500"/>
            <a:ext cx="11174136" cy="3416300"/>
          </a:xfrm>
        </p:spPr>
        <p:txBody>
          <a:bodyPr>
            <a:noAutofit/>
          </a:bodyPr>
          <a:lstStyle/>
          <a:p>
            <a:pPr algn="just">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All definitions of institutions employ both a set of behavior, norms and a system of social relationships through which these norms are practiced. </a:t>
            </a:r>
          </a:p>
          <a:p>
            <a:pPr algn="just">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An institution is an organized system of social relationships which embodies certain common values and procedures and meets certain basic needs of the society.</a:t>
            </a:r>
          </a:p>
          <a:p>
            <a:pPr algn="just">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In the above mentioned definition, “common values” refers to shared ideas and goals; “The common procedures” are the standardized behaviors, patterns the group follows; and the “System of relationships” is the network of roles and statuses through which this behavior is carried out. </a:t>
            </a:r>
          </a:p>
          <a:p>
            <a:pPr algn="just">
              <a:buFont typeface="Wingdings" panose="05000000000000000000" pitchFamily="2" charset="2"/>
              <a:buChar char="Ø"/>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93491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942B0-7D53-499C-AD5C-C50695469D7B}"/>
              </a:ext>
            </a:extLst>
          </p:cNvPr>
          <p:cNvSpPr>
            <a:spLocks noGrp="1"/>
          </p:cNvSpPr>
          <p:nvPr>
            <p:ph type="title"/>
          </p:nvPr>
        </p:nvSpPr>
        <p:spPr/>
        <p:txBody>
          <a:bodyPr/>
          <a:lstStyle/>
          <a:p>
            <a:pPr algn="ctr"/>
            <a:r>
              <a:rPr lang="en-US" sz="4000" dirty="0">
                <a:latin typeface="Times New Roman" panose="02020603050405020304" pitchFamily="18" charset="0"/>
                <a:cs typeface="Times New Roman" panose="02020603050405020304" pitchFamily="18" charset="0"/>
              </a:rPr>
              <a:t>Examples</a:t>
            </a:r>
          </a:p>
        </p:txBody>
      </p:sp>
      <p:sp>
        <p:nvSpPr>
          <p:cNvPr id="3" name="Content Placeholder 2">
            <a:extLst>
              <a:ext uri="{FF2B5EF4-FFF2-40B4-BE49-F238E27FC236}">
                <a16:creationId xmlns:a16="http://schemas.microsoft.com/office/drawing/2014/main" id="{F6260247-139C-4DBF-B94A-3A1349ABDE3F}"/>
              </a:ext>
            </a:extLst>
          </p:cNvPr>
          <p:cNvSpPr>
            <a:spLocks noGrp="1"/>
          </p:cNvSpPr>
          <p:nvPr>
            <p:ph idx="1"/>
          </p:nvPr>
        </p:nvSpPr>
        <p:spPr>
          <a:xfrm>
            <a:off x="511728" y="2603500"/>
            <a:ext cx="11182525" cy="3416300"/>
          </a:xfrm>
        </p:spPr>
        <p:txBody>
          <a:bodyPr>
            <a:normAutofit/>
          </a:bodyPr>
          <a:lstStyle/>
          <a:p>
            <a:pPr algn="just">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The family includes a set of common values (about love, children, family life), a set of common procedures (rare and care of children, family routines), and a network of roles and statuses (husband, wife, baby), which form the system of social relationship through which family life is carried out.</a:t>
            </a:r>
          </a:p>
        </p:txBody>
      </p:sp>
    </p:spTree>
    <p:extLst>
      <p:ext uri="{BB962C8B-B14F-4D97-AF65-F5344CB8AC3E}">
        <p14:creationId xmlns:p14="http://schemas.microsoft.com/office/powerpoint/2010/main" val="28567402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0E2A2-7AED-4DF6-83BF-16F649755B20}"/>
              </a:ext>
            </a:extLst>
          </p:cNvPr>
          <p:cNvSpPr>
            <a:spLocks noGrp="1"/>
          </p:cNvSpPr>
          <p:nvPr>
            <p:ph type="title"/>
          </p:nvPr>
        </p:nvSpPr>
        <p:spPr/>
        <p:txBody>
          <a:bodyPr/>
          <a:lstStyle/>
          <a:p>
            <a:pPr algn="ctr"/>
            <a:r>
              <a:rPr lang="en-US" sz="4000" dirty="0">
                <a:latin typeface="Times New Roman" panose="02020603050405020304" pitchFamily="18" charset="0"/>
                <a:cs typeface="Times New Roman" panose="02020603050405020304" pitchFamily="18" charset="0"/>
              </a:rPr>
              <a:t>Description of Social Institution </a:t>
            </a:r>
          </a:p>
        </p:txBody>
      </p:sp>
      <p:sp>
        <p:nvSpPr>
          <p:cNvPr id="3" name="Content Placeholder 2">
            <a:extLst>
              <a:ext uri="{FF2B5EF4-FFF2-40B4-BE49-F238E27FC236}">
                <a16:creationId xmlns:a16="http://schemas.microsoft.com/office/drawing/2014/main" id="{53CC197C-5914-41D2-AE1D-396C368357F9}"/>
              </a:ext>
            </a:extLst>
          </p:cNvPr>
          <p:cNvSpPr>
            <a:spLocks noGrp="1"/>
          </p:cNvSpPr>
          <p:nvPr>
            <p:ph idx="1"/>
          </p:nvPr>
        </p:nvSpPr>
        <p:spPr>
          <a:xfrm>
            <a:off x="469784" y="2603500"/>
            <a:ext cx="11232858" cy="3416300"/>
          </a:xfrm>
        </p:spPr>
        <p:txBody>
          <a:bodyPr>
            <a:normAutofit/>
          </a:bodyPr>
          <a:lstStyle/>
          <a:p>
            <a:pPr algn="just">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Social institutions are the patterns of human behavior and are directly related to the roles of the individuals that they play in society. </a:t>
            </a:r>
          </a:p>
          <a:p>
            <a:pPr algn="just">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The institutionalized behavior is patterned, formal, regularized and rigid to accept any change in it.</a:t>
            </a:r>
          </a:p>
        </p:txBody>
      </p:sp>
    </p:spTree>
    <p:extLst>
      <p:ext uri="{BB962C8B-B14F-4D97-AF65-F5344CB8AC3E}">
        <p14:creationId xmlns:p14="http://schemas.microsoft.com/office/powerpoint/2010/main" val="2282113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228</TotalTime>
  <Words>1427</Words>
  <Application>Microsoft Office PowerPoint</Application>
  <PresentationFormat>Widescreen</PresentationFormat>
  <Paragraphs>105</Paragraphs>
  <Slides>27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Century Gothic</vt:lpstr>
      <vt:lpstr>Times New Roman</vt:lpstr>
      <vt:lpstr>Wingdings</vt:lpstr>
      <vt:lpstr>Wingdings 3</vt:lpstr>
      <vt:lpstr>Ion Boardroom</vt:lpstr>
      <vt:lpstr>Introduction to Social Institutions</vt:lpstr>
      <vt:lpstr>Concept / Opinion</vt:lpstr>
      <vt:lpstr>Introduction</vt:lpstr>
      <vt:lpstr>Concept of Social Institution</vt:lpstr>
      <vt:lpstr>Definition (General)</vt:lpstr>
      <vt:lpstr>Definition by Robert Bierstedt</vt:lpstr>
      <vt:lpstr>Explanation of Social Institution</vt:lpstr>
      <vt:lpstr>Examples</vt:lpstr>
      <vt:lpstr>Description of Social Institution </vt:lpstr>
      <vt:lpstr>Description of Social Institution </vt:lpstr>
      <vt:lpstr>Description of Social Institution </vt:lpstr>
      <vt:lpstr>Description of Social Institution </vt:lpstr>
      <vt:lpstr>Description of Social Institution </vt:lpstr>
      <vt:lpstr>Major Social Institutions </vt:lpstr>
      <vt:lpstr>Functions of Institutions</vt:lpstr>
      <vt:lpstr>Functions of Institutions</vt:lpstr>
      <vt:lpstr>Educational Institution</vt:lpstr>
      <vt:lpstr>Functions of Educational Institution</vt:lpstr>
      <vt:lpstr>Economic Institution</vt:lpstr>
      <vt:lpstr>Functions of economic institutions</vt:lpstr>
      <vt:lpstr>Political Institution</vt:lpstr>
      <vt:lpstr>Definition of political institution</vt:lpstr>
      <vt:lpstr>Functions of Political Institution</vt:lpstr>
      <vt:lpstr>Religious Institution</vt:lpstr>
      <vt:lpstr>Functions of Religious Institution</vt:lpstr>
      <vt:lpstr>Recreational institution</vt:lpstr>
      <vt:lpstr>Functions of recreational institution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Social Institutions</dc:title>
  <dc:creator>Khurram Shahjahan Hasni</dc:creator>
  <cp:lastModifiedBy>Khurram Shahjahan Hasni</cp:lastModifiedBy>
  <cp:revision>20</cp:revision>
  <dcterms:created xsi:type="dcterms:W3CDTF">2020-06-15T08:09:19Z</dcterms:created>
  <dcterms:modified xsi:type="dcterms:W3CDTF">2020-07-17T16:14:39Z</dcterms:modified>
</cp:coreProperties>
</file>