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9" r:id="rId4"/>
    <p:sldId id="266" r:id="rId5"/>
    <p:sldId id="257" r:id="rId6"/>
    <p:sldId id="267" r:id="rId7"/>
    <p:sldId id="269" r:id="rId8"/>
    <p:sldId id="270" r:id="rId9"/>
    <p:sldId id="260" r:id="rId10"/>
    <p:sldId id="261" r:id="rId11"/>
    <p:sldId id="262" r:id="rId12"/>
    <p:sldId id="264" r:id="rId13"/>
    <p:sldId id="263" r:id="rId14"/>
    <p:sldId id="271" r:id="rId15"/>
    <p:sldId id="272" r:id="rId16"/>
    <p:sldId id="284" r:id="rId17"/>
    <p:sldId id="274" r:id="rId18"/>
    <p:sldId id="273"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114" d="100"/>
          <a:sy n="114" d="100"/>
        </p:scale>
        <p:origin x="48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PK"/>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745694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3EAEA7-723A-4141-9810-728685778BEC}" type="datetimeFigureOut">
              <a:rPr lang="en-PK" smtClean="0"/>
              <a:t>07/17/2020</a:t>
            </a:fld>
            <a:endParaRPr lang="en-PK"/>
          </a:p>
        </p:txBody>
      </p:sp>
      <p:sp>
        <p:nvSpPr>
          <p:cNvPr id="6" name="Footer Placeholder 5"/>
          <p:cNvSpPr>
            <a:spLocks noGrp="1"/>
          </p:cNvSpPr>
          <p:nvPr>
            <p:ph type="ftr" sz="quarter" idx="11"/>
          </p:nvPr>
        </p:nvSpPr>
        <p:spPr/>
        <p:txBody>
          <a:bodyPr/>
          <a:lstStyle/>
          <a:p>
            <a:endParaRPr lang="en-PK"/>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688871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300001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494062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441411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83EAEA7-723A-4141-9810-728685778BEC}" type="datetimeFigureOut">
              <a:rPr lang="en-PK" smtClean="0"/>
              <a:t>07/17/2020</a:t>
            </a:fld>
            <a:endParaRPr lang="en-PK"/>
          </a:p>
        </p:txBody>
      </p:sp>
      <p:sp>
        <p:nvSpPr>
          <p:cNvPr id="8" name="Footer Placeholder 7"/>
          <p:cNvSpPr>
            <a:spLocks noGrp="1"/>
          </p:cNvSpPr>
          <p:nvPr>
            <p:ph type="ftr" sz="quarter" idx="11"/>
          </p:nvPr>
        </p:nvSpPr>
        <p:spPr/>
        <p:txBody>
          <a:bodyPr/>
          <a:lstStyle/>
          <a:p>
            <a:endParaRPr lang="en-PK"/>
          </a:p>
        </p:txBody>
      </p:sp>
      <p:sp>
        <p:nvSpPr>
          <p:cNvPr id="9" name="Slide Number Placeholder 8"/>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027294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83EAEA7-723A-4141-9810-728685778BEC}" type="datetimeFigureOut">
              <a:rPr lang="en-PK" smtClean="0"/>
              <a:t>07/17/2020</a:t>
            </a:fld>
            <a:endParaRPr lang="en-PK"/>
          </a:p>
        </p:txBody>
      </p:sp>
      <p:sp>
        <p:nvSpPr>
          <p:cNvPr id="8" name="Footer Placeholder 7"/>
          <p:cNvSpPr>
            <a:spLocks noGrp="1"/>
          </p:cNvSpPr>
          <p:nvPr>
            <p:ph type="ftr" sz="quarter" idx="11"/>
          </p:nvPr>
        </p:nvSpPr>
        <p:spPr>
          <a:xfrm>
            <a:off x="561111" y="6391838"/>
            <a:ext cx="3644282" cy="304801"/>
          </a:xfrm>
        </p:spPr>
        <p:txBody>
          <a:bodyPr/>
          <a:lstStyle/>
          <a:p>
            <a:endParaRPr lang="en-PK"/>
          </a:p>
        </p:txBody>
      </p:sp>
      <p:sp>
        <p:nvSpPr>
          <p:cNvPr id="9" name="Slide Number Placeholder 8"/>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7803739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2275889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247252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584494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3EAEA7-723A-4141-9810-728685778BEC}" type="datetimeFigureOut">
              <a:rPr lang="en-PK" smtClean="0"/>
              <a:t>07/17/2020</a:t>
            </a:fld>
            <a:endParaRPr lang="en-PK"/>
          </a:p>
        </p:txBody>
      </p:sp>
      <p:sp>
        <p:nvSpPr>
          <p:cNvPr id="5" name="Footer Placeholder 4"/>
          <p:cNvSpPr>
            <a:spLocks noGrp="1"/>
          </p:cNvSpPr>
          <p:nvPr>
            <p:ph type="ftr" sz="quarter" idx="11"/>
          </p:nvPr>
        </p:nvSpPr>
        <p:spPr/>
        <p:txBody>
          <a:bodyPr/>
          <a:lstStyle/>
          <a:p>
            <a:endParaRPr lang="en-PK"/>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895244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3EAEA7-723A-4141-9810-728685778BEC}" type="datetimeFigureOut">
              <a:rPr lang="en-PK" smtClean="0"/>
              <a:t>07/17/2020</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69397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3EAEA7-723A-4141-9810-728685778BEC}" type="datetimeFigureOut">
              <a:rPr lang="en-PK" smtClean="0"/>
              <a:t>07/17/2020</a:t>
            </a:fld>
            <a:endParaRPr lang="en-PK"/>
          </a:p>
        </p:txBody>
      </p:sp>
      <p:sp>
        <p:nvSpPr>
          <p:cNvPr id="8" name="Footer Placeholder 7"/>
          <p:cNvSpPr>
            <a:spLocks noGrp="1"/>
          </p:cNvSpPr>
          <p:nvPr>
            <p:ph type="ftr" sz="quarter" idx="11"/>
          </p:nvPr>
        </p:nvSpPr>
        <p:spPr/>
        <p:txBody>
          <a:bodyPr/>
          <a:lstStyle/>
          <a:p>
            <a:endParaRPr lang="en-PK"/>
          </a:p>
        </p:txBody>
      </p:sp>
      <p:sp>
        <p:nvSpPr>
          <p:cNvPr id="9" name="Slide Number Placeholder 8"/>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2524102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3EAEA7-723A-4141-9810-728685778BEC}" type="datetimeFigureOut">
              <a:rPr lang="en-PK" smtClean="0"/>
              <a:t>07/17/2020</a:t>
            </a:fld>
            <a:endParaRPr lang="en-PK"/>
          </a:p>
        </p:txBody>
      </p:sp>
      <p:sp>
        <p:nvSpPr>
          <p:cNvPr id="4" name="Footer Placeholder 3"/>
          <p:cNvSpPr>
            <a:spLocks noGrp="1"/>
          </p:cNvSpPr>
          <p:nvPr>
            <p:ph type="ftr" sz="quarter" idx="11"/>
          </p:nvPr>
        </p:nvSpPr>
        <p:spPr/>
        <p:txBody>
          <a:bodyPr/>
          <a:lstStyle/>
          <a:p>
            <a:endParaRPr lang="en-PK"/>
          </a:p>
        </p:txBody>
      </p:sp>
      <p:sp>
        <p:nvSpPr>
          <p:cNvPr id="5" name="Slide Number Placeholder 4"/>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766855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3EAEA7-723A-4141-9810-728685778BEC}" type="datetimeFigureOut">
              <a:rPr lang="en-PK" smtClean="0"/>
              <a:t>07/17/2020</a:t>
            </a:fld>
            <a:endParaRPr lang="en-PK"/>
          </a:p>
        </p:txBody>
      </p:sp>
      <p:sp>
        <p:nvSpPr>
          <p:cNvPr id="3" name="Footer Placeholder 2"/>
          <p:cNvSpPr>
            <a:spLocks noGrp="1"/>
          </p:cNvSpPr>
          <p:nvPr>
            <p:ph type="ftr" sz="quarter" idx="11"/>
          </p:nvPr>
        </p:nvSpPr>
        <p:spPr/>
        <p:txBody>
          <a:bodyPr/>
          <a:lstStyle/>
          <a:p>
            <a:endParaRPr lang="en-PK"/>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269864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3EAEA7-723A-4141-9810-728685778BEC}" type="datetimeFigureOut">
              <a:rPr lang="en-PK" smtClean="0"/>
              <a:t>07/17/2020</a:t>
            </a:fld>
            <a:endParaRPr lang="en-PK"/>
          </a:p>
        </p:txBody>
      </p:sp>
      <p:sp>
        <p:nvSpPr>
          <p:cNvPr id="6" name="Footer Placeholder 5"/>
          <p:cNvSpPr>
            <a:spLocks noGrp="1"/>
          </p:cNvSpPr>
          <p:nvPr>
            <p:ph type="ftr" sz="quarter" idx="11"/>
          </p:nvPr>
        </p:nvSpPr>
        <p:spPr/>
        <p:txBody>
          <a:bodyPr/>
          <a:lstStyle/>
          <a:p>
            <a:endParaRPr lang="en-PK"/>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376568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3EAEA7-723A-4141-9810-728685778BEC}" type="datetimeFigureOut">
              <a:rPr lang="en-PK" smtClean="0"/>
              <a:t>07/17/2020</a:t>
            </a:fld>
            <a:endParaRPr lang="en-PK"/>
          </a:p>
        </p:txBody>
      </p:sp>
      <p:sp>
        <p:nvSpPr>
          <p:cNvPr id="6" name="Footer Placeholder 5"/>
          <p:cNvSpPr>
            <a:spLocks noGrp="1"/>
          </p:cNvSpPr>
          <p:nvPr>
            <p:ph type="ftr" sz="quarter" idx="11"/>
          </p:nvPr>
        </p:nvSpPr>
        <p:spPr/>
        <p:txBody>
          <a:bodyPr/>
          <a:lstStyle/>
          <a:p>
            <a:endParaRPr lang="en-PK"/>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09F3965-2AB9-4120-9B73-D899E0631F0B}" type="slidenum">
              <a:rPr lang="en-PK" smtClean="0"/>
              <a:t>‹#›</a:t>
            </a:fld>
            <a:endParaRPr lang="en-PK"/>
          </a:p>
        </p:txBody>
      </p:sp>
    </p:spTree>
    <p:extLst>
      <p:ext uri="{BB962C8B-B14F-4D97-AF65-F5344CB8AC3E}">
        <p14:creationId xmlns:p14="http://schemas.microsoft.com/office/powerpoint/2010/main" val="1588317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83EAEA7-723A-4141-9810-728685778BEC}" type="datetimeFigureOut">
              <a:rPr lang="en-PK" smtClean="0"/>
              <a:t>07/17/2020</a:t>
            </a:fld>
            <a:endParaRPr lang="en-PK"/>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PK"/>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09F3965-2AB9-4120-9B73-D899E0631F0B}" type="slidenum">
              <a:rPr lang="en-PK" smtClean="0"/>
              <a:t>‹#›</a:t>
            </a:fld>
            <a:endParaRPr lang="en-PK"/>
          </a:p>
        </p:txBody>
      </p:sp>
    </p:spTree>
    <p:extLst>
      <p:ext uri="{BB962C8B-B14F-4D97-AF65-F5344CB8AC3E}">
        <p14:creationId xmlns:p14="http://schemas.microsoft.com/office/powerpoint/2010/main" val="1465961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D70F7-381D-4941-ABA4-D71943799A8B}"/>
              </a:ext>
            </a:extLst>
          </p:cNvPr>
          <p:cNvSpPr>
            <a:spLocks noGrp="1"/>
          </p:cNvSpPr>
          <p:nvPr>
            <p:ph type="ctrTitle"/>
          </p:nvPr>
        </p:nvSpPr>
        <p:spPr>
          <a:xfrm>
            <a:off x="1154954" y="2961153"/>
            <a:ext cx="9579308" cy="954808"/>
          </a:xfrm>
        </p:spPr>
        <p:txBody>
          <a:bodyPr/>
          <a:lstStyle/>
          <a:p>
            <a:r>
              <a:rPr lang="en-GB" dirty="0">
                <a:latin typeface="Times New Roman" panose="02020603050405020304" pitchFamily="18" charset="0"/>
                <a:cs typeface="Times New Roman" panose="02020603050405020304" pitchFamily="18" charset="0"/>
              </a:rPr>
              <a:t>Introduction to Social Institutions</a:t>
            </a:r>
            <a:endParaRPr lang="en-PK"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F943FD5-9A2A-4703-94A7-7EC308DE4D99}"/>
              </a:ext>
            </a:extLst>
          </p:cNvPr>
          <p:cNvSpPr>
            <a:spLocks noGrp="1"/>
          </p:cNvSpPr>
          <p:nvPr>
            <p:ph type="subTitle" idx="1"/>
          </p:nvPr>
        </p:nvSpPr>
        <p:spPr/>
        <p:txBody>
          <a:bodyPr/>
          <a:lstStyle/>
          <a:p>
            <a:r>
              <a:rPr lang="en-GB" dirty="0">
                <a:latin typeface="Times New Roman" panose="02020603050405020304" pitchFamily="18" charset="0"/>
                <a:cs typeface="Times New Roman" panose="02020603050405020304" pitchFamily="18" charset="0"/>
              </a:rPr>
              <a:t>Introduction &amp; Definitions of Social Institution</a:t>
            </a:r>
            <a:endParaRPr lang="en-P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6748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B045-2BFB-45D8-AE7F-E9F931673BD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Description of Social Institution </a:t>
            </a:r>
          </a:p>
        </p:txBody>
      </p:sp>
      <p:sp>
        <p:nvSpPr>
          <p:cNvPr id="3" name="Content Placeholder 2">
            <a:extLst>
              <a:ext uri="{FF2B5EF4-FFF2-40B4-BE49-F238E27FC236}">
                <a16:creationId xmlns:a16="http://schemas.microsoft.com/office/drawing/2014/main" id="{B71C2114-6D6E-4DCB-B11B-7F6DFDEFC3E8}"/>
              </a:ext>
            </a:extLst>
          </p:cNvPr>
          <p:cNvSpPr>
            <a:spLocks noGrp="1"/>
          </p:cNvSpPr>
          <p:nvPr>
            <p:ph idx="1"/>
          </p:nvPr>
        </p:nvSpPr>
        <p:spPr>
          <a:xfrm>
            <a:off x="536895" y="2603500"/>
            <a:ext cx="11115413"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Social institutions are simple in theory and quite complex in practice.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functions of all the social institutions with slight variations are universal.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example, everywhere the family is responsible to reproduce, rear, care and to train children.</a:t>
            </a:r>
          </a:p>
        </p:txBody>
      </p:sp>
    </p:spTree>
    <p:extLst>
      <p:ext uri="{BB962C8B-B14F-4D97-AF65-F5344CB8AC3E}">
        <p14:creationId xmlns:p14="http://schemas.microsoft.com/office/powerpoint/2010/main" val="3840424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F4404-9CAA-421F-BEB3-C39793AC5D90}"/>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Description of Social Institution </a:t>
            </a:r>
          </a:p>
        </p:txBody>
      </p:sp>
      <p:sp>
        <p:nvSpPr>
          <p:cNvPr id="3" name="Content Placeholder 2">
            <a:extLst>
              <a:ext uri="{FF2B5EF4-FFF2-40B4-BE49-F238E27FC236}">
                <a16:creationId xmlns:a16="http://schemas.microsoft.com/office/drawing/2014/main" id="{08460152-C43A-4135-95D7-085DA859BB86}"/>
              </a:ext>
            </a:extLst>
          </p:cNvPr>
          <p:cNvSpPr>
            <a:spLocks noGrp="1"/>
          </p:cNvSpPr>
          <p:nvPr>
            <p:ph idx="1"/>
          </p:nvPr>
        </p:nvSpPr>
        <p:spPr>
          <a:xfrm>
            <a:off x="503339" y="2603500"/>
            <a:ext cx="11199303"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importance of social institutions and the degree of their hold on the individuals varies from institution to institution and from time to time.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example, there are choices, liberties and compulsions in institutions.</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 play and recreational institutions there are some choices for the individuals, but such choices are very limited in the family and marriage institution. </a:t>
            </a:r>
          </a:p>
        </p:txBody>
      </p:sp>
    </p:spTree>
    <p:extLst>
      <p:ext uri="{BB962C8B-B14F-4D97-AF65-F5344CB8AC3E}">
        <p14:creationId xmlns:p14="http://schemas.microsoft.com/office/powerpoint/2010/main" val="337776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0BE9B-9D0C-4324-9EF0-25C6426EFE41}"/>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Description of Social Institution </a:t>
            </a:r>
          </a:p>
        </p:txBody>
      </p:sp>
      <p:sp>
        <p:nvSpPr>
          <p:cNvPr id="3" name="Content Placeholder 2">
            <a:extLst>
              <a:ext uri="{FF2B5EF4-FFF2-40B4-BE49-F238E27FC236}">
                <a16:creationId xmlns:a16="http://schemas.microsoft.com/office/drawing/2014/main" id="{F93B4E39-4180-4639-9620-5DF623FD3260}"/>
              </a:ext>
            </a:extLst>
          </p:cNvPr>
          <p:cNvSpPr>
            <a:spLocks noGrp="1"/>
          </p:cNvSpPr>
          <p:nvPr>
            <p:ph idx="1"/>
          </p:nvPr>
        </p:nvSpPr>
        <p:spPr>
          <a:xfrm>
            <a:off x="478172" y="2603500"/>
            <a:ext cx="11199303"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 complex society will be having a large number of social institutions.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example, in primitive societies, family and political institutions cover the entire range of human activities, while in highly advanced societies there are family, economic, religious, educational, political and recreational institutions to meet the same needs of the people.</a:t>
            </a:r>
          </a:p>
        </p:txBody>
      </p:sp>
    </p:spTree>
    <p:extLst>
      <p:ext uri="{BB962C8B-B14F-4D97-AF65-F5344CB8AC3E}">
        <p14:creationId xmlns:p14="http://schemas.microsoft.com/office/powerpoint/2010/main" val="1523031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5A38D-F565-442C-846D-FE571B8DFB14}"/>
              </a:ext>
            </a:extLst>
          </p:cNvPr>
          <p:cNvSpPr>
            <a:spLocks noGrp="1"/>
          </p:cNvSpPr>
          <p:nvPr>
            <p:ph type="title"/>
          </p:nvPr>
        </p:nvSpPr>
        <p:spPr>
          <a:xfrm>
            <a:off x="1154954" y="956890"/>
            <a:ext cx="8761413" cy="706964"/>
          </a:xfrm>
        </p:spPr>
        <p:txBody>
          <a:bodyPr/>
          <a:lstStyle/>
          <a:p>
            <a:pPr algn="ctr"/>
            <a:r>
              <a:rPr lang="en-US" sz="4000" dirty="0">
                <a:latin typeface="Times New Roman" panose="02020603050405020304" pitchFamily="18" charset="0"/>
                <a:cs typeface="Times New Roman" panose="02020603050405020304" pitchFamily="18" charset="0"/>
              </a:rPr>
              <a:t>Description of Social Institution </a:t>
            </a:r>
          </a:p>
        </p:txBody>
      </p:sp>
      <p:sp>
        <p:nvSpPr>
          <p:cNvPr id="3" name="Content Placeholder 2">
            <a:extLst>
              <a:ext uri="{FF2B5EF4-FFF2-40B4-BE49-F238E27FC236}">
                <a16:creationId xmlns:a16="http://schemas.microsoft.com/office/drawing/2014/main" id="{CC23E184-ED02-4ACE-AC7D-A2577EE953C7}"/>
              </a:ext>
            </a:extLst>
          </p:cNvPr>
          <p:cNvSpPr>
            <a:spLocks noGrp="1"/>
          </p:cNvSpPr>
          <p:nvPr>
            <p:ph idx="1"/>
          </p:nvPr>
        </p:nvSpPr>
        <p:spPr>
          <a:xfrm>
            <a:off x="461394" y="2603500"/>
            <a:ext cx="11199303"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At the time of war or natural calamities, political and economic institution get tremendous importance and power over the rest of institution in a society.</a:t>
            </a:r>
          </a:p>
        </p:txBody>
      </p:sp>
    </p:spTree>
    <p:extLst>
      <p:ext uri="{BB962C8B-B14F-4D97-AF65-F5344CB8AC3E}">
        <p14:creationId xmlns:p14="http://schemas.microsoft.com/office/powerpoint/2010/main" val="214551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DF07B-0896-4466-8E41-514CFD0CA710}"/>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Major Social Institutions	</a:t>
            </a:r>
          </a:p>
        </p:txBody>
      </p:sp>
      <p:sp>
        <p:nvSpPr>
          <p:cNvPr id="3" name="Content Placeholder 2">
            <a:extLst>
              <a:ext uri="{FF2B5EF4-FFF2-40B4-BE49-F238E27FC236}">
                <a16:creationId xmlns:a16="http://schemas.microsoft.com/office/drawing/2014/main" id="{0E425172-DDC9-4469-908E-A3B1DAFB4250}"/>
              </a:ext>
            </a:extLst>
          </p:cNvPr>
          <p:cNvSpPr>
            <a:spLocks noGrp="1"/>
          </p:cNvSpPr>
          <p:nvPr>
            <p:ph idx="1"/>
          </p:nvPr>
        </p:nvSpPr>
        <p:spPr>
          <a:xfrm>
            <a:off x="520118" y="2603500"/>
            <a:ext cx="9460496" cy="3416300"/>
          </a:xfrm>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Family Institution.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Education Institution.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Religious Institution.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Political Institution.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Economic Institution.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Recreational Institution.</a:t>
            </a:r>
          </a:p>
          <a:p>
            <a:pPr>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263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F88AD-B6CA-47BB-9C63-9689A3D2414B}"/>
              </a:ext>
            </a:extLst>
          </p:cNvPr>
          <p:cNvSpPr>
            <a:spLocks noGrp="1"/>
          </p:cNvSpPr>
          <p:nvPr>
            <p:ph type="title"/>
          </p:nvPr>
        </p:nvSpPr>
        <p:spPr>
          <a:xfrm>
            <a:off x="1066101" y="471460"/>
            <a:ext cx="10058400" cy="1371600"/>
          </a:xfrm>
        </p:spPr>
        <p:txBody>
          <a:bodyPr/>
          <a:lstStyle/>
          <a:p>
            <a:pPr algn="ctr"/>
            <a:r>
              <a:rPr lang="en-US" sz="4000" dirty="0">
                <a:latin typeface="Times New Roman" panose="02020603050405020304" pitchFamily="18" charset="0"/>
                <a:cs typeface="Times New Roman" panose="02020603050405020304" pitchFamily="18" charset="0"/>
              </a:rPr>
              <a:t>Functions of Institutions</a:t>
            </a:r>
          </a:p>
        </p:txBody>
      </p:sp>
      <p:sp>
        <p:nvSpPr>
          <p:cNvPr id="3" name="Content Placeholder 2">
            <a:extLst>
              <a:ext uri="{FF2B5EF4-FFF2-40B4-BE49-F238E27FC236}">
                <a16:creationId xmlns:a16="http://schemas.microsoft.com/office/drawing/2014/main" id="{4BEE188C-A16C-4D51-91C4-1284593F13F3}"/>
              </a:ext>
            </a:extLst>
          </p:cNvPr>
          <p:cNvSpPr>
            <a:spLocks noGrp="1"/>
          </p:cNvSpPr>
          <p:nvPr>
            <p:ph idx="1"/>
          </p:nvPr>
        </p:nvSpPr>
        <p:spPr>
          <a:xfrm>
            <a:off x="461394" y="2325427"/>
            <a:ext cx="11325138" cy="4532573"/>
          </a:xfrm>
        </p:spPr>
        <p:txBody>
          <a:bodyPr>
            <a:noAutofit/>
          </a:bodyPr>
          <a:lstStyle/>
          <a:p>
            <a:pPr marL="0" indent="0" algn="just">
              <a:lnSpc>
                <a:spcPct val="100000"/>
              </a:lnSpc>
              <a:buNone/>
            </a:pPr>
            <a:r>
              <a:rPr lang="en-US" sz="2400" dirty="0">
                <a:latin typeface="Times New Roman" panose="02020603050405020304" pitchFamily="18" charset="0"/>
                <a:cs typeface="Times New Roman" panose="02020603050405020304" pitchFamily="18" charset="0"/>
              </a:rPr>
              <a:t>The basic functions of a social institution are as follows,</a:t>
            </a:r>
            <a:endParaRPr lang="en-US" sz="2400" b="1" dirty="0">
              <a:latin typeface="Times New Roman" panose="02020603050405020304" pitchFamily="18" charset="0"/>
              <a:cs typeface="Times New Roman" panose="02020603050405020304" pitchFamily="18" charset="0"/>
            </a:endParaRPr>
          </a:p>
          <a:p>
            <a:pPr algn="just">
              <a:lnSpc>
                <a:spcPct val="100000"/>
              </a:lnSpc>
              <a:buFont typeface="Wingdings" panose="05000000000000000000" pitchFamily="2" charset="2"/>
              <a:buChar char="§"/>
            </a:pPr>
            <a:r>
              <a:rPr lang="en-US" sz="2400" b="1" u="sng" dirty="0">
                <a:latin typeface="Times New Roman" panose="02020603050405020304" pitchFamily="18" charset="0"/>
                <a:cs typeface="Times New Roman" panose="02020603050405020304" pitchFamily="18" charset="0"/>
              </a:rPr>
              <a:t>Reproduction:</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The family institution reproduce human race, goods, services, traditions and other patterns of social life.</a:t>
            </a:r>
          </a:p>
          <a:p>
            <a:pPr algn="just">
              <a:lnSpc>
                <a:spcPct val="100000"/>
              </a:lnSpc>
              <a:buFont typeface="Wingdings" panose="05000000000000000000" pitchFamily="2" charset="2"/>
              <a:buChar char="§"/>
            </a:pPr>
            <a:r>
              <a:rPr lang="en-US" sz="2400" b="1" u="sng" dirty="0">
                <a:latin typeface="Times New Roman" panose="02020603050405020304" pitchFamily="18" charset="0"/>
                <a:cs typeface="Times New Roman" panose="02020603050405020304" pitchFamily="18" charset="0"/>
              </a:rPr>
              <a:t>Socialization:</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All the institutions preserve social norms by transmitting to the people of society. The process of 	socialization starts form birth to death of a human being.</a:t>
            </a:r>
          </a:p>
          <a:p>
            <a:pPr algn="just">
              <a:lnSpc>
                <a:spcPct val="100000"/>
              </a:lnSpc>
              <a:buFont typeface="Wingdings" panose="05000000000000000000" pitchFamily="2" charset="2"/>
              <a:buChar char="§"/>
            </a:pPr>
            <a:r>
              <a:rPr lang="en-US" sz="2400" u="sng" dirty="0">
                <a:latin typeface="Times New Roman" panose="02020603050405020304" pitchFamily="18" charset="0"/>
                <a:cs typeface="Times New Roman" panose="02020603050405020304" pitchFamily="18" charset="0"/>
              </a:rPr>
              <a:t> </a:t>
            </a:r>
            <a:r>
              <a:rPr lang="en-US" sz="2400" b="1" u="sng" dirty="0">
                <a:latin typeface="Times New Roman" panose="02020603050405020304" pitchFamily="18" charset="0"/>
                <a:cs typeface="Times New Roman" panose="02020603050405020304" pitchFamily="18" charset="0"/>
              </a:rPr>
              <a:t>Sense of Purpose:</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Every institution is stablished for the fulfillment of a special purpose.</a:t>
            </a:r>
          </a:p>
          <a:p>
            <a:pPr lvl="2" algn="jus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algn="just">
              <a:lnSpc>
                <a:spcPct val="100000"/>
              </a:lnSpc>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673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02E1D-E656-4534-9A99-EB24F88D28DC}"/>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Institutions</a:t>
            </a:r>
            <a:endParaRPr lang="en-US" sz="4000" dirty="0"/>
          </a:p>
        </p:txBody>
      </p:sp>
      <p:sp>
        <p:nvSpPr>
          <p:cNvPr id="3" name="Content Placeholder 2">
            <a:extLst>
              <a:ext uri="{FF2B5EF4-FFF2-40B4-BE49-F238E27FC236}">
                <a16:creationId xmlns:a16="http://schemas.microsoft.com/office/drawing/2014/main" id="{30D3E543-7784-4970-A11A-81707DE64AA0}"/>
              </a:ext>
            </a:extLst>
          </p:cNvPr>
          <p:cNvSpPr>
            <a:spLocks noGrp="1"/>
          </p:cNvSpPr>
          <p:nvPr>
            <p:ph idx="1"/>
          </p:nvPr>
        </p:nvSpPr>
        <p:spPr>
          <a:xfrm>
            <a:off x="508932" y="2368607"/>
            <a:ext cx="11174136" cy="4359363"/>
          </a:xfrm>
        </p:spPr>
        <p:txBody>
          <a:bodyPr>
            <a:noAutofit/>
          </a:bodyPr>
          <a:lstStyle/>
          <a:p>
            <a:pPr algn="just">
              <a:lnSpc>
                <a:spcPct val="100000"/>
              </a:lnSpc>
              <a:buFont typeface="Wingdings" panose="05000000000000000000" pitchFamily="2" charset="2"/>
              <a:buChar char="§"/>
            </a:pPr>
            <a:r>
              <a:rPr lang="en-US" sz="2400" b="1" u="sng" dirty="0">
                <a:latin typeface="Times New Roman" panose="02020603050405020304" pitchFamily="18" charset="0"/>
                <a:cs typeface="Times New Roman" panose="02020603050405020304" pitchFamily="18" charset="0"/>
              </a:rPr>
              <a:t>Preservation of order:</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The main purpose of human societies is to maintain control and order. This aim can be achieved by creating organization among these institutions.</a:t>
            </a:r>
          </a:p>
          <a:p>
            <a:pPr algn="just">
              <a:lnSpc>
                <a:spcPct val="100000"/>
              </a:lnSpc>
              <a:buFont typeface="Wingdings" panose="05000000000000000000" pitchFamily="2" charset="2"/>
              <a:buChar char="§"/>
            </a:pPr>
            <a:r>
              <a:rPr lang="en-US" sz="2400" b="1" u="sng" dirty="0">
                <a:latin typeface="Times New Roman" panose="02020603050405020304" pitchFamily="18" charset="0"/>
                <a:cs typeface="Times New Roman" panose="02020603050405020304" pitchFamily="18" charset="0"/>
              </a:rPr>
              <a:t>Transmission of culture:</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All the social institutions help in the transmission of culture in formal and informal way which is part of socialization process.</a:t>
            </a:r>
          </a:p>
          <a:p>
            <a:pPr algn="just">
              <a:lnSpc>
                <a:spcPct val="100000"/>
              </a:lnSpc>
              <a:buFont typeface="Wingdings" panose="05000000000000000000" pitchFamily="2" charset="2"/>
              <a:buChar char="§"/>
            </a:pPr>
            <a:r>
              <a:rPr lang="en-US" sz="2400" b="1" u="sng" dirty="0">
                <a:latin typeface="Times New Roman" panose="02020603050405020304" pitchFamily="18" charset="0"/>
                <a:cs typeface="Times New Roman" panose="02020603050405020304" pitchFamily="18" charset="0"/>
              </a:rPr>
              <a:t>Personality development:</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The institution helps in making the personality of an individual of the society through socialization process. An individual develops ideas, habits, feelings, emotions through various social institutions.</a:t>
            </a:r>
          </a:p>
          <a:p>
            <a:pPr algn="just"/>
            <a:endParaRPr lang="en-US" sz="2400" dirty="0"/>
          </a:p>
        </p:txBody>
      </p:sp>
    </p:spTree>
    <p:extLst>
      <p:ext uri="{BB962C8B-B14F-4D97-AF65-F5344CB8AC3E}">
        <p14:creationId xmlns:p14="http://schemas.microsoft.com/office/powerpoint/2010/main" val="3249762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8124F-1491-444F-A0E1-43643021226D}"/>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Educational Institution</a:t>
            </a:r>
          </a:p>
        </p:txBody>
      </p:sp>
      <p:sp>
        <p:nvSpPr>
          <p:cNvPr id="6" name="Content Placeholder 5">
            <a:extLst>
              <a:ext uri="{FF2B5EF4-FFF2-40B4-BE49-F238E27FC236}">
                <a16:creationId xmlns:a16="http://schemas.microsoft.com/office/drawing/2014/main" id="{E6404E0F-CEDB-4ABB-8FAB-A180E9CCC37D}"/>
              </a:ext>
            </a:extLst>
          </p:cNvPr>
          <p:cNvSpPr>
            <a:spLocks noGrp="1"/>
          </p:cNvSpPr>
          <p:nvPr>
            <p:ph idx="1"/>
          </p:nvPr>
        </p:nvSpPr>
        <p:spPr>
          <a:xfrm>
            <a:off x="494950" y="2603500"/>
            <a:ext cx="11207692"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Educational institution in the largest sense is any act or experience that has a formative effect on the mind, character or physical ability of an individual. In its technical sense, education is the process by which society deliberately transmits its accumulated knowledge, skills and values from one generation to another. </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3195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5590E-33AB-468B-8147-35500E6D858D}"/>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Educational Institution</a:t>
            </a:r>
          </a:p>
        </p:txBody>
      </p:sp>
      <p:pic>
        <p:nvPicPr>
          <p:cNvPr id="5" name="Content Placeholder 4">
            <a:extLst>
              <a:ext uri="{FF2B5EF4-FFF2-40B4-BE49-F238E27FC236}">
                <a16:creationId xmlns:a16="http://schemas.microsoft.com/office/drawing/2014/main" id="{7A436DD9-C71A-4851-8CCB-CC03EC3CF8F6}"/>
              </a:ext>
            </a:extLst>
          </p:cNvPr>
          <p:cNvPicPr>
            <a:picLocks noGrp="1" noChangeAspect="1"/>
          </p:cNvPicPr>
          <p:nvPr>
            <p:ph idx="1"/>
          </p:nvPr>
        </p:nvPicPr>
        <p:blipFill rotWithShape="1">
          <a:blip r:embed="rId2"/>
          <a:srcRect t="16259"/>
          <a:stretch/>
        </p:blipFill>
        <p:spPr>
          <a:xfrm>
            <a:off x="453005" y="2306280"/>
            <a:ext cx="7239699" cy="4551720"/>
          </a:xfrm>
        </p:spPr>
      </p:pic>
    </p:spTree>
    <p:extLst>
      <p:ext uri="{BB962C8B-B14F-4D97-AF65-F5344CB8AC3E}">
        <p14:creationId xmlns:p14="http://schemas.microsoft.com/office/powerpoint/2010/main" val="575052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5BF47-73D3-47A9-9D6A-4B4024826568}"/>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Economic Institution</a:t>
            </a:r>
          </a:p>
        </p:txBody>
      </p:sp>
      <p:sp>
        <p:nvSpPr>
          <p:cNvPr id="3" name="Content Placeholder 2">
            <a:extLst>
              <a:ext uri="{FF2B5EF4-FFF2-40B4-BE49-F238E27FC236}">
                <a16:creationId xmlns:a16="http://schemas.microsoft.com/office/drawing/2014/main" id="{7B811A71-C7DD-453B-A2E4-EB0E59377D92}"/>
              </a:ext>
            </a:extLst>
          </p:cNvPr>
          <p:cNvSpPr>
            <a:spLocks noGrp="1"/>
          </p:cNvSpPr>
          <p:nvPr>
            <p:ph idx="1"/>
          </p:nvPr>
        </p:nvSpPr>
        <p:spPr>
          <a:xfrm>
            <a:off x="486562" y="2603500"/>
            <a:ext cx="11190914"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An economic institution is the set of norms relating to the production and distribution of goods and services.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economic institution is concerned with both actions and thoughts which are deeply routed in group habits and customs of the people.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Economic growth and economic change has changed the patterns of interaction of people all over the world.</a:t>
            </a:r>
          </a:p>
        </p:txBody>
      </p:sp>
    </p:spTree>
    <p:extLst>
      <p:ext uri="{BB962C8B-B14F-4D97-AF65-F5344CB8AC3E}">
        <p14:creationId xmlns:p14="http://schemas.microsoft.com/office/powerpoint/2010/main" val="2068885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E1CE8-145D-4007-B6BF-130A382B64FA}"/>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Concept / Opinion</a:t>
            </a:r>
          </a:p>
        </p:txBody>
      </p:sp>
      <p:sp>
        <p:nvSpPr>
          <p:cNvPr id="3" name="Content Placeholder 2">
            <a:extLst>
              <a:ext uri="{FF2B5EF4-FFF2-40B4-BE49-F238E27FC236}">
                <a16:creationId xmlns:a16="http://schemas.microsoft.com/office/drawing/2014/main" id="{659F76D6-CAD5-4BC9-9018-F73C797F8880}"/>
              </a:ext>
            </a:extLst>
          </p:cNvPr>
          <p:cNvSpPr>
            <a:spLocks noGrp="1"/>
          </p:cNvSpPr>
          <p:nvPr>
            <p:ph idx="1"/>
          </p:nvPr>
        </p:nvSpPr>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What do you understand by the term Social Institutions?</a:t>
            </a:r>
          </a:p>
          <a:p>
            <a:pPr>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040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DA60-651B-4063-8394-C6B19E0B7C39}"/>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economic institutions</a:t>
            </a:r>
          </a:p>
        </p:txBody>
      </p:sp>
      <p:sp>
        <p:nvSpPr>
          <p:cNvPr id="3" name="Content Placeholder 2">
            <a:extLst>
              <a:ext uri="{FF2B5EF4-FFF2-40B4-BE49-F238E27FC236}">
                <a16:creationId xmlns:a16="http://schemas.microsoft.com/office/drawing/2014/main" id="{67E40294-1F46-420D-BCEA-0F2E73A04978}"/>
              </a:ext>
            </a:extLst>
          </p:cNvPr>
          <p:cNvSpPr>
            <a:spLocks noGrp="1"/>
          </p:cNvSpPr>
          <p:nvPr>
            <p:ph idx="1"/>
          </p:nvPr>
        </p:nvSpPr>
        <p:spPr>
          <a:xfrm>
            <a:off x="494950" y="2603500"/>
            <a:ext cx="11140580" cy="3416300"/>
          </a:xfrm>
        </p:spPr>
        <p:txBody>
          <a:bodyPr>
            <a:normAutofit/>
          </a:bodyPr>
          <a:lstStyle/>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To control and regulate capital goods and services.</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Necessities and luxuries.</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Division of labor.</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Distribution of power.</a:t>
            </a:r>
          </a:p>
        </p:txBody>
      </p:sp>
    </p:spTree>
    <p:extLst>
      <p:ext uri="{BB962C8B-B14F-4D97-AF65-F5344CB8AC3E}">
        <p14:creationId xmlns:p14="http://schemas.microsoft.com/office/powerpoint/2010/main" val="1468816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6E07E-B417-48A1-860E-086C21C23FAA}"/>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Political Institution</a:t>
            </a:r>
          </a:p>
        </p:txBody>
      </p:sp>
      <p:sp>
        <p:nvSpPr>
          <p:cNvPr id="3" name="Content Placeholder 2">
            <a:extLst>
              <a:ext uri="{FF2B5EF4-FFF2-40B4-BE49-F238E27FC236}">
                <a16:creationId xmlns:a16="http://schemas.microsoft.com/office/drawing/2014/main" id="{F306DA0D-CDC4-4677-B711-77C54A0E69C9}"/>
              </a:ext>
            </a:extLst>
          </p:cNvPr>
          <p:cNvSpPr>
            <a:spLocks noGrp="1"/>
          </p:cNvSpPr>
          <p:nvPr>
            <p:ph idx="1"/>
          </p:nvPr>
        </p:nvSpPr>
        <p:spPr>
          <a:xfrm>
            <a:off x="503339" y="2603500"/>
            <a:ext cx="11174136"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political institution has become a basic and supreme institution in every society.</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This institution is universal.</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system of govt. is as old as human civilization.</a:t>
            </a:r>
          </a:p>
        </p:txBody>
      </p:sp>
    </p:spTree>
    <p:extLst>
      <p:ext uri="{BB962C8B-B14F-4D97-AF65-F5344CB8AC3E}">
        <p14:creationId xmlns:p14="http://schemas.microsoft.com/office/powerpoint/2010/main" val="3031162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EFED8-EE5E-48E7-9635-51E87988F8E0}"/>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Definition of political institution</a:t>
            </a:r>
          </a:p>
        </p:txBody>
      </p:sp>
      <p:sp>
        <p:nvSpPr>
          <p:cNvPr id="3" name="Content Placeholder 2">
            <a:extLst>
              <a:ext uri="{FF2B5EF4-FFF2-40B4-BE49-F238E27FC236}">
                <a16:creationId xmlns:a16="http://schemas.microsoft.com/office/drawing/2014/main" id="{9CB76FA0-5770-4691-84B0-8048ED44D119}"/>
              </a:ext>
            </a:extLst>
          </p:cNvPr>
          <p:cNvSpPr>
            <a:spLocks noGrp="1"/>
          </p:cNvSpPr>
          <p:nvPr>
            <p:ph idx="1"/>
          </p:nvPr>
        </p:nvSpPr>
        <p:spPr>
          <a:xfrm>
            <a:off x="494950" y="2603500"/>
            <a:ext cx="11073468"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 set of norms pertaining to the distribution of power and authority concerning the management and control of society to bring order in life.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example of political institutions can be </a:t>
            </a:r>
            <a:r>
              <a:rPr lang="en-US" sz="2400" b="1" dirty="0">
                <a:latin typeface="Times New Roman" panose="02020603050405020304" pitchFamily="18" charset="0"/>
                <a:cs typeface="Times New Roman" panose="02020603050405020304" pitchFamily="18" charset="0"/>
              </a:rPr>
              <a:t>“Jirga, Baradari, Union Council, Town Committee, Provincial &amp; National Assemblies, High Courts &amp; Supreme Court.”</a:t>
            </a:r>
          </a:p>
        </p:txBody>
      </p:sp>
    </p:spTree>
    <p:extLst>
      <p:ext uri="{BB962C8B-B14F-4D97-AF65-F5344CB8AC3E}">
        <p14:creationId xmlns:p14="http://schemas.microsoft.com/office/powerpoint/2010/main" val="2200985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0ED3-4982-4147-817A-EE47349A42A0}"/>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Political Institution</a:t>
            </a:r>
          </a:p>
        </p:txBody>
      </p:sp>
      <p:sp>
        <p:nvSpPr>
          <p:cNvPr id="3" name="Content Placeholder 2">
            <a:extLst>
              <a:ext uri="{FF2B5EF4-FFF2-40B4-BE49-F238E27FC236}">
                <a16:creationId xmlns:a16="http://schemas.microsoft.com/office/drawing/2014/main" id="{1758E937-91C0-4D4E-9A48-D7B52F612E24}"/>
              </a:ext>
            </a:extLst>
          </p:cNvPr>
          <p:cNvSpPr>
            <a:spLocks noGrp="1"/>
          </p:cNvSpPr>
          <p:nvPr>
            <p:ph idx="1"/>
          </p:nvPr>
        </p:nvSpPr>
        <p:spPr>
          <a:xfrm>
            <a:off x="444616" y="2368608"/>
            <a:ext cx="11174135" cy="4183194"/>
          </a:xfrm>
        </p:spPr>
        <p:txBody>
          <a:bodyPr>
            <a:noAutofit/>
          </a:bodyPr>
          <a:lstStyle/>
          <a:p>
            <a:pPr algn="just">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Social control:</a:t>
            </a:r>
          </a:p>
          <a:p>
            <a:pPr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Government job is to maintain social control through prevailing norms resulting in the social solidarity in national unity.</a:t>
            </a:r>
            <a:endParaRPr lang="en-US" sz="2400" b="1" dirty="0">
              <a:latin typeface="Times New Roman" panose="02020603050405020304" pitchFamily="18" charset="0"/>
              <a:cs typeface="Times New Roman" panose="02020603050405020304" pitchFamily="18" charset="0"/>
            </a:endParaRPr>
          </a:p>
          <a:p>
            <a:pPr marL="91440" algn="just">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Law and order:</a:t>
            </a:r>
          </a:p>
          <a:p>
            <a:pPr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Political institution maintain law and order by providing the protection of individual and their property.</a:t>
            </a:r>
          </a:p>
          <a:p>
            <a:pPr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Political institutions perform some other functions for example: Care of sick people through hospitalization , price fixation, credit facilities, settlement of disputes about properties, land reforms, trade, commerce, transportation, communication, banking, family laws.</a:t>
            </a:r>
          </a:p>
        </p:txBody>
      </p:sp>
    </p:spTree>
    <p:extLst>
      <p:ext uri="{BB962C8B-B14F-4D97-AF65-F5344CB8AC3E}">
        <p14:creationId xmlns:p14="http://schemas.microsoft.com/office/powerpoint/2010/main" val="3130823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F147B-1584-4EFD-BAFB-D9C592F94B2E}"/>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Religious Institution</a:t>
            </a:r>
          </a:p>
        </p:txBody>
      </p:sp>
      <p:sp>
        <p:nvSpPr>
          <p:cNvPr id="3" name="Content Placeholder 2">
            <a:extLst>
              <a:ext uri="{FF2B5EF4-FFF2-40B4-BE49-F238E27FC236}">
                <a16:creationId xmlns:a16="http://schemas.microsoft.com/office/drawing/2014/main" id="{3D86215B-5FED-46CE-A49D-BC91B5B776AC}"/>
              </a:ext>
            </a:extLst>
          </p:cNvPr>
          <p:cNvSpPr>
            <a:spLocks noGrp="1"/>
          </p:cNvSpPr>
          <p:nvPr>
            <p:ph idx="1"/>
          </p:nvPr>
        </p:nvSpPr>
        <p:spPr>
          <a:xfrm>
            <a:off x="486561" y="2603500"/>
            <a:ext cx="11190914"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Religious institution is a system of believes and practices influencing human events where man is helpless to explain them.</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Supernaturalism and sacredness are the important components of religion.</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Important components of religion are sacred believes, rituals/ ceremonies, sacred objects, symbolism, sect.</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4053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EB13E-079B-453A-98EC-F60F2452F75D}"/>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Religious Institution</a:t>
            </a:r>
          </a:p>
        </p:txBody>
      </p:sp>
      <p:sp>
        <p:nvSpPr>
          <p:cNvPr id="3" name="Content Placeholder 2">
            <a:extLst>
              <a:ext uri="{FF2B5EF4-FFF2-40B4-BE49-F238E27FC236}">
                <a16:creationId xmlns:a16="http://schemas.microsoft.com/office/drawing/2014/main" id="{024ECCE3-4173-45C6-9A9E-183D322A720A}"/>
              </a:ext>
            </a:extLst>
          </p:cNvPr>
          <p:cNvSpPr>
            <a:spLocks noGrp="1"/>
          </p:cNvSpPr>
          <p:nvPr>
            <p:ph idx="1"/>
          </p:nvPr>
        </p:nvSpPr>
        <p:spPr>
          <a:xfrm>
            <a:off x="503339" y="2603500"/>
            <a:ext cx="11174135" cy="3416300"/>
          </a:xfrm>
        </p:spPr>
        <p:txBody>
          <a:bodyPr>
            <a:noAutofit/>
          </a:bodyPr>
          <a:lstStyle/>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The major function of religious institution is to orientate man in his concept of the supernaturalism.</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Religion inculcate optimism, self-respect and confidence among the individual.</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Religion provide rationalization among people.</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Spirit of social work, mutual cooperation among the members of society can be enhanced to religious institutions.</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The spirit of philanthropy is also encouraged which is quiet useful for a welfare state.</a:t>
            </a:r>
          </a:p>
        </p:txBody>
      </p:sp>
    </p:spTree>
    <p:extLst>
      <p:ext uri="{BB962C8B-B14F-4D97-AF65-F5344CB8AC3E}">
        <p14:creationId xmlns:p14="http://schemas.microsoft.com/office/powerpoint/2010/main" val="350938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34F6C-B5DE-4D98-9C2A-838FF0B679FF}"/>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Recreational institution</a:t>
            </a:r>
          </a:p>
        </p:txBody>
      </p:sp>
      <p:sp>
        <p:nvSpPr>
          <p:cNvPr id="3" name="Content Placeholder 2">
            <a:extLst>
              <a:ext uri="{FF2B5EF4-FFF2-40B4-BE49-F238E27FC236}">
                <a16:creationId xmlns:a16="http://schemas.microsoft.com/office/drawing/2014/main" id="{D5FC4BFF-B041-4556-83E2-939B780ABAA7}"/>
              </a:ext>
            </a:extLst>
          </p:cNvPr>
          <p:cNvSpPr>
            <a:spLocks noGrp="1"/>
          </p:cNvSpPr>
          <p:nvPr>
            <p:ph idx="1"/>
          </p:nvPr>
        </p:nvSpPr>
        <p:spPr>
          <a:xfrm>
            <a:off x="494950" y="2603500"/>
            <a:ext cx="11190914" cy="3416300"/>
          </a:xfrm>
        </p:spPr>
        <p:txBody>
          <a:bodyPr>
            <a:no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Play and recreational activities of individuals are become more and more nationalized in every society with the passage of time.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Play, recreation and amusement have the same meanings and purposes.</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Recreation includes any pleasurable activity to receive oneself from fatigue and strain of work in once leisure time.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Recreation refers to a network of activities in which people are engaged in for pleasure.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Recreational activities are culturally and socially structured. </a:t>
            </a:r>
          </a:p>
        </p:txBody>
      </p:sp>
    </p:spTree>
    <p:extLst>
      <p:ext uri="{BB962C8B-B14F-4D97-AF65-F5344CB8AC3E}">
        <p14:creationId xmlns:p14="http://schemas.microsoft.com/office/powerpoint/2010/main" val="40352070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C29B4-2265-4886-8980-7D86FE63065E}"/>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Functions of recreational institution</a:t>
            </a:r>
          </a:p>
        </p:txBody>
      </p:sp>
      <p:sp>
        <p:nvSpPr>
          <p:cNvPr id="3" name="Content Placeholder 2">
            <a:extLst>
              <a:ext uri="{FF2B5EF4-FFF2-40B4-BE49-F238E27FC236}">
                <a16:creationId xmlns:a16="http://schemas.microsoft.com/office/drawing/2014/main" id="{A6D1292B-6DB5-4B9D-9BF8-396DBC550770}"/>
              </a:ext>
            </a:extLst>
          </p:cNvPr>
          <p:cNvSpPr>
            <a:spLocks noGrp="1"/>
          </p:cNvSpPr>
          <p:nvPr>
            <p:ph idx="1"/>
          </p:nvPr>
        </p:nvSpPr>
        <p:spPr>
          <a:xfrm>
            <a:off x="461394" y="2603500"/>
            <a:ext cx="11182525" cy="3416300"/>
          </a:xfrm>
        </p:spPr>
        <p:txBody>
          <a:bodyPr>
            <a:normAutofit/>
          </a:bodyPr>
          <a:lstStyle/>
          <a:p>
            <a:pPr marL="342900" indent="-342900" algn="just">
              <a:buFont typeface="+mj-lt"/>
              <a:buAutoNum type="arabicPeriod"/>
            </a:pPr>
            <a:r>
              <a:rPr lang="en-US" sz="2400" dirty="0">
                <a:latin typeface="Times New Roman" panose="02020603050405020304" pitchFamily="18" charset="0"/>
                <a:cs typeface="Times New Roman" panose="02020603050405020304" pitchFamily="18" charset="0"/>
              </a:rPr>
              <a:t>Recreation is good for both mental and physical health of human being.</a:t>
            </a:r>
          </a:p>
          <a:p>
            <a:pPr marL="342900" indent="-342900" algn="just">
              <a:buFont typeface="+mj-lt"/>
              <a:buAutoNum type="arabicPeriod"/>
            </a:pPr>
            <a:r>
              <a:rPr lang="en-US" sz="2400" dirty="0">
                <a:latin typeface="Times New Roman" panose="02020603050405020304" pitchFamily="18" charset="0"/>
                <a:cs typeface="Times New Roman" panose="02020603050405020304" pitchFamily="18" charset="0"/>
              </a:rPr>
              <a:t>Recreation decreases the rate of crimes and conflicts in a society.</a:t>
            </a:r>
          </a:p>
          <a:p>
            <a:pPr marL="342900" indent="-342900" algn="just">
              <a:buFont typeface="+mj-lt"/>
              <a:buAutoNum type="arabicPeriod"/>
            </a:pPr>
            <a:r>
              <a:rPr lang="en-US" sz="2400" dirty="0">
                <a:latin typeface="Times New Roman" panose="02020603050405020304" pitchFamily="18" charset="0"/>
                <a:cs typeface="Times New Roman" panose="02020603050405020304" pitchFamily="18" charset="0"/>
              </a:rPr>
              <a:t>Recreational activity increase integrity and cooperative spirit among the members of society through healthy competition among groups and communities.</a:t>
            </a:r>
          </a:p>
          <a:p>
            <a:pPr marL="342900" indent="-342900" algn="just">
              <a:buFont typeface="+mj-lt"/>
              <a:buAutoNum type="arabicPeriod"/>
            </a:pPr>
            <a:r>
              <a:rPr lang="en-US" sz="2400" dirty="0">
                <a:latin typeface="Times New Roman" panose="02020603050405020304" pitchFamily="18" charset="0"/>
                <a:cs typeface="Times New Roman" panose="02020603050405020304" pitchFamily="18" charset="0"/>
              </a:rPr>
              <a:t>The formation of a normal personality is possible through pleasant and competitive experiences.</a:t>
            </a:r>
          </a:p>
        </p:txBody>
      </p:sp>
    </p:spTree>
    <p:extLst>
      <p:ext uri="{BB962C8B-B14F-4D97-AF65-F5344CB8AC3E}">
        <p14:creationId xmlns:p14="http://schemas.microsoft.com/office/powerpoint/2010/main" val="51042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BCBB7-4F36-4682-8F5D-309035234952}"/>
              </a:ext>
            </a:extLst>
          </p:cNvPr>
          <p:cNvSpPr>
            <a:spLocks noGrp="1"/>
          </p:cNvSpPr>
          <p:nvPr>
            <p:ph type="title"/>
          </p:nvPr>
        </p:nvSpPr>
        <p:spPr/>
        <p:txBody>
          <a:bodyPr/>
          <a:lstStyle/>
          <a:p>
            <a:pPr algn="ctr"/>
            <a:r>
              <a:rPr lang="en-GB" sz="4000" dirty="0">
                <a:latin typeface="Times New Roman" panose="02020603050405020304" pitchFamily="18" charset="0"/>
                <a:cs typeface="Times New Roman" panose="02020603050405020304" pitchFamily="18" charset="0"/>
              </a:rPr>
              <a:t>Introduction</a:t>
            </a:r>
            <a:endParaRPr lang="en-PK"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684CEC1-B35E-4D70-958C-8A4C09157D10}"/>
              </a:ext>
            </a:extLst>
          </p:cNvPr>
          <p:cNvSpPr>
            <a:spLocks noGrp="1"/>
          </p:cNvSpPr>
          <p:nvPr>
            <p:ph idx="1"/>
          </p:nvPr>
        </p:nvSpPr>
        <p:spPr>
          <a:xfrm>
            <a:off x="494950" y="2603500"/>
            <a:ext cx="11148969" cy="3416300"/>
          </a:xfrm>
        </p:spPr>
        <p:txBody>
          <a:bodyPr>
            <a:normAutofit/>
          </a:bodyPr>
          <a:lstStyle/>
          <a:p>
            <a:pPr algn="just">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Society is the combination of individuals. These individuals have their various needs which they want to be satisfied. For this purpose people behave in a customary way which is controlled by social norms. This participation of people for the attainment of their various needs develop social institutions. </a:t>
            </a:r>
            <a:endParaRPr lang="en-PK"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4133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9660B-7775-4201-A20D-17191C7EF53E}"/>
              </a:ext>
            </a:extLst>
          </p:cNvPr>
          <p:cNvSpPr>
            <a:spLocks noGrp="1"/>
          </p:cNvSpPr>
          <p:nvPr>
            <p:ph type="title"/>
          </p:nvPr>
        </p:nvSpPr>
        <p:spPr/>
        <p:txBody>
          <a:bodyPr/>
          <a:lstStyle/>
          <a:p>
            <a:pPr algn="ctr"/>
            <a:r>
              <a:rPr lang="en-GB" sz="4000" dirty="0">
                <a:latin typeface="Times New Roman" panose="02020603050405020304" pitchFamily="18" charset="0"/>
                <a:cs typeface="Times New Roman" panose="02020603050405020304" pitchFamily="18" charset="0"/>
              </a:rPr>
              <a:t>Concept of Social Institution</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27B44E2-310B-482D-B4F4-4742627674FE}"/>
              </a:ext>
            </a:extLst>
          </p:cNvPr>
          <p:cNvSpPr>
            <a:spLocks noGrp="1"/>
          </p:cNvSpPr>
          <p:nvPr>
            <p:ph idx="1"/>
          </p:nvPr>
        </p:nvSpPr>
        <p:spPr>
          <a:xfrm>
            <a:off x="486560" y="2603500"/>
            <a:ext cx="11182525"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sociological concept of social institutions is little bit different from the common parlance.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An institution is not the building where certain activities take place; nor is it a particular group of people.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Rather, an institution is an organization of Mores to achieve some goal or activity that people feel is important.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Institutions are the structured processes through which groups and individuals strive to carry on their activities.</a:t>
            </a:r>
          </a:p>
        </p:txBody>
      </p:sp>
    </p:spTree>
    <p:extLst>
      <p:ext uri="{BB962C8B-B14F-4D97-AF65-F5344CB8AC3E}">
        <p14:creationId xmlns:p14="http://schemas.microsoft.com/office/powerpoint/2010/main" val="89524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C5A95-AFBC-47F8-AAFF-36A740C05A76}"/>
              </a:ext>
            </a:extLst>
          </p:cNvPr>
          <p:cNvSpPr>
            <a:spLocks noGrp="1"/>
          </p:cNvSpPr>
          <p:nvPr>
            <p:ph type="title"/>
          </p:nvPr>
        </p:nvSpPr>
        <p:spPr/>
        <p:txBody>
          <a:bodyPr/>
          <a:lstStyle/>
          <a:p>
            <a:pPr algn="ctr"/>
            <a:r>
              <a:rPr lang="en-GB" sz="4000" dirty="0">
                <a:latin typeface="Times New Roman" panose="02020603050405020304" pitchFamily="18" charset="0"/>
                <a:cs typeface="Times New Roman" panose="02020603050405020304" pitchFamily="18" charset="0"/>
              </a:rPr>
              <a:t>Definition (General)</a:t>
            </a:r>
            <a:endParaRPr lang="en-PK"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BDAF1CF-E270-4D3E-9382-C82E0895E7A3}"/>
              </a:ext>
            </a:extLst>
          </p:cNvPr>
          <p:cNvSpPr>
            <a:spLocks noGrp="1"/>
          </p:cNvSpPr>
          <p:nvPr>
            <p:ph idx="1"/>
          </p:nvPr>
        </p:nvSpPr>
        <p:spPr>
          <a:xfrm>
            <a:off x="503339" y="2603500"/>
            <a:ext cx="11207691" cy="3416300"/>
          </a:xfrm>
        </p:spPr>
        <p:txBody>
          <a:bodyPr>
            <a:normAutofit/>
          </a:bodyPr>
          <a:lstStyle/>
          <a:p>
            <a:pPr algn="just">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A social institution may be defined as an organizational system which functions to satisfy basic social needs by providing an ordered framework linking the individual to the larger culture.</a:t>
            </a:r>
            <a:endParaRPr lang="en-PK"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1556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A0550-6703-43C2-A0A4-360E24645D38}"/>
              </a:ext>
            </a:extLst>
          </p:cNvPr>
          <p:cNvSpPr>
            <a:spLocks noGrp="1"/>
          </p:cNvSpPr>
          <p:nvPr>
            <p:ph type="title"/>
          </p:nvPr>
        </p:nvSpPr>
        <p:spPr/>
        <p:txBody>
          <a:bodyPr/>
          <a:lstStyle/>
          <a:p>
            <a:pPr algn="ctr"/>
            <a:r>
              <a:rPr lang="en-US" sz="4000" b="0" i="0" dirty="0">
                <a:effectLst/>
                <a:latin typeface="Times New Roman" panose="02020603050405020304" pitchFamily="18" charset="0"/>
                <a:cs typeface="Times New Roman" panose="02020603050405020304" pitchFamily="18" charset="0"/>
              </a:rPr>
              <a:t>Definition by Robert Bierstedt</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BE1D390-3FA5-4EA4-A5DF-0CD9A6BDF531}"/>
              </a:ext>
            </a:extLst>
          </p:cNvPr>
          <p:cNvSpPr>
            <a:spLocks noGrp="1"/>
          </p:cNvSpPr>
          <p:nvPr>
            <p:ph idx="1"/>
          </p:nvPr>
        </p:nvSpPr>
        <p:spPr>
          <a:xfrm>
            <a:off x="494950" y="2603500"/>
            <a:ext cx="11165747"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“An institution in short is a definite, formal and regular way of doing something.”  </a:t>
            </a:r>
          </a:p>
        </p:txBody>
      </p:sp>
    </p:spTree>
    <p:extLst>
      <p:ext uri="{BB962C8B-B14F-4D97-AF65-F5344CB8AC3E}">
        <p14:creationId xmlns:p14="http://schemas.microsoft.com/office/powerpoint/2010/main" val="2356098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6E6BE-9B01-4564-85A7-E51D76556D3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Explanation of Social Institution</a:t>
            </a:r>
          </a:p>
        </p:txBody>
      </p:sp>
      <p:sp>
        <p:nvSpPr>
          <p:cNvPr id="3" name="Content Placeholder 2">
            <a:extLst>
              <a:ext uri="{FF2B5EF4-FFF2-40B4-BE49-F238E27FC236}">
                <a16:creationId xmlns:a16="http://schemas.microsoft.com/office/drawing/2014/main" id="{049C2C72-7369-4F39-9F05-3DB4C58A38BC}"/>
              </a:ext>
            </a:extLst>
          </p:cNvPr>
          <p:cNvSpPr>
            <a:spLocks noGrp="1"/>
          </p:cNvSpPr>
          <p:nvPr>
            <p:ph idx="1"/>
          </p:nvPr>
        </p:nvSpPr>
        <p:spPr>
          <a:xfrm>
            <a:off x="511728" y="2603500"/>
            <a:ext cx="11174136" cy="3416300"/>
          </a:xfrm>
        </p:spPr>
        <p:txBody>
          <a:bodyPr>
            <a:no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All definitions of institutions employ both a set of behavior, norms and a system of social relationships through which these norms are practiced.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An institution is an organized system of social relationships which embodies certain common values and procedures and meets certain basic needs of the society.</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 the above mentioned definition, “common values” refers to shared ideas and goals; “The common procedures” are the standardized behaviors, patterns the group follows; and the “System of relationships” is the network of roles and statuses through which this behavior is carried out. </a:t>
            </a:r>
          </a:p>
          <a:p>
            <a:pPr algn="just">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34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942B0-7D53-499C-AD5C-C50695469D7B}"/>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Examples</a:t>
            </a:r>
          </a:p>
        </p:txBody>
      </p:sp>
      <p:sp>
        <p:nvSpPr>
          <p:cNvPr id="3" name="Content Placeholder 2">
            <a:extLst>
              <a:ext uri="{FF2B5EF4-FFF2-40B4-BE49-F238E27FC236}">
                <a16:creationId xmlns:a16="http://schemas.microsoft.com/office/drawing/2014/main" id="{F6260247-139C-4DBF-B94A-3A1349ABDE3F}"/>
              </a:ext>
            </a:extLst>
          </p:cNvPr>
          <p:cNvSpPr>
            <a:spLocks noGrp="1"/>
          </p:cNvSpPr>
          <p:nvPr>
            <p:ph idx="1"/>
          </p:nvPr>
        </p:nvSpPr>
        <p:spPr>
          <a:xfrm>
            <a:off x="511728" y="2603500"/>
            <a:ext cx="11182525"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family includes a set of common values (about love, children, family life), a set of common procedures (rare and care of children, family routines), and a network of roles and statuses (husband, wife, baby), which form the system of social relationship through which family life is carried out.</a:t>
            </a:r>
          </a:p>
        </p:txBody>
      </p:sp>
    </p:spTree>
    <p:extLst>
      <p:ext uri="{BB962C8B-B14F-4D97-AF65-F5344CB8AC3E}">
        <p14:creationId xmlns:p14="http://schemas.microsoft.com/office/powerpoint/2010/main" val="2856740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0E2A2-7AED-4DF6-83BF-16F649755B20}"/>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Description of Social Institution </a:t>
            </a:r>
          </a:p>
        </p:txBody>
      </p:sp>
      <p:sp>
        <p:nvSpPr>
          <p:cNvPr id="3" name="Content Placeholder 2">
            <a:extLst>
              <a:ext uri="{FF2B5EF4-FFF2-40B4-BE49-F238E27FC236}">
                <a16:creationId xmlns:a16="http://schemas.microsoft.com/office/drawing/2014/main" id="{53CC197C-5914-41D2-AE1D-396C368357F9}"/>
              </a:ext>
            </a:extLst>
          </p:cNvPr>
          <p:cNvSpPr>
            <a:spLocks noGrp="1"/>
          </p:cNvSpPr>
          <p:nvPr>
            <p:ph idx="1"/>
          </p:nvPr>
        </p:nvSpPr>
        <p:spPr>
          <a:xfrm>
            <a:off x="469784" y="2603500"/>
            <a:ext cx="11232858" cy="3416300"/>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Social institutions are the patterns of human behavior and are directly related to the roles of the individuals that they play in society.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institutionalized behavior is patterned, formal, regularized and rigid to accept any change in it.</a:t>
            </a:r>
          </a:p>
        </p:txBody>
      </p:sp>
    </p:spTree>
    <p:extLst>
      <p:ext uri="{BB962C8B-B14F-4D97-AF65-F5344CB8AC3E}">
        <p14:creationId xmlns:p14="http://schemas.microsoft.com/office/powerpoint/2010/main" val="228211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228</TotalTime>
  <Words>1427</Words>
  <Application>Microsoft Office PowerPoint</Application>
  <PresentationFormat>Widescreen</PresentationFormat>
  <Paragraphs>105</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Century Gothic</vt:lpstr>
      <vt:lpstr>Times New Roman</vt:lpstr>
      <vt:lpstr>Wingdings</vt:lpstr>
      <vt:lpstr>Wingdings 3</vt:lpstr>
      <vt:lpstr>Ion Boardroom</vt:lpstr>
      <vt:lpstr>Introduction to Social Institutions</vt:lpstr>
      <vt:lpstr>Concept / Opinion</vt:lpstr>
      <vt:lpstr>Introduction</vt:lpstr>
      <vt:lpstr>Concept of Social Institution</vt:lpstr>
      <vt:lpstr>Definition (General)</vt:lpstr>
      <vt:lpstr>Definition by Robert Bierstedt</vt:lpstr>
      <vt:lpstr>Explanation of Social Institution</vt:lpstr>
      <vt:lpstr>Examples</vt:lpstr>
      <vt:lpstr>Description of Social Institution </vt:lpstr>
      <vt:lpstr>Description of Social Institution </vt:lpstr>
      <vt:lpstr>Description of Social Institution </vt:lpstr>
      <vt:lpstr>Description of Social Institution </vt:lpstr>
      <vt:lpstr>Description of Social Institution </vt:lpstr>
      <vt:lpstr>Major Social Institutions </vt:lpstr>
      <vt:lpstr>Functions of Institutions</vt:lpstr>
      <vt:lpstr>Functions of Institutions</vt:lpstr>
      <vt:lpstr>Educational Institution</vt:lpstr>
      <vt:lpstr>Functions of Educational Institution</vt:lpstr>
      <vt:lpstr>Economic Institution</vt:lpstr>
      <vt:lpstr>Functions of economic institutions</vt:lpstr>
      <vt:lpstr>Political Institution</vt:lpstr>
      <vt:lpstr>Definition of political institution</vt:lpstr>
      <vt:lpstr>Functions of Political Institution</vt:lpstr>
      <vt:lpstr>Religious Institution</vt:lpstr>
      <vt:lpstr>Functions of Religious Institution</vt:lpstr>
      <vt:lpstr>Recreational institution</vt:lpstr>
      <vt:lpstr>Functions of recreational institution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Social Institutions</dc:title>
  <dc:creator>Khurram Shahjahan Hasni</dc:creator>
  <cp:lastModifiedBy>Khurram Shahjahan Hasni</cp:lastModifiedBy>
  <cp:revision>20</cp:revision>
  <dcterms:created xsi:type="dcterms:W3CDTF">2020-06-15T08:09:19Z</dcterms:created>
  <dcterms:modified xsi:type="dcterms:W3CDTF">2020-07-17T16:14:39Z</dcterms:modified>
</cp:coreProperties>
</file>