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347" r:id="rId3"/>
    <p:sldId id="348" r:id="rId4"/>
    <p:sldId id="349" r:id="rId5"/>
    <p:sldId id="350" r:id="rId6"/>
    <p:sldId id="351" r:id="rId7"/>
    <p:sldId id="345" r:id="rId8"/>
    <p:sldId id="346" r:id="rId9"/>
    <p:sldId id="343" r:id="rId10"/>
    <p:sldId id="344" r:id="rId11"/>
    <p:sldId id="352" r:id="rId12"/>
    <p:sldId id="354" r:id="rId13"/>
    <p:sldId id="353" r:id="rId14"/>
    <p:sldId id="275" r:id="rId15"/>
    <p:sldId id="305" r:id="rId16"/>
    <p:sldId id="306" r:id="rId17"/>
    <p:sldId id="307" r:id="rId18"/>
    <p:sldId id="308" r:id="rId19"/>
    <p:sldId id="309" r:id="rId20"/>
    <p:sldId id="310" r:id="rId21"/>
    <p:sldId id="311" r:id="rId22"/>
    <p:sldId id="312" r:id="rId23"/>
    <p:sldId id="313" r:id="rId24"/>
    <p:sldId id="356" r:id="rId25"/>
    <p:sldId id="314" r:id="rId26"/>
    <p:sldId id="335" r:id="rId27"/>
    <p:sldId id="315" r:id="rId28"/>
    <p:sldId id="334" r:id="rId29"/>
    <p:sldId id="316" r:id="rId30"/>
    <p:sldId id="317" r:id="rId31"/>
    <p:sldId id="318" r:id="rId32"/>
    <p:sldId id="319" r:id="rId33"/>
    <p:sldId id="337" r:id="rId34"/>
    <p:sldId id="320" r:id="rId35"/>
    <p:sldId id="321" r:id="rId36"/>
    <p:sldId id="322" r:id="rId37"/>
    <p:sldId id="323" r:id="rId38"/>
    <p:sldId id="324" r:id="rId39"/>
    <p:sldId id="325" r:id="rId40"/>
    <p:sldId id="326" r:id="rId41"/>
    <p:sldId id="327" r:id="rId42"/>
    <p:sldId id="328" r:id="rId43"/>
    <p:sldId id="330" r:id="rId44"/>
    <p:sldId id="329" r:id="rId45"/>
    <p:sldId id="298" r:id="rId46"/>
    <p:sldId id="299" r:id="rId47"/>
    <p:sldId id="301" r:id="rId48"/>
    <p:sldId id="302" r:id="rId49"/>
    <p:sldId id="300" r:id="rId50"/>
    <p:sldId id="338" r:id="rId51"/>
    <p:sldId id="342" r:id="rId52"/>
    <p:sldId id="339" r:id="rId53"/>
    <p:sldId id="340" r:id="rId54"/>
    <p:sldId id="341" r:id="rId55"/>
    <p:sldId id="355" r:id="rId56"/>
    <p:sldId id="33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094" autoAdjust="0"/>
    <p:restoredTop sz="94660"/>
  </p:normalViewPr>
  <p:slideViewPr>
    <p:cSldViewPr snapToGrid="0">
      <p:cViewPr varScale="1">
        <p:scale>
          <a:sx n="65" d="100"/>
          <a:sy n="65" d="100"/>
        </p:scale>
        <p:origin x="-108"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6/19/2020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lab-training.com/2014/11/28/applications-paper-chromatography/pharm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158" y="270456"/>
            <a:ext cx="10380372" cy="528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442" y="5553075"/>
            <a:ext cx="885275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241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161" y="103363"/>
            <a:ext cx="9617856" cy="1326192"/>
          </a:xfrm>
        </p:spPr>
        <p:txBody>
          <a:bodyPr/>
          <a:lstStyle/>
          <a:p>
            <a:r>
              <a:rPr lang="en-US" dirty="0">
                <a:solidFill>
                  <a:srgbClr val="FF0000"/>
                </a:solidFill>
              </a:rPr>
              <a:t>What is the Difference Between Adsorption and Partition Chromatography?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1086593"/>
              </p:ext>
            </p:extLst>
          </p:nvPr>
        </p:nvGraphicFramePr>
        <p:xfrm>
          <a:off x="1017431" y="1434528"/>
          <a:ext cx="10406130" cy="4657195"/>
        </p:xfrm>
        <a:graphic>
          <a:graphicData uri="http://schemas.openxmlformats.org/drawingml/2006/table">
            <a:tbl>
              <a:tblPr/>
              <a:tblGrid>
                <a:gridCol w="5115460"/>
                <a:gridCol w="5290670"/>
              </a:tblGrid>
              <a:tr h="386149">
                <a:tc gridSpan="2">
                  <a:txBody>
                    <a:bodyPr/>
                    <a:lstStyle/>
                    <a:p>
                      <a:pPr algn="ctr"/>
                      <a:r>
                        <a:rPr lang="en-US" sz="2800" b="1" dirty="0">
                          <a:solidFill>
                            <a:srgbClr val="FF0000"/>
                          </a:solidFill>
                          <a:effectLst/>
                        </a:rPr>
                        <a:t>Adsorption </a:t>
                      </a:r>
                      <a:r>
                        <a:rPr lang="en-US" sz="2800" b="1" dirty="0" err="1">
                          <a:solidFill>
                            <a:srgbClr val="FF0000"/>
                          </a:solidFill>
                          <a:effectLst/>
                        </a:rPr>
                        <a:t>vs</a:t>
                      </a:r>
                      <a:r>
                        <a:rPr lang="en-US" sz="2800" b="1" dirty="0">
                          <a:solidFill>
                            <a:srgbClr val="FF0000"/>
                          </a:solidFill>
                          <a:effectLst/>
                        </a:rPr>
                        <a:t> Partition Chromatography</a:t>
                      </a:r>
                    </a:p>
                  </a:txBody>
                  <a:tcPr marL="75356" marR="75356" marT="37678" marB="37678" anchor="ctr">
                    <a:lnL>
                      <a:noFill/>
                    </a:lnL>
                    <a:lnR>
                      <a:noFill/>
                    </a:lnR>
                    <a:lnT>
                      <a:noFill/>
                    </a:lnT>
                    <a:lnB>
                      <a:noFill/>
                    </a:lnB>
                    <a:solidFill>
                      <a:srgbClr val="324B7A"/>
                    </a:solidFill>
                  </a:tcPr>
                </a:tc>
                <a:tc hMerge="1">
                  <a:txBody>
                    <a:bodyPr/>
                    <a:lstStyle/>
                    <a:p>
                      <a:endParaRPr lang="en-US"/>
                    </a:p>
                  </a:txBody>
                  <a:tcPr/>
                </a:tc>
              </a:tr>
              <a:tr h="966980">
                <a:tc>
                  <a:txBody>
                    <a:bodyPr/>
                    <a:lstStyle/>
                    <a:p>
                      <a:r>
                        <a:rPr lang="en-US" sz="1800">
                          <a:solidFill>
                            <a:srgbClr val="FFC000"/>
                          </a:solidFill>
                          <a:effectLst/>
                        </a:rPr>
                        <a:t>Adsorption chromatography is defined as a type of chromatography in which separation occurs based on adsorption.</a:t>
                      </a:r>
                    </a:p>
                  </a:txBody>
                  <a:tcPr marL="235486" marR="75356" marT="37678" marB="37678" anchor="ctr">
                    <a:lnL>
                      <a:noFill/>
                    </a:lnL>
                    <a:lnR>
                      <a:noFill/>
                    </a:lnR>
                    <a:lnT>
                      <a:noFill/>
                    </a:lnT>
                    <a:lnB>
                      <a:noFill/>
                    </a:lnB>
                    <a:solidFill>
                      <a:srgbClr val="E3EBFA"/>
                    </a:solidFill>
                  </a:tcPr>
                </a:tc>
                <a:tc>
                  <a:txBody>
                    <a:bodyPr/>
                    <a:lstStyle/>
                    <a:p>
                      <a:r>
                        <a:rPr lang="en-US" sz="1800" dirty="0">
                          <a:solidFill>
                            <a:srgbClr val="7030A0"/>
                          </a:solidFill>
                          <a:effectLst/>
                        </a:rPr>
                        <a:t>Partition chromatography is a type of chromatography in which separation is based on partition.</a:t>
                      </a:r>
                    </a:p>
                  </a:txBody>
                  <a:tcPr marL="235486" marR="75356" marT="37678" marB="37678" anchor="ctr">
                    <a:lnL>
                      <a:noFill/>
                    </a:lnL>
                    <a:lnR>
                      <a:noFill/>
                    </a:lnR>
                    <a:lnT>
                      <a:noFill/>
                    </a:lnT>
                    <a:lnB>
                      <a:noFill/>
                    </a:lnB>
                    <a:solidFill>
                      <a:srgbClr val="F7F9FC"/>
                    </a:solidFill>
                  </a:tcPr>
                </a:tc>
              </a:tr>
              <a:tr h="386149">
                <a:tc gridSpan="2">
                  <a:txBody>
                    <a:bodyPr/>
                    <a:lstStyle/>
                    <a:p>
                      <a:pPr algn="ctr"/>
                      <a:r>
                        <a:rPr lang="en-US" sz="2000" b="1" dirty="0">
                          <a:solidFill>
                            <a:srgbClr val="FFC000"/>
                          </a:solidFill>
                          <a:effectLst/>
                        </a:rPr>
                        <a:t> Extraction</a:t>
                      </a:r>
                      <a:endParaRPr lang="en-US" sz="2000" dirty="0">
                        <a:solidFill>
                          <a:srgbClr val="FFC000"/>
                        </a:solidFill>
                        <a:effectLst/>
                      </a:endParaRPr>
                    </a:p>
                  </a:txBody>
                  <a:tcPr marL="75356" marR="75356" marT="37678" marB="37678" anchor="ctr">
                    <a:lnL>
                      <a:noFill/>
                    </a:lnL>
                    <a:lnR>
                      <a:noFill/>
                    </a:lnR>
                    <a:lnT>
                      <a:noFill/>
                    </a:lnT>
                    <a:lnB>
                      <a:noFill/>
                    </a:lnB>
                    <a:solidFill>
                      <a:srgbClr val="5C739E"/>
                    </a:solidFill>
                  </a:tcPr>
                </a:tc>
                <a:tc hMerge="1">
                  <a:txBody>
                    <a:bodyPr/>
                    <a:lstStyle/>
                    <a:p>
                      <a:endParaRPr lang="en-US"/>
                    </a:p>
                  </a:txBody>
                  <a:tcPr/>
                </a:tc>
              </a:tr>
              <a:tr h="676564">
                <a:tc>
                  <a:txBody>
                    <a:bodyPr/>
                    <a:lstStyle/>
                    <a:p>
                      <a:r>
                        <a:rPr lang="en-US" sz="1800">
                          <a:solidFill>
                            <a:srgbClr val="FFC000"/>
                          </a:solidFill>
                          <a:effectLst/>
                        </a:rPr>
                        <a:t>Adsorption chromatography is a liquid-solid extraction.</a:t>
                      </a:r>
                    </a:p>
                  </a:txBody>
                  <a:tcPr marL="235486" marR="75356" marT="37678" marB="37678" anchor="ctr">
                    <a:lnL>
                      <a:noFill/>
                    </a:lnL>
                    <a:lnR>
                      <a:noFill/>
                    </a:lnR>
                    <a:lnT>
                      <a:noFill/>
                    </a:lnT>
                    <a:lnB>
                      <a:noFill/>
                    </a:lnB>
                    <a:solidFill>
                      <a:srgbClr val="E3EBFA"/>
                    </a:solidFill>
                  </a:tcPr>
                </a:tc>
                <a:tc>
                  <a:txBody>
                    <a:bodyPr/>
                    <a:lstStyle/>
                    <a:p>
                      <a:r>
                        <a:rPr lang="en-US" sz="1800" dirty="0">
                          <a:solidFill>
                            <a:srgbClr val="7030A0"/>
                          </a:solidFill>
                          <a:effectLst/>
                        </a:rPr>
                        <a:t>Partition chromatography is a liquid-liquid extraction.</a:t>
                      </a:r>
                    </a:p>
                  </a:txBody>
                  <a:tcPr marL="235486" marR="75356" marT="37678" marB="37678" anchor="ctr">
                    <a:lnL>
                      <a:noFill/>
                    </a:lnL>
                    <a:lnR>
                      <a:noFill/>
                    </a:lnR>
                    <a:lnT>
                      <a:noFill/>
                    </a:lnT>
                    <a:lnB>
                      <a:noFill/>
                    </a:lnB>
                    <a:solidFill>
                      <a:srgbClr val="F7F9FC"/>
                    </a:solidFill>
                  </a:tcPr>
                </a:tc>
              </a:tr>
              <a:tr h="386149">
                <a:tc gridSpan="2">
                  <a:txBody>
                    <a:bodyPr/>
                    <a:lstStyle/>
                    <a:p>
                      <a:pPr algn="ctr"/>
                      <a:r>
                        <a:rPr lang="en-US" sz="2000" b="1" dirty="0">
                          <a:solidFill>
                            <a:srgbClr val="FFC000"/>
                          </a:solidFill>
                          <a:effectLst/>
                        </a:rPr>
                        <a:t>Stationary Phase</a:t>
                      </a:r>
                      <a:endParaRPr lang="en-US" sz="2000" dirty="0">
                        <a:solidFill>
                          <a:srgbClr val="FFC000"/>
                        </a:solidFill>
                        <a:effectLst/>
                      </a:endParaRPr>
                    </a:p>
                  </a:txBody>
                  <a:tcPr marL="75356" marR="75356" marT="37678" marB="37678" anchor="ctr">
                    <a:lnL>
                      <a:noFill/>
                    </a:lnL>
                    <a:lnR>
                      <a:noFill/>
                    </a:lnR>
                    <a:lnT>
                      <a:noFill/>
                    </a:lnT>
                    <a:lnB>
                      <a:noFill/>
                    </a:lnB>
                    <a:solidFill>
                      <a:srgbClr val="5C739E"/>
                    </a:solidFill>
                  </a:tcPr>
                </a:tc>
                <a:tc hMerge="1">
                  <a:txBody>
                    <a:bodyPr/>
                    <a:lstStyle/>
                    <a:p>
                      <a:endParaRPr lang="en-US"/>
                    </a:p>
                  </a:txBody>
                  <a:tcPr/>
                </a:tc>
              </a:tr>
              <a:tr h="676564">
                <a:tc>
                  <a:txBody>
                    <a:bodyPr/>
                    <a:lstStyle/>
                    <a:p>
                      <a:r>
                        <a:rPr lang="en-US" sz="1800">
                          <a:solidFill>
                            <a:srgbClr val="FFC000"/>
                          </a:solidFill>
                          <a:effectLst/>
                        </a:rPr>
                        <a:t>The stationary phase is in the solid state of adsorption chromatography.</a:t>
                      </a:r>
                    </a:p>
                  </a:txBody>
                  <a:tcPr marL="235486" marR="75356" marT="37678" marB="37678" anchor="ctr">
                    <a:lnL>
                      <a:noFill/>
                    </a:lnL>
                    <a:lnR>
                      <a:noFill/>
                    </a:lnR>
                    <a:lnT>
                      <a:noFill/>
                    </a:lnT>
                    <a:lnB>
                      <a:noFill/>
                    </a:lnB>
                    <a:solidFill>
                      <a:srgbClr val="E3EBFA"/>
                    </a:solidFill>
                  </a:tcPr>
                </a:tc>
                <a:tc>
                  <a:txBody>
                    <a:bodyPr/>
                    <a:lstStyle/>
                    <a:p>
                      <a:r>
                        <a:rPr lang="en-US" sz="1800" dirty="0">
                          <a:solidFill>
                            <a:srgbClr val="7030A0"/>
                          </a:solidFill>
                          <a:effectLst/>
                        </a:rPr>
                        <a:t>The stationary phase is a liquid state in partition chromatography.</a:t>
                      </a:r>
                    </a:p>
                  </a:txBody>
                  <a:tcPr marL="235486" marR="75356" marT="37678" marB="37678" anchor="ctr">
                    <a:lnL>
                      <a:noFill/>
                    </a:lnL>
                    <a:lnR>
                      <a:noFill/>
                    </a:lnR>
                    <a:lnT>
                      <a:noFill/>
                    </a:lnT>
                    <a:lnB>
                      <a:noFill/>
                    </a:lnB>
                    <a:solidFill>
                      <a:srgbClr val="F7F9FC"/>
                    </a:solidFill>
                  </a:tcPr>
                </a:tc>
              </a:tr>
              <a:tr h="386149">
                <a:tc gridSpan="2">
                  <a:txBody>
                    <a:bodyPr/>
                    <a:lstStyle/>
                    <a:p>
                      <a:pPr algn="ctr"/>
                      <a:r>
                        <a:rPr lang="en-US" sz="1800" b="1" dirty="0">
                          <a:solidFill>
                            <a:srgbClr val="FFC000"/>
                          </a:solidFill>
                          <a:effectLst/>
                        </a:rPr>
                        <a:t> </a:t>
                      </a:r>
                      <a:r>
                        <a:rPr lang="en-US" sz="2000" b="1" dirty="0">
                          <a:solidFill>
                            <a:srgbClr val="FFC000"/>
                          </a:solidFill>
                          <a:effectLst/>
                        </a:rPr>
                        <a:t>Developments</a:t>
                      </a:r>
                      <a:endParaRPr lang="en-US" sz="2000" dirty="0">
                        <a:solidFill>
                          <a:srgbClr val="FFC000"/>
                        </a:solidFill>
                        <a:effectLst/>
                      </a:endParaRPr>
                    </a:p>
                  </a:txBody>
                  <a:tcPr marL="75356" marR="75356" marT="37678" marB="37678" anchor="ctr">
                    <a:lnL>
                      <a:noFill/>
                    </a:lnL>
                    <a:lnR>
                      <a:noFill/>
                    </a:lnR>
                    <a:lnT>
                      <a:noFill/>
                    </a:lnT>
                    <a:lnB>
                      <a:noFill/>
                    </a:lnB>
                    <a:solidFill>
                      <a:srgbClr val="5C739E"/>
                    </a:solidFill>
                  </a:tcPr>
                </a:tc>
                <a:tc hMerge="1">
                  <a:txBody>
                    <a:bodyPr/>
                    <a:lstStyle/>
                    <a:p>
                      <a:endParaRPr lang="en-US"/>
                    </a:p>
                  </a:txBody>
                  <a:tcPr/>
                </a:tc>
              </a:tr>
              <a:tr h="676564">
                <a:tc>
                  <a:txBody>
                    <a:bodyPr/>
                    <a:lstStyle/>
                    <a:p>
                      <a:r>
                        <a:rPr lang="en-US" sz="1800" dirty="0">
                          <a:solidFill>
                            <a:srgbClr val="FFC000"/>
                          </a:solidFill>
                          <a:effectLst/>
                        </a:rPr>
                        <a:t>Adsorption chromatography was not further developed.</a:t>
                      </a:r>
                    </a:p>
                  </a:txBody>
                  <a:tcPr marL="235486" marR="75356" marT="37678" marB="37678" anchor="ctr">
                    <a:lnL>
                      <a:noFill/>
                    </a:lnL>
                    <a:lnR>
                      <a:noFill/>
                    </a:lnR>
                    <a:lnT>
                      <a:noFill/>
                    </a:lnT>
                    <a:lnB>
                      <a:noFill/>
                    </a:lnB>
                    <a:solidFill>
                      <a:srgbClr val="E3EBFA"/>
                    </a:solidFill>
                  </a:tcPr>
                </a:tc>
                <a:tc>
                  <a:txBody>
                    <a:bodyPr/>
                    <a:lstStyle/>
                    <a:p>
                      <a:r>
                        <a:rPr lang="en-US" sz="1800" dirty="0">
                          <a:solidFill>
                            <a:srgbClr val="7030A0"/>
                          </a:solidFill>
                          <a:effectLst/>
                        </a:rPr>
                        <a:t>Partition chromatography leads to the development of other types of chromatography.</a:t>
                      </a:r>
                    </a:p>
                  </a:txBody>
                  <a:tcPr marL="235486" marR="75356" marT="37678" marB="37678" anchor="ctr">
                    <a:lnL>
                      <a:noFill/>
                    </a:lnL>
                    <a:lnR>
                      <a:noFill/>
                    </a:lnR>
                    <a:lnT>
                      <a:noFill/>
                    </a:lnT>
                    <a:lnB>
                      <a:noFill/>
                    </a:lnB>
                    <a:solidFill>
                      <a:srgbClr val="F7F9FC"/>
                    </a:solidFill>
                  </a:tcPr>
                </a:tc>
              </a:tr>
            </a:tbl>
          </a:graphicData>
        </a:graphic>
      </p:graphicFrame>
    </p:spTree>
    <p:extLst>
      <p:ext uri="{BB962C8B-B14F-4D97-AF65-F5344CB8AC3E}">
        <p14:creationId xmlns:p14="http://schemas.microsoft.com/office/powerpoint/2010/main" val="360523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lstStyle/>
          <a:p>
            <a:r>
              <a:rPr lang="en-US" dirty="0" smtClean="0"/>
              <a:t>Theory </a:t>
            </a:r>
            <a:endParaRPr lang="en-US" dirty="0"/>
          </a:p>
        </p:txBody>
      </p:sp>
      <p:sp>
        <p:nvSpPr>
          <p:cNvPr id="3" name="Content Placeholder 2"/>
          <p:cNvSpPr>
            <a:spLocks noGrp="1"/>
          </p:cNvSpPr>
          <p:nvPr>
            <p:ph idx="1"/>
          </p:nvPr>
        </p:nvSpPr>
        <p:spPr>
          <a:xfrm>
            <a:off x="1097869" y="1248001"/>
            <a:ext cx="9905999" cy="3541714"/>
          </a:xfrm>
        </p:spPr>
        <p:txBody>
          <a:bodyPr>
            <a:normAutofit fontScale="92500" lnSpcReduction="20000"/>
          </a:bodyPr>
          <a:lstStyle/>
          <a:p>
            <a:pPr marL="0" indent="0">
              <a:buNone/>
            </a:pPr>
            <a:r>
              <a:rPr lang="en-US" dirty="0" smtClean="0"/>
              <a:t>Two types of forces operate when a drop of solution is applied on the filter paper and treated with the mobile phase.</a:t>
            </a:r>
          </a:p>
          <a:p>
            <a:pPr marL="457200" indent="-457200">
              <a:buAutoNum type="arabicPeriod"/>
            </a:pPr>
            <a:r>
              <a:rPr lang="en-US" dirty="0" smtClean="0">
                <a:solidFill>
                  <a:srgbClr val="FF0000"/>
                </a:solidFill>
              </a:rPr>
              <a:t>Propelling force </a:t>
            </a:r>
            <a:r>
              <a:rPr lang="en-US" dirty="0" smtClean="0"/>
              <a:t>It tries the substances in the direction of the flow of solvent. The depends on:-</a:t>
            </a:r>
          </a:p>
          <a:p>
            <a:pPr marL="457200" indent="-457200">
              <a:buAutoNum type="arabicPeriod"/>
            </a:pPr>
            <a:r>
              <a:rPr lang="en-US" dirty="0" smtClean="0"/>
              <a:t>1. The rate of solvent flow 2. the solubility of the substances in the solvent.</a:t>
            </a:r>
          </a:p>
          <a:p>
            <a:pPr marL="457200" indent="-457200">
              <a:buAutoNum type="arabicPeriod"/>
            </a:pPr>
            <a:r>
              <a:rPr lang="en-US" dirty="0" smtClean="0"/>
              <a:t>3. </a:t>
            </a:r>
            <a:r>
              <a:rPr lang="en-US" dirty="0"/>
              <a:t>T</a:t>
            </a:r>
            <a:r>
              <a:rPr lang="en-US" dirty="0" smtClean="0"/>
              <a:t>he component with higher solubility in the mobile phase will move faster along the filter than less soluble component.</a:t>
            </a:r>
          </a:p>
          <a:p>
            <a:pPr marL="0" indent="0">
              <a:buNone/>
            </a:pPr>
            <a:r>
              <a:rPr lang="en-US" dirty="0" smtClean="0">
                <a:solidFill>
                  <a:srgbClr val="FF0000"/>
                </a:solidFill>
              </a:rPr>
              <a:t>2.   Retarding forces</a:t>
            </a:r>
          </a:p>
        </p:txBody>
      </p:sp>
    </p:spTree>
    <p:extLst>
      <p:ext uri="{BB962C8B-B14F-4D97-AF65-F5344CB8AC3E}">
        <p14:creationId xmlns:p14="http://schemas.microsoft.com/office/powerpoint/2010/main" val="274119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00" y="249809"/>
            <a:ext cx="9905998" cy="871069"/>
          </a:xfrm>
        </p:spPr>
        <p:txBody>
          <a:bodyPr/>
          <a:lstStyle/>
          <a:p>
            <a:r>
              <a:rPr lang="en-US" dirty="0"/>
              <a:t>PAPER CHROMATOGRAPHY</a:t>
            </a:r>
          </a:p>
        </p:txBody>
      </p:sp>
      <p:sp>
        <p:nvSpPr>
          <p:cNvPr id="3" name="Content Placeholder 2"/>
          <p:cNvSpPr>
            <a:spLocks noGrp="1"/>
          </p:cNvSpPr>
          <p:nvPr>
            <p:ph idx="1"/>
          </p:nvPr>
        </p:nvSpPr>
        <p:spPr>
          <a:xfrm>
            <a:off x="1126663" y="1467823"/>
            <a:ext cx="9905999" cy="3541714"/>
          </a:xfrm>
        </p:spPr>
        <p:txBody>
          <a:bodyPr/>
          <a:lstStyle/>
          <a:p>
            <a:r>
              <a:rPr lang="en-US" dirty="0"/>
              <a:t>PRACTICAL REQUIREMENTS</a:t>
            </a:r>
          </a:p>
          <a:p>
            <a:r>
              <a:rPr lang="en-US" dirty="0"/>
              <a:t> 1)Stationary phase &amp; papers used</a:t>
            </a:r>
          </a:p>
          <a:p>
            <a:r>
              <a:rPr lang="en-US" dirty="0"/>
              <a:t>2)Application of sample</a:t>
            </a:r>
          </a:p>
          <a:p>
            <a:r>
              <a:rPr lang="en-US" dirty="0"/>
              <a:t>3)Mobile phase</a:t>
            </a:r>
          </a:p>
          <a:p>
            <a:r>
              <a:rPr lang="en-US" dirty="0"/>
              <a:t>4)Development technique</a:t>
            </a:r>
          </a:p>
          <a:p>
            <a:r>
              <a:rPr lang="en-US" dirty="0"/>
              <a:t>5)Detecting or Visualizing agents</a:t>
            </a:r>
          </a:p>
          <a:p>
            <a:endParaRPr 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103" y="1651819"/>
            <a:ext cx="5383161" cy="339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20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27" y="284690"/>
            <a:ext cx="9905998" cy="818396"/>
          </a:xfrm>
        </p:spPr>
        <p:txBody>
          <a:bodyPr/>
          <a:lstStyle/>
          <a:p>
            <a:r>
              <a:rPr lang="en-US" dirty="0" smtClean="0"/>
              <a:t>Paper Chromatography</a:t>
            </a:r>
            <a:endParaRPr lang="en-US" dirty="0"/>
          </a:p>
        </p:txBody>
      </p:sp>
      <p:sp>
        <p:nvSpPr>
          <p:cNvPr id="3" name="Content Placeholder 2"/>
          <p:cNvSpPr>
            <a:spLocks noGrp="1"/>
          </p:cNvSpPr>
          <p:nvPr>
            <p:ph idx="1"/>
          </p:nvPr>
        </p:nvSpPr>
        <p:spPr/>
        <p:txBody>
          <a:bodyPr/>
          <a:lstStyle/>
          <a:p>
            <a:pPr algn="just"/>
            <a:r>
              <a:rPr lang="en-US" dirty="0" smtClean="0"/>
              <a:t>A wide variety of paper are available depending in their size, shape, porosities, thickness and chemical treatments. Generally paper is composed of randomly directed cellulose fibers. Cellulose itself is a network of polymeric  carbohydrate chains possessing hydrophilic character and cross linked stable hydrogen bonded system.</a:t>
            </a:r>
          </a:p>
          <a:p>
            <a:endParaRPr lang="en-US" dirty="0"/>
          </a:p>
        </p:txBody>
      </p:sp>
    </p:spTree>
    <p:extLst>
      <p:ext uri="{BB962C8B-B14F-4D97-AF65-F5344CB8AC3E}">
        <p14:creationId xmlns:p14="http://schemas.microsoft.com/office/powerpoint/2010/main" val="223326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3" y="618518"/>
            <a:ext cx="7446533" cy="827223"/>
          </a:xfrm>
        </p:spPr>
        <p:txBody>
          <a:bodyPr/>
          <a:lstStyle/>
          <a:p>
            <a:r>
              <a:rPr lang="en-US" u="sng" dirty="0">
                <a:solidFill>
                  <a:srgbClr val="FF0066"/>
                </a:solidFill>
                <a:latin typeface="Calibri" pitchFamily="34" charset="0"/>
              </a:rPr>
              <a:t>PAPER CHROMATOGRAPHY</a:t>
            </a:r>
            <a:endParaRPr lang="en-US" dirty="0"/>
          </a:p>
        </p:txBody>
      </p:sp>
      <p:sp>
        <p:nvSpPr>
          <p:cNvPr id="2" name="Content Placeholder 1"/>
          <p:cNvSpPr>
            <a:spLocks noGrp="1"/>
          </p:cNvSpPr>
          <p:nvPr>
            <p:ph idx="1"/>
          </p:nvPr>
        </p:nvSpPr>
        <p:spPr>
          <a:xfrm>
            <a:off x="1141413" y="1841714"/>
            <a:ext cx="9905999" cy="3541714"/>
          </a:xfrm>
        </p:spPr>
        <p:txBody>
          <a:bodyPr>
            <a:normAutofit lnSpcReduction="10000"/>
          </a:bodyPr>
          <a:lstStyle/>
          <a:p>
            <a:r>
              <a:rPr lang="en-US" dirty="0">
                <a:solidFill>
                  <a:srgbClr val="FFCC00"/>
                </a:solidFill>
                <a:latin typeface="Constantia" panose="02030602050306030303" pitchFamily="18" charset="0"/>
              </a:rPr>
              <a:t>Modified Papers </a:t>
            </a:r>
            <a:r>
              <a:rPr lang="en-US" dirty="0">
                <a:latin typeface="Constantia" panose="02030602050306030303" pitchFamily="18" charset="0"/>
              </a:rPr>
              <a:t>– acid or base washed filter paper, glass fiber type paper.</a:t>
            </a:r>
          </a:p>
          <a:p>
            <a:r>
              <a:rPr lang="en-US" dirty="0">
                <a:solidFill>
                  <a:srgbClr val="FFCC00"/>
                </a:solidFill>
                <a:latin typeface="Constantia" panose="02030602050306030303" pitchFamily="18" charset="0"/>
              </a:rPr>
              <a:t>Hydrophilic Papers</a:t>
            </a:r>
            <a:r>
              <a:rPr lang="en-US" dirty="0">
                <a:latin typeface="Constantia" panose="02030602050306030303" pitchFamily="18" charset="0"/>
              </a:rPr>
              <a:t> – Papers modified with methanol, </a:t>
            </a:r>
            <a:r>
              <a:rPr lang="en-US" dirty="0" smtClean="0">
                <a:latin typeface="Constantia" panose="02030602050306030303" pitchFamily="18" charset="0"/>
              </a:rPr>
              <a:t> </a:t>
            </a:r>
            <a:r>
              <a:rPr lang="en-US" dirty="0">
                <a:latin typeface="Constantia" panose="02030602050306030303" pitchFamily="18" charset="0"/>
              </a:rPr>
              <a:t>glycol, glycerol etc.</a:t>
            </a:r>
          </a:p>
          <a:p>
            <a:r>
              <a:rPr lang="en-US" dirty="0">
                <a:solidFill>
                  <a:srgbClr val="FFCC00"/>
                </a:solidFill>
                <a:latin typeface="Constantia" panose="02030602050306030303" pitchFamily="18" charset="0"/>
              </a:rPr>
              <a:t>Hydrophobic papers </a:t>
            </a:r>
            <a:r>
              <a:rPr lang="en-US" dirty="0">
                <a:latin typeface="Constantia" panose="02030602050306030303" pitchFamily="18" charset="0"/>
              </a:rPr>
              <a:t>– acetylation of  OH groups leads to hydrophobic </a:t>
            </a:r>
            <a:r>
              <a:rPr lang="en-US" dirty="0" smtClean="0">
                <a:latin typeface="Constantia" panose="02030602050306030303" pitchFamily="18" charset="0"/>
              </a:rPr>
              <a:t>nature.</a:t>
            </a:r>
            <a:endParaRPr lang="en-US" dirty="0">
              <a:latin typeface="Constantia" panose="02030602050306030303" pitchFamily="18" charset="0"/>
            </a:endParaRPr>
          </a:p>
          <a:p>
            <a:r>
              <a:rPr lang="en-US" dirty="0">
                <a:latin typeface="Constantia" panose="02030602050306030303" pitchFamily="18" charset="0"/>
              </a:rPr>
              <a:t>Impregnation of silica, alumna, or ion exchange resins can also be made.</a:t>
            </a:r>
            <a:endParaRPr lang="en-IN" dirty="0">
              <a:latin typeface="Constantia" panose="02030602050306030303" pitchFamily="18" charset="0"/>
            </a:endParaRPr>
          </a:p>
          <a:p>
            <a:endParaRPr lang="en-US" dirty="0"/>
          </a:p>
        </p:txBody>
      </p:sp>
    </p:spTree>
    <p:extLst>
      <p:ext uri="{BB962C8B-B14F-4D97-AF65-F5344CB8AC3E}">
        <p14:creationId xmlns:p14="http://schemas.microsoft.com/office/powerpoint/2010/main" val="368811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717" y="118161"/>
            <a:ext cx="8229600" cy="985838"/>
          </a:xfrm>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8195" name="Content Placeholder 2"/>
          <p:cNvSpPr>
            <a:spLocks noGrp="1"/>
          </p:cNvSpPr>
          <p:nvPr>
            <p:ph idx="1"/>
          </p:nvPr>
        </p:nvSpPr>
        <p:spPr>
          <a:xfrm>
            <a:off x="766120" y="1103999"/>
            <a:ext cx="7772400" cy="5072063"/>
          </a:xfrm>
        </p:spPr>
        <p:txBody>
          <a:bodyPr>
            <a:normAutofit fontScale="92500" lnSpcReduction="20000"/>
          </a:bodyPr>
          <a:lstStyle/>
          <a:p>
            <a:pPr eaLnBrk="1" hangingPunct="1">
              <a:defRPr/>
            </a:pPr>
            <a:endParaRPr lang="en-US" sz="2600" u="sng" dirty="0">
              <a:solidFill>
                <a:srgbClr val="CC9900"/>
              </a:solidFill>
              <a:latin typeface="Constantia" pitchFamily="18" charset="0"/>
            </a:endParaRPr>
          </a:p>
          <a:p>
            <a:pPr eaLnBrk="1" hangingPunct="1">
              <a:defRPr/>
            </a:pPr>
            <a:r>
              <a:rPr lang="en-US" sz="2600" u="sng" dirty="0">
                <a:solidFill>
                  <a:srgbClr val="CC9900"/>
                </a:solidFill>
                <a:latin typeface="Constantia" pitchFamily="18" charset="0"/>
              </a:rPr>
              <a:t>STATIONARY PHASE AND PAPERS USED</a:t>
            </a:r>
          </a:p>
          <a:p>
            <a:pPr algn="just">
              <a:lnSpc>
                <a:spcPct val="80000"/>
              </a:lnSpc>
              <a:buFontTx/>
              <a:buNone/>
              <a:defRPr/>
            </a:pPr>
            <a:r>
              <a:rPr lang="en-US" sz="2600" dirty="0">
                <a:latin typeface="Constantia" pitchFamily="18" charset="0"/>
              </a:rPr>
              <a:t>   </a:t>
            </a:r>
            <a:r>
              <a:rPr lang="en-US" sz="2600" dirty="0" err="1" smtClean="0">
                <a:latin typeface="Constantia" pitchFamily="18" charset="0"/>
              </a:rPr>
              <a:t>Whatman</a:t>
            </a:r>
            <a:r>
              <a:rPr lang="en-US" sz="2600" dirty="0" smtClean="0">
                <a:latin typeface="Constantia" pitchFamily="18" charset="0"/>
              </a:rPr>
              <a:t> </a:t>
            </a:r>
            <a:r>
              <a:rPr lang="en-US" sz="2600" dirty="0">
                <a:latin typeface="Constantia" pitchFamily="18" charset="0"/>
              </a:rPr>
              <a:t>filter papers of different grades like No.1, No.2, No.3, No.4, No.20, No.40, No.42 etc are used. </a:t>
            </a:r>
            <a:r>
              <a:rPr lang="en-US" sz="2600" dirty="0">
                <a:solidFill>
                  <a:schemeClr val="tx1">
                    <a:lumMod val="95000"/>
                  </a:schemeClr>
                </a:solidFill>
                <a:latin typeface="Constantia" pitchFamily="18" charset="0"/>
              </a:rPr>
              <a:t>In general this paper contains 98-99% of </a:t>
            </a:r>
            <a:r>
              <a:rPr lang="el-GR" sz="2600" dirty="0">
                <a:latin typeface="Constantia" pitchFamily="18" charset="0"/>
              </a:rPr>
              <a:t>α</a:t>
            </a:r>
            <a:r>
              <a:rPr lang="en-US" sz="2600" dirty="0">
                <a:solidFill>
                  <a:schemeClr val="tx1">
                    <a:lumMod val="95000"/>
                  </a:schemeClr>
                </a:solidFill>
                <a:latin typeface="Constantia" pitchFamily="18" charset="0"/>
              </a:rPr>
              <a:t>-cellulose, 0.3 – 1% </a:t>
            </a:r>
            <a:r>
              <a:rPr lang="el-GR" sz="2600" dirty="0" smtClean="0">
                <a:latin typeface="Constantia" pitchFamily="18" charset="0"/>
              </a:rPr>
              <a:t>β</a:t>
            </a:r>
            <a:r>
              <a:rPr lang="en-US" sz="2800" dirty="0"/>
              <a:t>-</a:t>
            </a:r>
            <a:r>
              <a:rPr lang="en-US" sz="2600" dirty="0" smtClean="0">
                <a:solidFill>
                  <a:schemeClr val="tx1">
                    <a:lumMod val="95000"/>
                  </a:schemeClr>
                </a:solidFill>
                <a:latin typeface="Constantia" pitchFamily="18" charset="0"/>
              </a:rPr>
              <a:t>cellulose</a:t>
            </a:r>
          </a:p>
          <a:p>
            <a:pPr algn="just">
              <a:lnSpc>
                <a:spcPct val="80000"/>
              </a:lnSpc>
              <a:buFontTx/>
              <a:buNone/>
              <a:defRPr/>
            </a:pPr>
            <a:endParaRPr lang="en-US" sz="2600" u="sng" dirty="0">
              <a:solidFill>
                <a:schemeClr val="tx1">
                  <a:lumMod val="95000"/>
                </a:schemeClr>
              </a:solidFill>
              <a:latin typeface="Constantia" pitchFamily="18" charset="0"/>
            </a:endParaRPr>
          </a:p>
          <a:p>
            <a:pPr algn="just">
              <a:lnSpc>
                <a:spcPct val="80000"/>
              </a:lnSpc>
              <a:buFontTx/>
              <a:buNone/>
              <a:defRPr/>
            </a:pPr>
            <a:r>
              <a:rPr lang="en-US" sz="2600" u="sng" dirty="0" smtClean="0">
                <a:solidFill>
                  <a:srgbClr val="FFC000"/>
                </a:solidFill>
                <a:latin typeface="Constantia" pitchFamily="18" charset="0"/>
              </a:rPr>
              <a:t>Factors </a:t>
            </a:r>
            <a:r>
              <a:rPr lang="en-US" sz="2600" u="sng" dirty="0">
                <a:solidFill>
                  <a:srgbClr val="FFC000"/>
                </a:solidFill>
                <a:latin typeface="Constantia" pitchFamily="18" charset="0"/>
              </a:rPr>
              <a:t>that governs the choice of </a:t>
            </a:r>
            <a:r>
              <a:rPr lang="en-US" sz="2600" u="sng" dirty="0" smtClean="0">
                <a:solidFill>
                  <a:srgbClr val="FFC000"/>
                </a:solidFill>
                <a:latin typeface="Constantia" pitchFamily="18" charset="0"/>
              </a:rPr>
              <a:t>paper:</a:t>
            </a:r>
          </a:p>
          <a:p>
            <a:pPr algn="just">
              <a:lnSpc>
                <a:spcPct val="80000"/>
              </a:lnSpc>
              <a:buFontTx/>
              <a:buNone/>
              <a:defRPr/>
            </a:pPr>
            <a:endParaRPr lang="en-US" sz="2600" u="sng" dirty="0" smtClean="0">
              <a:solidFill>
                <a:srgbClr val="FFC000"/>
              </a:solidFill>
              <a:latin typeface="Constantia" pitchFamily="18" charset="0"/>
            </a:endParaRPr>
          </a:p>
          <a:p>
            <a:pPr algn="just">
              <a:lnSpc>
                <a:spcPct val="80000"/>
              </a:lnSpc>
              <a:buFont typeface="Wingdings" pitchFamily="2" charset="2"/>
              <a:buChar char="Ø"/>
              <a:defRPr/>
            </a:pPr>
            <a:r>
              <a:rPr lang="en-US" sz="2600" dirty="0" smtClean="0">
                <a:solidFill>
                  <a:srgbClr val="00FF00"/>
                </a:solidFill>
                <a:latin typeface="Constantia" pitchFamily="18" charset="0"/>
              </a:rPr>
              <a:t>Nature </a:t>
            </a:r>
            <a:r>
              <a:rPr lang="en-US" sz="2600" dirty="0">
                <a:solidFill>
                  <a:srgbClr val="00FF00"/>
                </a:solidFill>
                <a:latin typeface="Constantia" pitchFamily="18" charset="0"/>
              </a:rPr>
              <a:t>of Sample and solvents </a:t>
            </a:r>
            <a:r>
              <a:rPr lang="en-US" sz="2600" dirty="0" smtClean="0">
                <a:solidFill>
                  <a:srgbClr val="00FF00"/>
                </a:solidFill>
                <a:latin typeface="Constantia" pitchFamily="18" charset="0"/>
              </a:rPr>
              <a:t>used.</a:t>
            </a:r>
          </a:p>
          <a:p>
            <a:pPr algn="just">
              <a:lnSpc>
                <a:spcPct val="80000"/>
              </a:lnSpc>
              <a:buFont typeface="Wingdings" pitchFamily="2" charset="2"/>
              <a:buChar char="Ø"/>
              <a:defRPr/>
            </a:pPr>
            <a:r>
              <a:rPr lang="en-US" sz="2600" dirty="0" smtClean="0">
                <a:solidFill>
                  <a:srgbClr val="00FF00"/>
                </a:solidFill>
                <a:latin typeface="Constantia" pitchFamily="18" charset="0"/>
              </a:rPr>
              <a:t>Based </a:t>
            </a:r>
            <a:r>
              <a:rPr lang="en-US" sz="2600" dirty="0">
                <a:solidFill>
                  <a:srgbClr val="00FF00"/>
                </a:solidFill>
                <a:latin typeface="Constantia" pitchFamily="18" charset="0"/>
              </a:rPr>
              <a:t>on Quantitative or Qualitative </a:t>
            </a:r>
            <a:r>
              <a:rPr lang="en-US" sz="2600" dirty="0" smtClean="0">
                <a:solidFill>
                  <a:srgbClr val="00FF00"/>
                </a:solidFill>
                <a:latin typeface="Constantia" pitchFamily="18" charset="0"/>
              </a:rPr>
              <a:t>analysis.</a:t>
            </a:r>
          </a:p>
          <a:p>
            <a:pPr algn="just">
              <a:lnSpc>
                <a:spcPct val="80000"/>
              </a:lnSpc>
              <a:buFont typeface="Wingdings" pitchFamily="2" charset="2"/>
              <a:buChar char="Ø"/>
              <a:defRPr/>
            </a:pPr>
            <a:r>
              <a:rPr lang="en-US" sz="2600" dirty="0" smtClean="0">
                <a:solidFill>
                  <a:srgbClr val="00FF00"/>
                </a:solidFill>
                <a:latin typeface="Constantia" pitchFamily="18" charset="0"/>
              </a:rPr>
              <a:t>Based </a:t>
            </a:r>
            <a:r>
              <a:rPr lang="en-US" sz="2600" dirty="0">
                <a:solidFill>
                  <a:srgbClr val="00FF00"/>
                </a:solidFill>
                <a:latin typeface="Constantia" pitchFamily="18" charset="0"/>
              </a:rPr>
              <a:t>on thickness of the paper.</a:t>
            </a:r>
          </a:p>
          <a:p>
            <a:pPr eaLnBrk="1" hangingPunct="1">
              <a:buFontTx/>
              <a:buNone/>
              <a:defRPr/>
            </a:pPr>
            <a:endParaRPr lang="en-US" sz="2600" dirty="0">
              <a:latin typeface="Constantia" pitchFamily="18" charset="0"/>
            </a:endParaRPr>
          </a:p>
          <a:p>
            <a:pPr eaLnBrk="1" hangingPunct="1">
              <a:buFontTx/>
              <a:buNone/>
              <a:defRPr/>
            </a:pPr>
            <a:r>
              <a:rPr lang="en-US" sz="2600" dirty="0">
                <a:latin typeface="Constantia" pitchFamily="18" charset="0"/>
              </a:rPr>
              <a:t>   </a:t>
            </a:r>
            <a:endParaRPr lang="en-IN" sz="2600" dirty="0">
              <a:latin typeface="Constantia" pitchFamily="18" charset="0"/>
            </a:endParaRPr>
          </a:p>
        </p:txBody>
      </p:sp>
      <p:pic>
        <p:nvPicPr>
          <p:cNvPr id="9220" name="Picture 5" descr="http://www.voigtglobal.com/images/whatman-grade-41-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727" y="2729385"/>
            <a:ext cx="264318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472264"/>
      </p:ext>
    </p:extLst>
  </p:cSld>
  <p:clrMapOvr>
    <a:masterClrMapping/>
  </p:clrMapOvr>
  <p:transition advClick="0">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138" y="297242"/>
            <a:ext cx="9905998" cy="876650"/>
          </a:xfrm>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10243" name="Content Placeholder 2"/>
          <p:cNvSpPr>
            <a:spLocks noGrp="1"/>
          </p:cNvSpPr>
          <p:nvPr>
            <p:ph idx="1"/>
          </p:nvPr>
        </p:nvSpPr>
        <p:spPr>
          <a:xfrm>
            <a:off x="1442138" y="1861237"/>
            <a:ext cx="9357667" cy="4500563"/>
          </a:xfrm>
        </p:spPr>
        <p:txBody>
          <a:bodyPr>
            <a:normAutofit lnSpcReduction="10000"/>
          </a:bodyPr>
          <a:lstStyle/>
          <a:p>
            <a:r>
              <a:rPr lang="en-US" sz="2600" dirty="0">
                <a:solidFill>
                  <a:srgbClr val="FFCC00"/>
                </a:solidFill>
                <a:latin typeface="Constantia" panose="02030602050306030303" pitchFamily="18" charset="0"/>
              </a:rPr>
              <a:t>Modified Papers </a:t>
            </a:r>
            <a:r>
              <a:rPr lang="en-US" sz="2600" dirty="0">
                <a:latin typeface="Constantia" panose="02030602050306030303" pitchFamily="18" charset="0"/>
              </a:rPr>
              <a:t>– acid or base washed filter paper, glass fiber type paper.</a:t>
            </a:r>
          </a:p>
          <a:p>
            <a:r>
              <a:rPr lang="en-US" sz="2600" dirty="0">
                <a:solidFill>
                  <a:srgbClr val="FFCC00"/>
                </a:solidFill>
                <a:latin typeface="Constantia" panose="02030602050306030303" pitchFamily="18" charset="0"/>
              </a:rPr>
              <a:t>Hydrophilic Papers</a:t>
            </a:r>
            <a:r>
              <a:rPr lang="en-US" sz="2600" dirty="0">
                <a:latin typeface="Constantia" panose="02030602050306030303" pitchFamily="18" charset="0"/>
              </a:rPr>
              <a:t> – Papers modified with methanol, </a:t>
            </a:r>
            <a:r>
              <a:rPr lang="en-US" sz="2600" dirty="0" err="1">
                <a:latin typeface="Constantia" panose="02030602050306030303" pitchFamily="18" charset="0"/>
              </a:rPr>
              <a:t>formamide</a:t>
            </a:r>
            <a:r>
              <a:rPr lang="en-US" sz="2600" dirty="0">
                <a:latin typeface="Constantia" panose="02030602050306030303" pitchFamily="18" charset="0"/>
              </a:rPr>
              <a:t>, glycol, glycerol etc.</a:t>
            </a:r>
          </a:p>
          <a:p>
            <a:r>
              <a:rPr lang="en-US" sz="2600" dirty="0">
                <a:solidFill>
                  <a:srgbClr val="FFCC00"/>
                </a:solidFill>
                <a:latin typeface="Constantia" panose="02030602050306030303" pitchFamily="18" charset="0"/>
              </a:rPr>
              <a:t>Hydrophobic papers </a:t>
            </a:r>
            <a:r>
              <a:rPr lang="en-US" sz="2600" dirty="0">
                <a:latin typeface="Constantia" panose="02030602050306030303" pitchFamily="18" charset="0"/>
              </a:rPr>
              <a:t>– acetylation of  OH groups leads to hydrophobic nature, hence can be used for reverse phase chromatography.</a:t>
            </a:r>
          </a:p>
          <a:p>
            <a:r>
              <a:rPr lang="en-US" sz="2600" dirty="0">
                <a:latin typeface="Constantia" panose="02030602050306030303" pitchFamily="18" charset="0"/>
              </a:rPr>
              <a:t>Impregnation of silica, alumna, or ion exchange resins can also be made.</a:t>
            </a:r>
            <a:endParaRPr lang="en-IN" sz="2600" dirty="0">
              <a:latin typeface="Constantia" panose="02030602050306030303" pitchFamily="18" charset="0"/>
            </a:endParaRPr>
          </a:p>
        </p:txBody>
      </p:sp>
    </p:spTree>
    <p:extLst>
      <p:ext uri="{BB962C8B-B14F-4D97-AF65-F5344CB8AC3E}">
        <p14:creationId xmlns:p14="http://schemas.microsoft.com/office/powerpoint/2010/main" val="824979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z="3200" dirty="0">
                <a:solidFill>
                  <a:srgbClr val="FF0066"/>
                </a:solidFill>
                <a:latin typeface="Calibri" pitchFamily="34" charset="0"/>
              </a:rPr>
              <a:t>PREPARATION OF PAPER</a:t>
            </a:r>
          </a:p>
        </p:txBody>
      </p:sp>
      <p:sp>
        <p:nvSpPr>
          <p:cNvPr id="12291" name="Rectangle 3"/>
          <p:cNvSpPr>
            <a:spLocks noGrp="1" noChangeArrowheads="1"/>
          </p:cNvSpPr>
          <p:nvPr>
            <p:ph type="body" idx="1"/>
          </p:nvPr>
        </p:nvSpPr>
        <p:spPr>
          <a:xfrm>
            <a:off x="222422" y="1928663"/>
            <a:ext cx="7302843" cy="3596501"/>
          </a:xfrm>
        </p:spPr>
        <p:txBody>
          <a:bodyPr>
            <a:normAutofit/>
          </a:bodyPr>
          <a:lstStyle/>
          <a:p>
            <a:pPr marL="609600" indent="-609600">
              <a:defRPr/>
            </a:pPr>
            <a:r>
              <a:rPr lang="en-US" sz="2600" dirty="0">
                <a:solidFill>
                  <a:schemeClr val="tx1">
                    <a:lumMod val="95000"/>
                  </a:schemeClr>
                </a:solidFill>
                <a:latin typeface="Constantia" pitchFamily="18" charset="0"/>
              </a:rPr>
              <a:t>Cut the paper into desired shape and size depending upon work to be carried out.</a:t>
            </a:r>
          </a:p>
          <a:p>
            <a:pPr marL="609600" indent="-609600">
              <a:lnSpc>
                <a:spcPct val="80000"/>
              </a:lnSpc>
              <a:defRPr/>
            </a:pPr>
            <a:r>
              <a:rPr lang="en-US" sz="2600" dirty="0">
                <a:solidFill>
                  <a:schemeClr val="tx1">
                    <a:lumMod val="95000"/>
                  </a:schemeClr>
                </a:solidFill>
                <a:latin typeface="Constantia" pitchFamily="18" charset="0"/>
              </a:rPr>
              <a:t>The starting line is marked on the paper with an ordinary pencil 5cm from the bottom edge.</a:t>
            </a:r>
          </a:p>
          <a:p>
            <a:pPr marL="609600" indent="-609600">
              <a:lnSpc>
                <a:spcPct val="80000"/>
              </a:lnSpc>
              <a:defRPr/>
            </a:pPr>
            <a:r>
              <a:rPr lang="en-US" sz="2600" dirty="0">
                <a:solidFill>
                  <a:schemeClr val="tx1">
                    <a:lumMod val="95000"/>
                  </a:schemeClr>
                </a:solidFill>
                <a:latin typeface="Constantia" pitchFamily="18" charset="0"/>
              </a:rPr>
              <a:t>On the staring line marks are made 2cm apart from each other.</a:t>
            </a:r>
          </a:p>
          <a:p>
            <a:pPr marL="609600" indent="-609600">
              <a:lnSpc>
                <a:spcPct val="80000"/>
              </a:lnSpc>
              <a:defRPr/>
            </a:pPr>
            <a:endParaRPr lang="en-US" dirty="0">
              <a:solidFill>
                <a:schemeClr val="bg1"/>
              </a:solidFill>
            </a:endParaRPr>
          </a:p>
        </p:txBody>
      </p:sp>
      <p:pic>
        <p:nvPicPr>
          <p:cNvPr id="12292" name="Picture 4" descr="chromatography strips"/>
          <p:cNvPicPr>
            <a:picLocks noChangeAspect="1" noChangeArrowheads="1"/>
          </p:cNvPicPr>
          <p:nvPr/>
        </p:nvPicPr>
        <p:blipFill>
          <a:blip r:embed="rId2">
            <a:extLst>
              <a:ext uri="{28A0092B-C50C-407E-A947-70E740481C1C}">
                <a14:useLocalDpi xmlns:a14="http://schemas.microsoft.com/office/drawing/2010/main" val="0"/>
              </a:ext>
            </a:extLst>
          </a:blip>
          <a:srcRect r="14084"/>
          <a:stretch>
            <a:fillRect/>
          </a:stretch>
        </p:blipFill>
        <p:spPr bwMode="auto">
          <a:xfrm>
            <a:off x="7951614" y="1481394"/>
            <a:ext cx="4014788" cy="44910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908950"/>
      </p:ext>
    </p:extLst>
  </p:cSld>
  <p:clrMapOvr>
    <a:masterClrMapping/>
  </p:clrMapOvr>
  <p:transition advClick="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290"/>
                                        </p:tgtEl>
                                        <p:attrNameLst>
                                          <p:attrName>style.visibility</p:attrName>
                                        </p:attrNameLst>
                                      </p:cBhvr>
                                      <p:to>
                                        <p:strVal val="visible"/>
                                      </p:to>
                                    </p:set>
                                    <p:anim calcmode="discrete" valueType="clr">
                                      <p:cBhvr override="childStyle">
                                        <p:cTn id="7" dur="80"/>
                                        <p:tgtEl>
                                          <p:spTgt spid="122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0"/>
                                        </p:tgtEl>
                                        <p:attrNameLst>
                                          <p:attrName>fillcolor</p:attrName>
                                        </p:attrNameLst>
                                      </p:cBhvr>
                                      <p:tavLst>
                                        <p:tav tm="0">
                                          <p:val>
                                            <p:clrVal>
                                              <a:schemeClr val="accent2"/>
                                            </p:clrVal>
                                          </p:val>
                                        </p:tav>
                                        <p:tav tm="50000">
                                          <p:val>
                                            <p:clrVal>
                                              <a:schemeClr val="hlink"/>
                                            </p:clrVal>
                                          </p:val>
                                        </p:tav>
                                      </p:tavLst>
                                    </p:anim>
                                    <p:set>
                                      <p:cBhvr>
                                        <p:cTn id="9" dur="80"/>
                                        <p:tgtEl>
                                          <p:spTgt spid="12290"/>
                                        </p:tgtEl>
                                        <p:attrNameLst>
                                          <p:attrName>fill.type</p:attrName>
                                        </p:attrNameLst>
                                      </p:cBhvr>
                                      <p:to>
                                        <p:strVal val="solid"/>
                                      </p:to>
                                    </p:set>
                                  </p:childTnLst>
                                </p:cTn>
                              </p:par>
                              <p:par>
                                <p:cTn id="10" presetID="35" presetClass="entr" presetSubtype="0" fill="hold" nodeType="with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2000"/>
                                        <p:tgtEl>
                                          <p:spTgt spid="12292"/>
                                        </p:tgtEl>
                                      </p:cBhvr>
                                    </p:animEffect>
                                    <p:anim calcmode="lin" valueType="num">
                                      <p:cBhvr>
                                        <p:cTn id="13" dur="2000" fill="hold"/>
                                        <p:tgtEl>
                                          <p:spTgt spid="12292"/>
                                        </p:tgtEl>
                                        <p:attrNameLst>
                                          <p:attrName>style.rotation</p:attrName>
                                        </p:attrNameLst>
                                      </p:cBhvr>
                                      <p:tavLst>
                                        <p:tav tm="0">
                                          <p:val>
                                            <p:fltVal val="720"/>
                                          </p:val>
                                        </p:tav>
                                        <p:tav tm="100000">
                                          <p:val>
                                            <p:fltVal val="0"/>
                                          </p:val>
                                        </p:tav>
                                      </p:tavLst>
                                    </p:anim>
                                    <p:anim calcmode="lin" valueType="num">
                                      <p:cBhvr>
                                        <p:cTn id="14" dur="2000" fill="hold"/>
                                        <p:tgtEl>
                                          <p:spTgt spid="12292"/>
                                        </p:tgtEl>
                                        <p:attrNameLst>
                                          <p:attrName>ppt_h</p:attrName>
                                        </p:attrNameLst>
                                      </p:cBhvr>
                                      <p:tavLst>
                                        <p:tav tm="0">
                                          <p:val>
                                            <p:fltVal val="0"/>
                                          </p:val>
                                        </p:tav>
                                        <p:tav tm="100000">
                                          <p:val>
                                            <p:strVal val="#ppt_h"/>
                                          </p:val>
                                        </p:tav>
                                      </p:tavLst>
                                    </p:anim>
                                    <p:anim calcmode="lin" valueType="num">
                                      <p:cBhvr>
                                        <p:cTn id="15" dur="2000" fill="hold"/>
                                        <p:tgtEl>
                                          <p:spTgt spid="1229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95416"/>
            <a:ext cx="9905998" cy="890460"/>
          </a:xfrm>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12291" name="Content Placeholder 2"/>
          <p:cNvSpPr>
            <a:spLocks noGrp="1"/>
          </p:cNvSpPr>
          <p:nvPr>
            <p:ph idx="1"/>
          </p:nvPr>
        </p:nvSpPr>
        <p:spPr>
          <a:xfrm>
            <a:off x="844378" y="1336076"/>
            <a:ext cx="8229600" cy="4810125"/>
          </a:xfrm>
        </p:spPr>
        <p:txBody>
          <a:bodyPr/>
          <a:lstStyle/>
          <a:p>
            <a:r>
              <a:rPr lang="en-US" sz="2600" u="sng" dirty="0">
                <a:solidFill>
                  <a:srgbClr val="FFCC00"/>
                </a:solidFill>
                <a:latin typeface="Constantia" panose="02030602050306030303" pitchFamily="18" charset="0"/>
              </a:rPr>
              <a:t>Preparation of the solution</a:t>
            </a:r>
          </a:p>
          <a:p>
            <a:r>
              <a:rPr lang="en-US" sz="2600" dirty="0">
                <a:latin typeface="Constantia" panose="02030602050306030303" pitchFamily="18" charset="0"/>
              </a:rPr>
              <a:t>Choice</a:t>
            </a:r>
            <a:r>
              <a:rPr lang="en-US" sz="2600" dirty="0">
                <a:solidFill>
                  <a:srgbClr val="FFCC00"/>
                </a:solidFill>
                <a:latin typeface="Constantia" panose="02030602050306030303" pitchFamily="18" charset="0"/>
              </a:rPr>
              <a:t> </a:t>
            </a:r>
            <a:r>
              <a:rPr lang="en-US" sz="2600" dirty="0">
                <a:latin typeface="Constantia" panose="02030602050306030303" pitchFamily="18" charset="0"/>
              </a:rPr>
              <a:t>of suitable solvent for making solution is very important. Pure solutions can be applied direct on the paper but solids are always dissolved in small quantity of a suitable solvent.</a:t>
            </a:r>
          </a:p>
          <a:p>
            <a:r>
              <a:rPr lang="en-US" sz="2600" dirty="0">
                <a:latin typeface="Constantia" panose="02030602050306030303" pitchFamily="18" charset="0"/>
              </a:rPr>
              <a:t>Biological tissues are treated with suitable solvents and their extracts obtained. Proteins can be precipitated with alcohol and salts can be removed by treatment with ion exchange resin. </a:t>
            </a:r>
            <a:endParaRPr lang="en-IN" sz="2600" dirty="0">
              <a:latin typeface="Constantia" panose="02030602050306030303" pitchFamily="18" charset="0"/>
            </a:endParaRPr>
          </a:p>
        </p:txBody>
      </p:sp>
      <p:pic>
        <p:nvPicPr>
          <p:cNvPr id="12293" name="Picture 2" descr="http://www.buzzle.com/img/articleImages/346250-2451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978" y="3741138"/>
            <a:ext cx="24050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859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84640"/>
            <a:ext cx="9905998" cy="1063134"/>
          </a:xfrm>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3" name="Content Placeholder 2"/>
          <p:cNvSpPr>
            <a:spLocks noGrp="1"/>
          </p:cNvSpPr>
          <p:nvPr>
            <p:ph idx="1"/>
          </p:nvPr>
        </p:nvSpPr>
        <p:spPr>
          <a:xfrm>
            <a:off x="803189" y="1387474"/>
            <a:ext cx="8240222" cy="4495800"/>
          </a:xfrm>
        </p:spPr>
        <p:txBody>
          <a:bodyPr/>
          <a:lstStyle/>
          <a:p>
            <a:pPr eaLnBrk="1" hangingPunct="1">
              <a:buFontTx/>
              <a:buNone/>
              <a:defRPr/>
            </a:pPr>
            <a:r>
              <a:rPr lang="en-US" sz="2600" u="sng" dirty="0">
                <a:solidFill>
                  <a:srgbClr val="CC9900"/>
                </a:solidFill>
                <a:latin typeface="Constantia" pitchFamily="18" charset="0"/>
              </a:rPr>
              <a:t>APPLICATION OF SAMPLE</a:t>
            </a:r>
          </a:p>
          <a:p>
            <a:pPr eaLnBrk="1" hangingPunct="1">
              <a:buFontTx/>
              <a:buNone/>
              <a:defRPr/>
            </a:pPr>
            <a:r>
              <a:rPr lang="en-US" sz="2600" dirty="0">
                <a:solidFill>
                  <a:srgbClr val="CC9900"/>
                </a:solidFill>
                <a:latin typeface="Constantia" pitchFamily="18" charset="0"/>
              </a:rPr>
              <a:t>    </a:t>
            </a:r>
            <a:r>
              <a:rPr lang="en-US" sz="2600" dirty="0">
                <a:solidFill>
                  <a:schemeClr val="tx1">
                    <a:lumMod val="95000"/>
                  </a:schemeClr>
                </a:solidFill>
                <a:latin typeface="Constantia" pitchFamily="18" charset="0"/>
              </a:rPr>
              <a:t>The sample to be applied is dissolved in the mobile   phase and applied as a small spot on the origin line, using capillary tube or micropipette.</a:t>
            </a:r>
          </a:p>
          <a:p>
            <a:pPr eaLnBrk="1" hangingPunct="1">
              <a:buFontTx/>
              <a:buNone/>
              <a:defRPr/>
            </a:pPr>
            <a:r>
              <a:rPr lang="en-US" sz="2600" dirty="0">
                <a:solidFill>
                  <a:schemeClr val="tx1">
                    <a:lumMod val="95000"/>
                  </a:schemeClr>
                </a:solidFill>
                <a:latin typeface="Constantia" pitchFamily="18" charset="0"/>
              </a:rPr>
              <a:t>    very low concentration is used to avoid larger zone </a:t>
            </a:r>
            <a:endParaRPr lang="en-IN" sz="2600" dirty="0">
              <a:solidFill>
                <a:schemeClr val="tx1">
                  <a:lumMod val="95000"/>
                </a:schemeClr>
              </a:solidFill>
              <a:latin typeface="Constantia" pitchFamily="18" charset="0"/>
            </a:endParaRPr>
          </a:p>
          <a:p>
            <a:pPr>
              <a:defRPr/>
            </a:pPr>
            <a:r>
              <a:rPr lang="en-US" sz="2600" dirty="0" smtClean="0">
                <a:solidFill>
                  <a:schemeClr val="tx1">
                    <a:lumMod val="95000"/>
                  </a:schemeClr>
                </a:solidFill>
                <a:latin typeface="Constantia" pitchFamily="18" charset="0"/>
              </a:rPr>
              <a:t>The </a:t>
            </a:r>
            <a:r>
              <a:rPr lang="en-US" sz="2600" dirty="0">
                <a:solidFill>
                  <a:schemeClr val="tx1">
                    <a:lumMod val="95000"/>
                  </a:schemeClr>
                </a:solidFill>
                <a:latin typeface="Constantia" pitchFamily="18" charset="0"/>
              </a:rPr>
              <a:t>spot is dried on the filter paper and is placed in developing chamber.</a:t>
            </a:r>
          </a:p>
          <a:p>
            <a:pPr>
              <a:defRPr/>
            </a:pPr>
            <a:endParaRPr lang="en-IN"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176" y="4176712"/>
            <a:ext cx="21859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937E6B-6311-48B2-A068-FA84AA4417CA}" type="slidenum">
              <a:rPr lang="en-IN"/>
              <a:pPr eaLnBrk="1" hangingPunct="1"/>
              <a:t>19</a:t>
            </a:fld>
            <a:endParaRPr lang="en-IN"/>
          </a:p>
        </p:txBody>
      </p:sp>
      <p:pic>
        <p:nvPicPr>
          <p:cNvPr id="13318" name="Picture 7" descr="http://genchem.rutgers.edu/chsp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095" y="1924843"/>
            <a:ext cx="27241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630771"/>
      </p:ext>
    </p:extLst>
  </p:cSld>
  <p:clrMapOvr>
    <a:masterClrMapping/>
  </p:clrMapOvr>
  <p:transition advClick="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49912" y="491298"/>
            <a:ext cx="8791575" cy="616285"/>
          </a:xfrm>
        </p:spPr>
        <p:txBody>
          <a:bodyPr>
            <a:normAutofit fontScale="90000"/>
          </a:bodyPr>
          <a:lstStyle/>
          <a:p>
            <a:r>
              <a:rPr lang="en-US" dirty="0" smtClean="0"/>
              <a:t>Paper Chromatography</a:t>
            </a:r>
            <a:endParaRPr lang="en-US" dirty="0"/>
          </a:p>
        </p:txBody>
      </p:sp>
      <p:sp>
        <p:nvSpPr>
          <p:cNvPr id="5" name="Subtitle 4"/>
          <p:cNvSpPr>
            <a:spLocks noGrp="1"/>
          </p:cNvSpPr>
          <p:nvPr>
            <p:ph type="subTitle" idx="1"/>
          </p:nvPr>
        </p:nvSpPr>
        <p:spPr>
          <a:xfrm>
            <a:off x="1493949" y="2391422"/>
            <a:ext cx="9697792" cy="2773006"/>
          </a:xfrm>
        </p:spPr>
        <p:txBody>
          <a:bodyPr>
            <a:normAutofit/>
          </a:bodyPr>
          <a:lstStyle/>
          <a:p>
            <a:pPr algn="just"/>
            <a:r>
              <a:rPr lang="en-US" dirty="0" smtClean="0"/>
              <a:t>In the year (1865) Paper Chromatography (PC) was first introduced by  German scientist Christian Friedrich </a:t>
            </a:r>
            <a:r>
              <a:rPr lang="en-US" dirty="0" err="1" smtClean="0"/>
              <a:t>Schonbein</a:t>
            </a:r>
            <a:r>
              <a:rPr lang="en-US" dirty="0"/>
              <a:t>. </a:t>
            </a:r>
            <a:r>
              <a:rPr lang="en-US" dirty="0" smtClean="0"/>
              <a:t>Paper chromatography </a:t>
            </a:r>
            <a:r>
              <a:rPr lang="en-US" dirty="0"/>
              <a:t>is considered to be the simplest and most widely  used of the chromatographic techniques because of its  applicability to isolation, identification and quantitative  determination of organic and inorganic compounds.</a:t>
            </a:r>
          </a:p>
          <a:p>
            <a:endParaRPr lang="en-US" dirty="0"/>
          </a:p>
        </p:txBody>
      </p:sp>
    </p:spTree>
    <p:extLst>
      <p:ext uri="{BB962C8B-B14F-4D97-AF65-F5344CB8AC3E}">
        <p14:creationId xmlns:p14="http://schemas.microsoft.com/office/powerpoint/2010/main" val="356959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1413" y="618518"/>
            <a:ext cx="9905998" cy="881670"/>
          </a:xfrm>
        </p:spPr>
        <p:txBody>
          <a:bodyPr/>
          <a:lstStyle/>
          <a:p>
            <a:r>
              <a:rPr lang="en-US" sz="3200" u="sng" dirty="0">
                <a:solidFill>
                  <a:srgbClr val="FF0066"/>
                </a:solidFill>
                <a:latin typeface="Calibri" panose="020F0502020204030204" pitchFamily="34" charset="0"/>
              </a:rPr>
              <a:t>Choice of the Solvent</a:t>
            </a:r>
            <a:endParaRPr lang="en-IN" sz="3200" u="sng" dirty="0">
              <a:solidFill>
                <a:srgbClr val="FF0066"/>
              </a:solidFill>
              <a:latin typeface="Calibri" panose="020F0502020204030204" pitchFamily="34" charset="0"/>
            </a:endParaRPr>
          </a:p>
        </p:txBody>
      </p:sp>
      <p:sp>
        <p:nvSpPr>
          <p:cNvPr id="14339" name="Content Placeholder 2"/>
          <p:cNvSpPr>
            <a:spLocks noGrp="1"/>
          </p:cNvSpPr>
          <p:nvPr>
            <p:ph idx="1"/>
          </p:nvPr>
        </p:nvSpPr>
        <p:spPr>
          <a:xfrm>
            <a:off x="1141413" y="1870891"/>
            <a:ext cx="8229600" cy="3170666"/>
          </a:xfrm>
        </p:spPr>
        <p:txBody>
          <a:bodyPr/>
          <a:lstStyle/>
          <a:p>
            <a:r>
              <a:rPr lang="en-US" sz="2600" dirty="0">
                <a:latin typeface="Constantia" panose="02030602050306030303" pitchFamily="18" charset="0"/>
              </a:rPr>
              <a:t>The commonly employed solvents are the polar solvents, but the choice depends on the nature of the substance to be separated</a:t>
            </a:r>
            <a:r>
              <a:rPr lang="en-US" sz="2600" dirty="0" smtClean="0">
                <a:latin typeface="Constantia" panose="02030602050306030303" pitchFamily="18" charset="0"/>
              </a:rPr>
              <a:t>.</a:t>
            </a:r>
            <a:endParaRPr lang="en-US" sz="2600" dirty="0">
              <a:latin typeface="Constantia" panose="02030602050306030303" pitchFamily="18" charset="0"/>
            </a:endParaRPr>
          </a:p>
          <a:p>
            <a:r>
              <a:rPr lang="en-US" sz="2600" dirty="0">
                <a:latin typeface="Constantia" panose="02030602050306030303" pitchFamily="18" charset="0"/>
              </a:rPr>
              <a:t>If pure solvents do not give satisfactory separation, a mixture of solvents of suitable polarity may be applied.</a:t>
            </a:r>
            <a:endParaRPr lang="en-IN" sz="2600" dirty="0">
              <a:latin typeface="Constantia" panose="02030602050306030303" pitchFamily="18" charset="0"/>
            </a:endParaRPr>
          </a:p>
        </p:txBody>
      </p:sp>
    </p:spTree>
    <p:extLst>
      <p:ext uri="{BB962C8B-B14F-4D97-AF65-F5344CB8AC3E}">
        <p14:creationId xmlns:p14="http://schemas.microsoft.com/office/powerpoint/2010/main" val="3934738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095500" y="357188"/>
            <a:ext cx="8229600" cy="1143000"/>
          </a:xfrm>
        </p:spPr>
        <p:txBody>
          <a:bodyPr/>
          <a:lstStyle/>
          <a:p>
            <a:pPr eaLnBrk="1" hangingPunct="1">
              <a:defRPr/>
            </a:pPr>
            <a:r>
              <a:rPr lang="en-US" sz="3200" u="sng" dirty="0">
                <a:solidFill>
                  <a:srgbClr val="FF0066"/>
                </a:solidFill>
                <a:latin typeface="Calibri" pitchFamily="34" charset="0"/>
              </a:rPr>
              <a:t>PAPER CHROMATOGRAPHY</a:t>
            </a:r>
            <a:r>
              <a:rPr lang="en-IN" sz="2800" dirty="0">
                <a:solidFill>
                  <a:srgbClr val="FF3399"/>
                </a:solidFill>
              </a:rPr>
              <a:t/>
            </a:r>
            <a:br>
              <a:rPr lang="en-IN" sz="2800" dirty="0">
                <a:solidFill>
                  <a:srgbClr val="FF3399"/>
                </a:solidFill>
              </a:rPr>
            </a:br>
            <a:endParaRPr lang="en-IN" sz="2800" u="sng" dirty="0"/>
          </a:p>
        </p:txBody>
      </p:sp>
      <p:sp>
        <p:nvSpPr>
          <p:cNvPr id="15363" name="Rectangle 3"/>
          <p:cNvSpPr>
            <a:spLocks noGrp="1" noChangeArrowheads="1"/>
          </p:cNvSpPr>
          <p:nvPr>
            <p:ph idx="1"/>
          </p:nvPr>
        </p:nvSpPr>
        <p:spPr>
          <a:xfrm>
            <a:off x="936669" y="1158874"/>
            <a:ext cx="8229600" cy="5089525"/>
          </a:xfrm>
        </p:spPr>
        <p:txBody>
          <a:bodyPr>
            <a:normAutofit lnSpcReduction="10000"/>
          </a:bodyPr>
          <a:lstStyle/>
          <a:p>
            <a:pPr eaLnBrk="1" hangingPunct="1">
              <a:lnSpc>
                <a:spcPct val="90000"/>
              </a:lnSpc>
            </a:pPr>
            <a:endParaRPr lang="en-US" u="sng" dirty="0"/>
          </a:p>
          <a:p>
            <a:pPr eaLnBrk="1" hangingPunct="1">
              <a:lnSpc>
                <a:spcPct val="90000"/>
              </a:lnSpc>
            </a:pPr>
            <a:r>
              <a:rPr lang="en-US" sz="2600" u="sng" dirty="0">
                <a:solidFill>
                  <a:srgbClr val="FFC000"/>
                </a:solidFill>
                <a:latin typeface="Constantia" panose="02030602050306030303" pitchFamily="18" charset="0"/>
              </a:rPr>
              <a:t>MOBILE PHASE</a:t>
            </a:r>
            <a:endParaRPr lang="en-US" sz="2600" dirty="0">
              <a:solidFill>
                <a:srgbClr val="FFC000"/>
              </a:solidFill>
              <a:latin typeface="Constantia" panose="02030602050306030303" pitchFamily="18" charset="0"/>
            </a:endParaRPr>
          </a:p>
          <a:p>
            <a:pPr eaLnBrk="1" hangingPunct="1">
              <a:lnSpc>
                <a:spcPct val="90000"/>
              </a:lnSpc>
            </a:pPr>
            <a:r>
              <a:rPr lang="en-US" sz="2600" dirty="0">
                <a:latin typeface="Constantia" panose="02030602050306030303" pitchFamily="18" charset="0"/>
              </a:rPr>
              <a:t>Pure solvents, buffer solutions or mixture of solvents</a:t>
            </a:r>
          </a:p>
          <a:p>
            <a:pPr eaLnBrk="1" hangingPunct="1">
              <a:lnSpc>
                <a:spcPct val="90000"/>
              </a:lnSpc>
            </a:pPr>
            <a:r>
              <a:rPr lang="en-US" sz="2600" dirty="0">
                <a:latin typeface="Constantia" panose="02030602050306030303" pitchFamily="18" charset="0"/>
              </a:rPr>
              <a:t>Examples- </a:t>
            </a:r>
            <a:r>
              <a:rPr lang="en-US" sz="2600" b="1" dirty="0">
                <a:solidFill>
                  <a:srgbClr val="FF33CC"/>
                </a:solidFill>
                <a:latin typeface="Constantia" panose="02030602050306030303" pitchFamily="18" charset="0"/>
              </a:rPr>
              <a:t>Hydrophilic mobile phase </a:t>
            </a:r>
          </a:p>
          <a:p>
            <a:pPr eaLnBrk="1" hangingPunct="1">
              <a:lnSpc>
                <a:spcPct val="90000"/>
              </a:lnSpc>
            </a:pPr>
            <a:r>
              <a:rPr lang="en-US" sz="2600" dirty="0">
                <a:solidFill>
                  <a:srgbClr val="FFFF00"/>
                </a:solidFill>
                <a:latin typeface="Constantia" panose="02030602050306030303" pitchFamily="18" charset="0"/>
              </a:rPr>
              <a:t>Isopropanol: </a:t>
            </a:r>
            <a:r>
              <a:rPr lang="en-US" sz="2600" dirty="0" err="1">
                <a:solidFill>
                  <a:srgbClr val="FFFF00"/>
                </a:solidFill>
                <a:latin typeface="Constantia" panose="02030602050306030303" pitchFamily="18" charset="0"/>
              </a:rPr>
              <a:t>ammonia:water</a:t>
            </a:r>
            <a:r>
              <a:rPr lang="en-US" sz="2600" dirty="0">
                <a:solidFill>
                  <a:srgbClr val="FFFF00"/>
                </a:solidFill>
                <a:latin typeface="Constantia" panose="02030602050306030303" pitchFamily="18" charset="0"/>
              </a:rPr>
              <a:t>                    9:1:2</a:t>
            </a:r>
          </a:p>
          <a:p>
            <a:pPr eaLnBrk="1" hangingPunct="1">
              <a:lnSpc>
                <a:spcPct val="90000"/>
              </a:lnSpc>
            </a:pPr>
            <a:r>
              <a:rPr lang="en-US" sz="2600" dirty="0">
                <a:solidFill>
                  <a:srgbClr val="FFFF00"/>
                </a:solidFill>
                <a:latin typeface="Constantia" panose="02030602050306030303" pitchFamily="18" charset="0"/>
              </a:rPr>
              <a:t>Methanol    :  water                                     4:1</a:t>
            </a:r>
          </a:p>
          <a:p>
            <a:pPr eaLnBrk="1" hangingPunct="1">
              <a:lnSpc>
                <a:spcPct val="90000"/>
              </a:lnSpc>
            </a:pPr>
            <a:r>
              <a:rPr lang="en-US" sz="2600" dirty="0">
                <a:solidFill>
                  <a:srgbClr val="FFFF00"/>
                </a:solidFill>
                <a:latin typeface="Constantia" panose="02030602050306030303" pitchFamily="18" charset="0"/>
              </a:rPr>
              <a:t>N-</a:t>
            </a:r>
            <a:r>
              <a:rPr lang="en-US" sz="2600" dirty="0" err="1">
                <a:solidFill>
                  <a:srgbClr val="FFFF00"/>
                </a:solidFill>
                <a:latin typeface="Constantia" panose="02030602050306030303" pitchFamily="18" charset="0"/>
              </a:rPr>
              <a:t>butanol</a:t>
            </a:r>
            <a:r>
              <a:rPr lang="en-US" sz="2600" dirty="0">
                <a:solidFill>
                  <a:srgbClr val="FFFF00"/>
                </a:solidFill>
                <a:latin typeface="Constantia" panose="02030602050306030303" pitchFamily="18" charset="0"/>
              </a:rPr>
              <a:t>   : glacial acetic acid : water     4:1:5</a:t>
            </a:r>
          </a:p>
          <a:p>
            <a:pPr eaLnBrk="1" hangingPunct="1">
              <a:lnSpc>
                <a:spcPct val="90000"/>
              </a:lnSpc>
            </a:pPr>
            <a:endParaRPr lang="en-US" sz="2600" dirty="0">
              <a:latin typeface="Constantia" panose="02030602050306030303" pitchFamily="18" charset="0"/>
            </a:endParaRPr>
          </a:p>
          <a:p>
            <a:pPr eaLnBrk="1" hangingPunct="1">
              <a:lnSpc>
                <a:spcPct val="90000"/>
              </a:lnSpc>
              <a:buFontTx/>
              <a:buNone/>
            </a:pPr>
            <a:r>
              <a:rPr lang="en-US" sz="2600" dirty="0">
                <a:latin typeface="Constantia" panose="02030602050306030303" pitchFamily="18" charset="0"/>
              </a:rPr>
              <a:t>    </a:t>
            </a:r>
            <a:r>
              <a:rPr lang="en-US" sz="2600" b="1" dirty="0" smtClean="0">
                <a:solidFill>
                  <a:srgbClr val="FF33CC"/>
                </a:solidFill>
                <a:latin typeface="Constantia" panose="02030602050306030303" pitchFamily="18" charset="0"/>
              </a:rPr>
              <a:t>Hydrophobic </a:t>
            </a:r>
            <a:r>
              <a:rPr lang="en-US" sz="2600" b="1" dirty="0">
                <a:solidFill>
                  <a:srgbClr val="FF33CC"/>
                </a:solidFill>
                <a:latin typeface="Constantia" panose="02030602050306030303" pitchFamily="18" charset="0"/>
              </a:rPr>
              <a:t>mobile phases</a:t>
            </a:r>
          </a:p>
          <a:p>
            <a:pPr eaLnBrk="1" hangingPunct="1">
              <a:lnSpc>
                <a:spcPct val="90000"/>
              </a:lnSpc>
              <a:buFontTx/>
              <a:buNone/>
            </a:pPr>
            <a:r>
              <a:rPr lang="en-US" sz="2600" dirty="0">
                <a:solidFill>
                  <a:srgbClr val="FF33CC"/>
                </a:solidFill>
                <a:latin typeface="Constantia" panose="02030602050306030303" pitchFamily="18" charset="0"/>
              </a:rPr>
              <a:t>    </a:t>
            </a:r>
            <a:r>
              <a:rPr lang="en-US" sz="2600" dirty="0">
                <a:solidFill>
                  <a:srgbClr val="FFFF00"/>
                </a:solidFill>
                <a:latin typeface="Constantia" panose="02030602050306030303" pitchFamily="18" charset="0"/>
              </a:rPr>
              <a:t>dimethyl ether: cyclohexane</a:t>
            </a:r>
          </a:p>
          <a:p>
            <a:pPr eaLnBrk="1" hangingPunct="1">
              <a:lnSpc>
                <a:spcPct val="90000"/>
              </a:lnSpc>
              <a:buFontTx/>
              <a:buNone/>
            </a:pPr>
            <a:r>
              <a:rPr lang="en-US" sz="2600" dirty="0">
                <a:solidFill>
                  <a:srgbClr val="FFFF00"/>
                </a:solidFill>
                <a:latin typeface="Constantia" panose="02030602050306030303" pitchFamily="18" charset="0"/>
              </a:rPr>
              <a:t>    kerosene          : 70% isopropanol</a:t>
            </a:r>
          </a:p>
        </p:txBody>
      </p:sp>
      <p:pic>
        <p:nvPicPr>
          <p:cNvPr id="15364" name="Picture 5" descr="http://2.imimg.com/data2/JO/UE/MY-/qew5okgo-250x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685" y="3132824"/>
            <a:ext cx="22860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315607"/>
      </p:ext>
    </p:extLst>
  </p:cSld>
  <p:clrMapOvr>
    <a:masterClrMapping/>
  </p:clrMapOvr>
  <p:transition advClick="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1412" y="186032"/>
            <a:ext cx="9905998" cy="814866"/>
          </a:xfrm>
        </p:spPr>
        <p:txBody>
          <a:bodyPr/>
          <a:lstStyle/>
          <a:p>
            <a:pPr>
              <a:defRPr/>
            </a:pPr>
            <a:r>
              <a:rPr lang="en-US" sz="3200" dirty="0">
                <a:solidFill>
                  <a:srgbClr val="FF0066"/>
                </a:solidFill>
                <a:latin typeface="Calibri" pitchFamily="34" charset="0"/>
              </a:rPr>
              <a:t>CHROMATOGRAPHIC CHAMBER</a:t>
            </a:r>
          </a:p>
        </p:txBody>
      </p:sp>
      <p:sp>
        <p:nvSpPr>
          <p:cNvPr id="14339" name="Rectangle 3"/>
          <p:cNvSpPr>
            <a:spLocks noGrp="1" noChangeArrowheads="1"/>
          </p:cNvSpPr>
          <p:nvPr>
            <p:ph type="body" idx="1"/>
          </p:nvPr>
        </p:nvSpPr>
        <p:spPr>
          <a:xfrm>
            <a:off x="755866" y="1508082"/>
            <a:ext cx="9905999" cy="2829140"/>
          </a:xfrm>
        </p:spPr>
        <p:txBody>
          <a:bodyPr/>
          <a:lstStyle/>
          <a:p>
            <a:pPr>
              <a:lnSpc>
                <a:spcPct val="90000"/>
              </a:lnSpc>
              <a:buFontTx/>
              <a:buNone/>
              <a:defRPr/>
            </a:pPr>
            <a:r>
              <a:rPr lang="en-US" dirty="0"/>
              <a:t>	</a:t>
            </a:r>
            <a:r>
              <a:rPr lang="en-US" sz="2600" dirty="0">
                <a:solidFill>
                  <a:schemeClr val="tx1">
                    <a:lumMod val="95000"/>
                  </a:schemeClr>
                </a:solidFill>
                <a:latin typeface="Constantia" pitchFamily="18" charset="0"/>
              </a:rPr>
              <a:t>The chromatographic chamber are made up of many materials like glass, plastic or stainless steel. </a:t>
            </a:r>
          </a:p>
          <a:p>
            <a:pPr>
              <a:lnSpc>
                <a:spcPct val="90000"/>
              </a:lnSpc>
              <a:buFontTx/>
              <a:buNone/>
              <a:defRPr/>
            </a:pPr>
            <a:r>
              <a:rPr lang="en-US" sz="2600" dirty="0">
                <a:solidFill>
                  <a:schemeClr val="tx1">
                    <a:lumMod val="95000"/>
                  </a:schemeClr>
                </a:solidFill>
                <a:latin typeface="Constantia" pitchFamily="18" charset="0"/>
              </a:rPr>
              <a:t>	Glass tanks are preferred most. They are available in various dimensional size depending upon paper length and development type</a:t>
            </a:r>
            <a:r>
              <a:rPr lang="en-US" sz="2600" dirty="0" smtClean="0">
                <a:solidFill>
                  <a:schemeClr val="tx1">
                    <a:lumMod val="95000"/>
                  </a:schemeClr>
                </a:solidFill>
                <a:latin typeface="Constantia" pitchFamily="18" charset="0"/>
              </a:rPr>
              <a:t>.</a:t>
            </a:r>
            <a:endParaRPr lang="en-US" sz="2600" dirty="0">
              <a:solidFill>
                <a:schemeClr val="tx1">
                  <a:lumMod val="95000"/>
                </a:schemeClr>
              </a:solidFill>
              <a:latin typeface="Constantia" pitchFamily="18" charset="0"/>
            </a:endParaRPr>
          </a:p>
          <a:p>
            <a:pPr>
              <a:lnSpc>
                <a:spcPct val="90000"/>
              </a:lnSpc>
              <a:buFontTx/>
              <a:buNone/>
              <a:defRPr/>
            </a:pPr>
            <a:r>
              <a:rPr lang="en-US" sz="2600" dirty="0">
                <a:solidFill>
                  <a:schemeClr val="tx1">
                    <a:lumMod val="95000"/>
                  </a:schemeClr>
                </a:solidFill>
                <a:latin typeface="Constantia" pitchFamily="18" charset="0"/>
              </a:rPr>
              <a:t>	The chamber atmosphere should be saturated with solvent vapor.</a:t>
            </a:r>
          </a:p>
        </p:txBody>
      </p:sp>
      <p:pic>
        <p:nvPicPr>
          <p:cNvPr id="16388" name="Picture 5" descr="http://www.lplc.com/others/bigtan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103" y="4226011"/>
            <a:ext cx="30527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894678"/>
      </p:ext>
    </p:ext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5352"/>
            <a:ext cx="9905998" cy="1000898"/>
          </a:xfrm>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17411" name="Content Placeholder 2"/>
          <p:cNvSpPr>
            <a:spLocks noGrp="1"/>
          </p:cNvSpPr>
          <p:nvPr>
            <p:ph idx="1"/>
          </p:nvPr>
        </p:nvSpPr>
        <p:spPr>
          <a:xfrm>
            <a:off x="1141413" y="1208086"/>
            <a:ext cx="9534825" cy="4574876"/>
          </a:xfrm>
        </p:spPr>
        <p:txBody>
          <a:bodyPr>
            <a:normAutofit lnSpcReduction="10000"/>
          </a:bodyPr>
          <a:lstStyle/>
          <a:p>
            <a:pPr eaLnBrk="1" hangingPunct="1">
              <a:lnSpc>
                <a:spcPct val="90000"/>
              </a:lnSpc>
              <a:buFontTx/>
              <a:buNone/>
            </a:pPr>
            <a:endParaRPr lang="en-US" sz="2600" u="sng" dirty="0">
              <a:solidFill>
                <a:srgbClr val="FFC000"/>
              </a:solidFill>
              <a:latin typeface="Constantia" panose="02030602050306030303" pitchFamily="18" charset="0"/>
            </a:endParaRPr>
          </a:p>
          <a:p>
            <a:pPr eaLnBrk="1" hangingPunct="1">
              <a:lnSpc>
                <a:spcPct val="90000"/>
              </a:lnSpc>
              <a:buFontTx/>
              <a:buNone/>
            </a:pPr>
            <a:r>
              <a:rPr lang="en-US" sz="2600" u="sng" dirty="0">
                <a:solidFill>
                  <a:srgbClr val="FFC000"/>
                </a:solidFill>
                <a:latin typeface="Constantia" panose="02030602050306030303" pitchFamily="18" charset="0"/>
              </a:rPr>
              <a:t>DEVELOPMENT TECHNIQUE</a:t>
            </a:r>
          </a:p>
          <a:p>
            <a:r>
              <a:rPr lang="en-US" sz="2600" dirty="0">
                <a:latin typeface="Constantia" panose="02030602050306030303" pitchFamily="18" charset="0"/>
              </a:rPr>
              <a:t>Paper is flexible when compared to glass plate used in TLC, several types of development are possible which increases the ease of operation.</a:t>
            </a:r>
          </a:p>
          <a:p>
            <a:r>
              <a:rPr lang="en-US" sz="2600" dirty="0">
                <a:latin typeface="Constantia" panose="02030602050306030303" pitchFamily="18" charset="0"/>
              </a:rPr>
              <a:t>The paper is dipped in solvent in such a manner that the spots will not dip completely into the solvent. </a:t>
            </a:r>
          </a:p>
          <a:p>
            <a:r>
              <a:rPr lang="en-US" sz="2600" dirty="0">
                <a:latin typeface="Constantia" panose="02030602050306030303" pitchFamily="18" charset="0"/>
              </a:rPr>
              <a:t>The solvent will rise up and it is allowed to run 2/3</a:t>
            </a:r>
            <a:r>
              <a:rPr lang="en-US" sz="2600" baseline="30000" dirty="0">
                <a:latin typeface="Constantia" panose="02030602050306030303" pitchFamily="18" charset="0"/>
              </a:rPr>
              <a:t>rd</a:t>
            </a:r>
            <a:r>
              <a:rPr lang="en-US" sz="2600" dirty="0">
                <a:latin typeface="Constantia" panose="02030602050306030303" pitchFamily="18" charset="0"/>
              </a:rPr>
              <a:t> of paper height for better and efficient result. </a:t>
            </a:r>
          </a:p>
          <a:p>
            <a:pPr>
              <a:buFontTx/>
              <a:buNone/>
            </a:pPr>
            <a:endParaRPr lang="en-IN" sz="2600" dirty="0">
              <a:latin typeface="Constantia" panose="02030602050306030303" pitchFamily="18" charset="0"/>
            </a:endParaRPr>
          </a:p>
        </p:txBody>
      </p:sp>
    </p:spTree>
    <p:extLst>
      <p:ext uri="{BB962C8B-B14F-4D97-AF65-F5344CB8AC3E}">
        <p14:creationId xmlns:p14="http://schemas.microsoft.com/office/powerpoint/2010/main" val="2990561606"/>
      </p:ext>
    </p:extLst>
  </p:cSld>
  <p:clrMapOvr>
    <a:masterClrMapping/>
  </p:clrMapOvr>
  <p:transition advClick="0">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22" y="228600"/>
            <a:ext cx="9905955" cy="738051"/>
          </a:xfrm>
        </p:spPr>
        <p:txBody>
          <a:bodyPr/>
          <a:lstStyle/>
          <a:p>
            <a:r>
              <a:rPr lang="en-US" dirty="0" smtClean="0"/>
              <a:t>Developing Techniques</a:t>
            </a:r>
            <a:endParaRPr lang="en-US" dirty="0"/>
          </a:p>
        </p:txBody>
      </p:sp>
      <p:sp>
        <p:nvSpPr>
          <p:cNvPr id="54" name="Text Placeholder 53"/>
          <p:cNvSpPr>
            <a:spLocks noGrp="1"/>
          </p:cNvSpPr>
          <p:nvPr>
            <p:ph type="body" sz="half" idx="2"/>
          </p:nvPr>
        </p:nvSpPr>
        <p:spPr>
          <a:xfrm>
            <a:off x="1143770" y="4824548"/>
            <a:ext cx="9904459" cy="927323"/>
          </a:xfrm>
        </p:spPr>
        <p:txBody>
          <a:bodyPr>
            <a:noAutofit/>
          </a:bodyPr>
          <a:lstStyle/>
          <a:p>
            <a:pPr>
              <a:lnSpc>
                <a:spcPct val="100000"/>
              </a:lnSpc>
            </a:pPr>
            <a:r>
              <a:rPr lang="en-US" sz="3200" dirty="0" smtClean="0">
                <a:solidFill>
                  <a:srgbClr val="FFC000"/>
                </a:solidFill>
              </a:rPr>
              <a:t>Based upon the development of the chromatogram, paper chromatography are </a:t>
            </a:r>
            <a:r>
              <a:rPr lang="en-US" sz="3200" dirty="0">
                <a:solidFill>
                  <a:srgbClr val="FFC000"/>
                </a:solidFill>
              </a:rPr>
              <a:t>f</a:t>
            </a:r>
            <a:r>
              <a:rPr lang="en-US" sz="3200" dirty="0" smtClean="0">
                <a:solidFill>
                  <a:srgbClr val="FFC000"/>
                </a:solidFill>
              </a:rPr>
              <a:t>our Types </a:t>
            </a:r>
            <a:endParaRPr lang="en-US" sz="3200" dirty="0">
              <a:solidFill>
                <a:srgbClr val="FFC000"/>
              </a:solidFill>
            </a:endParaRPr>
          </a:p>
        </p:txBody>
      </p:sp>
      <p:sp>
        <p:nvSpPr>
          <p:cNvPr id="43" name="Rectangle 42"/>
          <p:cNvSpPr/>
          <p:nvPr/>
        </p:nvSpPr>
        <p:spPr>
          <a:xfrm>
            <a:off x="3746182" y="2359743"/>
            <a:ext cx="4232840" cy="61117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2800" dirty="0">
                <a:solidFill>
                  <a:srgbClr val="FF0000"/>
                </a:solidFill>
                <a:effectLst/>
                <a:ea typeface="Calibri"/>
                <a:cs typeface="Times New Roman"/>
              </a:rPr>
              <a:t>Ascending </a:t>
            </a:r>
            <a:r>
              <a:rPr lang="en-US" sz="2800" dirty="0" smtClean="0">
                <a:solidFill>
                  <a:srgbClr val="FF0000"/>
                </a:solidFill>
                <a:effectLst/>
                <a:ea typeface="Calibri"/>
                <a:cs typeface="Times New Roman"/>
              </a:rPr>
              <a:t>Chromatography</a:t>
            </a:r>
            <a:endParaRPr lang="en-US" sz="2800" dirty="0">
              <a:effectLst/>
              <a:ea typeface="Calibri"/>
              <a:cs typeface="Times New Roman"/>
            </a:endParaRPr>
          </a:p>
        </p:txBody>
      </p:sp>
      <p:sp>
        <p:nvSpPr>
          <p:cNvPr id="44" name="Rectangle 43"/>
          <p:cNvSpPr/>
          <p:nvPr/>
        </p:nvSpPr>
        <p:spPr>
          <a:xfrm>
            <a:off x="3760787" y="3038842"/>
            <a:ext cx="4247444" cy="467995"/>
          </a:xfrm>
          <a:prstGeom prst="rect">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400" dirty="0">
                <a:solidFill>
                  <a:srgbClr val="00B0F0"/>
                </a:solidFill>
                <a:effectLst/>
                <a:ea typeface="Calibri"/>
                <a:cs typeface="Times New Roman"/>
              </a:rPr>
              <a:t>Descending </a:t>
            </a:r>
            <a:r>
              <a:rPr lang="en-US" sz="2400" dirty="0" smtClean="0">
                <a:solidFill>
                  <a:srgbClr val="00B0F0"/>
                </a:solidFill>
                <a:effectLst/>
                <a:ea typeface="Calibri"/>
                <a:cs typeface="Times New Roman"/>
              </a:rPr>
              <a:t>Chromatography</a:t>
            </a:r>
            <a:endParaRPr lang="en-US" sz="2400" dirty="0">
              <a:effectLst/>
              <a:ea typeface="Calibri"/>
              <a:cs typeface="Times New Roman"/>
            </a:endParaRPr>
          </a:p>
        </p:txBody>
      </p:sp>
      <p:cxnSp>
        <p:nvCxnSpPr>
          <p:cNvPr id="45" name="Straight Connector 44"/>
          <p:cNvCxnSpPr/>
          <p:nvPr/>
        </p:nvCxnSpPr>
        <p:spPr>
          <a:xfrm flipH="1">
            <a:off x="3499771" y="2715546"/>
            <a:ext cx="281940" cy="0"/>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a:off x="3503898" y="2692645"/>
            <a:ext cx="0" cy="1627505"/>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a:off x="3478847" y="4320151"/>
            <a:ext cx="281940" cy="0"/>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a:off x="3478847" y="3320115"/>
            <a:ext cx="267335" cy="0"/>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a:off x="3493452" y="3818592"/>
            <a:ext cx="267335" cy="0"/>
          </a:xfrm>
          <a:prstGeom prst="line">
            <a:avLst/>
          </a:prstGeom>
        </p:spPr>
        <p:style>
          <a:lnRef idx="3">
            <a:schemeClr val="dk1"/>
          </a:lnRef>
          <a:fillRef idx="0">
            <a:schemeClr val="dk1"/>
          </a:fillRef>
          <a:effectRef idx="2">
            <a:schemeClr val="dk1"/>
          </a:effectRef>
          <a:fontRef idx="minor">
            <a:schemeClr val="tx1"/>
          </a:fontRef>
        </p:style>
      </p:cxnSp>
      <p:sp>
        <p:nvSpPr>
          <p:cNvPr id="50" name="Rectangle 49"/>
          <p:cNvSpPr/>
          <p:nvPr/>
        </p:nvSpPr>
        <p:spPr>
          <a:xfrm>
            <a:off x="2384793" y="2259874"/>
            <a:ext cx="881615" cy="2279033"/>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dirty="0">
                <a:solidFill>
                  <a:srgbClr val="FFFF00"/>
                </a:solidFill>
                <a:effectLst/>
                <a:ea typeface="Calibri"/>
                <a:cs typeface="Times New Roman"/>
              </a:rPr>
              <a:t>Paper Chromatography</a:t>
            </a:r>
            <a:endParaRPr lang="en-US" sz="2000" dirty="0">
              <a:effectLst/>
              <a:ea typeface="Calibri"/>
              <a:cs typeface="Times New Roman"/>
            </a:endParaRPr>
          </a:p>
        </p:txBody>
      </p:sp>
      <p:cxnSp>
        <p:nvCxnSpPr>
          <p:cNvPr id="51" name="Straight Connector 50"/>
          <p:cNvCxnSpPr/>
          <p:nvPr/>
        </p:nvCxnSpPr>
        <p:spPr>
          <a:xfrm flipV="1">
            <a:off x="3266408" y="3506397"/>
            <a:ext cx="237490" cy="0"/>
          </a:xfrm>
          <a:prstGeom prst="line">
            <a:avLst/>
          </a:prstGeom>
        </p:spPr>
        <p:style>
          <a:lnRef idx="3">
            <a:schemeClr val="dk1"/>
          </a:lnRef>
          <a:fillRef idx="0">
            <a:schemeClr val="dk1"/>
          </a:fillRef>
          <a:effectRef idx="2">
            <a:schemeClr val="dk1"/>
          </a:effectRef>
          <a:fontRef idx="minor">
            <a:schemeClr val="tx1"/>
          </a:fontRef>
        </p:style>
      </p:cxnSp>
      <p:sp>
        <p:nvSpPr>
          <p:cNvPr id="52" name="Rectangle 51"/>
          <p:cNvSpPr/>
          <p:nvPr/>
        </p:nvSpPr>
        <p:spPr>
          <a:xfrm>
            <a:off x="3760787" y="3610629"/>
            <a:ext cx="4232839" cy="415925"/>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800" dirty="0">
                <a:solidFill>
                  <a:srgbClr val="FFC000"/>
                </a:solidFill>
                <a:effectLst/>
                <a:ea typeface="Calibri"/>
                <a:cs typeface="Times New Roman"/>
              </a:rPr>
              <a:t>Radial </a:t>
            </a:r>
            <a:r>
              <a:rPr lang="en-US" sz="2800" dirty="0" smtClean="0">
                <a:solidFill>
                  <a:srgbClr val="FFC000"/>
                </a:solidFill>
                <a:effectLst/>
                <a:ea typeface="Calibri"/>
                <a:cs typeface="Times New Roman"/>
              </a:rPr>
              <a:t>Chromatography</a:t>
            </a:r>
            <a:endParaRPr lang="en-US" sz="2800" dirty="0">
              <a:effectLst/>
              <a:ea typeface="Calibri"/>
              <a:cs typeface="Times New Roman"/>
            </a:endParaRPr>
          </a:p>
        </p:txBody>
      </p:sp>
      <p:sp>
        <p:nvSpPr>
          <p:cNvPr id="53" name="Rectangle 52"/>
          <p:cNvSpPr/>
          <p:nvPr/>
        </p:nvSpPr>
        <p:spPr>
          <a:xfrm>
            <a:off x="3760787" y="4101393"/>
            <a:ext cx="4232839" cy="437515"/>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000" b="1" dirty="0">
                <a:solidFill>
                  <a:schemeClr val="accent4">
                    <a:lumMod val="50000"/>
                  </a:schemeClr>
                </a:solidFill>
                <a:effectLst/>
                <a:latin typeface="Times New Roman" pitchFamily="18" charset="0"/>
                <a:ea typeface="Calibri"/>
                <a:cs typeface="Times New Roman" pitchFamily="18" charset="0"/>
              </a:rPr>
              <a:t>Two dimensional Chromatography</a:t>
            </a:r>
          </a:p>
        </p:txBody>
      </p:sp>
      <p:sp>
        <p:nvSpPr>
          <p:cNvPr id="18" name="Rectangle 6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6497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86498"/>
            <a:ext cx="9905998" cy="877330"/>
          </a:xfrm>
        </p:spPr>
        <p:txBody>
          <a:bodyPr>
            <a:normAutofit/>
          </a:bodyPr>
          <a:lstStyle/>
          <a:p>
            <a:pPr>
              <a:defRPr/>
            </a:pPr>
            <a:r>
              <a:rPr lang="en-US" sz="3200" u="sng" dirty="0">
                <a:solidFill>
                  <a:srgbClr val="FF0066"/>
                </a:solidFill>
                <a:latin typeface="Calibri" pitchFamily="34" charset="0"/>
              </a:rPr>
              <a:t>PAPER CHROMATOGRAPHY</a:t>
            </a:r>
            <a:endParaRPr lang="en-IN" sz="3200" dirty="0"/>
          </a:p>
        </p:txBody>
      </p:sp>
      <p:sp>
        <p:nvSpPr>
          <p:cNvPr id="18435" name="Content Placeholder 2"/>
          <p:cNvSpPr>
            <a:spLocks noGrp="1"/>
          </p:cNvSpPr>
          <p:nvPr>
            <p:ph idx="1"/>
          </p:nvPr>
        </p:nvSpPr>
        <p:spPr>
          <a:xfrm>
            <a:off x="778476" y="1071563"/>
            <a:ext cx="9532337" cy="3895853"/>
          </a:xfrm>
        </p:spPr>
        <p:txBody>
          <a:bodyPr/>
          <a:lstStyle/>
          <a:p>
            <a:pPr marL="0" indent="0" algn="ctr" eaLnBrk="1" hangingPunct="1">
              <a:lnSpc>
                <a:spcPct val="90000"/>
              </a:lnSpc>
              <a:buNone/>
            </a:pPr>
            <a:r>
              <a:rPr lang="en-US" sz="2600" dirty="0">
                <a:solidFill>
                  <a:srgbClr val="FFCC00"/>
                </a:solidFill>
                <a:latin typeface="Constantia" panose="02030602050306030303" pitchFamily="18" charset="0"/>
              </a:rPr>
              <a:t>Different types of development tech. are</a:t>
            </a:r>
          </a:p>
          <a:p>
            <a:pPr algn="ctr" eaLnBrk="1" hangingPunct="1">
              <a:lnSpc>
                <a:spcPct val="90000"/>
              </a:lnSpc>
              <a:buFontTx/>
              <a:buNone/>
            </a:pPr>
            <a:r>
              <a:rPr lang="en-US" sz="2600" u="sng" dirty="0" smtClean="0">
                <a:solidFill>
                  <a:srgbClr val="FFFF00"/>
                </a:solidFill>
                <a:latin typeface="Constantia" panose="02030602050306030303" pitchFamily="18" charset="0"/>
              </a:rPr>
              <a:t>1</a:t>
            </a:r>
            <a:r>
              <a:rPr lang="en-US" sz="2600" u="sng" dirty="0">
                <a:solidFill>
                  <a:srgbClr val="FFFF00"/>
                </a:solidFill>
                <a:latin typeface="Constantia" panose="02030602050306030303" pitchFamily="18" charset="0"/>
              </a:rPr>
              <a:t>) ASCENDING DEVELOPMENT (go up)</a:t>
            </a:r>
          </a:p>
          <a:p>
            <a:pPr eaLnBrk="1" hangingPunct="1">
              <a:lnSpc>
                <a:spcPct val="90000"/>
              </a:lnSpc>
            </a:pPr>
            <a:r>
              <a:rPr lang="en-US" sz="2600" dirty="0">
                <a:latin typeface="Constantia" panose="02030602050306030303" pitchFamily="18" charset="0"/>
              </a:rPr>
              <a:t>Like conventional type, the solvent flows against gravity. The spots are kept at the bottom portion of paper and kept in a chamber with mobile phase solvent at the bottom.</a:t>
            </a:r>
          </a:p>
          <a:p>
            <a:endParaRPr lang="en-IN" sz="2600" dirty="0"/>
          </a:p>
        </p:txBody>
      </p:sp>
      <p:pic>
        <p:nvPicPr>
          <p:cNvPr id="18436" name="Picture 5" descr="An experimental setup for paper chroma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982" y="3756070"/>
            <a:ext cx="57150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940711"/>
      </p:ext>
    </p:extLst>
  </p:cSld>
  <p:clrMapOvr>
    <a:masterClrMapping/>
  </p:clrMapOvr>
  <p:transition advClick="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24464" y="0"/>
            <a:ext cx="11067535" cy="6857999"/>
          </a:xfrm>
          <a:prstGeom prst="rect">
            <a:avLst/>
          </a:prstGeom>
        </p:spPr>
      </p:pic>
    </p:spTree>
    <p:extLst>
      <p:ext uri="{BB962C8B-B14F-4D97-AF65-F5344CB8AC3E}">
        <p14:creationId xmlns:p14="http://schemas.microsoft.com/office/powerpoint/2010/main" val="1061897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19459" name="Content Placeholder 2"/>
          <p:cNvSpPr>
            <a:spLocks noGrp="1"/>
          </p:cNvSpPr>
          <p:nvPr>
            <p:ph idx="1"/>
          </p:nvPr>
        </p:nvSpPr>
        <p:spPr/>
        <p:txBody>
          <a:bodyPr>
            <a:normAutofit fontScale="92500"/>
          </a:bodyPr>
          <a:lstStyle/>
          <a:p>
            <a:pPr eaLnBrk="1" hangingPunct="1">
              <a:lnSpc>
                <a:spcPct val="90000"/>
              </a:lnSpc>
            </a:pPr>
            <a:r>
              <a:rPr lang="en-US" sz="2600" u="sng">
                <a:solidFill>
                  <a:srgbClr val="FFFF00"/>
                </a:solidFill>
                <a:latin typeface="Constantia" panose="02030602050306030303" pitchFamily="18" charset="0"/>
              </a:rPr>
              <a:t>2) DESCENDING TYPE (a downward slope)</a:t>
            </a:r>
          </a:p>
          <a:p>
            <a:pPr eaLnBrk="1" hangingPunct="1">
              <a:lnSpc>
                <a:spcPct val="90000"/>
              </a:lnSpc>
              <a:buFontTx/>
              <a:buNone/>
            </a:pPr>
            <a:endParaRPr lang="en-US" sz="2600" u="sng">
              <a:latin typeface="Constantia" panose="02030602050306030303" pitchFamily="18" charset="0"/>
            </a:endParaRPr>
          </a:p>
          <a:p>
            <a:pPr eaLnBrk="1" hangingPunct="1">
              <a:lnSpc>
                <a:spcPct val="90000"/>
              </a:lnSpc>
            </a:pPr>
            <a:r>
              <a:rPr lang="en-US" sz="2600">
                <a:latin typeface="Constantia" panose="02030602050306030303" pitchFamily="18" charset="0"/>
              </a:rPr>
              <a:t>This is carried out in a special chamber where the solvent holder is at the top. The spot is kept at the top and the solvent flows down the paper.</a:t>
            </a:r>
          </a:p>
          <a:p>
            <a:pPr eaLnBrk="1" hangingPunct="1">
              <a:lnSpc>
                <a:spcPct val="90000"/>
              </a:lnSpc>
            </a:pPr>
            <a:r>
              <a:rPr lang="en-US" sz="2600">
                <a:solidFill>
                  <a:srgbClr val="FFC000"/>
                </a:solidFill>
                <a:latin typeface="Constantia" panose="02030602050306030303" pitchFamily="18" charset="0"/>
              </a:rPr>
              <a:t>In this method solvent moves from top to bottom so it is called descending chromatography.</a:t>
            </a:r>
          </a:p>
          <a:p>
            <a:pPr eaLnBrk="1" hangingPunct="1">
              <a:lnSpc>
                <a:spcPct val="90000"/>
              </a:lnSpc>
            </a:pPr>
            <a:endParaRPr lang="en-US" sz="2600">
              <a:latin typeface="Constantia" panose="02030602050306030303" pitchFamily="18" charset="0"/>
            </a:endParaRPr>
          </a:p>
          <a:p>
            <a:pPr eaLnBrk="1" hangingPunct="1">
              <a:lnSpc>
                <a:spcPct val="90000"/>
              </a:lnSpc>
            </a:pPr>
            <a:r>
              <a:rPr lang="en-US" sz="2600">
                <a:solidFill>
                  <a:srgbClr val="FF3399"/>
                </a:solidFill>
                <a:latin typeface="Constantia" panose="02030602050306030303" pitchFamily="18" charset="0"/>
              </a:rPr>
              <a:t>ADVANTAGE IS THAT, DEVELOPMENT IS FASTER</a:t>
            </a:r>
          </a:p>
          <a:p>
            <a:endParaRPr lang="en-IN" smtClean="0"/>
          </a:p>
        </p:txBody>
      </p:sp>
    </p:spTree>
    <p:extLst>
      <p:ext uri="{BB962C8B-B14F-4D97-AF65-F5344CB8AC3E}">
        <p14:creationId xmlns:p14="http://schemas.microsoft.com/office/powerpoint/2010/main" val="1456418385"/>
      </p:ext>
    </p:extLst>
  </p:cSld>
  <p:clrMapOvr>
    <a:masterClrMapping/>
  </p:clrMapOvr>
  <p:transition advClick="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5740" y="0"/>
            <a:ext cx="10746260" cy="6858000"/>
          </a:xfrm>
          <a:prstGeom prst="rect">
            <a:avLst/>
          </a:prstGeom>
        </p:spPr>
      </p:pic>
    </p:spTree>
    <p:extLst>
      <p:ext uri="{BB962C8B-B14F-4D97-AF65-F5344CB8AC3E}">
        <p14:creationId xmlns:p14="http://schemas.microsoft.com/office/powerpoint/2010/main" val="327969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12691" y="214314"/>
            <a:ext cx="8229600" cy="1143000"/>
          </a:xfrm>
        </p:spPr>
        <p:txBody>
          <a:bodyPr/>
          <a:lstStyle/>
          <a:p>
            <a:pPr eaLnBrk="1" hangingPunct="1">
              <a:defRPr/>
            </a:pPr>
            <a:r>
              <a:rPr lang="en-US" sz="3200" u="sng" dirty="0">
                <a:solidFill>
                  <a:srgbClr val="FF0066"/>
                </a:solidFill>
                <a:latin typeface="Calibri" pitchFamily="34" charset="0"/>
              </a:rPr>
              <a:t>PAPER CHROMATOGRAPHY</a:t>
            </a:r>
            <a:endParaRPr lang="en-IN" sz="3200" b="1" u="sng" dirty="0">
              <a:solidFill>
                <a:srgbClr val="CC9900"/>
              </a:solidFill>
            </a:endParaRPr>
          </a:p>
        </p:txBody>
      </p:sp>
      <p:sp>
        <p:nvSpPr>
          <p:cNvPr id="16387" name="Rectangle 3"/>
          <p:cNvSpPr>
            <a:spLocks noGrp="1" noChangeArrowheads="1"/>
          </p:cNvSpPr>
          <p:nvPr>
            <p:ph idx="1"/>
          </p:nvPr>
        </p:nvSpPr>
        <p:spPr>
          <a:xfrm>
            <a:off x="670936" y="1214438"/>
            <a:ext cx="8229600" cy="5000625"/>
          </a:xfrm>
        </p:spPr>
        <p:txBody>
          <a:bodyPr/>
          <a:lstStyle/>
          <a:p>
            <a:pPr eaLnBrk="1" hangingPunct="1">
              <a:buFontTx/>
              <a:buNone/>
              <a:defRPr/>
            </a:pPr>
            <a:r>
              <a:rPr lang="en-US" dirty="0"/>
              <a:t>   </a:t>
            </a:r>
            <a:r>
              <a:rPr lang="en-US" sz="2600" b="1" u="sng" dirty="0">
                <a:solidFill>
                  <a:srgbClr val="CC9900"/>
                </a:solidFill>
                <a:latin typeface="Constantia" pitchFamily="18" charset="0"/>
              </a:rPr>
              <a:t>3)ASCENDING – DESCENDING DEVELOPMENT</a:t>
            </a:r>
            <a:endParaRPr lang="en-US" sz="2600" dirty="0">
              <a:latin typeface="Constantia" pitchFamily="18" charset="0"/>
            </a:endParaRPr>
          </a:p>
          <a:p>
            <a:pPr eaLnBrk="1" hangingPunct="1">
              <a:buFontTx/>
              <a:buNone/>
              <a:defRPr/>
            </a:pPr>
            <a:r>
              <a:rPr lang="en-US" sz="2600" dirty="0">
                <a:latin typeface="Constantia" pitchFamily="18" charset="0"/>
              </a:rPr>
              <a:t>     </a:t>
            </a:r>
          </a:p>
          <a:p>
            <a:pPr>
              <a:lnSpc>
                <a:spcPct val="80000"/>
              </a:lnSpc>
              <a:buFontTx/>
              <a:buNone/>
              <a:defRPr/>
            </a:pPr>
            <a:r>
              <a:rPr lang="en-US" sz="2600" dirty="0">
                <a:latin typeface="Constantia" pitchFamily="18" charset="0"/>
              </a:rPr>
              <a:t>    </a:t>
            </a:r>
            <a:r>
              <a:rPr lang="en-US" sz="2800" dirty="0">
                <a:solidFill>
                  <a:schemeClr val="tx1">
                    <a:lumMod val="95000"/>
                  </a:schemeClr>
                </a:solidFill>
                <a:latin typeface="Constantia" pitchFamily="18" charset="0"/>
              </a:rPr>
              <a:t>A hybrid of above two technique is called</a:t>
            </a:r>
          </a:p>
          <a:p>
            <a:pPr>
              <a:lnSpc>
                <a:spcPct val="80000"/>
              </a:lnSpc>
              <a:buFontTx/>
              <a:buNone/>
              <a:defRPr/>
            </a:pPr>
            <a:r>
              <a:rPr lang="en-US" sz="2800" dirty="0">
                <a:solidFill>
                  <a:schemeClr val="tx1">
                    <a:lumMod val="95000"/>
                  </a:schemeClr>
                </a:solidFill>
                <a:latin typeface="Constantia" pitchFamily="18" charset="0"/>
              </a:rPr>
              <a:t>    ascending-descending chromatography.</a:t>
            </a:r>
          </a:p>
          <a:p>
            <a:pPr eaLnBrk="1" hangingPunct="1">
              <a:buFontTx/>
              <a:buNone/>
              <a:defRPr/>
            </a:pPr>
            <a:r>
              <a:rPr lang="en-US" sz="2600" dirty="0">
                <a:solidFill>
                  <a:schemeClr val="tx1">
                    <a:lumMod val="95000"/>
                  </a:schemeClr>
                </a:solidFill>
                <a:latin typeface="Constantia" pitchFamily="18" charset="0"/>
              </a:rPr>
              <a:t> </a:t>
            </a:r>
            <a:r>
              <a:rPr lang="en-US" sz="2600" dirty="0">
                <a:latin typeface="Constantia" pitchFamily="18" charset="0"/>
              </a:rPr>
              <a:t>    Only length of separation increased, first ascending    takes place followed by descending</a:t>
            </a:r>
          </a:p>
          <a:p>
            <a:pPr eaLnBrk="1" hangingPunct="1">
              <a:buFontTx/>
              <a:buNone/>
              <a:defRPr/>
            </a:pPr>
            <a:endParaRPr lang="en-IN" b="1" u="sng" dirty="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572" y="3714750"/>
            <a:ext cx="292893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24B000-8068-4C03-93B1-1ADA7834799F}" type="slidenum">
              <a:rPr lang="en-IN"/>
              <a:pPr eaLnBrk="1" hangingPunct="1"/>
              <a:t>29</a:t>
            </a:fld>
            <a:endParaRPr lang="en-IN"/>
          </a:p>
        </p:txBody>
      </p:sp>
    </p:spTree>
    <p:extLst>
      <p:ext uri="{BB962C8B-B14F-4D97-AF65-F5344CB8AC3E}">
        <p14:creationId xmlns:p14="http://schemas.microsoft.com/office/powerpoint/2010/main" val="4011230002"/>
      </p:ext>
    </p:extLst>
  </p:cSld>
  <p:clrMapOvr>
    <a:masterClrMapping/>
  </p:clrMapOvr>
  <p:transition advClick="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808" y="283667"/>
            <a:ext cx="9905998" cy="746643"/>
          </a:xfrm>
        </p:spPr>
        <p:txBody>
          <a:bodyPr>
            <a:normAutofit fontScale="90000"/>
          </a:bodyPr>
          <a:lstStyle/>
          <a:p>
            <a:r>
              <a:rPr lang="en-US" dirty="0"/>
              <a:t>Paper Chromatography</a:t>
            </a:r>
            <a:br>
              <a:rPr lang="en-US" dirty="0"/>
            </a:br>
            <a:endParaRPr lang="en-US" dirty="0"/>
          </a:p>
        </p:txBody>
      </p:sp>
      <p:sp>
        <p:nvSpPr>
          <p:cNvPr id="3" name="Content Placeholder 2"/>
          <p:cNvSpPr>
            <a:spLocks noGrp="1"/>
          </p:cNvSpPr>
          <p:nvPr>
            <p:ph idx="1"/>
          </p:nvPr>
        </p:nvSpPr>
        <p:spPr>
          <a:xfrm>
            <a:off x="1141412" y="1386603"/>
            <a:ext cx="9905999" cy="3541714"/>
          </a:xfrm>
        </p:spPr>
        <p:txBody>
          <a:bodyPr/>
          <a:lstStyle/>
          <a:p>
            <a:r>
              <a:rPr lang="en-US" dirty="0"/>
              <a:t>It is carried out mainly by the flow of solvents  on specially designed filter paper.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157" y="2353547"/>
            <a:ext cx="48768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356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47136"/>
            <a:ext cx="9905998" cy="864972"/>
          </a:xfrm>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21507" name="Content Placeholder 2"/>
          <p:cNvSpPr>
            <a:spLocks noGrp="1"/>
          </p:cNvSpPr>
          <p:nvPr>
            <p:ph idx="1"/>
          </p:nvPr>
        </p:nvSpPr>
        <p:spPr>
          <a:xfrm>
            <a:off x="963826" y="1357313"/>
            <a:ext cx="10083583" cy="4495800"/>
          </a:xfrm>
        </p:spPr>
        <p:txBody>
          <a:bodyPr/>
          <a:lstStyle/>
          <a:p>
            <a:pPr eaLnBrk="1" hangingPunct="1">
              <a:buFontTx/>
              <a:buNone/>
            </a:pPr>
            <a:r>
              <a:rPr lang="en-US" sz="2800" dirty="0"/>
              <a:t> </a:t>
            </a:r>
            <a:r>
              <a:rPr lang="en-US" sz="2600" b="1" u="sng" dirty="0">
                <a:solidFill>
                  <a:srgbClr val="CC9900"/>
                </a:solidFill>
                <a:latin typeface="Constantia" panose="02030602050306030303" pitchFamily="18" charset="0"/>
              </a:rPr>
              <a:t>4)CIRCULAR / RADIAL DEVELOPMENT</a:t>
            </a:r>
          </a:p>
          <a:p>
            <a:pPr eaLnBrk="1" hangingPunct="1">
              <a:buFontTx/>
              <a:buNone/>
            </a:pPr>
            <a:r>
              <a:rPr lang="en-US" sz="2600" dirty="0">
                <a:latin typeface="Constantia" panose="02030602050306030303" pitchFamily="18" charset="0"/>
              </a:rPr>
              <a:t>    Spot is kept at the </a:t>
            </a:r>
            <a:r>
              <a:rPr lang="en-US" sz="2600" dirty="0" err="1">
                <a:latin typeface="Constantia" panose="02030602050306030303" pitchFamily="18" charset="0"/>
              </a:rPr>
              <a:t>centre</a:t>
            </a:r>
            <a:r>
              <a:rPr lang="en-US" sz="2600" dirty="0">
                <a:latin typeface="Constantia" panose="02030602050306030303" pitchFamily="18" charset="0"/>
              </a:rPr>
              <a:t> of a circular paper. The solvent flows through a wick at the </a:t>
            </a:r>
            <a:r>
              <a:rPr lang="en-US" sz="2600" dirty="0" err="1">
                <a:latin typeface="Constantia" panose="02030602050306030303" pitchFamily="18" charset="0"/>
              </a:rPr>
              <a:t>centre</a:t>
            </a:r>
            <a:r>
              <a:rPr lang="en-US" sz="2600" dirty="0">
                <a:latin typeface="Constantia" panose="02030602050306030303" pitchFamily="18" charset="0"/>
              </a:rPr>
              <a:t> &amp; spreads in all directions uniformly.</a:t>
            </a:r>
          </a:p>
          <a:p>
            <a:pPr eaLnBrk="1" hangingPunct="1">
              <a:buFontTx/>
              <a:buNone/>
            </a:pPr>
            <a:endParaRPr lang="en-IN" dirty="0" smtClean="0"/>
          </a:p>
        </p:txBody>
      </p:sp>
      <p:pic>
        <p:nvPicPr>
          <p:cNvPr id="21508" name="Picture 4" descr="http://s2.hubimg.com/u/4852541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599" y="3449468"/>
            <a:ext cx="3548062"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Radial or circular paper chroma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659" y="3449468"/>
            <a:ext cx="48577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58BDAC-F278-4FEF-9F9F-AAA3D9F92118}" type="slidenum">
              <a:rPr lang="en-IN"/>
              <a:pPr eaLnBrk="1" hangingPunct="1"/>
              <a:t>30</a:t>
            </a:fld>
            <a:endParaRPr lang="en-IN"/>
          </a:p>
        </p:txBody>
      </p:sp>
    </p:spTree>
    <p:extLst>
      <p:ext uri="{BB962C8B-B14F-4D97-AF65-F5344CB8AC3E}">
        <p14:creationId xmlns:p14="http://schemas.microsoft.com/office/powerpoint/2010/main" val="1108494371"/>
      </p:ext>
    </p:extLst>
  </p:cSld>
  <p:clrMapOvr>
    <a:masterClrMapping/>
  </p:clrMapOvr>
  <p:transition advClick="0">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2422"/>
            <a:ext cx="9905998" cy="778475"/>
          </a:xfrm>
        </p:spPr>
        <p:txBody>
          <a:bodyPr>
            <a:normAutofit/>
          </a:bodyPr>
          <a:lstStyle/>
          <a:p>
            <a:pPr>
              <a:defRPr/>
            </a:pPr>
            <a:r>
              <a:rPr lang="en-US" sz="3200" u="sng" dirty="0">
                <a:solidFill>
                  <a:srgbClr val="FF0066"/>
                </a:solidFill>
                <a:latin typeface="Calibri" pitchFamily="34" charset="0"/>
              </a:rPr>
              <a:t>PAPER CHROMATOGRAPHY</a:t>
            </a:r>
            <a:endParaRPr lang="en-IN" sz="3200" dirty="0"/>
          </a:p>
        </p:txBody>
      </p:sp>
      <p:sp>
        <p:nvSpPr>
          <p:cNvPr id="3" name="Content Placeholder 2"/>
          <p:cNvSpPr>
            <a:spLocks noGrp="1"/>
          </p:cNvSpPr>
          <p:nvPr>
            <p:ph idx="1"/>
          </p:nvPr>
        </p:nvSpPr>
        <p:spPr>
          <a:xfrm>
            <a:off x="926757" y="1143001"/>
            <a:ext cx="9786551" cy="5286375"/>
          </a:xfrm>
        </p:spPr>
        <p:txBody>
          <a:bodyPr/>
          <a:lstStyle/>
          <a:p>
            <a:pPr eaLnBrk="1" hangingPunct="1">
              <a:buFontTx/>
              <a:buNone/>
              <a:defRPr/>
            </a:pPr>
            <a:r>
              <a:rPr lang="en-US" dirty="0" smtClean="0"/>
              <a:t> </a:t>
            </a:r>
            <a:r>
              <a:rPr lang="en-US" sz="2600" b="1" u="sng" dirty="0">
                <a:solidFill>
                  <a:srgbClr val="CC9900"/>
                </a:solidFill>
                <a:latin typeface="Constantia" pitchFamily="18" charset="0"/>
              </a:rPr>
              <a:t>5</a:t>
            </a:r>
            <a:r>
              <a:rPr lang="en-US" sz="2600" b="1" u="sng" dirty="0" smtClean="0">
                <a:solidFill>
                  <a:srgbClr val="CC9900"/>
                </a:solidFill>
                <a:latin typeface="Constantia" pitchFamily="18" charset="0"/>
              </a:rPr>
              <a:t>) TWO </a:t>
            </a:r>
            <a:r>
              <a:rPr lang="en-US" sz="2600" b="1" u="sng" dirty="0">
                <a:solidFill>
                  <a:srgbClr val="CC9900"/>
                </a:solidFill>
                <a:latin typeface="Constantia" pitchFamily="18" charset="0"/>
              </a:rPr>
              <a:t>DIMENSIONAL DEVELOPMENT</a:t>
            </a:r>
          </a:p>
          <a:p>
            <a:pPr>
              <a:buFontTx/>
              <a:buNone/>
              <a:defRPr/>
            </a:pPr>
            <a:r>
              <a:rPr lang="en-US" sz="2600" dirty="0">
                <a:solidFill>
                  <a:schemeClr val="tx1">
                    <a:lumMod val="95000"/>
                  </a:schemeClr>
                </a:solidFill>
                <a:latin typeface="Constantia" pitchFamily="18" charset="0"/>
              </a:rPr>
              <a:t>    In this method the paper is developed  in one direction and after development, the paper is  developed  in the second direction allowing more compounds to be separated into individual spots.</a:t>
            </a:r>
          </a:p>
          <a:p>
            <a:pPr>
              <a:buFontTx/>
              <a:buNone/>
              <a:defRPr/>
            </a:pPr>
            <a:r>
              <a:rPr lang="en-US" sz="2600" dirty="0" smtClean="0">
                <a:solidFill>
                  <a:schemeClr val="tx1">
                    <a:lumMod val="95000"/>
                  </a:schemeClr>
                </a:solidFill>
                <a:latin typeface="Constantia" pitchFamily="18" charset="0"/>
              </a:rPr>
              <a:t>    </a:t>
            </a:r>
            <a:r>
              <a:rPr lang="en-US" sz="2600" dirty="0">
                <a:solidFill>
                  <a:schemeClr val="tx1">
                    <a:lumMod val="95000"/>
                  </a:schemeClr>
                </a:solidFill>
                <a:latin typeface="Constantia" pitchFamily="18" charset="0"/>
              </a:rPr>
              <a:t>in the second direction, either same solvent/different solvent system can be used for development.</a:t>
            </a:r>
          </a:p>
          <a:p>
            <a:pPr>
              <a:buFontTx/>
              <a:buNone/>
              <a:defRPr/>
            </a:pPr>
            <a:r>
              <a:rPr lang="en-US" sz="2600" dirty="0">
                <a:solidFill>
                  <a:schemeClr val="tx1">
                    <a:lumMod val="95000"/>
                  </a:schemeClr>
                </a:solidFill>
                <a:latin typeface="Constantia" pitchFamily="18" charset="0"/>
              </a:rPr>
              <a:t> </a:t>
            </a:r>
            <a:endParaRPr lang="en-IN" sz="2600" dirty="0">
              <a:solidFill>
                <a:schemeClr val="tx1">
                  <a:lumMod val="95000"/>
                </a:schemeClr>
              </a:solidFill>
              <a:latin typeface="Constantia" pitchFamily="18" charset="0"/>
            </a:endParaRPr>
          </a:p>
        </p:txBody>
      </p:sp>
    </p:spTree>
    <p:extLst>
      <p:ext uri="{BB962C8B-B14F-4D97-AF65-F5344CB8AC3E}">
        <p14:creationId xmlns:p14="http://schemas.microsoft.com/office/powerpoint/2010/main" val="524467344"/>
      </p:ext>
    </p:extLst>
  </p:cSld>
  <p:clrMapOvr>
    <a:masterClrMapping/>
  </p:clrMapOvr>
  <p:transition advClick="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paper_chromat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981" y="914401"/>
            <a:ext cx="27146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952625" y="142876"/>
            <a:ext cx="8229600" cy="771525"/>
          </a:xfrm>
        </p:spPr>
        <p:txBody>
          <a:bodyPr/>
          <a:lstStyle/>
          <a:p>
            <a:pPr>
              <a:defRPr/>
            </a:pPr>
            <a:r>
              <a:rPr lang="en-US" sz="3200" u="sng" dirty="0">
                <a:solidFill>
                  <a:srgbClr val="FF0000"/>
                </a:solidFill>
                <a:latin typeface="Calibri" pitchFamily="34" charset="0"/>
              </a:rPr>
              <a:t>TWO DIMENSIONAL DEVELOPMENT</a:t>
            </a:r>
            <a:endParaRPr lang="en-IN" sz="3200" u="sng" dirty="0">
              <a:solidFill>
                <a:srgbClr val="FF0000"/>
              </a:solidFill>
              <a:latin typeface="Calibri" pitchFamily="34" charset="0"/>
            </a:endParaRPr>
          </a:p>
        </p:txBody>
      </p:sp>
    </p:spTree>
    <p:extLst>
      <p:ext uri="{BB962C8B-B14F-4D97-AF65-F5344CB8AC3E}">
        <p14:creationId xmlns:p14="http://schemas.microsoft.com/office/powerpoint/2010/main" val="307993705"/>
      </p:ext>
    </p:extLst>
  </p:cSld>
  <p:clrMapOvr>
    <a:masterClrMapping/>
  </p:clrMapOvr>
  <p:transition advClick="0">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9815" y="0"/>
            <a:ext cx="10882185" cy="6857999"/>
          </a:xfrm>
          <a:prstGeom prst="rect">
            <a:avLst/>
          </a:prstGeom>
        </p:spPr>
      </p:pic>
    </p:spTree>
    <p:extLst>
      <p:ext uri="{BB962C8B-B14F-4D97-AF65-F5344CB8AC3E}">
        <p14:creationId xmlns:p14="http://schemas.microsoft.com/office/powerpoint/2010/main" val="983734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889686"/>
          </a:xfrm>
        </p:spPr>
        <p:txBody>
          <a:bodyPr>
            <a:normAutofit/>
          </a:bodyPr>
          <a:lstStyle/>
          <a:p>
            <a:pPr>
              <a:defRPr/>
            </a:pPr>
            <a:r>
              <a:rPr lang="en-US" sz="3200" u="sng" dirty="0">
                <a:solidFill>
                  <a:srgbClr val="FF0066"/>
                </a:solidFill>
                <a:latin typeface="Calibri" pitchFamily="34" charset="0"/>
              </a:rPr>
              <a:t>PAPER CHROMATOGRAPHY</a:t>
            </a:r>
            <a:endParaRPr lang="en-IN" sz="3200" dirty="0"/>
          </a:p>
        </p:txBody>
      </p:sp>
      <p:sp>
        <p:nvSpPr>
          <p:cNvPr id="3" name="Content Placeholder 2"/>
          <p:cNvSpPr>
            <a:spLocks noGrp="1"/>
          </p:cNvSpPr>
          <p:nvPr>
            <p:ph idx="1"/>
          </p:nvPr>
        </p:nvSpPr>
        <p:spPr>
          <a:xfrm>
            <a:off x="716692" y="1570036"/>
            <a:ext cx="8553837" cy="4495800"/>
          </a:xfrm>
        </p:spPr>
        <p:txBody>
          <a:bodyPr/>
          <a:lstStyle/>
          <a:p>
            <a:pPr>
              <a:lnSpc>
                <a:spcPct val="80000"/>
              </a:lnSpc>
              <a:buFontTx/>
              <a:buNone/>
              <a:defRPr/>
            </a:pPr>
            <a:r>
              <a:rPr lang="en-US" sz="2600" b="1" dirty="0">
                <a:solidFill>
                  <a:schemeClr val="tx1">
                    <a:lumMod val="95000"/>
                  </a:schemeClr>
                </a:solidFill>
                <a:latin typeface="Constantia" pitchFamily="18" charset="0"/>
              </a:rPr>
              <a:t>    </a:t>
            </a:r>
            <a:r>
              <a:rPr lang="en-US" sz="2600" b="1" dirty="0">
                <a:solidFill>
                  <a:srgbClr val="FFC000"/>
                </a:solidFill>
                <a:latin typeface="Constantia" pitchFamily="18" charset="0"/>
              </a:rPr>
              <a:t>DRYING OF CHROMATOGRAM</a:t>
            </a:r>
          </a:p>
          <a:p>
            <a:pPr>
              <a:lnSpc>
                <a:spcPct val="80000"/>
              </a:lnSpc>
              <a:buFontTx/>
              <a:buNone/>
              <a:defRPr/>
            </a:pPr>
            <a:endParaRPr lang="en-US" sz="2600" b="1" dirty="0">
              <a:solidFill>
                <a:srgbClr val="FFC000"/>
              </a:solidFill>
              <a:latin typeface="Constantia" pitchFamily="18" charset="0"/>
            </a:endParaRPr>
          </a:p>
          <a:p>
            <a:pPr>
              <a:lnSpc>
                <a:spcPct val="80000"/>
              </a:lnSpc>
              <a:buFontTx/>
              <a:buNone/>
              <a:defRPr/>
            </a:pPr>
            <a:r>
              <a:rPr lang="en-US" sz="2600" b="1" dirty="0">
                <a:solidFill>
                  <a:srgbClr val="FFC000"/>
                </a:solidFill>
                <a:latin typeface="Constantia" pitchFamily="18" charset="0"/>
              </a:rPr>
              <a:t>•   </a:t>
            </a:r>
            <a:r>
              <a:rPr lang="en-US" sz="2600" dirty="0">
                <a:latin typeface="Constantia" pitchFamily="18" charset="0"/>
              </a:rPr>
              <a:t>After the solvent has moved a certain distance for certain time the chromatogram is taken out from the tank &amp; position of the solvent front is marked with a pencil.</a:t>
            </a:r>
          </a:p>
          <a:p>
            <a:pPr>
              <a:lnSpc>
                <a:spcPct val="80000"/>
              </a:lnSpc>
              <a:buFontTx/>
              <a:buNone/>
              <a:defRPr/>
            </a:pPr>
            <a:endParaRPr lang="en-US" sz="2600" dirty="0">
              <a:solidFill>
                <a:schemeClr val="tx1">
                  <a:lumMod val="95000"/>
                </a:schemeClr>
              </a:solidFill>
              <a:latin typeface="Constantia" pitchFamily="18" charset="0"/>
            </a:endParaRPr>
          </a:p>
          <a:p>
            <a:pPr>
              <a:lnSpc>
                <a:spcPct val="80000"/>
              </a:lnSpc>
              <a:defRPr/>
            </a:pPr>
            <a:r>
              <a:rPr lang="en-US" sz="2600" dirty="0">
                <a:solidFill>
                  <a:schemeClr val="tx1">
                    <a:lumMod val="95000"/>
                  </a:schemeClr>
                </a:solidFill>
                <a:latin typeface="Constantia" pitchFamily="18" charset="0"/>
              </a:rPr>
              <a:t>They are dried by cold or hot air depending  on volatility of solvents. A simple hair dryer is a convenient device to dry chromatograms.</a:t>
            </a:r>
          </a:p>
          <a:p>
            <a:pPr>
              <a:defRPr/>
            </a:pPr>
            <a:endParaRPr lang="en-IN" sz="2600" dirty="0">
              <a:solidFill>
                <a:schemeClr val="tx1">
                  <a:lumMod val="95000"/>
                </a:schemeClr>
              </a:solidFill>
              <a:latin typeface="Constantia" pitchFamily="18" charset="0"/>
            </a:endParaRPr>
          </a:p>
        </p:txBody>
      </p:sp>
      <p:pic>
        <p:nvPicPr>
          <p:cNvPr id="24581" name="Picture 8" descr="http://noewangi.info/wp-content/uploads/2011/09/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2788" y="2960686"/>
            <a:ext cx="17859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410890"/>
      </p:ext>
    </p:extLst>
  </p:cSld>
  <p:clrMapOvr>
    <a:masterClrMapping/>
  </p:clrMapOvr>
  <p:transition advClick="0">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9"/>
          <p:cNvSpPr>
            <a:spLocks noGrp="1" noChangeArrowheads="1"/>
          </p:cNvSpPr>
          <p:nvPr>
            <p:ph idx="1"/>
          </p:nvPr>
        </p:nvSpPr>
        <p:spPr>
          <a:xfrm>
            <a:off x="937097" y="1636711"/>
            <a:ext cx="9724768" cy="4429125"/>
          </a:xfrm>
        </p:spPr>
        <p:txBody>
          <a:bodyPr/>
          <a:lstStyle/>
          <a:p>
            <a:pPr marL="609600" indent="-609600">
              <a:buNone/>
              <a:defRPr/>
            </a:pPr>
            <a:r>
              <a:rPr lang="en-US" dirty="0" smtClean="0"/>
              <a:t>   </a:t>
            </a:r>
            <a:r>
              <a:rPr lang="en-US" sz="2600" dirty="0">
                <a:latin typeface="Constantia" pitchFamily="18" charset="0"/>
              </a:rPr>
              <a:t> </a:t>
            </a:r>
            <a:r>
              <a:rPr lang="en-US" sz="2600" u="sng" dirty="0">
                <a:solidFill>
                  <a:srgbClr val="00FF00"/>
                </a:solidFill>
                <a:latin typeface="Constantia" pitchFamily="18" charset="0"/>
              </a:rPr>
              <a:t>DETECTING / VISUALISING AGENTS</a:t>
            </a:r>
          </a:p>
          <a:p>
            <a:pPr>
              <a:lnSpc>
                <a:spcPct val="80000"/>
              </a:lnSpc>
              <a:buFontTx/>
              <a:buNone/>
              <a:defRPr/>
            </a:pPr>
            <a:r>
              <a:rPr lang="en-US" sz="2600" dirty="0">
                <a:latin typeface="Constantia" pitchFamily="18" charset="0"/>
              </a:rPr>
              <a:t>    If the substance are colored they are visually detected easily.</a:t>
            </a:r>
          </a:p>
          <a:p>
            <a:pPr>
              <a:lnSpc>
                <a:spcPct val="80000"/>
              </a:lnSpc>
              <a:buFontTx/>
              <a:buNone/>
              <a:defRPr/>
            </a:pPr>
            <a:r>
              <a:rPr lang="en-US" sz="2600" dirty="0">
                <a:latin typeface="Constantia" pitchFamily="18" charset="0"/>
              </a:rPr>
              <a:t>    But for colorless substance, Physical and chemical methods are used to detect the spot.</a:t>
            </a:r>
          </a:p>
          <a:p>
            <a:pPr marL="609600" indent="-609600">
              <a:buFontTx/>
              <a:buAutoNum type="alphaLcParenBoth"/>
              <a:defRPr/>
            </a:pPr>
            <a:r>
              <a:rPr lang="en-US" sz="2600" u="sng" dirty="0">
                <a:solidFill>
                  <a:srgbClr val="FF33CC"/>
                </a:solidFill>
                <a:latin typeface="Constantia" pitchFamily="18" charset="0"/>
              </a:rPr>
              <a:t>Non specific methods ( Physical methods)</a:t>
            </a:r>
          </a:p>
          <a:p>
            <a:pPr marL="609600" indent="-609600">
              <a:buNone/>
              <a:defRPr/>
            </a:pPr>
            <a:r>
              <a:rPr lang="en-US" sz="2600" dirty="0">
                <a:latin typeface="Constantia" pitchFamily="18" charset="0"/>
              </a:rPr>
              <a:t>       E.g. iodine chamber method, </a:t>
            </a:r>
          </a:p>
          <a:p>
            <a:pPr marL="609600" indent="-609600">
              <a:buNone/>
              <a:defRPr/>
            </a:pPr>
            <a:r>
              <a:rPr lang="en-US" sz="2600" dirty="0">
                <a:latin typeface="Constantia" pitchFamily="18" charset="0"/>
              </a:rPr>
              <a:t>       UV chamber for fluorescent compounds – at 254 or at 365nm.</a:t>
            </a:r>
          </a:p>
          <a:p>
            <a:pPr marL="609600" indent="-609600">
              <a:buNone/>
              <a:defRPr/>
            </a:pPr>
            <a:endParaRPr lang="en-US" sz="2600" dirty="0">
              <a:latin typeface="Constantia" pitchFamily="18" charset="0"/>
            </a:endParaRPr>
          </a:p>
          <a:p>
            <a:pPr marL="609600" indent="-609600">
              <a:buNone/>
              <a:defRPr/>
            </a:pPr>
            <a:endParaRPr lang="en-US" sz="2600" dirty="0">
              <a:latin typeface="Constantia" pitchFamily="18" charset="0"/>
            </a:endParaRPr>
          </a:p>
          <a:p>
            <a:pPr marL="609600" indent="-609600">
              <a:buNone/>
              <a:defRPr/>
            </a:pPr>
            <a:endParaRPr lang="en-IN" sz="2800" dirty="0">
              <a:solidFill>
                <a:srgbClr val="00FF00"/>
              </a:solidFill>
            </a:endParaRPr>
          </a:p>
        </p:txBody>
      </p:sp>
      <p:sp>
        <p:nvSpPr>
          <p:cNvPr id="4" name="Title 3"/>
          <p:cNvSpPr>
            <a:spLocks noGrp="1"/>
          </p:cNvSpPr>
          <p:nvPr>
            <p:ph type="title"/>
          </p:nvPr>
        </p:nvSpPr>
        <p:spPr>
          <a:xfrm>
            <a:off x="1141413" y="321276"/>
            <a:ext cx="9905998" cy="803189"/>
          </a:xfrm>
        </p:spPr>
        <p:txBody>
          <a:bodyPr>
            <a:normAutofit/>
          </a:bodyPr>
          <a:lstStyle/>
          <a:p>
            <a:pPr>
              <a:defRPr/>
            </a:pPr>
            <a:r>
              <a:rPr lang="en-US" sz="3200" u="sng" dirty="0">
                <a:solidFill>
                  <a:srgbClr val="FF0066"/>
                </a:solidFill>
                <a:latin typeface="Calibri" pitchFamily="34" charset="0"/>
              </a:rPr>
              <a:t>PAPER CHROMATOGRAPHY</a:t>
            </a:r>
            <a:endParaRPr lang="en-IN" sz="3200" dirty="0"/>
          </a:p>
        </p:txBody>
      </p:sp>
    </p:spTree>
    <p:extLst>
      <p:ext uri="{BB962C8B-B14F-4D97-AF65-F5344CB8AC3E}">
        <p14:creationId xmlns:p14="http://schemas.microsoft.com/office/powerpoint/2010/main" val="43601784"/>
      </p:ext>
    </p:extLst>
  </p:cSld>
  <p:clrMapOvr>
    <a:masterClrMapping/>
  </p:clrMapOvr>
  <p:transition advClick="0">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4" name="Rectangle 10"/>
          <p:cNvSpPr>
            <a:spLocks noGrp="1" noChangeArrowheads="1"/>
          </p:cNvSpPr>
          <p:nvPr>
            <p:ph type="title"/>
          </p:nvPr>
        </p:nvSpPr>
        <p:spPr>
          <a:xfrm>
            <a:off x="1141412" y="173674"/>
            <a:ext cx="9905998" cy="1478570"/>
          </a:xfrm>
        </p:spPr>
        <p:txBody>
          <a:bodyPr/>
          <a:lstStyle/>
          <a:p>
            <a:pPr eaLnBrk="1" hangingPunct="1">
              <a:defRPr/>
            </a:pPr>
            <a:r>
              <a:rPr lang="en-US" sz="3200" u="sng" dirty="0">
                <a:solidFill>
                  <a:srgbClr val="00FF00"/>
                </a:solidFill>
                <a:latin typeface="Calibri" pitchFamily="34" charset="0"/>
              </a:rPr>
              <a:t>(b) Specific methods (Chemical methods) or Spraying  method</a:t>
            </a:r>
            <a:r>
              <a:rPr lang="en-US" sz="3200" dirty="0">
                <a:solidFill>
                  <a:srgbClr val="00FF00"/>
                </a:solidFill>
                <a:latin typeface="Calibri" pitchFamily="34" charset="0"/>
              </a:rPr>
              <a:t> - </a:t>
            </a:r>
            <a:r>
              <a:rPr lang="en-US" sz="3200" dirty="0">
                <a:latin typeface="Calibri" pitchFamily="34" charset="0"/>
              </a:rPr>
              <a:t>examples,</a:t>
            </a:r>
            <a:r>
              <a:rPr lang="en-US" sz="2800" dirty="0"/>
              <a:t/>
            </a:r>
            <a:br>
              <a:rPr lang="en-US" sz="2800" dirty="0"/>
            </a:br>
            <a:endParaRPr lang="en-IN" sz="2400" dirty="0"/>
          </a:p>
        </p:txBody>
      </p:sp>
      <p:sp>
        <p:nvSpPr>
          <p:cNvPr id="26627" name="Rectangle 12"/>
          <p:cNvSpPr>
            <a:spLocks noGrp="1" noChangeArrowheads="1"/>
          </p:cNvSpPr>
          <p:nvPr>
            <p:ph sz="half" idx="1"/>
          </p:nvPr>
        </p:nvSpPr>
        <p:spPr>
          <a:xfrm>
            <a:off x="1981200" y="1412876"/>
            <a:ext cx="4038600" cy="4683125"/>
          </a:xfrm>
        </p:spPr>
        <p:txBody>
          <a:bodyPr/>
          <a:lstStyle/>
          <a:p>
            <a:pPr eaLnBrk="1" hangingPunct="1"/>
            <a:r>
              <a:rPr lang="en-US" smtClean="0">
                <a:solidFill>
                  <a:srgbClr val="CC9900"/>
                </a:solidFill>
              </a:rPr>
              <a:t>Ferric chloride</a:t>
            </a:r>
          </a:p>
          <a:p>
            <a:pPr eaLnBrk="1" hangingPunct="1"/>
            <a:endParaRPr lang="en-US" smtClean="0">
              <a:solidFill>
                <a:srgbClr val="CC9900"/>
              </a:solidFill>
            </a:endParaRPr>
          </a:p>
          <a:p>
            <a:pPr eaLnBrk="1" hangingPunct="1"/>
            <a:r>
              <a:rPr lang="en-US" smtClean="0">
                <a:solidFill>
                  <a:srgbClr val="FF3399"/>
                </a:solidFill>
              </a:rPr>
              <a:t>Ninhydrin in acetone</a:t>
            </a:r>
          </a:p>
          <a:p>
            <a:pPr eaLnBrk="1" hangingPunct="1"/>
            <a:r>
              <a:rPr lang="en-US" smtClean="0">
                <a:solidFill>
                  <a:srgbClr val="CC3300"/>
                </a:solidFill>
              </a:rPr>
              <a:t>Dragendroff’s  reagents</a:t>
            </a:r>
          </a:p>
          <a:p>
            <a:pPr eaLnBrk="1" hangingPunct="1"/>
            <a:r>
              <a:rPr lang="en-US" smtClean="0">
                <a:solidFill>
                  <a:srgbClr val="00FF00"/>
                </a:solidFill>
              </a:rPr>
              <a:t>3,5 dinitro benzoic acid </a:t>
            </a:r>
            <a:endParaRPr lang="en-IN" smtClean="0">
              <a:solidFill>
                <a:srgbClr val="00FF00"/>
              </a:solidFill>
            </a:endParaRPr>
          </a:p>
        </p:txBody>
      </p:sp>
      <p:sp>
        <p:nvSpPr>
          <p:cNvPr id="26628" name="Rectangle 13"/>
          <p:cNvSpPr>
            <a:spLocks noGrp="1" noChangeArrowheads="1"/>
          </p:cNvSpPr>
          <p:nvPr>
            <p:ph sz="half" idx="2"/>
          </p:nvPr>
        </p:nvSpPr>
        <p:spPr>
          <a:xfrm>
            <a:off x="6172200" y="1412876"/>
            <a:ext cx="4038600" cy="4683125"/>
          </a:xfrm>
        </p:spPr>
        <p:txBody>
          <a:bodyPr/>
          <a:lstStyle/>
          <a:p>
            <a:pPr eaLnBrk="1" hangingPunct="1"/>
            <a:r>
              <a:rPr lang="en-US" smtClean="0">
                <a:solidFill>
                  <a:srgbClr val="CC9900"/>
                </a:solidFill>
              </a:rPr>
              <a:t>Phenolic comp. &amp; tannins</a:t>
            </a:r>
          </a:p>
          <a:p>
            <a:pPr eaLnBrk="1" hangingPunct="1"/>
            <a:r>
              <a:rPr lang="en-US" smtClean="0">
                <a:solidFill>
                  <a:srgbClr val="FF3399"/>
                </a:solidFill>
              </a:rPr>
              <a:t>Amino acids</a:t>
            </a:r>
          </a:p>
          <a:p>
            <a:pPr eaLnBrk="1" hangingPunct="1"/>
            <a:r>
              <a:rPr lang="en-US" smtClean="0">
                <a:solidFill>
                  <a:srgbClr val="CC3300"/>
                </a:solidFill>
              </a:rPr>
              <a:t>Alkaloids</a:t>
            </a:r>
          </a:p>
          <a:p>
            <a:pPr eaLnBrk="1" hangingPunct="1"/>
            <a:endParaRPr lang="en-US" smtClean="0">
              <a:solidFill>
                <a:srgbClr val="CC3300"/>
              </a:solidFill>
            </a:endParaRPr>
          </a:p>
          <a:p>
            <a:pPr eaLnBrk="1" hangingPunct="1"/>
            <a:r>
              <a:rPr lang="en-US" smtClean="0">
                <a:solidFill>
                  <a:srgbClr val="00FF00"/>
                </a:solidFill>
              </a:rPr>
              <a:t>Cardiac glycosides</a:t>
            </a:r>
          </a:p>
          <a:p>
            <a:pPr eaLnBrk="1" hangingPunct="1"/>
            <a:endParaRPr lang="en-US" smtClean="0"/>
          </a:p>
          <a:p>
            <a:pPr eaLnBrk="1" hangingPunct="1">
              <a:buFontTx/>
              <a:buNone/>
            </a:pPr>
            <a:endParaRPr lang="en-IN" smtClean="0"/>
          </a:p>
        </p:txBody>
      </p:sp>
      <p:pic>
        <p:nvPicPr>
          <p:cNvPr id="26629" name="Picture 15" descr="http://www.labsource.com/ProdImg/50/509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742" y="4278012"/>
            <a:ext cx="23812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http://chem.wisc.edu/deptfiles/genchem/lab/labdocs/modules/paprchrom/pic/pchr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747" y="4268487"/>
            <a:ext cx="2286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15229"/>
      </p:ext>
    </p:extLst>
  </p:cSld>
  <p:clrMapOvr>
    <a:masterClrMapping/>
  </p:clrMapOvr>
  <p:transition advClick="0">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Rectangle 6"/>
          <p:cNvSpPr>
            <a:spLocks noGrp="1" noChangeArrowheads="1"/>
          </p:cNvSpPr>
          <p:nvPr>
            <p:ph type="title"/>
          </p:nvPr>
        </p:nvSpPr>
        <p:spPr>
          <a:xfrm>
            <a:off x="963827" y="186031"/>
            <a:ext cx="10609863" cy="1024931"/>
          </a:xfrm>
        </p:spPr>
        <p:txBody>
          <a:bodyPr/>
          <a:lstStyle/>
          <a:p>
            <a:pPr eaLnBrk="1" hangingPunct="1">
              <a:defRPr/>
            </a:pPr>
            <a:r>
              <a:rPr lang="en-US" sz="3200" b="1" u="sng" dirty="0">
                <a:solidFill>
                  <a:srgbClr val="FF0066"/>
                </a:solidFill>
                <a:latin typeface="Calibri" pitchFamily="34" charset="0"/>
              </a:rPr>
              <a:t>Following detecting tech. can also be categorized as</a:t>
            </a:r>
            <a:r>
              <a:rPr lang="en-US" sz="3200" dirty="0">
                <a:solidFill>
                  <a:srgbClr val="FF0066"/>
                </a:solidFill>
                <a:latin typeface="Calibri" pitchFamily="34" charset="0"/>
              </a:rPr>
              <a:t> </a:t>
            </a:r>
            <a:endParaRPr lang="en-IN" sz="3200" dirty="0">
              <a:solidFill>
                <a:srgbClr val="FF0066"/>
              </a:solidFill>
              <a:latin typeface="Calibri" pitchFamily="34" charset="0"/>
            </a:endParaRPr>
          </a:p>
        </p:txBody>
      </p:sp>
      <p:sp>
        <p:nvSpPr>
          <p:cNvPr id="27651" name="Rectangle 8"/>
          <p:cNvSpPr>
            <a:spLocks noGrp="1" noChangeArrowheads="1"/>
          </p:cNvSpPr>
          <p:nvPr>
            <p:ph idx="1"/>
          </p:nvPr>
        </p:nvSpPr>
        <p:spPr>
          <a:xfrm>
            <a:off x="963827" y="1929972"/>
            <a:ext cx="10046043" cy="4824413"/>
          </a:xfrm>
        </p:spPr>
        <p:txBody>
          <a:bodyPr>
            <a:normAutofit fontScale="92500" lnSpcReduction="10000"/>
          </a:bodyPr>
          <a:lstStyle/>
          <a:p>
            <a:pPr eaLnBrk="1" hangingPunct="1">
              <a:lnSpc>
                <a:spcPct val="90000"/>
              </a:lnSpc>
            </a:pPr>
            <a:r>
              <a:rPr lang="en-US" sz="2600" b="1" dirty="0">
                <a:solidFill>
                  <a:srgbClr val="FFFF00"/>
                </a:solidFill>
                <a:latin typeface="Constantia" panose="02030602050306030303" pitchFamily="18" charset="0"/>
              </a:rPr>
              <a:t>1) Destructive techniques</a:t>
            </a:r>
          </a:p>
          <a:p>
            <a:pPr eaLnBrk="1" hangingPunct="1">
              <a:lnSpc>
                <a:spcPct val="90000"/>
              </a:lnSpc>
            </a:pPr>
            <a:r>
              <a:rPr lang="en-US" sz="2600" dirty="0">
                <a:latin typeface="Constantia" panose="02030602050306030303" pitchFamily="18" charset="0"/>
              </a:rPr>
              <a:t>Specific spray reagents, samples destroyed before detection e.g. – </a:t>
            </a:r>
            <a:r>
              <a:rPr lang="en-US" sz="2600" dirty="0" err="1">
                <a:latin typeface="Constantia" panose="02030602050306030303" pitchFamily="18" charset="0"/>
              </a:rPr>
              <a:t>ninhydrin</a:t>
            </a:r>
            <a:r>
              <a:rPr lang="en-US" sz="2600" dirty="0">
                <a:latin typeface="Constantia" panose="02030602050306030303" pitchFamily="18" charset="0"/>
              </a:rPr>
              <a:t> reagent</a:t>
            </a:r>
          </a:p>
          <a:p>
            <a:pPr eaLnBrk="1" hangingPunct="1">
              <a:lnSpc>
                <a:spcPct val="90000"/>
              </a:lnSpc>
            </a:pPr>
            <a:r>
              <a:rPr lang="en-US" sz="2600" b="1" dirty="0">
                <a:solidFill>
                  <a:srgbClr val="FFFF00"/>
                </a:solidFill>
                <a:latin typeface="Constantia" panose="02030602050306030303" pitchFamily="18" charset="0"/>
              </a:rPr>
              <a:t>2) Non-destructive techniques</a:t>
            </a:r>
          </a:p>
          <a:p>
            <a:pPr eaLnBrk="1" hangingPunct="1">
              <a:lnSpc>
                <a:spcPct val="90000"/>
              </a:lnSpc>
            </a:pPr>
            <a:r>
              <a:rPr lang="en-US" sz="2600" dirty="0">
                <a:latin typeface="Constantia" panose="02030602050306030303" pitchFamily="18" charset="0"/>
              </a:rPr>
              <a:t>For radio active materials - Geiger Muller counter</a:t>
            </a:r>
          </a:p>
          <a:p>
            <a:pPr eaLnBrk="1" hangingPunct="1">
              <a:lnSpc>
                <a:spcPct val="90000"/>
              </a:lnSpc>
            </a:pPr>
            <a:r>
              <a:rPr lang="en-US" sz="2600" dirty="0" smtClean="0">
                <a:latin typeface="Constantia" panose="02030602050306030303" pitchFamily="18" charset="0"/>
              </a:rPr>
              <a:t>UV </a:t>
            </a:r>
            <a:r>
              <a:rPr lang="en-US" sz="2600" dirty="0">
                <a:latin typeface="Constantia" panose="02030602050306030303" pitchFamily="18" charset="0"/>
              </a:rPr>
              <a:t>chamber, iodine chamber</a:t>
            </a:r>
          </a:p>
          <a:p>
            <a:pPr algn="ctr" eaLnBrk="1" hangingPunct="1">
              <a:lnSpc>
                <a:spcPct val="90000"/>
              </a:lnSpc>
              <a:buFontTx/>
              <a:buNone/>
            </a:pPr>
            <a:r>
              <a:rPr lang="en-US" sz="2600" dirty="0">
                <a:latin typeface="Constantia" panose="02030602050306030303" pitchFamily="18" charset="0"/>
              </a:rPr>
              <a:t> </a:t>
            </a:r>
            <a:r>
              <a:rPr lang="en-US" sz="2600" b="1" u="sng" dirty="0">
                <a:solidFill>
                  <a:srgbClr val="FF0000"/>
                </a:solidFill>
                <a:latin typeface="Constantia" panose="02030602050306030303" pitchFamily="18" charset="0"/>
              </a:rPr>
              <a:t>QUANTITATIVE ESTIMATIONS</a:t>
            </a:r>
          </a:p>
          <a:p>
            <a:pPr eaLnBrk="1" hangingPunct="1">
              <a:lnSpc>
                <a:spcPct val="90000"/>
              </a:lnSpc>
              <a:buFontTx/>
              <a:buNone/>
            </a:pPr>
            <a:r>
              <a:rPr lang="en-US" sz="2600" dirty="0">
                <a:solidFill>
                  <a:srgbClr val="FFCC00"/>
                </a:solidFill>
                <a:latin typeface="Constantia" panose="02030602050306030303" pitchFamily="18" charset="0"/>
              </a:rPr>
              <a:t>The method can be divided into two main groups</a:t>
            </a:r>
          </a:p>
          <a:p>
            <a:pPr eaLnBrk="1" hangingPunct="1">
              <a:lnSpc>
                <a:spcPct val="90000"/>
              </a:lnSpc>
              <a:buFontTx/>
              <a:buNone/>
            </a:pPr>
            <a:r>
              <a:rPr lang="en-US" sz="2600" b="1" dirty="0">
                <a:solidFill>
                  <a:schemeClr val="tx2"/>
                </a:solidFill>
                <a:latin typeface="Constantia" panose="02030602050306030303" pitchFamily="18" charset="0"/>
              </a:rPr>
              <a:t>1. Direct techniques-</a:t>
            </a:r>
            <a:endParaRPr lang="en-US" sz="2600" dirty="0">
              <a:solidFill>
                <a:schemeClr val="tx2"/>
              </a:solidFill>
              <a:latin typeface="Constantia" panose="02030602050306030303" pitchFamily="18" charset="0"/>
            </a:endParaRPr>
          </a:p>
          <a:p>
            <a:pPr eaLnBrk="1" hangingPunct="1">
              <a:lnSpc>
                <a:spcPct val="90000"/>
              </a:lnSpc>
              <a:buFontTx/>
              <a:buNone/>
            </a:pPr>
            <a:r>
              <a:rPr lang="en-US" sz="2600" b="1" dirty="0">
                <a:solidFill>
                  <a:schemeClr val="tx2"/>
                </a:solidFill>
                <a:latin typeface="Constantia" panose="02030602050306030303" pitchFamily="18" charset="0"/>
              </a:rPr>
              <a:t>2. Indirect techniques- </a:t>
            </a:r>
          </a:p>
          <a:p>
            <a:pPr eaLnBrk="1" hangingPunct="1">
              <a:lnSpc>
                <a:spcPct val="90000"/>
              </a:lnSpc>
              <a:buFontTx/>
              <a:buNone/>
            </a:pPr>
            <a:endParaRPr lang="en-US" b="1" dirty="0">
              <a:solidFill>
                <a:schemeClr val="accent1"/>
              </a:solidFill>
            </a:endParaRPr>
          </a:p>
          <a:p>
            <a:pPr algn="ctr" eaLnBrk="1" hangingPunct="1">
              <a:lnSpc>
                <a:spcPct val="90000"/>
              </a:lnSpc>
              <a:buFontTx/>
              <a:buNone/>
            </a:pPr>
            <a:r>
              <a:rPr lang="en-US" u="sng" dirty="0">
                <a:solidFill>
                  <a:srgbClr val="333300"/>
                </a:solidFill>
              </a:rPr>
              <a:t>    </a:t>
            </a:r>
          </a:p>
          <a:p>
            <a:pPr eaLnBrk="1" hangingPunct="1">
              <a:lnSpc>
                <a:spcPct val="90000"/>
              </a:lnSpc>
              <a:buFontTx/>
              <a:buNone/>
            </a:pPr>
            <a:endParaRPr lang="en-IN" u="sng" dirty="0">
              <a:solidFill>
                <a:srgbClr val="333300"/>
              </a:solidFill>
            </a:endParaRPr>
          </a:p>
        </p:txBody>
      </p:sp>
    </p:spTree>
    <p:extLst>
      <p:ext uri="{BB962C8B-B14F-4D97-AF65-F5344CB8AC3E}">
        <p14:creationId xmlns:p14="http://schemas.microsoft.com/office/powerpoint/2010/main" val="2512149743"/>
      </p:ext>
    </p:extLst>
  </p:cSld>
  <p:clrMapOvr>
    <a:masterClrMapping/>
  </p:clrMapOvr>
  <p:transition advClick="0">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4949"/>
            <a:ext cx="9905998" cy="740725"/>
          </a:xfrm>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3" name="Content Placeholder 2"/>
          <p:cNvSpPr>
            <a:spLocks noGrp="1"/>
          </p:cNvSpPr>
          <p:nvPr>
            <p:ph idx="1"/>
          </p:nvPr>
        </p:nvSpPr>
        <p:spPr>
          <a:xfrm>
            <a:off x="1030202" y="333377"/>
            <a:ext cx="9905998" cy="4881562"/>
          </a:xfrm>
        </p:spPr>
        <p:txBody>
          <a:bodyPr>
            <a:normAutofit/>
          </a:bodyPr>
          <a:lstStyle/>
          <a:p>
            <a:pPr algn="ctr">
              <a:defRPr/>
            </a:pPr>
            <a:r>
              <a:rPr lang="en-US" sz="2600" b="1" u="sng" dirty="0">
                <a:solidFill>
                  <a:srgbClr val="FFCC00"/>
                </a:solidFill>
                <a:latin typeface="Calibri" pitchFamily="34" charset="0"/>
              </a:rPr>
              <a:t>Direct Measurement Method</a:t>
            </a:r>
          </a:p>
          <a:p>
            <a:pPr>
              <a:defRPr/>
            </a:pPr>
            <a:r>
              <a:rPr lang="en-US" sz="2600" dirty="0">
                <a:solidFill>
                  <a:srgbClr val="FFCC00"/>
                </a:solidFill>
                <a:latin typeface="Calibri" pitchFamily="34" charset="0"/>
              </a:rPr>
              <a:t>(i) Comparison of visible spots</a:t>
            </a:r>
          </a:p>
          <a:p>
            <a:pPr>
              <a:defRPr/>
            </a:pPr>
            <a:r>
              <a:rPr lang="en-US" sz="2600" dirty="0">
                <a:solidFill>
                  <a:schemeClr val="tx1">
                    <a:lumMod val="95000"/>
                  </a:schemeClr>
                </a:solidFill>
                <a:latin typeface="Calibri" pitchFamily="34" charset="0"/>
              </a:rPr>
              <a:t>A rough quantitative measurements</a:t>
            </a:r>
          </a:p>
          <a:p>
            <a:pPr>
              <a:defRPr/>
            </a:pPr>
            <a:r>
              <a:rPr lang="en-US" sz="2600" dirty="0">
                <a:solidFill>
                  <a:schemeClr val="tx1">
                    <a:lumMod val="95000"/>
                  </a:schemeClr>
                </a:solidFill>
                <a:latin typeface="Calibri" pitchFamily="34" charset="0"/>
              </a:rPr>
              <a:t>Component in a mixture can be carried out by comparing the  intensity and size of the spot with a standard substance. </a:t>
            </a:r>
          </a:p>
          <a:p>
            <a:pPr>
              <a:defRPr/>
            </a:pPr>
            <a:r>
              <a:rPr lang="en-US" sz="2600" dirty="0">
                <a:solidFill>
                  <a:srgbClr val="FFCC00"/>
                </a:solidFill>
                <a:latin typeface="Calibri" pitchFamily="34" charset="0"/>
              </a:rPr>
              <a:t>(ii) Photo densitometry</a:t>
            </a:r>
          </a:p>
          <a:p>
            <a:pPr>
              <a:defRPr/>
            </a:pPr>
            <a:r>
              <a:rPr lang="en-US" sz="2600" dirty="0">
                <a:solidFill>
                  <a:schemeClr val="tx1">
                    <a:lumMod val="95000"/>
                  </a:schemeClr>
                </a:solidFill>
                <a:latin typeface="Calibri" pitchFamily="34" charset="0"/>
              </a:rPr>
              <a:t>The method is used with the chromatograms of colored compound, instrument  which measures quantitatively the density of the spots. </a:t>
            </a:r>
            <a:endParaRPr lang="en-IN" sz="2600" dirty="0">
              <a:solidFill>
                <a:schemeClr val="tx1">
                  <a:lumMod val="95000"/>
                </a:schemeClr>
              </a:solidFill>
              <a:latin typeface="Calibri" pitchFamily="34" charset="0"/>
            </a:endParaRPr>
          </a:p>
        </p:txBody>
      </p:sp>
      <p:pic>
        <p:nvPicPr>
          <p:cNvPr id="28677" name="Picture 2" descr="http://www.printernational.org/images/articles/densit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607" y="4992518"/>
            <a:ext cx="26431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893339"/>
      </p:ext>
    </p:extLst>
  </p:cSld>
  <p:clrMapOvr>
    <a:masterClrMapping/>
  </p:clrMapOvr>
  <p:transition advClick="0">
    <p:cover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2729"/>
            <a:ext cx="9905998" cy="963147"/>
          </a:xfrm>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29699" name="Content Placeholder 2"/>
          <p:cNvSpPr>
            <a:spLocks noGrp="1"/>
          </p:cNvSpPr>
          <p:nvPr>
            <p:ph idx="1"/>
          </p:nvPr>
        </p:nvSpPr>
        <p:spPr>
          <a:xfrm>
            <a:off x="1141412" y="1255711"/>
            <a:ext cx="9905998" cy="4810125"/>
          </a:xfrm>
        </p:spPr>
        <p:txBody>
          <a:bodyPr>
            <a:normAutofit/>
          </a:bodyPr>
          <a:lstStyle/>
          <a:p>
            <a:r>
              <a:rPr lang="en-US" sz="2600" dirty="0">
                <a:solidFill>
                  <a:srgbClr val="FFCC00"/>
                </a:solidFill>
                <a:latin typeface="Constantia" panose="02030602050306030303" pitchFamily="18" charset="0"/>
              </a:rPr>
              <a:t>(iii) </a:t>
            </a:r>
            <a:r>
              <a:rPr lang="en-US" sz="2600" dirty="0" err="1">
                <a:solidFill>
                  <a:srgbClr val="FFCC00"/>
                </a:solidFill>
                <a:latin typeface="Constantia" panose="02030602050306030303" pitchFamily="18" charset="0"/>
              </a:rPr>
              <a:t>Fluorimetry</a:t>
            </a:r>
            <a:endParaRPr lang="en-US" sz="2600" dirty="0">
              <a:solidFill>
                <a:srgbClr val="FFCC00"/>
              </a:solidFill>
              <a:latin typeface="Constantia" panose="02030602050306030303" pitchFamily="18" charset="0"/>
            </a:endParaRPr>
          </a:p>
          <a:p>
            <a:r>
              <a:rPr lang="en-US" sz="2600" dirty="0">
                <a:latin typeface="Constantia" panose="02030602050306030303" pitchFamily="18" charset="0"/>
              </a:rPr>
              <a:t>The compound to be determined by </a:t>
            </a:r>
            <a:r>
              <a:rPr lang="en-US" sz="2600" dirty="0" err="1">
                <a:latin typeface="Constantia" panose="02030602050306030303" pitchFamily="18" charset="0"/>
              </a:rPr>
              <a:t>fluorimetry</a:t>
            </a:r>
            <a:r>
              <a:rPr lang="en-US" sz="2600" dirty="0">
                <a:latin typeface="Constantia" panose="02030602050306030303" pitchFamily="18" charset="0"/>
              </a:rPr>
              <a:t> must be fluorescent or convertible into fluorescent derivatives. </a:t>
            </a:r>
          </a:p>
          <a:p>
            <a:r>
              <a:rPr lang="en-US" sz="2600" dirty="0">
                <a:solidFill>
                  <a:srgbClr val="FFCC00"/>
                </a:solidFill>
                <a:latin typeface="Constantia" panose="02030602050306030303" pitchFamily="18" charset="0"/>
              </a:rPr>
              <a:t>(iv) Radiotracer Method</a:t>
            </a:r>
          </a:p>
          <a:p>
            <a:r>
              <a:rPr lang="en-US" sz="2600" dirty="0">
                <a:latin typeface="Constantia" panose="02030602050306030303" pitchFamily="18" charset="0"/>
              </a:rPr>
              <a:t>The compound containing radioactive element is labeled and treated with locating reagent. Using Geiger Muller counter.</a:t>
            </a:r>
          </a:p>
          <a:p>
            <a:r>
              <a:rPr lang="en-US" sz="2600" dirty="0">
                <a:solidFill>
                  <a:srgbClr val="FFCC00"/>
                </a:solidFill>
                <a:latin typeface="Constantia" panose="02030602050306030303" pitchFamily="18" charset="0"/>
              </a:rPr>
              <a:t>(v) </a:t>
            </a:r>
            <a:r>
              <a:rPr lang="en-US" sz="2600" dirty="0" err="1">
                <a:solidFill>
                  <a:srgbClr val="FFCC00"/>
                </a:solidFill>
                <a:latin typeface="Constantia" panose="02030602050306030303" pitchFamily="18" charset="0"/>
              </a:rPr>
              <a:t>Polarographic</a:t>
            </a:r>
            <a:r>
              <a:rPr lang="en-US" sz="2600" dirty="0">
                <a:solidFill>
                  <a:srgbClr val="FFCC00"/>
                </a:solidFill>
                <a:latin typeface="Constantia" panose="02030602050306030303" pitchFamily="18" charset="0"/>
              </a:rPr>
              <a:t> &amp; </a:t>
            </a:r>
            <a:r>
              <a:rPr lang="en-US" sz="2600" dirty="0" err="1">
                <a:solidFill>
                  <a:srgbClr val="FFCC00"/>
                </a:solidFill>
                <a:latin typeface="Constantia" panose="02030602050306030303" pitchFamily="18" charset="0"/>
              </a:rPr>
              <a:t>Conductometric</a:t>
            </a:r>
            <a:r>
              <a:rPr lang="en-US" sz="2600" dirty="0">
                <a:solidFill>
                  <a:srgbClr val="FFCC00"/>
                </a:solidFill>
                <a:latin typeface="Constantia" panose="02030602050306030303" pitchFamily="18" charset="0"/>
              </a:rPr>
              <a:t> methods</a:t>
            </a:r>
          </a:p>
          <a:p>
            <a:r>
              <a:rPr lang="en-US" sz="2600" dirty="0">
                <a:latin typeface="Constantia" panose="02030602050306030303" pitchFamily="18" charset="0"/>
              </a:rPr>
              <a:t>Used to measure the amount of  material in the spot</a:t>
            </a:r>
          </a:p>
          <a:p>
            <a:endParaRPr lang="en-IN" sz="2600" dirty="0">
              <a:latin typeface="Constantia" panose="02030602050306030303" pitchFamily="18" charset="0"/>
            </a:endParaRPr>
          </a:p>
        </p:txBody>
      </p:sp>
    </p:spTree>
    <p:extLst>
      <p:ext uri="{BB962C8B-B14F-4D97-AF65-F5344CB8AC3E}">
        <p14:creationId xmlns:p14="http://schemas.microsoft.com/office/powerpoint/2010/main" val="2748643818"/>
      </p:ext>
    </p:extLst>
  </p:cSld>
  <p:clrMapOvr>
    <a:masterClrMapping/>
  </p:clrMapOvr>
  <p:transition advClick="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59" y="142000"/>
            <a:ext cx="9905998" cy="875431"/>
          </a:xfrm>
        </p:spPr>
        <p:txBody>
          <a:bodyPr/>
          <a:lstStyle/>
          <a:p>
            <a:r>
              <a:rPr lang="en-US" dirty="0"/>
              <a:t>Paper Chromatography</a:t>
            </a:r>
          </a:p>
        </p:txBody>
      </p:sp>
      <p:sp>
        <p:nvSpPr>
          <p:cNvPr id="3" name="Content Placeholder 2"/>
          <p:cNvSpPr>
            <a:spLocks noGrp="1"/>
          </p:cNvSpPr>
          <p:nvPr>
            <p:ph idx="1"/>
          </p:nvPr>
        </p:nvSpPr>
        <p:spPr>
          <a:xfrm>
            <a:off x="1089897" y="1566907"/>
            <a:ext cx="9905999" cy="3541714"/>
          </a:xfrm>
        </p:spPr>
        <p:txBody>
          <a:bodyPr>
            <a:normAutofit lnSpcReduction="10000"/>
          </a:bodyPr>
          <a:lstStyle/>
          <a:p>
            <a:pPr>
              <a:buFont typeface="Wingdings" pitchFamily="2" charset="2"/>
              <a:buChar char="Ø"/>
            </a:pPr>
            <a:r>
              <a:rPr lang="en-US" dirty="0"/>
              <a:t>There are two types of paper chromatography, they  </a:t>
            </a:r>
            <a:r>
              <a:rPr lang="en-US" dirty="0" smtClean="0"/>
              <a:t>are:</a:t>
            </a:r>
          </a:p>
          <a:p>
            <a:pPr marL="0" indent="0">
              <a:buNone/>
            </a:pPr>
            <a:r>
              <a:rPr lang="en-US" dirty="0" smtClean="0">
                <a:solidFill>
                  <a:srgbClr val="FFC000"/>
                </a:solidFill>
              </a:rPr>
              <a:t>1. PAPER </a:t>
            </a:r>
            <a:r>
              <a:rPr lang="en-US" u="sng" dirty="0">
                <a:solidFill>
                  <a:srgbClr val="FFC000"/>
                </a:solidFill>
              </a:rPr>
              <a:t>ADSORPTION CHROMATOGRAPHY</a:t>
            </a:r>
          </a:p>
          <a:p>
            <a:pPr marL="0" indent="0">
              <a:buNone/>
            </a:pPr>
            <a:r>
              <a:rPr lang="en-US" dirty="0"/>
              <a:t>Paper impregnated with silica or alumina acts as  adsorbent (stationary phase) and solvent as mobile phase. </a:t>
            </a:r>
          </a:p>
          <a:p>
            <a:pPr marL="0" indent="0">
              <a:buNone/>
            </a:pPr>
            <a:r>
              <a:rPr lang="en-US" dirty="0" smtClean="0">
                <a:solidFill>
                  <a:srgbClr val="FF0000"/>
                </a:solidFill>
              </a:rPr>
              <a:t>2. PAPER </a:t>
            </a:r>
            <a:r>
              <a:rPr lang="en-US" dirty="0">
                <a:solidFill>
                  <a:srgbClr val="FF0000"/>
                </a:solidFill>
              </a:rPr>
              <a:t>PARTITION CHROMATOGRAPHY</a:t>
            </a:r>
          </a:p>
          <a:p>
            <a:pPr marL="0" indent="0">
              <a:buNone/>
            </a:pPr>
            <a:r>
              <a:rPr lang="en-US" dirty="0"/>
              <a:t>Moisture / Water present in the pores of cellulose  fibers present in filter paper acts as stationary phase &amp;  another mobile phase is used as solvent.</a:t>
            </a:r>
          </a:p>
          <a:p>
            <a:endParaRPr lang="en-US" dirty="0"/>
          </a:p>
        </p:txBody>
      </p:sp>
    </p:spTree>
    <p:extLst>
      <p:ext uri="{BB962C8B-B14F-4D97-AF65-F5344CB8AC3E}">
        <p14:creationId xmlns:p14="http://schemas.microsoft.com/office/powerpoint/2010/main" val="3988791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580768"/>
            <a:ext cx="9905998" cy="963827"/>
          </a:xfrm>
        </p:spPr>
        <p:txBody>
          <a:bodyPr/>
          <a:lstStyle/>
          <a:p>
            <a:pPr>
              <a:defRPr/>
            </a:pPr>
            <a:r>
              <a:rPr lang="en-US" sz="3200" u="sng" dirty="0">
                <a:solidFill>
                  <a:srgbClr val="FF0066"/>
                </a:solidFill>
                <a:latin typeface="Calibri" pitchFamily="34" charset="0"/>
              </a:rPr>
              <a:t>PAPER CHROMATOGRAPHY</a:t>
            </a:r>
            <a:endParaRPr lang="en-IN" sz="3200" dirty="0"/>
          </a:p>
        </p:txBody>
      </p:sp>
      <p:sp>
        <p:nvSpPr>
          <p:cNvPr id="30723" name="Content Placeholder 2"/>
          <p:cNvSpPr>
            <a:spLocks noGrp="1"/>
          </p:cNvSpPr>
          <p:nvPr>
            <p:ph idx="1"/>
          </p:nvPr>
        </p:nvSpPr>
        <p:spPr>
          <a:xfrm>
            <a:off x="1141413" y="2014150"/>
            <a:ext cx="9905997" cy="4081849"/>
          </a:xfrm>
        </p:spPr>
        <p:txBody>
          <a:bodyPr/>
          <a:lstStyle/>
          <a:p>
            <a:pPr algn="ctr"/>
            <a:r>
              <a:rPr lang="en-US" b="1" u="sng" dirty="0" smtClean="0">
                <a:solidFill>
                  <a:srgbClr val="FFCC00"/>
                </a:solidFill>
                <a:latin typeface="Calibri" panose="020F0502020204030204" pitchFamily="34" charset="0"/>
              </a:rPr>
              <a:t>Indirect Measurement Method</a:t>
            </a:r>
          </a:p>
          <a:p>
            <a:pPr algn="ctr">
              <a:buFontTx/>
              <a:buNone/>
            </a:pPr>
            <a:endParaRPr lang="en-US" b="1" u="sng" dirty="0" smtClean="0">
              <a:solidFill>
                <a:srgbClr val="FFCC00"/>
              </a:solidFill>
              <a:latin typeface="Calibri" panose="020F0502020204030204" pitchFamily="34" charset="0"/>
            </a:endParaRPr>
          </a:p>
          <a:p>
            <a:r>
              <a:rPr lang="en-US" sz="2600" dirty="0">
                <a:latin typeface="Constantia" panose="02030602050306030303" pitchFamily="18" charset="0"/>
              </a:rPr>
              <a:t>In this technique, the spots are cut into portions and eluted with solvents.  This solution can be analyzed by any techniques of analysis like spectrophotometry, electrochemical  methods, etc. </a:t>
            </a:r>
          </a:p>
        </p:txBody>
      </p:sp>
    </p:spTree>
    <p:extLst>
      <p:ext uri="{BB962C8B-B14F-4D97-AF65-F5344CB8AC3E}">
        <p14:creationId xmlns:p14="http://schemas.microsoft.com/office/powerpoint/2010/main" val="2954702320"/>
      </p:ext>
    </p:extLst>
  </p:cSld>
  <p:clrMapOvr>
    <a:masterClrMapping/>
  </p:clrMapOvr>
  <p:transition advClick="0">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381000"/>
            <a:ext cx="8229600" cy="609600"/>
          </a:xfrm>
        </p:spPr>
        <p:txBody>
          <a:bodyPr/>
          <a:lstStyle/>
          <a:p>
            <a:pPr algn="l">
              <a:defRPr/>
            </a:pPr>
            <a:r>
              <a:rPr lang="en-US" sz="2800" b="1" u="sng" dirty="0">
                <a:solidFill>
                  <a:srgbClr val="FF33CC"/>
                </a:solidFill>
                <a:effectLst>
                  <a:outerShdw blurRad="38100" dist="38100" dir="2700000" algn="tl">
                    <a:srgbClr val="000000">
                      <a:alpha val="43137"/>
                    </a:srgbClr>
                  </a:outerShdw>
                </a:effectLst>
                <a:latin typeface="Calibri" pitchFamily="34" charset="0"/>
              </a:rPr>
              <a:t>Rf VALUE (Retardation Factor)</a:t>
            </a:r>
          </a:p>
        </p:txBody>
      </p:sp>
      <p:sp>
        <p:nvSpPr>
          <p:cNvPr id="17411" name="Rectangle 3"/>
          <p:cNvSpPr>
            <a:spLocks noGrp="1" noChangeArrowheads="1"/>
          </p:cNvSpPr>
          <p:nvPr>
            <p:ph type="body" idx="1"/>
          </p:nvPr>
        </p:nvSpPr>
        <p:spPr>
          <a:xfrm>
            <a:off x="840260" y="1711497"/>
            <a:ext cx="6252519" cy="2353962"/>
          </a:xfrm>
        </p:spPr>
        <p:txBody>
          <a:bodyPr>
            <a:normAutofit/>
          </a:bodyPr>
          <a:lstStyle/>
          <a:p>
            <a:pPr>
              <a:buFontTx/>
              <a:buNone/>
              <a:defRPr/>
            </a:pPr>
            <a:r>
              <a:rPr lang="en-US" dirty="0">
                <a:solidFill>
                  <a:schemeClr val="bg1"/>
                </a:solidFill>
                <a:latin typeface="Times New Roman" pitchFamily="18" charset="0"/>
              </a:rPr>
              <a:t>	</a:t>
            </a:r>
            <a:r>
              <a:rPr lang="en-US" sz="2600" dirty="0">
                <a:solidFill>
                  <a:schemeClr val="tx1">
                    <a:lumMod val="95000"/>
                  </a:schemeClr>
                </a:solidFill>
                <a:latin typeface="Constantia" pitchFamily="18" charset="0"/>
              </a:rPr>
              <a:t>In paper chromatography the results are represented by Rf value which represent the movement or migration of solute relative to the solvent front.</a:t>
            </a:r>
          </a:p>
          <a:p>
            <a:pPr>
              <a:buFontTx/>
              <a:buNone/>
              <a:defRPr/>
            </a:pPr>
            <a:endParaRPr lang="en-US" dirty="0">
              <a:latin typeface="Times New Roman" pitchFamily="18" charset="0"/>
            </a:endParaRPr>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0805" y="814389"/>
            <a:ext cx="358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WordArt 10"/>
          <p:cNvSpPr>
            <a:spLocks noChangeArrowheads="1" noChangeShapeType="1" noTextEdit="1"/>
          </p:cNvSpPr>
          <p:nvPr/>
        </p:nvSpPr>
        <p:spPr bwMode="auto">
          <a:xfrm>
            <a:off x="1738282" y="5000636"/>
            <a:ext cx="3443318" cy="481002"/>
          </a:xfrm>
          <a:prstGeom prst="rect">
            <a:avLst/>
          </a:prstGeom>
        </p:spPr>
        <p:txBody>
          <a:bodyPr wrap="none" fromWordArt="1">
            <a:prstTxWarp prst="textPlain">
              <a:avLst>
                <a:gd name="adj" fmla="val 50000"/>
              </a:avLst>
            </a:prstTxWarp>
          </a:bodyPr>
          <a:lstStyle/>
          <a:p>
            <a:pPr algn="ctr">
              <a:defRPr/>
            </a:pPr>
            <a:r>
              <a:rPr lang="en-IN"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The </a:t>
            </a:r>
            <a:r>
              <a:rPr lang="en-IN" sz="3600" i="1" kern="10" dirty="0" err="1">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Rf</a:t>
            </a:r>
            <a:r>
              <a:rPr lang="en-IN"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 </a:t>
            </a:r>
            <a:r>
              <a:rPr lang="en-IN" sz="3600" i="1" kern="10" dirty="0">
                <a:ln w="9525">
                  <a:solidFill>
                    <a:srgbClr val="000000"/>
                  </a:solidFill>
                  <a:round/>
                  <a:headEnd/>
                  <a:tailEnd/>
                </a:ln>
                <a:solidFill>
                  <a:srgbClr val="FFFFFF"/>
                </a:solidFill>
                <a:latin typeface="Arial Black"/>
              </a:rPr>
              <a:t>value</a:t>
            </a:r>
            <a:r>
              <a:rPr lang="en-IN" sz="3600" i="1" kern="10" dirty="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 is calculated as :</a:t>
            </a:r>
          </a:p>
        </p:txBody>
      </p:sp>
      <p:sp>
        <p:nvSpPr>
          <p:cNvPr id="31750" name="Line 11"/>
          <p:cNvSpPr>
            <a:spLocks noChangeShapeType="1"/>
          </p:cNvSpPr>
          <p:nvPr/>
        </p:nvSpPr>
        <p:spPr bwMode="auto">
          <a:xfrm>
            <a:off x="5257800" y="5257800"/>
            <a:ext cx="48006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WordArt 12"/>
          <p:cNvSpPr>
            <a:spLocks noChangeArrowheads="1" noChangeShapeType="1" noTextEdit="1"/>
          </p:cNvSpPr>
          <p:nvPr/>
        </p:nvSpPr>
        <p:spPr bwMode="auto">
          <a:xfrm>
            <a:off x="5867401" y="4835526"/>
            <a:ext cx="3719513" cy="42227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Arial Black" panose="020B0A04020102020204" pitchFamily="34" charset="0"/>
              </a:rPr>
              <a:t>Distance travelled by the solute</a:t>
            </a:r>
          </a:p>
        </p:txBody>
      </p:sp>
      <p:sp>
        <p:nvSpPr>
          <p:cNvPr id="31752" name="WordArt 14"/>
          <p:cNvSpPr>
            <a:spLocks noChangeArrowheads="1" noChangeShapeType="1" noTextEdit="1"/>
          </p:cNvSpPr>
          <p:nvPr/>
        </p:nvSpPr>
        <p:spPr bwMode="auto">
          <a:xfrm>
            <a:off x="5562600" y="5368926"/>
            <a:ext cx="4343400" cy="4222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00000"/>
                </a:solidFill>
                <a:latin typeface="Arial Black" panose="020B0A04020102020204" pitchFamily="34" charset="0"/>
              </a:rPr>
              <a:t>Distance travelled by the solvent front</a:t>
            </a:r>
          </a:p>
        </p:txBody>
      </p:sp>
    </p:spTree>
    <p:extLst>
      <p:ext uri="{BB962C8B-B14F-4D97-AF65-F5344CB8AC3E}">
        <p14:creationId xmlns:p14="http://schemas.microsoft.com/office/powerpoint/2010/main" val="2176220187"/>
      </p:ext>
    </p:extLst>
  </p:cSld>
  <p:clrMapOvr>
    <a:masterClrMapping/>
  </p:clrMapOvr>
  <p:transition advClick="0">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410"/>
                                        </p:tgtEl>
                                        <p:attrNameLst>
                                          <p:attrName>style.visibility</p:attrName>
                                        </p:attrNameLst>
                                      </p:cBhvr>
                                      <p:to>
                                        <p:strVal val="visible"/>
                                      </p:to>
                                    </p:set>
                                    <p:anim calcmode="discrete" valueType="clr">
                                      <p:cBhvr override="childStyle">
                                        <p:cTn id="7" dur="80"/>
                                        <p:tgtEl>
                                          <p:spTgt spid="174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gtEl>
                                        <p:attrNameLst>
                                          <p:attrName>fillcolor</p:attrName>
                                        </p:attrNameLst>
                                      </p:cBhvr>
                                      <p:tavLst>
                                        <p:tav tm="0">
                                          <p:val>
                                            <p:clrVal>
                                              <a:schemeClr val="accent2"/>
                                            </p:clrVal>
                                          </p:val>
                                        </p:tav>
                                        <p:tav tm="50000">
                                          <p:val>
                                            <p:clrVal>
                                              <a:schemeClr val="hlink"/>
                                            </p:clrVal>
                                          </p:val>
                                        </p:tav>
                                      </p:tavLst>
                                    </p:anim>
                                    <p:set>
                                      <p:cBhvr>
                                        <p:cTn id="9" dur="80"/>
                                        <p:tgtEl>
                                          <p:spTgt spid="174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43001" y="284886"/>
            <a:ext cx="9905998" cy="738796"/>
          </a:xfrm>
        </p:spPr>
        <p:txBody>
          <a:bodyPr/>
          <a:lstStyle/>
          <a:p>
            <a:r>
              <a:rPr lang="en-US" sz="3200" u="sng" dirty="0">
                <a:solidFill>
                  <a:srgbClr val="FF33CC"/>
                </a:solidFill>
                <a:latin typeface="Calibri" panose="020F0502020204030204" pitchFamily="34" charset="0"/>
              </a:rPr>
              <a:t>Factors affecting </a:t>
            </a:r>
            <a:r>
              <a:rPr lang="en-US" sz="3200" u="sng" dirty="0" err="1">
                <a:solidFill>
                  <a:srgbClr val="FF33CC"/>
                </a:solidFill>
                <a:latin typeface="Calibri" panose="020F0502020204030204" pitchFamily="34" charset="0"/>
              </a:rPr>
              <a:t>Rf</a:t>
            </a:r>
            <a:r>
              <a:rPr lang="en-US" sz="3200" u="sng" dirty="0">
                <a:solidFill>
                  <a:srgbClr val="FF33CC"/>
                </a:solidFill>
                <a:latin typeface="Calibri" panose="020F0502020204030204" pitchFamily="34" charset="0"/>
              </a:rPr>
              <a:t> VALUE</a:t>
            </a:r>
            <a:endParaRPr lang="en-IN" sz="3200" dirty="0"/>
          </a:p>
        </p:txBody>
      </p:sp>
      <p:sp>
        <p:nvSpPr>
          <p:cNvPr id="32771" name="Content Placeholder 2"/>
          <p:cNvSpPr>
            <a:spLocks noGrp="1"/>
          </p:cNvSpPr>
          <p:nvPr>
            <p:ph idx="1"/>
          </p:nvPr>
        </p:nvSpPr>
        <p:spPr>
          <a:xfrm>
            <a:off x="976184" y="1357314"/>
            <a:ext cx="10071226" cy="4738687"/>
          </a:xfrm>
        </p:spPr>
        <p:txBody>
          <a:bodyPr>
            <a:normAutofit fontScale="92500"/>
          </a:bodyPr>
          <a:lstStyle/>
          <a:p>
            <a:r>
              <a:rPr lang="en-US" sz="2600" dirty="0" err="1">
                <a:latin typeface="Constantia" panose="02030602050306030303" pitchFamily="18" charset="0"/>
              </a:rPr>
              <a:t>i</a:t>
            </a:r>
            <a:r>
              <a:rPr lang="en-US" sz="2600" dirty="0">
                <a:latin typeface="Constantia" panose="02030602050306030303" pitchFamily="18" charset="0"/>
              </a:rPr>
              <a:t>. The temperature</a:t>
            </a:r>
          </a:p>
          <a:p>
            <a:r>
              <a:rPr lang="en-US" sz="2600" dirty="0">
                <a:latin typeface="Constantia" panose="02030602050306030303" pitchFamily="18" charset="0"/>
              </a:rPr>
              <a:t>ii. The purity of the solvents used</a:t>
            </a:r>
          </a:p>
          <a:p>
            <a:r>
              <a:rPr lang="en-US" sz="2600" dirty="0">
                <a:latin typeface="Constantia" panose="02030602050306030303" pitchFamily="18" charset="0"/>
              </a:rPr>
              <a:t>iii. The quality of the paper, adsorbents &amp; impurities present n the adsorbents</a:t>
            </a:r>
          </a:p>
          <a:p>
            <a:r>
              <a:rPr lang="en-US" sz="2600" dirty="0">
                <a:latin typeface="Constantia" panose="02030602050306030303" pitchFamily="18" charset="0"/>
              </a:rPr>
              <a:t>iv. Chamber saturation techniques, method of drying &amp; development</a:t>
            </a:r>
          </a:p>
          <a:p>
            <a:r>
              <a:rPr lang="en-US" sz="2600" dirty="0">
                <a:latin typeface="Constantia" panose="02030602050306030303" pitchFamily="18" charset="0"/>
              </a:rPr>
              <a:t>v. The distance travelled by the solute &amp; solvent</a:t>
            </a:r>
          </a:p>
          <a:p>
            <a:r>
              <a:rPr lang="en-US" sz="2600" dirty="0">
                <a:latin typeface="Constantia" panose="02030602050306030303" pitchFamily="18" charset="0"/>
              </a:rPr>
              <a:t>vi. Chemical reaction between the substances being partitioned.</a:t>
            </a:r>
          </a:p>
          <a:p>
            <a:r>
              <a:rPr lang="en-US" sz="2600" dirty="0">
                <a:latin typeface="Constantia" panose="02030602050306030303" pitchFamily="18" charset="0"/>
              </a:rPr>
              <a:t>vii. pH of the solution</a:t>
            </a:r>
          </a:p>
          <a:p>
            <a:endParaRPr lang="en-US" sz="2600" dirty="0">
              <a:latin typeface="Constantia" panose="02030602050306030303" pitchFamily="18" charset="0"/>
            </a:endParaRPr>
          </a:p>
          <a:p>
            <a:endParaRPr lang="en-IN" sz="2600" dirty="0">
              <a:latin typeface="Constantia" panose="02030602050306030303" pitchFamily="18" charset="0"/>
            </a:endParaRPr>
          </a:p>
        </p:txBody>
      </p:sp>
    </p:spTree>
    <p:extLst>
      <p:ext uri="{BB962C8B-B14F-4D97-AF65-F5344CB8AC3E}">
        <p14:creationId xmlns:p14="http://schemas.microsoft.com/office/powerpoint/2010/main" val="1353156239"/>
      </p:ext>
    </p:extLst>
  </p:cSld>
  <p:clrMapOvr>
    <a:masterClrMapping/>
  </p:clrMapOvr>
  <p:transition advClick="0">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914400"/>
          </a:xfrm>
        </p:spPr>
        <p:txBody>
          <a:bodyPr/>
          <a:lstStyle/>
          <a:p>
            <a:pPr>
              <a:defRPr/>
            </a:pPr>
            <a:r>
              <a:rPr lang="en-US" sz="3200" u="sng" dirty="0">
                <a:solidFill>
                  <a:srgbClr val="FF0000"/>
                </a:solidFill>
                <a:latin typeface="Calibri" pitchFamily="34" charset="0"/>
              </a:rPr>
              <a:t>Sources of Error</a:t>
            </a:r>
            <a:endParaRPr lang="en-IN" sz="3200" u="sng" dirty="0">
              <a:solidFill>
                <a:srgbClr val="FF0000"/>
              </a:solidFill>
              <a:latin typeface="Calibri" pitchFamily="34" charset="0"/>
            </a:endParaRPr>
          </a:p>
        </p:txBody>
      </p:sp>
      <p:sp>
        <p:nvSpPr>
          <p:cNvPr id="34819" name="Content Placeholder 2"/>
          <p:cNvSpPr>
            <a:spLocks noGrp="1"/>
          </p:cNvSpPr>
          <p:nvPr>
            <p:ph idx="1"/>
          </p:nvPr>
        </p:nvSpPr>
        <p:spPr>
          <a:xfrm>
            <a:off x="1981200" y="1214438"/>
            <a:ext cx="8229600" cy="4881562"/>
          </a:xfrm>
        </p:spPr>
        <p:txBody>
          <a:bodyPr>
            <a:normAutofit fontScale="85000" lnSpcReduction="10000"/>
          </a:bodyPr>
          <a:lstStyle/>
          <a:p>
            <a:r>
              <a:rPr lang="en-US" sz="2600">
                <a:solidFill>
                  <a:srgbClr val="FFCC00"/>
                </a:solidFill>
                <a:latin typeface="Constantia" panose="02030602050306030303" pitchFamily="18" charset="0"/>
              </a:rPr>
              <a:t>1. Error during application of the spots</a:t>
            </a:r>
          </a:p>
          <a:p>
            <a:r>
              <a:rPr lang="en-US" sz="2600">
                <a:latin typeface="Constantia" panose="02030602050306030303" pitchFamily="18" charset="0"/>
              </a:rPr>
              <a:t>Apply minimum volume of the concentrated solution in order to avoid diffusion through the paper which leads to poor separation</a:t>
            </a:r>
          </a:p>
          <a:p>
            <a:r>
              <a:rPr lang="en-US" sz="2600">
                <a:latin typeface="Constantia" panose="02030602050306030303" pitchFamily="18" charset="0"/>
              </a:rPr>
              <a:t>Spots should be approximately of the same diameter.</a:t>
            </a:r>
          </a:p>
          <a:p>
            <a:r>
              <a:rPr lang="en-US" sz="2600">
                <a:solidFill>
                  <a:srgbClr val="FFCC00"/>
                </a:solidFill>
                <a:latin typeface="Constantia" panose="02030602050306030303" pitchFamily="18" charset="0"/>
              </a:rPr>
              <a:t>2. Development</a:t>
            </a:r>
          </a:p>
          <a:p>
            <a:r>
              <a:rPr lang="en-US" sz="2600">
                <a:latin typeface="Constantia" panose="02030602050306030303" pitchFamily="18" charset="0"/>
              </a:rPr>
              <a:t>Improper adjustment of the paper in the tank leads to this error so the paper should be held vertically.</a:t>
            </a:r>
          </a:p>
          <a:p>
            <a:r>
              <a:rPr lang="en-US" sz="2600">
                <a:latin typeface="Constantia" panose="02030602050306030303" pitchFamily="18" charset="0"/>
              </a:rPr>
              <a:t>Do chamber saturation</a:t>
            </a:r>
          </a:p>
          <a:p>
            <a:r>
              <a:rPr lang="en-US" sz="2600">
                <a:solidFill>
                  <a:srgbClr val="FFCC00"/>
                </a:solidFill>
                <a:latin typeface="Constantia" panose="02030602050306030303" pitchFamily="18" charset="0"/>
              </a:rPr>
              <a:t>3. Detection</a:t>
            </a:r>
          </a:p>
          <a:p>
            <a:r>
              <a:rPr lang="en-US" sz="2600">
                <a:latin typeface="Constantia" panose="02030602050306030303" pitchFamily="18" charset="0"/>
              </a:rPr>
              <a:t>The spraying methods affect the final result</a:t>
            </a:r>
            <a:endParaRPr lang="en-IN" sz="2600">
              <a:latin typeface="Constantia" panose="02030602050306030303" pitchFamily="18" charset="0"/>
            </a:endParaRPr>
          </a:p>
        </p:txBody>
      </p:sp>
    </p:spTree>
    <p:extLst>
      <p:ext uri="{BB962C8B-B14F-4D97-AF65-F5344CB8AC3E}">
        <p14:creationId xmlns:p14="http://schemas.microsoft.com/office/powerpoint/2010/main" val="438808348"/>
      </p:ext>
    </p:extLst>
  </p:cSld>
  <p:clrMapOvr>
    <a:masterClrMapping/>
  </p:clrMapOvr>
  <p:transition advClick="0">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141413" y="197708"/>
            <a:ext cx="9905998" cy="927831"/>
          </a:xfrm>
        </p:spPr>
        <p:txBody>
          <a:bodyPr>
            <a:normAutofit/>
          </a:bodyPr>
          <a:lstStyle/>
          <a:p>
            <a:pPr eaLnBrk="1" hangingPunct="1">
              <a:defRPr/>
            </a:pPr>
            <a:r>
              <a:rPr lang="en-US" sz="3200" u="sng" dirty="0">
                <a:solidFill>
                  <a:srgbClr val="FF0000"/>
                </a:solidFill>
                <a:latin typeface="Calibri" pitchFamily="34" charset="0"/>
              </a:rPr>
              <a:t>APPLICATIONS</a:t>
            </a:r>
            <a:endParaRPr lang="en-IN" sz="3200" u="sng" dirty="0">
              <a:solidFill>
                <a:srgbClr val="FF0000"/>
              </a:solidFill>
              <a:latin typeface="Calibri" pitchFamily="34" charset="0"/>
            </a:endParaRPr>
          </a:p>
        </p:txBody>
      </p:sp>
      <p:sp>
        <p:nvSpPr>
          <p:cNvPr id="35843" name="Rectangle 3"/>
          <p:cNvSpPr>
            <a:spLocks noGrp="1" noChangeArrowheads="1"/>
          </p:cNvSpPr>
          <p:nvPr>
            <p:ph idx="1"/>
          </p:nvPr>
        </p:nvSpPr>
        <p:spPr>
          <a:xfrm>
            <a:off x="877330" y="1125539"/>
            <a:ext cx="9344583" cy="5589587"/>
          </a:xfrm>
        </p:spPr>
        <p:txBody>
          <a:bodyPr>
            <a:normAutofit fontScale="92500" lnSpcReduction="10000"/>
          </a:bodyPr>
          <a:lstStyle/>
          <a:p>
            <a:pPr eaLnBrk="1" hangingPunct="1"/>
            <a:r>
              <a:rPr lang="en-US" sz="2600" dirty="0">
                <a:latin typeface="Constantia" panose="02030602050306030303" pitchFamily="18" charset="0"/>
              </a:rPr>
              <a:t>Separation of mixtures of drugs</a:t>
            </a:r>
          </a:p>
          <a:p>
            <a:pPr eaLnBrk="1" hangingPunct="1"/>
            <a:r>
              <a:rPr lang="en-US" sz="2600" dirty="0">
                <a:latin typeface="Constantia" panose="02030602050306030303" pitchFamily="18" charset="0"/>
              </a:rPr>
              <a:t>Separation of carbohydrates, vitamins, antibiotics, proteins, etc.</a:t>
            </a:r>
          </a:p>
          <a:p>
            <a:pPr eaLnBrk="1" hangingPunct="1"/>
            <a:r>
              <a:rPr lang="en-US" sz="2600" dirty="0">
                <a:latin typeface="Constantia" panose="02030602050306030303" pitchFamily="18" charset="0"/>
              </a:rPr>
              <a:t>Identification of drugs</a:t>
            </a:r>
          </a:p>
          <a:p>
            <a:pPr eaLnBrk="1" hangingPunct="1"/>
            <a:r>
              <a:rPr lang="en-US" sz="2600" dirty="0">
                <a:latin typeface="Constantia" panose="02030602050306030303" pitchFamily="18" charset="0"/>
              </a:rPr>
              <a:t>Identification of impurities</a:t>
            </a:r>
          </a:p>
          <a:p>
            <a:pPr eaLnBrk="1" hangingPunct="1"/>
            <a:r>
              <a:rPr lang="en-US" sz="2600" dirty="0">
                <a:latin typeface="Constantia" panose="02030602050306030303" pitchFamily="18" charset="0"/>
              </a:rPr>
              <a:t>Analysis of metabolites of drugs in blood , urine ….</a:t>
            </a:r>
          </a:p>
          <a:p>
            <a:pPr eaLnBrk="1" hangingPunct="1">
              <a:buFontTx/>
              <a:buNone/>
            </a:pPr>
            <a:r>
              <a:rPr lang="en-US" sz="2600" dirty="0">
                <a:latin typeface="Constantia" panose="02030602050306030303" pitchFamily="18" charset="0"/>
              </a:rPr>
              <a:t>                     </a:t>
            </a:r>
            <a:r>
              <a:rPr lang="en-US" sz="2600" b="1" u="sng" dirty="0" smtClean="0">
                <a:solidFill>
                  <a:srgbClr val="CC00FF"/>
                </a:solidFill>
                <a:latin typeface="Constantia" panose="02030602050306030303" pitchFamily="18" charset="0"/>
              </a:rPr>
              <a:t>ADVANTAGES </a:t>
            </a:r>
            <a:r>
              <a:rPr lang="en-US" sz="2600" b="1" u="sng" dirty="0">
                <a:solidFill>
                  <a:srgbClr val="CC00FF"/>
                </a:solidFill>
                <a:latin typeface="Constantia" panose="02030602050306030303" pitchFamily="18" charset="0"/>
              </a:rPr>
              <a:t>OF </a:t>
            </a:r>
            <a:r>
              <a:rPr lang="en-US" sz="2600" b="1" u="sng" dirty="0" smtClean="0">
                <a:solidFill>
                  <a:srgbClr val="CC00FF"/>
                </a:solidFill>
                <a:latin typeface="Constantia" panose="02030602050306030303" pitchFamily="18" charset="0"/>
              </a:rPr>
              <a:t>Paper Chromatography</a:t>
            </a:r>
            <a:endParaRPr lang="en-US" sz="2600" b="1" u="sng" dirty="0">
              <a:solidFill>
                <a:srgbClr val="CC00FF"/>
              </a:solidFill>
              <a:latin typeface="Constantia" panose="02030602050306030303" pitchFamily="18" charset="0"/>
            </a:endParaRPr>
          </a:p>
          <a:p>
            <a:pPr eaLnBrk="1" hangingPunct="1">
              <a:buFontTx/>
              <a:buNone/>
            </a:pPr>
            <a:r>
              <a:rPr lang="en-US" sz="2600" b="1" dirty="0">
                <a:latin typeface="Constantia" panose="02030602050306030303" pitchFamily="18" charset="0"/>
              </a:rPr>
              <a:t>    Simple ,rapid ,inexpensive ,excellent resolving power</a:t>
            </a:r>
          </a:p>
          <a:p>
            <a:pPr algn="ctr" eaLnBrk="1" hangingPunct="1">
              <a:buFontTx/>
              <a:buNone/>
            </a:pPr>
            <a:r>
              <a:rPr lang="en-US" sz="2600" b="1" u="sng" dirty="0">
                <a:solidFill>
                  <a:srgbClr val="CC00FF"/>
                </a:solidFill>
                <a:latin typeface="Constantia" panose="02030602050306030303" pitchFamily="18" charset="0"/>
              </a:rPr>
              <a:t>PRECAUTIONS IN  </a:t>
            </a:r>
            <a:r>
              <a:rPr lang="en-US" sz="2600" b="1" u="sng" dirty="0" smtClean="0">
                <a:solidFill>
                  <a:srgbClr val="CC00FF"/>
                </a:solidFill>
                <a:latin typeface="Constantia" panose="02030602050306030303" pitchFamily="18" charset="0"/>
              </a:rPr>
              <a:t>Paper chromatography</a:t>
            </a:r>
            <a:endParaRPr lang="en-US" sz="2600" b="1" u="sng" dirty="0">
              <a:solidFill>
                <a:srgbClr val="CC00FF"/>
              </a:solidFill>
              <a:latin typeface="Constantia" panose="02030602050306030303" pitchFamily="18" charset="0"/>
            </a:endParaRPr>
          </a:p>
          <a:p>
            <a:pPr algn="ctr" eaLnBrk="1" hangingPunct="1">
              <a:buFontTx/>
              <a:buNone/>
            </a:pPr>
            <a:r>
              <a:rPr lang="en-US" sz="2600" b="1" dirty="0">
                <a:solidFill>
                  <a:srgbClr val="FFFF00"/>
                </a:solidFill>
                <a:latin typeface="Constantia" panose="02030602050306030303" pitchFamily="18" charset="0"/>
              </a:rPr>
              <a:t>Establishing the vapor solvent equilibrium</a:t>
            </a:r>
          </a:p>
          <a:p>
            <a:pPr algn="ctr" eaLnBrk="1" hangingPunct="1">
              <a:buFontTx/>
              <a:buNone/>
            </a:pPr>
            <a:r>
              <a:rPr lang="en-US" sz="2600" b="1" dirty="0">
                <a:solidFill>
                  <a:srgbClr val="FFFF00"/>
                </a:solidFill>
                <a:latin typeface="Constantia" panose="02030602050306030303" pitchFamily="18" charset="0"/>
              </a:rPr>
              <a:t>Stability of solvent mixture is first ensured</a:t>
            </a:r>
            <a:endParaRPr lang="en-IN" sz="2600" b="1" dirty="0">
              <a:solidFill>
                <a:srgbClr val="FFFF00"/>
              </a:solidFill>
              <a:latin typeface="Constantia" panose="02030602050306030303" pitchFamily="18" charset="0"/>
            </a:endParaRPr>
          </a:p>
        </p:txBody>
      </p:sp>
    </p:spTree>
    <p:extLst>
      <p:ext uri="{BB962C8B-B14F-4D97-AF65-F5344CB8AC3E}">
        <p14:creationId xmlns:p14="http://schemas.microsoft.com/office/powerpoint/2010/main" val="418075367"/>
      </p:ext>
    </p:extLst>
  </p:cSld>
  <p:clrMapOvr>
    <a:masterClrMapping/>
  </p:clrMapOvr>
  <p:transition advClick="0">
    <p:wipe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24465" y="457199"/>
            <a:ext cx="10132540" cy="5634681"/>
          </a:xfrm>
          <a:prstGeom prst="rect">
            <a:avLst/>
          </a:prstGeom>
        </p:spPr>
      </p:pic>
    </p:spTree>
    <p:extLst>
      <p:ext uri="{BB962C8B-B14F-4D97-AF65-F5344CB8AC3E}">
        <p14:creationId xmlns:p14="http://schemas.microsoft.com/office/powerpoint/2010/main" val="455264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36822" y="543697"/>
            <a:ext cx="10268463" cy="5247503"/>
          </a:xfrm>
          <a:prstGeom prst="rect">
            <a:avLst/>
          </a:prstGeom>
        </p:spPr>
      </p:pic>
    </p:spTree>
    <p:extLst>
      <p:ext uri="{BB962C8B-B14F-4D97-AF65-F5344CB8AC3E}">
        <p14:creationId xmlns:p14="http://schemas.microsoft.com/office/powerpoint/2010/main" val="1826380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0324" y="432486"/>
            <a:ext cx="10354962" cy="5358714"/>
          </a:xfrm>
          <a:prstGeom prst="rect">
            <a:avLst/>
          </a:prstGeom>
        </p:spPr>
      </p:pic>
    </p:spTree>
    <p:extLst>
      <p:ext uri="{BB962C8B-B14F-4D97-AF65-F5344CB8AC3E}">
        <p14:creationId xmlns:p14="http://schemas.microsoft.com/office/powerpoint/2010/main" val="4057069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2681" y="494270"/>
            <a:ext cx="10120184" cy="5296930"/>
          </a:xfrm>
          <a:prstGeom prst="rect">
            <a:avLst/>
          </a:prstGeom>
        </p:spPr>
      </p:pic>
    </p:spTree>
    <p:extLst>
      <p:ext uri="{BB962C8B-B14F-4D97-AF65-F5344CB8AC3E}">
        <p14:creationId xmlns:p14="http://schemas.microsoft.com/office/powerpoint/2010/main" val="1375865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9751" y="642551"/>
            <a:ext cx="10058399" cy="5148649"/>
          </a:xfrm>
          <a:prstGeom prst="rect">
            <a:avLst/>
          </a:prstGeom>
        </p:spPr>
      </p:pic>
    </p:spTree>
    <p:extLst>
      <p:ext uri="{BB962C8B-B14F-4D97-AF65-F5344CB8AC3E}">
        <p14:creationId xmlns:p14="http://schemas.microsoft.com/office/powerpoint/2010/main" val="287532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91" y="232152"/>
            <a:ext cx="9905998" cy="914068"/>
          </a:xfrm>
        </p:spPr>
        <p:txBody>
          <a:bodyPr/>
          <a:lstStyle/>
          <a:p>
            <a:r>
              <a:rPr lang="en-US" dirty="0" smtClean="0"/>
              <a:t>Principle of Separation </a:t>
            </a:r>
            <a:r>
              <a:rPr lang="en-US" dirty="0" smtClean="0">
                <a:solidFill>
                  <a:srgbClr val="FF0000"/>
                </a:solidFill>
              </a:rPr>
              <a:t>(Partition)</a:t>
            </a:r>
            <a:endParaRPr lang="en-US" dirty="0">
              <a:solidFill>
                <a:srgbClr val="FF0000"/>
              </a:solidFill>
            </a:endParaRPr>
          </a:p>
        </p:txBody>
      </p:sp>
      <p:sp>
        <p:nvSpPr>
          <p:cNvPr id="3" name="Content Placeholder 2"/>
          <p:cNvSpPr>
            <a:spLocks noGrp="1"/>
          </p:cNvSpPr>
          <p:nvPr>
            <p:ph idx="1"/>
          </p:nvPr>
        </p:nvSpPr>
        <p:spPr>
          <a:xfrm>
            <a:off x="1025502" y="1695694"/>
            <a:ext cx="9905999" cy="3674591"/>
          </a:xfrm>
        </p:spPr>
        <p:txBody>
          <a:bodyPr>
            <a:normAutofit fontScale="92500" lnSpcReduction="20000"/>
          </a:bodyPr>
          <a:lstStyle/>
          <a:p>
            <a:pPr marL="0" indent="0">
              <a:buNone/>
            </a:pPr>
            <a:r>
              <a:rPr lang="en-US" dirty="0" smtClean="0">
                <a:solidFill>
                  <a:srgbClr val="FF0000"/>
                </a:solidFill>
              </a:rPr>
              <a:t>Partition:-</a:t>
            </a:r>
          </a:p>
          <a:p>
            <a:pPr>
              <a:buFont typeface="Wingdings" pitchFamily="2" charset="2"/>
              <a:buChar char="ü"/>
            </a:pPr>
            <a:r>
              <a:rPr lang="en-US" dirty="0" smtClean="0"/>
              <a:t>The </a:t>
            </a:r>
            <a:r>
              <a:rPr lang="en-US" dirty="0"/>
              <a:t>principle of separation is mainly partition rather </a:t>
            </a:r>
            <a:r>
              <a:rPr lang="en-US" dirty="0" smtClean="0"/>
              <a:t>than adsorption.</a:t>
            </a:r>
          </a:p>
          <a:p>
            <a:pPr>
              <a:buFont typeface="Wingdings" pitchFamily="2" charset="2"/>
              <a:buChar char="ü"/>
            </a:pPr>
            <a:r>
              <a:rPr lang="en-US" dirty="0" smtClean="0"/>
              <a:t>Cellulose </a:t>
            </a:r>
            <a:r>
              <a:rPr lang="en-US" dirty="0"/>
              <a:t>layers in filter paper contains moisture  which acts as stationary phase </a:t>
            </a:r>
            <a:r>
              <a:rPr lang="en-US" dirty="0" smtClean="0"/>
              <a:t>and organic  </a:t>
            </a:r>
            <a:r>
              <a:rPr lang="en-US" dirty="0"/>
              <a:t>solvents/buffers are used as mobile </a:t>
            </a:r>
            <a:r>
              <a:rPr lang="en-US" dirty="0" smtClean="0"/>
              <a:t>phase. </a:t>
            </a:r>
          </a:p>
          <a:p>
            <a:pPr>
              <a:buFont typeface="Wingdings" pitchFamily="2" charset="2"/>
              <a:buChar char="ü"/>
            </a:pPr>
            <a:r>
              <a:rPr lang="en-US" dirty="0" smtClean="0"/>
              <a:t>The substances are distributed or partition between to liquid phases. One phase is the water which is held in the pores of filter paper used and other is that of mobile phase which moves over the paper. </a:t>
            </a:r>
          </a:p>
          <a:p>
            <a:pPr>
              <a:buFont typeface="Wingdings" pitchFamily="2" charset="2"/>
              <a:buChar char="ü"/>
            </a:pPr>
            <a:r>
              <a:rPr lang="en-US" dirty="0" smtClean="0"/>
              <a:t>Separation of the components depends upon both their solubility in the mobile phase and differential affinity to the mobile phase and stationary phase.</a:t>
            </a:r>
          </a:p>
          <a:p>
            <a:pPr marL="0" indent="0">
              <a:buNone/>
            </a:pPr>
            <a:endParaRPr lang="en-US" dirty="0" smtClean="0"/>
          </a:p>
          <a:p>
            <a:pPr>
              <a:buFont typeface="Wingdings" pitchFamily="2" charset="2"/>
              <a:buChar char="ü"/>
            </a:pPr>
            <a:endParaRPr lang="en-US" dirty="0"/>
          </a:p>
          <a:p>
            <a:endParaRPr lang="en-US" dirty="0"/>
          </a:p>
        </p:txBody>
      </p:sp>
    </p:spTree>
    <p:extLst>
      <p:ext uri="{BB962C8B-B14F-4D97-AF65-F5344CB8AC3E}">
        <p14:creationId xmlns:p14="http://schemas.microsoft.com/office/powerpoint/2010/main" val="217844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6118"/>
            <a:ext cx="4683212" cy="605481"/>
          </a:xfrm>
        </p:spPr>
        <p:txBody>
          <a:bodyPr>
            <a:normAutofit fontScale="90000"/>
          </a:bodyPr>
          <a:lstStyle/>
          <a:p>
            <a:r>
              <a:rPr lang="en-US" b="1" dirty="0"/>
              <a:t>Reaction monitoring</a:t>
            </a:r>
            <a:r>
              <a:rPr lang="en-US" dirty="0"/>
              <a:t/>
            </a:r>
            <a:br>
              <a:rPr lang="en-US" dirty="0"/>
            </a:br>
            <a:endParaRPr lang="en-US" dirty="0"/>
          </a:p>
        </p:txBody>
      </p:sp>
      <p:sp>
        <p:nvSpPr>
          <p:cNvPr id="4" name="Rectangle 3"/>
          <p:cNvSpPr/>
          <p:nvPr/>
        </p:nvSpPr>
        <p:spPr>
          <a:xfrm>
            <a:off x="1297459" y="1997839"/>
            <a:ext cx="9428206" cy="1754326"/>
          </a:xfrm>
          <a:prstGeom prst="rect">
            <a:avLst/>
          </a:prstGeom>
        </p:spPr>
        <p:txBody>
          <a:bodyPr wrap="square">
            <a:spAutoFit/>
          </a:bodyPr>
          <a:lstStyle/>
          <a:p>
            <a:r>
              <a:rPr lang="en-US" dirty="0" smtClean="0">
                <a:solidFill>
                  <a:srgbClr val="FF0000"/>
                </a:solidFill>
              </a:rPr>
              <a:t>In </a:t>
            </a:r>
            <a:r>
              <a:rPr lang="en-US" dirty="0">
                <a:solidFill>
                  <a:srgbClr val="FF0000"/>
                </a:solidFill>
              </a:rPr>
              <a:t>a chemical reaction over a period of time the concentration of reactants decreases whereas the concentration of products increases. Developing the chromatogram over different time intervals by spotting the reactants can give a fair idea on the progress of reaction. Traditionally the technique was used for qualitative monitoring but availability of densitometers made quantitative estimations possible. However, rapid methods using spectroscopic techniques are limiting the application of paper chromatography as a reaction monitoring option</a:t>
            </a:r>
          </a:p>
        </p:txBody>
      </p:sp>
    </p:spTree>
    <p:extLst>
      <p:ext uri="{BB962C8B-B14F-4D97-AF65-F5344CB8AC3E}">
        <p14:creationId xmlns:p14="http://schemas.microsoft.com/office/powerpoint/2010/main" val="1552295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580" y="816226"/>
            <a:ext cx="6346782" cy="814866"/>
          </a:xfrm>
        </p:spPr>
        <p:txBody>
          <a:bodyPr>
            <a:normAutofit fontScale="90000"/>
          </a:bodyPr>
          <a:lstStyle/>
          <a:p>
            <a:r>
              <a:rPr lang="en-US" b="1" dirty="0"/>
              <a:t>Isolation &amp; Purification</a:t>
            </a:r>
            <a:r>
              <a:rPr lang="en-US" dirty="0"/>
              <a:t/>
            </a:r>
            <a:br>
              <a:rPr lang="en-US" dirty="0"/>
            </a:br>
            <a:endParaRPr lang="en-US" dirty="0"/>
          </a:p>
        </p:txBody>
      </p:sp>
      <p:sp>
        <p:nvSpPr>
          <p:cNvPr id="4" name="Rectangle 3"/>
          <p:cNvSpPr/>
          <p:nvPr/>
        </p:nvSpPr>
        <p:spPr>
          <a:xfrm>
            <a:off x="1383957" y="2413338"/>
            <a:ext cx="9378778" cy="1200329"/>
          </a:xfrm>
          <a:prstGeom prst="rect">
            <a:avLst/>
          </a:prstGeom>
        </p:spPr>
        <p:txBody>
          <a:bodyPr wrap="square">
            <a:spAutoFit/>
          </a:bodyPr>
          <a:lstStyle/>
          <a:p>
            <a:r>
              <a:rPr lang="en-US" b="1" dirty="0" smtClean="0">
                <a:solidFill>
                  <a:srgbClr val="FF0000"/>
                </a:solidFill>
              </a:rPr>
              <a:t>Paper </a:t>
            </a:r>
            <a:r>
              <a:rPr lang="en-US" b="1" dirty="0">
                <a:solidFill>
                  <a:srgbClr val="FF0000"/>
                </a:solidFill>
              </a:rPr>
              <a:t>chromatography has been put to use as a purification and isolation technique for components of mixtures. The separated components on the paper are cut, dissolved in suitable solvents and their absorption </a:t>
            </a:r>
            <a:r>
              <a:rPr lang="en-US" b="1" dirty="0" err="1">
                <a:solidFill>
                  <a:srgbClr val="FF0000"/>
                </a:solidFill>
              </a:rPr>
              <a:t>characterised</a:t>
            </a:r>
            <a:r>
              <a:rPr lang="en-US" b="1" dirty="0">
                <a:solidFill>
                  <a:srgbClr val="FF0000"/>
                </a:solidFill>
              </a:rPr>
              <a:t> at specific wavelengths using spectrophotometric methods. This approach is being superseded by techniques such as Preparative HPLC.</a:t>
            </a:r>
          </a:p>
        </p:txBody>
      </p:sp>
    </p:spTree>
    <p:extLst>
      <p:ext uri="{BB962C8B-B14F-4D97-AF65-F5344CB8AC3E}">
        <p14:creationId xmlns:p14="http://schemas.microsoft.com/office/powerpoint/2010/main" val="3541102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897" y="469556"/>
            <a:ext cx="5461687" cy="605481"/>
          </a:xfrm>
        </p:spPr>
        <p:txBody>
          <a:bodyPr>
            <a:normAutofit fontScale="90000"/>
          </a:bodyPr>
          <a:lstStyle/>
          <a:p>
            <a:r>
              <a:rPr lang="en-US" b="1" dirty="0" smtClean="0"/>
              <a:t/>
            </a:r>
            <a:br>
              <a:rPr lang="en-US" b="1" dirty="0" smtClean="0"/>
            </a:br>
            <a:r>
              <a:rPr lang="en-US" b="1" dirty="0" smtClean="0"/>
              <a:t>Pharmaceuticals</a:t>
            </a:r>
            <a:r>
              <a:rPr lang="en-US" dirty="0"/>
              <a:t/>
            </a:r>
            <a:br>
              <a:rPr lang="en-US" dirty="0"/>
            </a:br>
            <a:endParaRPr lang="en-US" dirty="0"/>
          </a:p>
        </p:txBody>
      </p:sp>
      <p:pic>
        <p:nvPicPr>
          <p:cNvPr id="4" name="Content Placeholder 3" descr="pharma">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85751" y="3559607"/>
            <a:ext cx="5078627" cy="3027597"/>
          </a:xfrm>
          <a:prstGeom prst="rect">
            <a:avLst/>
          </a:prstGeom>
          <a:noFill/>
          <a:ln>
            <a:noFill/>
          </a:ln>
        </p:spPr>
      </p:pic>
      <p:sp>
        <p:nvSpPr>
          <p:cNvPr id="5" name="Rectangle 4"/>
          <p:cNvSpPr/>
          <p:nvPr/>
        </p:nvSpPr>
        <p:spPr>
          <a:xfrm>
            <a:off x="1285104" y="1528282"/>
            <a:ext cx="9465274" cy="2031325"/>
          </a:xfrm>
          <a:prstGeom prst="rect">
            <a:avLst/>
          </a:prstGeom>
        </p:spPr>
        <p:txBody>
          <a:bodyPr wrap="square">
            <a:spAutoFit/>
          </a:bodyPr>
          <a:lstStyle/>
          <a:p>
            <a:r>
              <a:rPr lang="en-US" dirty="0">
                <a:solidFill>
                  <a:srgbClr val="FF0000"/>
                </a:solidFill>
              </a:rPr>
              <a:t>Paper chromatography provides useful information on development of new drug molecules, reaction completion and progress of manufacturing processes. It also offers a cost-effective alternative to monitoring the active ingredients in drug forms administered in bio-analytical studies. Its main contribution is when the quantity of sample available is in minute amounts.</a:t>
            </a:r>
          </a:p>
          <a:p>
            <a:r>
              <a:rPr lang="en-US" dirty="0">
                <a:solidFill>
                  <a:srgbClr val="FF0000"/>
                </a:solidFill>
              </a:rPr>
              <a:t>In a subsequent article some reasons will be presented for justification of continued popularity of paper chromatography in the face of tough competition from more advanced chromatographic techniques.</a:t>
            </a:r>
          </a:p>
        </p:txBody>
      </p:sp>
    </p:spTree>
    <p:extLst>
      <p:ext uri="{BB962C8B-B14F-4D97-AF65-F5344CB8AC3E}">
        <p14:creationId xmlns:p14="http://schemas.microsoft.com/office/powerpoint/2010/main" val="2411131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325" y="519664"/>
            <a:ext cx="4312508" cy="938433"/>
          </a:xfrm>
        </p:spPr>
        <p:txBody>
          <a:bodyPr>
            <a:normAutofit fontScale="90000"/>
          </a:bodyPr>
          <a:lstStyle/>
          <a:p>
            <a:r>
              <a:rPr lang="en-US" b="1" dirty="0" smtClean="0"/>
              <a:t/>
            </a:r>
            <a:br>
              <a:rPr lang="en-US" b="1" dirty="0" smtClean="0"/>
            </a:br>
            <a:r>
              <a:rPr lang="en-US" b="1" dirty="0" smtClean="0"/>
              <a:t>Forensics science</a:t>
            </a:r>
            <a:r>
              <a:rPr lang="en-US" dirty="0"/>
              <a:t/>
            </a:r>
            <a:br>
              <a:rPr lang="en-US" dirty="0"/>
            </a:br>
            <a:endParaRPr lang="en-US" dirty="0"/>
          </a:p>
        </p:txBody>
      </p:sp>
      <p:pic>
        <p:nvPicPr>
          <p:cNvPr id="4" name="Content Placeholder 3" descr="forensic"/>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6961" y="4053016"/>
            <a:ext cx="4584358" cy="2471352"/>
          </a:xfrm>
          <a:prstGeom prst="rect">
            <a:avLst/>
          </a:prstGeom>
          <a:noFill/>
          <a:ln>
            <a:noFill/>
          </a:ln>
        </p:spPr>
      </p:pic>
      <p:sp>
        <p:nvSpPr>
          <p:cNvPr id="5" name="Rectangle 4"/>
          <p:cNvSpPr/>
          <p:nvPr/>
        </p:nvSpPr>
        <p:spPr>
          <a:xfrm>
            <a:off x="1161535" y="2136339"/>
            <a:ext cx="9465276" cy="1754326"/>
          </a:xfrm>
          <a:prstGeom prst="rect">
            <a:avLst/>
          </a:prstGeom>
        </p:spPr>
        <p:txBody>
          <a:bodyPr wrap="square">
            <a:spAutoFit/>
          </a:bodyPr>
          <a:lstStyle/>
          <a:p>
            <a:r>
              <a:rPr lang="en-US" dirty="0"/>
              <a:t>A forensic scientist is often faced with a severe limitation on the quantity of sample available for analysis Paper chromatography offers a viable analysis option for samples available in milligrams or micro-</a:t>
            </a:r>
            <a:r>
              <a:rPr lang="en-US" dirty="0" err="1"/>
              <a:t>litre</a:t>
            </a:r>
            <a:r>
              <a:rPr lang="en-US" dirty="0"/>
              <a:t> quantities.</a:t>
            </a:r>
          </a:p>
          <a:p>
            <a:r>
              <a:rPr lang="en-US" dirty="0"/>
              <a:t>The major applications are for identification and comparison against reference standards for drugs and their metabolites in viscera, explosive residues from blast sites, inks used in forgery of documents and paint pigments investigations in hit and run road accident cases.</a:t>
            </a:r>
          </a:p>
        </p:txBody>
      </p:sp>
    </p:spTree>
    <p:extLst>
      <p:ext uri="{BB962C8B-B14F-4D97-AF65-F5344CB8AC3E}">
        <p14:creationId xmlns:p14="http://schemas.microsoft.com/office/powerpoint/2010/main" val="1150946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8302" y="161319"/>
            <a:ext cx="3509319" cy="889006"/>
          </a:xfrm>
        </p:spPr>
        <p:txBody>
          <a:bodyPr>
            <a:normAutofit fontScale="90000"/>
          </a:bodyPr>
          <a:lstStyle/>
          <a:p>
            <a:r>
              <a:rPr lang="en-US" b="1" dirty="0" smtClean="0"/>
              <a:t/>
            </a:r>
            <a:br>
              <a:rPr lang="en-US" b="1" dirty="0" smtClean="0"/>
            </a:br>
            <a:r>
              <a:rPr lang="en-US" b="1" dirty="0"/>
              <a:t>	</a:t>
            </a:r>
            <a:r>
              <a:rPr lang="en-US" b="1" dirty="0" smtClean="0"/>
              <a:t>Foods</a:t>
            </a:r>
            <a:r>
              <a:rPr lang="en-US" dirty="0"/>
              <a:t/>
            </a:r>
            <a:br>
              <a:rPr lang="en-US" dirty="0"/>
            </a:br>
            <a:endParaRPr lang="en-US" dirty="0"/>
          </a:p>
        </p:txBody>
      </p:sp>
      <p:sp>
        <p:nvSpPr>
          <p:cNvPr id="3" name="Content Placeholder 2"/>
          <p:cNvSpPr>
            <a:spLocks noGrp="1"/>
          </p:cNvSpPr>
          <p:nvPr>
            <p:ph idx="1"/>
          </p:nvPr>
        </p:nvSpPr>
        <p:spPr>
          <a:xfrm>
            <a:off x="1118284" y="1236234"/>
            <a:ext cx="9905999" cy="3099314"/>
          </a:xfrm>
        </p:spPr>
        <p:txBody>
          <a:bodyPr/>
          <a:lstStyle/>
          <a:p>
            <a:r>
              <a:rPr lang="en-US" dirty="0">
                <a:solidFill>
                  <a:srgbClr val="FF0000"/>
                </a:solidFill>
              </a:rPr>
              <a:t>Paper chromatography has been </a:t>
            </a:r>
            <a:r>
              <a:rPr lang="en-US" dirty="0" err="1" smtClean="0">
                <a:solidFill>
                  <a:srgbClr val="FF0000"/>
                </a:solidFill>
              </a:rPr>
              <a:t>primaly</a:t>
            </a:r>
            <a:r>
              <a:rPr lang="en-US" dirty="0" smtClean="0">
                <a:solidFill>
                  <a:srgbClr val="FF0000"/>
                </a:solidFill>
              </a:rPr>
              <a:t> </a:t>
            </a:r>
            <a:r>
              <a:rPr lang="en-US" dirty="0">
                <a:solidFill>
                  <a:srgbClr val="FF0000"/>
                </a:solidFill>
              </a:rPr>
              <a:t>used for analysis of food </a:t>
            </a:r>
            <a:r>
              <a:rPr lang="en-US" dirty="0" err="1">
                <a:solidFill>
                  <a:srgbClr val="FF0000"/>
                </a:solidFill>
              </a:rPr>
              <a:t>colours</a:t>
            </a:r>
            <a:r>
              <a:rPr lang="en-US" dirty="0">
                <a:solidFill>
                  <a:srgbClr val="FF0000"/>
                </a:solidFill>
              </a:rPr>
              <a:t> in synthetic drinks and beverages, ice creams, jams &amp; jellies, </a:t>
            </a:r>
            <a:r>
              <a:rPr lang="en-US" dirty="0" smtClean="0">
                <a:solidFill>
                  <a:srgbClr val="FF0000"/>
                </a:solidFill>
              </a:rPr>
              <a:t>sweets, etc. </a:t>
            </a:r>
            <a:r>
              <a:rPr lang="en-US" dirty="0" err="1" smtClean="0">
                <a:solidFill>
                  <a:srgbClr val="FF0000"/>
                </a:solidFill>
              </a:rPr>
              <a:t>Colours</a:t>
            </a:r>
            <a:r>
              <a:rPr lang="en-US" dirty="0" smtClean="0">
                <a:solidFill>
                  <a:srgbClr val="FF0000"/>
                </a:solidFill>
              </a:rPr>
              <a:t> </a:t>
            </a:r>
            <a:r>
              <a:rPr lang="en-US" dirty="0">
                <a:solidFill>
                  <a:srgbClr val="FF0000"/>
                </a:solidFill>
              </a:rPr>
              <a:t>both natural and synthetic are added to foods to improve their acceptability and to make them more popular. Only edible </a:t>
            </a:r>
            <a:r>
              <a:rPr lang="en-US" dirty="0" err="1">
                <a:solidFill>
                  <a:srgbClr val="FF0000"/>
                </a:solidFill>
              </a:rPr>
              <a:t>colours</a:t>
            </a:r>
            <a:r>
              <a:rPr lang="en-US" dirty="0">
                <a:solidFill>
                  <a:srgbClr val="FF0000"/>
                </a:solidFill>
              </a:rPr>
              <a:t> are permitted for use so identification and quantification becomes all the more important to ensure that no non- permitted </a:t>
            </a:r>
            <a:r>
              <a:rPr lang="en-US" dirty="0" err="1">
                <a:solidFill>
                  <a:srgbClr val="FF0000"/>
                </a:solidFill>
              </a:rPr>
              <a:t>colouring</a:t>
            </a:r>
            <a:r>
              <a:rPr lang="en-US" dirty="0">
                <a:solidFill>
                  <a:srgbClr val="FF0000"/>
                </a:solidFill>
              </a:rPr>
              <a:t> agents are added to the foods.</a:t>
            </a:r>
          </a:p>
          <a:p>
            <a:endParaRPr lang="en-US" dirty="0"/>
          </a:p>
        </p:txBody>
      </p:sp>
      <p:pic>
        <p:nvPicPr>
          <p:cNvPr id="4" name="Picture 3" descr="food"/>
          <p:cNvPicPr/>
          <p:nvPr/>
        </p:nvPicPr>
        <p:blipFill>
          <a:blip r:embed="rId2">
            <a:extLst>
              <a:ext uri="{28A0092B-C50C-407E-A947-70E740481C1C}">
                <a14:useLocalDpi xmlns:a14="http://schemas.microsoft.com/office/drawing/2010/main" val="0"/>
              </a:ext>
            </a:extLst>
          </a:blip>
          <a:srcRect/>
          <a:stretch>
            <a:fillRect/>
          </a:stretch>
        </p:blipFill>
        <p:spPr bwMode="auto">
          <a:xfrm>
            <a:off x="3188043" y="4114800"/>
            <a:ext cx="5659395" cy="2384855"/>
          </a:xfrm>
          <a:prstGeom prst="rect">
            <a:avLst/>
          </a:prstGeom>
          <a:noFill/>
          <a:ln>
            <a:noFill/>
          </a:ln>
        </p:spPr>
      </p:pic>
    </p:spTree>
    <p:extLst>
      <p:ext uri="{BB962C8B-B14F-4D97-AF65-F5344CB8AC3E}">
        <p14:creationId xmlns:p14="http://schemas.microsoft.com/office/powerpoint/2010/main" val="25413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588" y="1714500"/>
            <a:ext cx="60975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056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8" name="Picture 9" descr="http://greetings.webdunia.com/cards/en/thank_you/bi_thanks_09_sep_05_162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071" y="0"/>
            <a:ext cx="98689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680652"/>
      </p:ext>
    </p:extLst>
  </p:cSld>
  <p:clrMapOvr>
    <a:masterClrMapping/>
  </p:clrMapOvr>
  <p:transition advClick="0">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28" y="371775"/>
            <a:ext cx="9905998" cy="934511"/>
          </a:xfrm>
        </p:spPr>
        <p:txBody>
          <a:bodyPr/>
          <a:lstStyle/>
          <a:p>
            <a:r>
              <a:rPr lang="en-US" dirty="0"/>
              <a:t>Principle of Separation </a:t>
            </a:r>
            <a:r>
              <a:rPr lang="en-US" dirty="0" smtClean="0">
                <a:solidFill>
                  <a:srgbClr val="FF0000"/>
                </a:solidFill>
              </a:rPr>
              <a:t>(adsorption)</a:t>
            </a:r>
            <a:endParaRPr lang="en-US" dirty="0">
              <a:solidFill>
                <a:srgbClr val="FF0000"/>
              </a:solidFill>
            </a:endParaRPr>
          </a:p>
        </p:txBody>
      </p:sp>
      <p:sp>
        <p:nvSpPr>
          <p:cNvPr id="3" name="Content Placeholder 2"/>
          <p:cNvSpPr>
            <a:spLocks noGrp="1"/>
          </p:cNvSpPr>
          <p:nvPr>
            <p:ph idx="1"/>
          </p:nvPr>
        </p:nvSpPr>
        <p:spPr>
          <a:xfrm>
            <a:off x="1170440" y="1683430"/>
            <a:ext cx="9905999" cy="3541714"/>
          </a:xfrm>
        </p:spPr>
        <p:txBody>
          <a:bodyPr/>
          <a:lstStyle/>
          <a:p>
            <a:pPr marL="0" indent="0">
              <a:buNone/>
            </a:pPr>
            <a:r>
              <a:rPr lang="en-US" dirty="0" smtClean="0"/>
              <a:t>Adsorption:- </a:t>
            </a:r>
          </a:p>
          <a:p>
            <a:pPr>
              <a:buFont typeface="Wingdings" pitchFamily="2" charset="2"/>
              <a:buChar char="Ø"/>
            </a:pPr>
            <a:r>
              <a:rPr lang="en-US" dirty="0" smtClean="0"/>
              <a:t>The principle can also be adsorption chromatography between solid and liquid phases, where the stationary phase in the solid surface of paper and the liquid phase is of mobile phase. </a:t>
            </a:r>
          </a:p>
          <a:p>
            <a:pPr>
              <a:buFont typeface="Wingdings" pitchFamily="2" charset="2"/>
              <a:buChar char="Ø"/>
            </a:pPr>
            <a:r>
              <a:rPr lang="en-US" dirty="0" smtClean="0"/>
              <a:t>Paper impregnated with silica or alumina acts as absorbent (stationary Phase) and solvent as mobile phase.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5260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050" y="142000"/>
            <a:ext cx="8324558" cy="1004220"/>
          </a:xfrm>
        </p:spPr>
        <p:txBody>
          <a:bodyPr/>
          <a:lstStyle/>
          <a:p>
            <a:r>
              <a:rPr lang="en-US" dirty="0" smtClean="0">
                <a:solidFill>
                  <a:srgbClr val="FF0000"/>
                </a:solidFill>
              </a:rPr>
              <a:t>Adsorption Chromatography</a:t>
            </a:r>
            <a:endParaRPr lang="en-US" dirty="0">
              <a:solidFill>
                <a:srgbClr val="FF0000"/>
              </a:solidFill>
            </a:endParaRPr>
          </a:p>
        </p:txBody>
      </p:sp>
      <p:sp>
        <p:nvSpPr>
          <p:cNvPr id="3" name="Content Placeholder 2"/>
          <p:cNvSpPr>
            <a:spLocks noGrp="1"/>
          </p:cNvSpPr>
          <p:nvPr>
            <p:ph idx="1"/>
          </p:nvPr>
        </p:nvSpPr>
        <p:spPr>
          <a:xfrm>
            <a:off x="909593" y="1631301"/>
            <a:ext cx="10423815" cy="4511922"/>
          </a:xfrm>
        </p:spPr>
        <p:txBody>
          <a:bodyPr>
            <a:noAutofit/>
          </a:bodyPr>
          <a:lstStyle/>
          <a:p>
            <a:pPr algn="just"/>
            <a:r>
              <a:rPr lang="en-US" sz="2000" dirty="0">
                <a:solidFill>
                  <a:srgbClr val="FFC000"/>
                </a:solidFill>
                <a:latin typeface="Times New Roman" pitchFamily="18" charset="0"/>
                <a:cs typeface="Times New Roman" pitchFamily="18" charset="0"/>
              </a:rPr>
              <a:t>Adsorption chromatography is defined as a type of chromatography where the solute molecules are directly bound to the surface of the stationary phase. These adsorption sites differ in tenacity with regards to the molecules that they bind in their relative abundance. The adsorbent activity is determined by the net effect. Adsorption chromatography uses mobile phase in liquid or gas state and stationary phase in the solid state. Each solute has a balance between the adsorption to the surface of the solid and solubility in the solvent. Therefore, the solvent will move up with the mobile phase, and at a point where a state of equilibrium is reached</a:t>
            </a:r>
            <a:r>
              <a:rPr lang="en-US" sz="2000" dirty="0" smtClean="0">
                <a:solidFill>
                  <a:srgbClr val="FFC000"/>
                </a:solidFill>
                <a:latin typeface="Times New Roman" pitchFamily="18" charset="0"/>
                <a:cs typeface="Times New Roman" pitchFamily="18" charset="0"/>
              </a:rPr>
              <a:t>.</a:t>
            </a:r>
            <a:endParaRPr lang="en-US" sz="2000" dirty="0">
              <a:solidFill>
                <a:srgbClr val="FFC000"/>
              </a:solidFill>
              <a:latin typeface="Times New Roman" pitchFamily="18" charset="0"/>
              <a:cs typeface="Times New Roman" pitchFamily="18" charset="0"/>
            </a:endParaRPr>
          </a:p>
          <a:p>
            <a:pPr algn="just"/>
            <a:r>
              <a:rPr lang="en-US" sz="2000" dirty="0">
                <a:solidFill>
                  <a:srgbClr val="FFC000"/>
                </a:solidFill>
                <a:latin typeface="Times New Roman" pitchFamily="18" charset="0"/>
                <a:cs typeface="Times New Roman" pitchFamily="18" charset="0"/>
              </a:rPr>
              <a:t>The difference in travelling distances of compounds could be used to identify the particular compound. There are three types of adsorption chromatographic techniques namely, paper chromatography, thin layer chromatography and column </a:t>
            </a:r>
            <a:r>
              <a:rPr lang="en-US" sz="2000" dirty="0" smtClean="0">
                <a:solidFill>
                  <a:srgbClr val="FFC000"/>
                </a:solidFill>
                <a:latin typeface="Times New Roman" pitchFamily="18" charset="0"/>
                <a:cs typeface="Times New Roman" pitchFamily="18" charset="0"/>
              </a:rPr>
              <a:t>chromatography.</a:t>
            </a:r>
            <a:endParaRPr lang="en-US" sz="2000"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465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807" y="90484"/>
            <a:ext cx="9905998" cy="1029978"/>
          </a:xfrm>
        </p:spPr>
        <p:txBody>
          <a:bodyPr/>
          <a:lstStyle/>
          <a:p>
            <a:r>
              <a:rPr lang="en-US" dirty="0" smtClean="0">
                <a:solidFill>
                  <a:srgbClr val="FF0000"/>
                </a:solidFill>
              </a:rPr>
              <a:t>Partition chromatography</a:t>
            </a:r>
            <a:endParaRPr lang="en-US" dirty="0">
              <a:solidFill>
                <a:srgbClr val="FF0000"/>
              </a:solidFill>
            </a:endParaRPr>
          </a:p>
        </p:txBody>
      </p:sp>
      <p:sp>
        <p:nvSpPr>
          <p:cNvPr id="3" name="Content Placeholder 2"/>
          <p:cNvSpPr>
            <a:spLocks noGrp="1"/>
          </p:cNvSpPr>
          <p:nvPr>
            <p:ph idx="1"/>
          </p:nvPr>
        </p:nvSpPr>
        <p:spPr>
          <a:xfrm>
            <a:off x="1141412" y="1197735"/>
            <a:ext cx="9905999" cy="5396248"/>
          </a:xfrm>
        </p:spPr>
        <p:txBody>
          <a:bodyPr>
            <a:normAutofit/>
          </a:bodyPr>
          <a:lstStyle/>
          <a:p>
            <a:pPr algn="just"/>
            <a:r>
              <a:rPr lang="en-US" dirty="0">
                <a:solidFill>
                  <a:srgbClr val="FFC000"/>
                </a:solidFill>
              </a:rPr>
              <a:t>Partition chromatography is another type of chromatography that works under the same principle with slight </a:t>
            </a:r>
            <a:r>
              <a:rPr lang="en-US" dirty="0" smtClean="0">
                <a:solidFill>
                  <a:srgbClr val="FFC000"/>
                </a:solidFill>
              </a:rPr>
              <a:t>alterations. Similar </a:t>
            </a:r>
            <a:r>
              <a:rPr lang="en-US" dirty="0">
                <a:solidFill>
                  <a:srgbClr val="FFC000"/>
                </a:solidFill>
              </a:rPr>
              <a:t>to other chromatography variances, partition chromatography also contains a stationary phase and a mobile phase.</a:t>
            </a:r>
          </a:p>
          <a:p>
            <a:pPr algn="just"/>
            <a:r>
              <a:rPr lang="en-US" dirty="0" smtClean="0">
                <a:solidFill>
                  <a:srgbClr val="FFC000"/>
                </a:solidFill>
              </a:rPr>
              <a:t>Both </a:t>
            </a:r>
            <a:r>
              <a:rPr lang="en-US" dirty="0">
                <a:solidFill>
                  <a:srgbClr val="FFC000"/>
                </a:solidFill>
              </a:rPr>
              <a:t>the stationary and mobile phases are liquids. During liquid-liquid separation, a particular compound is separated when it reaches the two immiscible liquid phases that are present under equilibrium conditions. The two liquid phases are the original solvent and the film of solvent that is present in the  adsorption  </a:t>
            </a:r>
            <a:r>
              <a:rPr lang="en-US" dirty="0" smtClean="0">
                <a:solidFill>
                  <a:srgbClr val="FFC000"/>
                </a:solidFill>
              </a:rPr>
              <a:t>column.</a:t>
            </a:r>
            <a:endParaRPr lang="en-US" dirty="0">
              <a:solidFill>
                <a:srgbClr val="FFC000"/>
              </a:solidFill>
            </a:endParaRPr>
          </a:p>
        </p:txBody>
      </p:sp>
    </p:spTree>
    <p:extLst>
      <p:ext uri="{BB962C8B-B14F-4D97-AF65-F5344CB8AC3E}">
        <p14:creationId xmlns:p14="http://schemas.microsoft.com/office/powerpoint/2010/main" val="393382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534" y="219273"/>
            <a:ext cx="9905998" cy="1094372"/>
          </a:xfrm>
        </p:spPr>
        <p:txBody>
          <a:bodyPr>
            <a:normAutofit fontScale="90000"/>
          </a:bodyPr>
          <a:lstStyle/>
          <a:p>
            <a:r>
              <a:rPr lang="en-US" dirty="0">
                <a:solidFill>
                  <a:srgbClr val="FF0000"/>
                </a:solidFill>
              </a:rPr>
              <a:t>What are the Similarities Between  Adsorption  and Partition Chromatography?</a:t>
            </a:r>
          </a:p>
        </p:txBody>
      </p:sp>
      <p:sp>
        <p:nvSpPr>
          <p:cNvPr id="3" name="Content Placeholder 2"/>
          <p:cNvSpPr>
            <a:spLocks noGrp="1"/>
          </p:cNvSpPr>
          <p:nvPr>
            <p:ph idx="1"/>
          </p:nvPr>
        </p:nvSpPr>
        <p:spPr>
          <a:xfrm>
            <a:off x="1051260" y="1940394"/>
            <a:ext cx="9905999" cy="3541714"/>
          </a:xfrm>
        </p:spPr>
        <p:txBody>
          <a:bodyPr>
            <a:normAutofit fontScale="92500" lnSpcReduction="20000"/>
          </a:bodyPr>
          <a:lstStyle/>
          <a:p>
            <a:r>
              <a:rPr lang="en-US" dirty="0">
                <a:solidFill>
                  <a:srgbClr val="FFC000"/>
                </a:solidFill>
              </a:rPr>
              <a:t>Both adsorption  and partition chromatography are varieties of chromatography</a:t>
            </a:r>
          </a:p>
          <a:p>
            <a:r>
              <a:rPr lang="en-US" dirty="0">
                <a:solidFill>
                  <a:srgbClr val="FFC000"/>
                </a:solidFill>
              </a:rPr>
              <a:t>Both types of chromatography function under the same principle of chromatography</a:t>
            </a:r>
          </a:p>
          <a:p>
            <a:r>
              <a:rPr lang="en-US" dirty="0">
                <a:solidFill>
                  <a:srgbClr val="FFC000"/>
                </a:solidFill>
              </a:rPr>
              <a:t>Both types are used to separate mixtures of compounds.</a:t>
            </a:r>
          </a:p>
          <a:p>
            <a:r>
              <a:rPr lang="en-US" dirty="0">
                <a:solidFill>
                  <a:srgbClr val="FFC000"/>
                </a:solidFill>
              </a:rPr>
              <a:t>Both adsorption  and partition chromatography  contain stationary and mobile phases.</a:t>
            </a:r>
          </a:p>
          <a:p>
            <a:r>
              <a:rPr lang="en-US" dirty="0">
                <a:solidFill>
                  <a:srgbClr val="FFC000"/>
                </a:solidFill>
              </a:rPr>
              <a:t>Adsorption and partition chromatography possess the ability to separate compounds in all three states; gas, liquid and solid.</a:t>
            </a:r>
          </a:p>
          <a:p>
            <a:r>
              <a:rPr lang="en-US" dirty="0">
                <a:solidFill>
                  <a:srgbClr val="FFC000"/>
                </a:solidFill>
              </a:rPr>
              <a:t>The mobile phase of both types is in liquid states</a:t>
            </a:r>
          </a:p>
        </p:txBody>
      </p:sp>
    </p:spTree>
    <p:extLst>
      <p:ext uri="{BB962C8B-B14F-4D97-AF65-F5344CB8AC3E}">
        <p14:creationId xmlns:p14="http://schemas.microsoft.com/office/powerpoint/2010/main" val="1087045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489</TotalTime>
  <Words>2723</Words>
  <Application>Microsoft Office PowerPoint</Application>
  <PresentationFormat>Custom</PresentationFormat>
  <Paragraphs>258</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Circuit</vt:lpstr>
      <vt:lpstr>PowerPoint Presentation</vt:lpstr>
      <vt:lpstr>Paper Chromatography</vt:lpstr>
      <vt:lpstr>Paper Chromatography </vt:lpstr>
      <vt:lpstr>Paper Chromatography</vt:lpstr>
      <vt:lpstr>Principle of Separation (Partition)</vt:lpstr>
      <vt:lpstr>Principle of Separation (adsorption)</vt:lpstr>
      <vt:lpstr>Adsorption Chromatography</vt:lpstr>
      <vt:lpstr>Partition chromatography</vt:lpstr>
      <vt:lpstr>What are the Similarities Between  Adsorption  and Partition Chromatography?</vt:lpstr>
      <vt:lpstr>What is the Difference Between Adsorption and Partition Chromatography?</vt:lpstr>
      <vt:lpstr>Theory </vt:lpstr>
      <vt:lpstr>PAPER CHROMATOGRAPHY</vt:lpstr>
      <vt:lpstr>Paper Chromatography</vt:lpstr>
      <vt:lpstr>PAPER CHROMATOGRAPHY</vt:lpstr>
      <vt:lpstr>PAPER CHROMATOGRAPHY</vt:lpstr>
      <vt:lpstr>PAPER CHROMATOGRAPHY</vt:lpstr>
      <vt:lpstr>PREPARATION OF PAPER</vt:lpstr>
      <vt:lpstr>PAPER CHROMATOGRAPHY</vt:lpstr>
      <vt:lpstr>PAPER CHROMATOGRAPHY</vt:lpstr>
      <vt:lpstr>Choice of the Solvent</vt:lpstr>
      <vt:lpstr>PAPER CHROMATOGRAPHY </vt:lpstr>
      <vt:lpstr>CHROMATOGRAPHIC CHAMBER</vt:lpstr>
      <vt:lpstr>PAPER CHROMATOGRAPHY</vt:lpstr>
      <vt:lpstr>Developing Techniques</vt:lpstr>
      <vt:lpstr>PAPER CHROMATOGRAPHY</vt:lpstr>
      <vt:lpstr>PowerPoint Presentation</vt:lpstr>
      <vt:lpstr>PAPER CHROMATOGRAPHY</vt:lpstr>
      <vt:lpstr>PowerPoint Presentation</vt:lpstr>
      <vt:lpstr>PAPER CHROMATOGRAPHY</vt:lpstr>
      <vt:lpstr>PAPER CHROMATOGRAPHY</vt:lpstr>
      <vt:lpstr>PAPER CHROMATOGRAPHY</vt:lpstr>
      <vt:lpstr>TWO DIMENSIONAL DEVELOPMENT</vt:lpstr>
      <vt:lpstr>PowerPoint Presentation</vt:lpstr>
      <vt:lpstr>PAPER CHROMATOGRAPHY</vt:lpstr>
      <vt:lpstr>PAPER CHROMATOGRAPHY</vt:lpstr>
      <vt:lpstr>(b) Specific methods (Chemical methods) or Spraying  method - examples, </vt:lpstr>
      <vt:lpstr>Following detecting tech. can also be categorized as </vt:lpstr>
      <vt:lpstr>PAPER CHROMATOGRAPHY</vt:lpstr>
      <vt:lpstr>PAPER CHROMATOGRAPHY</vt:lpstr>
      <vt:lpstr>PAPER CHROMATOGRAPHY</vt:lpstr>
      <vt:lpstr>Rf VALUE (Retardation Factor)</vt:lpstr>
      <vt:lpstr>Factors affecting Rf VALUE</vt:lpstr>
      <vt:lpstr>Sources of Error</vt:lpstr>
      <vt:lpstr>APPLICATIONS</vt:lpstr>
      <vt:lpstr>PowerPoint Presentation</vt:lpstr>
      <vt:lpstr>PowerPoint Presentation</vt:lpstr>
      <vt:lpstr>PowerPoint Presentation</vt:lpstr>
      <vt:lpstr>PowerPoint Presentation</vt:lpstr>
      <vt:lpstr>PowerPoint Presentation</vt:lpstr>
      <vt:lpstr>Reaction monitoring </vt:lpstr>
      <vt:lpstr>Isolation &amp; Purification </vt:lpstr>
      <vt:lpstr> Pharmaceuticals </vt:lpstr>
      <vt:lpstr> Forensics science </vt:lpstr>
      <vt:lpstr>  Foods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Chromatography</dc:title>
  <dc:creator>OK</dc:creator>
  <cp:lastModifiedBy>Khalid Mehmood</cp:lastModifiedBy>
  <cp:revision>40</cp:revision>
  <dcterms:created xsi:type="dcterms:W3CDTF">2017-08-15T13:27:42Z</dcterms:created>
  <dcterms:modified xsi:type="dcterms:W3CDTF">2020-06-19T16:01:00Z</dcterms:modified>
</cp:coreProperties>
</file>