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D6555F-C412-4C10-86B2-CB3CD6810D7A}" type="datetimeFigureOut">
              <a:rPr lang="en-US" smtClean="0"/>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A4BA08-D208-4CFF-AD78-AD93C190F8DF}" type="slidenum">
              <a:rPr lang="en-US" smtClean="0"/>
              <a:t>‹#›</a:t>
            </a:fld>
            <a:endParaRPr lang="en-US"/>
          </a:p>
        </p:txBody>
      </p:sp>
    </p:spTree>
    <p:extLst>
      <p:ext uri="{BB962C8B-B14F-4D97-AF65-F5344CB8AC3E}">
        <p14:creationId xmlns:p14="http://schemas.microsoft.com/office/powerpoint/2010/main" val="27950580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0598256-BEF8-4980-8E1B-57C7E92D5AFC}" type="datetime1">
              <a:rPr lang="en-US" smtClean="0"/>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02E0F7-3D71-4B66-995D-92FE76B4A99D}" type="datetime1">
              <a:rPr lang="en-US" smtClean="0"/>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8F3404E-1F92-4268-93D9-8088F936123D}" type="datetime1">
              <a:rPr lang="en-US" smtClean="0"/>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DC555AE-6954-4C73-A456-339AA8491F8B}" type="datetime1">
              <a:rPr lang="en-US" smtClean="0"/>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E1635E-AD17-4D68-9903-8CA745F0AC8E}" type="datetime1">
              <a:rPr lang="en-US" smtClean="0"/>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98EE9E-6DFB-403C-93AD-1F02780C8312}" type="datetime1">
              <a:rPr lang="en-US" smtClean="0"/>
              <a:t>5/12/2020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9EE96E0-8023-4854-9D11-86B44B557DD8}" type="datetime1">
              <a:rPr lang="en-US" smtClean="0"/>
              <a:t>5/12/2020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A5FD912-B3AF-4BB8-887A-1A12AA3BBFC0}" type="datetime1">
              <a:rPr lang="en-US" smtClean="0"/>
              <a:t>5/12/2020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0F390C-44D1-4C4E-A7E4-965AAC3FD223}" type="datetime1">
              <a:rPr lang="en-US" smtClean="0"/>
              <a:t>5/12/2020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15639D5-F056-4FAE-B5B0-3872A76C47B3}" type="datetime1">
              <a:rPr lang="en-US" smtClean="0"/>
              <a:t>5/12/2020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81C4B9-5051-4577-B812-2CE56B32AB31}" type="datetime1">
              <a:rPr lang="en-US" smtClean="0"/>
              <a:t>5/12/2020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827AB9-FC0C-4F7A-8E0B-09B517BEE65A}" type="datetime1">
              <a:rPr lang="en-US" smtClean="0"/>
              <a:t>5/12/2020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The record of the past </a:t>
            </a:r>
            <a:br>
              <a:rPr lang="en-US" b="1" dirty="0"/>
            </a:br>
            <a:endParaRPr lang="en-US" dirty="0"/>
          </a:p>
        </p:txBody>
      </p:sp>
      <p:sp>
        <p:nvSpPr>
          <p:cNvPr id="3" name="Subtitle 2"/>
          <p:cNvSpPr>
            <a:spLocks noGrp="1"/>
          </p:cNvSpPr>
          <p:nvPr>
            <p:ph type="subTitle" idx="1"/>
          </p:nvPr>
        </p:nvSpPr>
        <p:spPr>
          <a:xfrm>
            <a:off x="1371600" y="3352800"/>
            <a:ext cx="6400800" cy="2286000"/>
          </a:xfrm>
        </p:spPr>
        <p:txBody>
          <a:bodyPr>
            <a:normAutofit/>
          </a:bodyPr>
          <a:lstStyle/>
          <a:p>
            <a:r>
              <a:rPr lang="en-US" dirty="0" err="1"/>
              <a:t>Paleoanthropological</a:t>
            </a:r>
            <a:r>
              <a:rPr lang="en-US" dirty="0"/>
              <a:t> Study </a:t>
            </a:r>
          </a:p>
          <a:p>
            <a:r>
              <a:rPr lang="en-US" dirty="0" smtClean="0"/>
              <a:t>Fossils </a:t>
            </a:r>
            <a:r>
              <a:rPr lang="en-US" dirty="0"/>
              <a:t>and fossil localities </a:t>
            </a:r>
          </a:p>
          <a:p>
            <a:r>
              <a:rPr lang="en-US" dirty="0"/>
              <a:t>Interpreting Species and Other Groups in the Fossil Record</a:t>
            </a:r>
          </a:p>
        </p:txBody>
      </p:sp>
      <p:sp>
        <p:nvSpPr>
          <p:cNvPr id="4" name="Date Placeholder 3"/>
          <p:cNvSpPr>
            <a:spLocks noGrp="1"/>
          </p:cNvSpPr>
          <p:nvPr>
            <p:ph type="dt" sz="half" idx="10"/>
          </p:nvPr>
        </p:nvSpPr>
        <p:spPr/>
        <p:txBody>
          <a:bodyPr/>
          <a:lstStyle/>
          <a:p>
            <a:fld id="{DBFC2FFD-2F40-4272-8BE3-18A308708B87}"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461626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Paleoanthropological</a:t>
            </a:r>
            <a:r>
              <a:rPr lang="en-US" dirty="0"/>
              <a:t> Study </a:t>
            </a:r>
            <a:br>
              <a:rPr lang="en-US" dirty="0"/>
            </a:br>
            <a:endParaRPr lang="en-US" dirty="0"/>
          </a:p>
        </p:txBody>
      </p:sp>
      <p:sp>
        <p:nvSpPr>
          <p:cNvPr id="3" name="Content Placeholder 2"/>
          <p:cNvSpPr>
            <a:spLocks noGrp="1"/>
          </p:cNvSpPr>
          <p:nvPr>
            <p:ph idx="1"/>
          </p:nvPr>
        </p:nvSpPr>
        <p:spPr>
          <a:xfrm>
            <a:off x="457200" y="1219200"/>
            <a:ext cx="8382000" cy="5257800"/>
          </a:xfrm>
        </p:spPr>
        <p:txBody>
          <a:bodyPr>
            <a:noAutofit/>
          </a:bodyPr>
          <a:lstStyle/>
          <a:p>
            <a:pPr algn="just"/>
            <a:r>
              <a:rPr lang="en-US" sz="2000" dirty="0"/>
              <a:t>A</a:t>
            </a:r>
            <a:r>
              <a:rPr lang="en-US" sz="2000" dirty="0" smtClean="0"/>
              <a:t> </a:t>
            </a:r>
            <a:r>
              <a:rPr lang="en-US" sz="2000" dirty="0" err="1" smtClean="0"/>
              <a:t>paleoanthropological</a:t>
            </a:r>
            <a:r>
              <a:rPr lang="en-US" sz="2000" dirty="0"/>
              <a:t> </a:t>
            </a:r>
            <a:r>
              <a:rPr lang="en-US" sz="2000" dirty="0" smtClean="0"/>
              <a:t>project </a:t>
            </a:r>
            <a:r>
              <a:rPr lang="en-US" sz="2000" dirty="0"/>
              <a:t>begins with a research design </a:t>
            </a:r>
            <a:r>
              <a:rPr lang="en-US" sz="2000" dirty="0" smtClean="0"/>
              <a:t>outlining the </a:t>
            </a:r>
            <a:r>
              <a:rPr lang="en-US" sz="2000" dirty="0"/>
              <a:t>objectives of the project and the methodology </a:t>
            </a:r>
            <a:r>
              <a:rPr lang="en-US" sz="2000" dirty="0" smtClean="0"/>
              <a:t>to be </a:t>
            </a:r>
            <a:r>
              <a:rPr lang="en-US" sz="2000" dirty="0"/>
              <a:t>employed. </a:t>
            </a:r>
            <a:endParaRPr lang="en-US" sz="2000" dirty="0" smtClean="0"/>
          </a:p>
          <a:p>
            <a:pPr algn="just"/>
            <a:r>
              <a:rPr lang="en-US" sz="2000" dirty="0" smtClean="0"/>
              <a:t>This </a:t>
            </a:r>
            <a:r>
              <a:rPr lang="en-US" sz="2000" dirty="0"/>
              <a:t>would include a description of </a:t>
            </a:r>
            <a:r>
              <a:rPr lang="en-US" sz="2000" dirty="0" smtClean="0"/>
              <a:t>the region </a:t>
            </a:r>
            <a:r>
              <a:rPr lang="en-US" sz="2000" dirty="0"/>
              <a:t>and the time period to be examined, the data </a:t>
            </a:r>
            <a:r>
              <a:rPr lang="en-US" sz="2000" dirty="0" smtClean="0"/>
              <a:t>that will </a:t>
            </a:r>
            <a:r>
              <a:rPr lang="en-US" sz="2000" dirty="0"/>
              <a:t>be </a:t>
            </a:r>
            <a:r>
              <a:rPr lang="en-US" sz="2000" dirty="0" smtClean="0"/>
              <a:t>recovered, and </a:t>
            </a:r>
            <a:r>
              <a:rPr lang="en-US" sz="2000" dirty="0"/>
              <a:t>an explanation of how the </a:t>
            </a:r>
            <a:r>
              <a:rPr lang="en-US" sz="2000" dirty="0" smtClean="0"/>
              <a:t>proposed research </a:t>
            </a:r>
            <a:r>
              <a:rPr lang="en-US" sz="2000" dirty="0"/>
              <a:t>would contribute to existing </a:t>
            </a:r>
            <a:r>
              <a:rPr lang="en-US" sz="2000" dirty="0" smtClean="0"/>
              <a:t>knowledge.</a:t>
            </a:r>
          </a:p>
          <a:p>
            <a:pPr algn="just"/>
            <a:r>
              <a:rPr lang="en-US" sz="2000" dirty="0"/>
              <a:t>The initial survey work for a </a:t>
            </a:r>
            <a:r>
              <a:rPr lang="en-US" sz="2000" dirty="0" err="1" smtClean="0"/>
              <a:t>paleoanthropological</a:t>
            </a:r>
            <a:r>
              <a:rPr lang="en-US" sz="2000" dirty="0"/>
              <a:t> </a:t>
            </a:r>
            <a:r>
              <a:rPr lang="en-US" sz="2000" dirty="0" smtClean="0"/>
              <a:t>project </a:t>
            </a:r>
            <a:r>
              <a:rPr lang="en-US" sz="2000" dirty="0"/>
              <a:t>often relies on paleontologists and geologists, </a:t>
            </a:r>
            <a:r>
              <a:rPr lang="en-US" sz="2000" dirty="0" smtClean="0"/>
              <a:t>who provide </a:t>
            </a:r>
            <a:r>
              <a:rPr lang="en-US" sz="2000" dirty="0"/>
              <a:t>an assessment of the age of the deposits within </a:t>
            </a:r>
            <a:r>
              <a:rPr lang="en-US" sz="2000" dirty="0" smtClean="0"/>
              <a:t>the region </a:t>
            </a:r>
            <a:r>
              <a:rPr lang="en-US" sz="2000" dirty="0"/>
              <a:t>to be studied and the likely conditions that </a:t>
            </a:r>
            <a:r>
              <a:rPr lang="en-US" sz="2000" dirty="0" smtClean="0"/>
              <a:t>contributed to </a:t>
            </a:r>
            <a:r>
              <a:rPr lang="en-US" sz="2000" dirty="0"/>
              <a:t>their formation. </a:t>
            </a:r>
            <a:endParaRPr lang="en-US" sz="2000" dirty="0" smtClean="0"/>
          </a:p>
          <a:p>
            <a:pPr algn="just"/>
            <a:r>
              <a:rPr lang="en-US" sz="2000" dirty="0" smtClean="0"/>
              <a:t>Clues </a:t>
            </a:r>
            <a:r>
              <a:rPr lang="en-US" sz="2000" dirty="0"/>
              <a:t>about the age may be </a:t>
            </a:r>
            <a:r>
              <a:rPr lang="en-US" sz="2000" dirty="0" smtClean="0"/>
              <a:t>determined through </a:t>
            </a:r>
            <a:r>
              <a:rPr lang="en-US" sz="2000" dirty="0"/>
              <a:t>the identification of distinctive </a:t>
            </a:r>
            <a:r>
              <a:rPr lang="en-US" sz="2000" dirty="0" smtClean="0"/>
              <a:t>geological deposits </a:t>
            </a:r>
            <a:r>
              <a:rPr lang="en-US" sz="2000" dirty="0"/>
              <a:t>and associated floral and faunal </a:t>
            </a:r>
            <a:r>
              <a:rPr lang="en-US" sz="2000" dirty="0" smtClean="0"/>
              <a:t>remains.</a:t>
            </a:r>
          </a:p>
          <a:p>
            <a:pPr algn="just"/>
            <a:r>
              <a:rPr lang="en-US" sz="2000" dirty="0" smtClean="0"/>
              <a:t>Such </a:t>
            </a:r>
            <a:r>
              <a:rPr lang="en-US" sz="2000" dirty="0"/>
              <a:t>information also helps in the reconstruction </a:t>
            </a:r>
            <a:r>
              <a:rPr lang="en-US" sz="2000" dirty="0" smtClean="0"/>
              <a:t>of the </a:t>
            </a:r>
            <a:r>
              <a:rPr lang="en-US" sz="2000" dirty="0"/>
              <a:t>paleoecology of the region and, hence, the </a:t>
            </a:r>
            <a:r>
              <a:rPr lang="en-US" sz="2000" dirty="0" smtClean="0"/>
              <a:t>environment in </a:t>
            </a:r>
            <a:r>
              <a:rPr lang="en-US" sz="2000" dirty="0"/>
              <a:t>which early human </a:t>
            </a:r>
            <a:r>
              <a:rPr lang="en-US" sz="2000" dirty="0" smtClean="0"/>
              <a:t>ancestor lived.</a:t>
            </a:r>
          </a:p>
          <a:p>
            <a:pPr algn="just"/>
            <a:r>
              <a:rPr lang="en-US" sz="2000" dirty="0" smtClean="0"/>
              <a:t> </a:t>
            </a:r>
            <a:r>
              <a:rPr lang="en-US" sz="2000" b="1" dirty="0"/>
              <a:t>Paleoecology </a:t>
            </a:r>
            <a:r>
              <a:rPr lang="en-US" sz="2000" dirty="0"/>
              <a:t>(</a:t>
            </a:r>
            <a:r>
              <a:rPr lang="en-US" sz="2000" i="1" dirty="0" err="1" smtClean="0"/>
              <a:t>paleo</a:t>
            </a:r>
            <a:r>
              <a:rPr lang="en-US" sz="2000" dirty="0" smtClean="0"/>
              <a:t>, from </a:t>
            </a:r>
            <a:r>
              <a:rPr lang="en-US" sz="2000" dirty="0"/>
              <a:t>the Greek, meaning “old,” and </a:t>
            </a:r>
            <a:r>
              <a:rPr lang="en-US" sz="2000" i="1" dirty="0"/>
              <a:t>ecology</a:t>
            </a:r>
            <a:r>
              <a:rPr lang="en-US" sz="2000" dirty="0"/>
              <a:t>, meaning “</a:t>
            </a:r>
            <a:r>
              <a:rPr lang="en-US" sz="2000" dirty="0" smtClean="0"/>
              <a:t>study of </a:t>
            </a:r>
            <a:r>
              <a:rPr lang="en-US" sz="2000" dirty="0"/>
              <a:t>environment”) is the study of ancient environments.</a:t>
            </a:r>
          </a:p>
        </p:txBody>
      </p:sp>
      <p:sp>
        <p:nvSpPr>
          <p:cNvPr id="4" name="Date Placeholder 3"/>
          <p:cNvSpPr>
            <a:spLocks noGrp="1"/>
          </p:cNvSpPr>
          <p:nvPr>
            <p:ph type="dt" sz="half" idx="10"/>
          </p:nvPr>
        </p:nvSpPr>
        <p:spPr/>
        <p:txBody>
          <a:bodyPr/>
          <a:lstStyle/>
          <a:p>
            <a:fld id="{BDB01014-4265-4C73-968D-54E313B519A1}"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3156933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pPr algn="l"/>
            <a:r>
              <a:rPr lang="en-US" dirty="0" smtClean="0"/>
              <a:t>Continued…</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a:t>Based on the information provided by </a:t>
            </a:r>
            <a:r>
              <a:rPr lang="en-US" dirty="0" smtClean="0"/>
              <a:t>paleontologists and </a:t>
            </a:r>
            <a:r>
              <a:rPr lang="en-US" dirty="0"/>
              <a:t>geologists, more detailed survey work is </a:t>
            </a:r>
            <a:r>
              <a:rPr lang="en-US" dirty="0" smtClean="0"/>
              <a:t>undertaken to </a:t>
            </a:r>
            <a:r>
              <a:rPr lang="en-US" dirty="0"/>
              <a:t>locate traces of early humans. </a:t>
            </a:r>
            <a:endParaRPr lang="en-US" dirty="0" smtClean="0"/>
          </a:p>
          <a:p>
            <a:pPr algn="just"/>
            <a:r>
              <a:rPr lang="en-US" dirty="0" smtClean="0"/>
              <a:t>Looking </a:t>
            </a:r>
            <a:r>
              <a:rPr lang="en-US" dirty="0"/>
              <a:t>for such </a:t>
            </a:r>
            <a:r>
              <a:rPr lang="en-US" dirty="0" smtClean="0"/>
              <a:t>traces has </a:t>
            </a:r>
            <a:r>
              <a:rPr lang="en-US" dirty="0"/>
              <a:t>been likened to looking for a needle in a </a:t>
            </a:r>
            <a:r>
              <a:rPr lang="en-US" dirty="0" smtClean="0"/>
              <a:t>haystack, except </a:t>
            </a:r>
            <a:r>
              <a:rPr lang="en-US" dirty="0"/>
              <a:t>in this case the “looking” involves the scrutiny </a:t>
            </a:r>
            <a:r>
              <a:rPr lang="en-US" dirty="0" smtClean="0"/>
              <a:t>of geological </a:t>
            </a:r>
            <a:r>
              <a:rPr lang="en-US" dirty="0"/>
              <a:t>deposits and the careful excavation of </a:t>
            </a:r>
            <a:r>
              <a:rPr lang="en-US" dirty="0" smtClean="0"/>
              <a:t>buried skeletal </a:t>
            </a:r>
            <a:r>
              <a:rPr lang="en-US" dirty="0"/>
              <a:t>remains and associated material. </a:t>
            </a:r>
            <a:endParaRPr lang="en-US" dirty="0" smtClean="0"/>
          </a:p>
          <a:p>
            <a:pPr algn="just"/>
            <a:r>
              <a:rPr lang="en-US" dirty="0" smtClean="0"/>
              <a:t>This </a:t>
            </a:r>
            <a:r>
              <a:rPr lang="en-US" dirty="0"/>
              <a:t>stage of </a:t>
            </a:r>
            <a:r>
              <a:rPr lang="en-US" dirty="0" smtClean="0"/>
              <a:t>the research </a:t>
            </a:r>
            <a:r>
              <a:rPr lang="en-US" dirty="0"/>
              <a:t>may draw on the skills of the archaeologist, </a:t>
            </a:r>
            <a:r>
              <a:rPr lang="en-US" dirty="0" smtClean="0"/>
              <a:t>who is </a:t>
            </a:r>
            <a:r>
              <a:rPr lang="en-US" dirty="0"/>
              <a:t>trained to examine the material remains of past </a:t>
            </a:r>
            <a:r>
              <a:rPr lang="en-US" dirty="0" smtClean="0"/>
              <a:t>societies. </a:t>
            </a:r>
            <a:endParaRPr lang="en-US" dirty="0"/>
          </a:p>
        </p:txBody>
      </p:sp>
      <p:sp>
        <p:nvSpPr>
          <p:cNvPr id="4" name="Date Placeholder 3"/>
          <p:cNvSpPr>
            <a:spLocks noGrp="1"/>
          </p:cNvSpPr>
          <p:nvPr>
            <p:ph type="dt" sz="half" idx="10"/>
          </p:nvPr>
        </p:nvSpPr>
        <p:spPr/>
        <p:txBody>
          <a:bodyPr/>
          <a:lstStyle/>
          <a:p>
            <a:fld id="{C562E099-4695-4F5E-BD07-831F780F6060}"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4149096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Fossils and Fossil Localities</a:t>
            </a:r>
          </a:p>
        </p:txBody>
      </p:sp>
      <p:sp>
        <p:nvSpPr>
          <p:cNvPr id="3" name="Content Placeholder 2"/>
          <p:cNvSpPr>
            <a:spLocks noGrp="1"/>
          </p:cNvSpPr>
          <p:nvPr>
            <p:ph idx="1"/>
          </p:nvPr>
        </p:nvSpPr>
        <p:spPr>
          <a:xfrm>
            <a:off x="457200" y="1295400"/>
            <a:ext cx="8229600" cy="5029200"/>
          </a:xfrm>
        </p:spPr>
        <p:txBody>
          <a:bodyPr>
            <a:normAutofit fontScale="85000" lnSpcReduction="20000"/>
          </a:bodyPr>
          <a:lstStyle/>
          <a:p>
            <a:pPr algn="just"/>
            <a:r>
              <a:rPr lang="en-US" dirty="0"/>
              <a:t>Much of </a:t>
            </a:r>
            <a:r>
              <a:rPr lang="en-US" dirty="0" err="1"/>
              <a:t>paleoanthropological</a:t>
            </a:r>
            <a:r>
              <a:rPr lang="en-US" dirty="0"/>
              <a:t> research focuses on </a:t>
            </a:r>
            <a:r>
              <a:rPr lang="en-US" dirty="0" smtClean="0"/>
              <a:t>the locating </a:t>
            </a:r>
            <a:r>
              <a:rPr lang="en-US" dirty="0"/>
              <a:t>and study of fossil remains. </a:t>
            </a:r>
            <a:endParaRPr lang="en-US" dirty="0" smtClean="0"/>
          </a:p>
          <a:p>
            <a:pPr algn="just"/>
            <a:r>
              <a:rPr lang="en-US" dirty="0" smtClean="0"/>
              <a:t>Fossils </a:t>
            </a:r>
            <a:r>
              <a:rPr lang="en-US" dirty="0"/>
              <a:t>are the </a:t>
            </a:r>
            <a:r>
              <a:rPr lang="en-US" dirty="0" smtClean="0"/>
              <a:t>preserved remains</a:t>
            </a:r>
            <a:r>
              <a:rPr lang="en-US" dirty="0"/>
              <a:t>, impressions, or traces of living </a:t>
            </a:r>
            <a:r>
              <a:rPr lang="en-US" dirty="0" smtClean="0"/>
              <a:t>creatures from </a:t>
            </a:r>
            <a:r>
              <a:rPr lang="en-US" dirty="0"/>
              <a:t>past ages. </a:t>
            </a:r>
            <a:endParaRPr lang="en-US" dirty="0" smtClean="0"/>
          </a:p>
          <a:p>
            <a:pPr algn="just"/>
            <a:r>
              <a:rPr lang="en-US" dirty="0" smtClean="0"/>
              <a:t>They </a:t>
            </a:r>
            <a:r>
              <a:rPr lang="en-US" dirty="0"/>
              <a:t>form when an organism dies </a:t>
            </a:r>
            <a:r>
              <a:rPr lang="en-US" dirty="0" smtClean="0"/>
              <a:t>and is </a:t>
            </a:r>
            <a:r>
              <a:rPr lang="en-US" dirty="0"/>
              <a:t>buried by soft mud, sand, or </a:t>
            </a:r>
            <a:r>
              <a:rPr lang="en-US" dirty="0" smtClean="0"/>
              <a:t>silt time </a:t>
            </a:r>
            <a:r>
              <a:rPr lang="en-US" dirty="0"/>
              <a:t>this sediment hardens, preserving the remains </a:t>
            </a:r>
            <a:r>
              <a:rPr lang="en-US" dirty="0" smtClean="0"/>
              <a:t>of the creature within.</a:t>
            </a:r>
          </a:p>
          <a:p>
            <a:pPr algn="just"/>
            <a:r>
              <a:rPr lang="en-US" dirty="0" smtClean="0"/>
              <a:t> </a:t>
            </a:r>
            <a:r>
              <a:rPr lang="en-US" dirty="0"/>
              <a:t>Occasionally, conditions may </a:t>
            </a:r>
            <a:r>
              <a:rPr lang="en-US" dirty="0" smtClean="0"/>
              <a:t>be such </a:t>
            </a:r>
            <a:r>
              <a:rPr lang="en-US" dirty="0"/>
              <a:t>that actual portions of an organism are </a:t>
            </a:r>
            <a:r>
              <a:rPr lang="en-US" dirty="0" smtClean="0"/>
              <a:t>preserved—fragments of </a:t>
            </a:r>
            <a:r>
              <a:rPr lang="en-US" dirty="0"/>
              <a:t>shells, teeth, or bones. But most </a:t>
            </a:r>
            <a:r>
              <a:rPr lang="en-US" dirty="0" smtClean="0"/>
              <a:t>fossils have </a:t>
            </a:r>
            <a:r>
              <a:rPr lang="en-US" dirty="0"/>
              <a:t>been altered in some way, the decayed parts </a:t>
            </a:r>
            <a:r>
              <a:rPr lang="en-US" dirty="0" smtClean="0"/>
              <a:t>of bone </a:t>
            </a:r>
            <a:r>
              <a:rPr lang="en-US" dirty="0"/>
              <a:t>or shell having been replaced by minerals or </a:t>
            </a:r>
            <a:r>
              <a:rPr lang="en-US" dirty="0" smtClean="0"/>
              <a:t>surrounding sediment.</a:t>
            </a:r>
          </a:p>
          <a:p>
            <a:pPr algn="just"/>
            <a:endParaRPr lang="en-US" dirty="0"/>
          </a:p>
        </p:txBody>
      </p:sp>
      <p:sp>
        <p:nvSpPr>
          <p:cNvPr id="4" name="Date Placeholder 3"/>
          <p:cNvSpPr>
            <a:spLocks noGrp="1"/>
          </p:cNvSpPr>
          <p:nvPr>
            <p:ph type="dt" sz="half" idx="10"/>
          </p:nvPr>
        </p:nvSpPr>
        <p:spPr/>
        <p:txBody>
          <a:bodyPr/>
          <a:lstStyle/>
          <a:p>
            <a:fld id="{62AD5FDE-7913-4D16-9915-853BB3BF13A1}"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6591618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pPr algn="l"/>
            <a:r>
              <a:rPr lang="en-US" dirty="0" smtClean="0"/>
              <a:t>Continued…</a:t>
            </a:r>
            <a:endParaRPr lang="en-US" dirty="0"/>
          </a:p>
        </p:txBody>
      </p:sp>
      <p:sp>
        <p:nvSpPr>
          <p:cNvPr id="3" name="Content Placeholder 2"/>
          <p:cNvSpPr>
            <a:spLocks noGrp="1"/>
          </p:cNvSpPr>
          <p:nvPr>
            <p:ph idx="1"/>
          </p:nvPr>
        </p:nvSpPr>
        <p:spPr>
          <a:xfrm>
            <a:off x="457200" y="914400"/>
            <a:ext cx="8229600" cy="5715000"/>
          </a:xfrm>
        </p:spPr>
        <p:txBody>
          <a:bodyPr>
            <a:normAutofit fontScale="85000" lnSpcReduction="20000"/>
          </a:bodyPr>
          <a:lstStyle/>
          <a:p>
            <a:pPr algn="just"/>
            <a:r>
              <a:rPr lang="en-US" dirty="0"/>
              <a:t>Paleoanthropologists refer to places where fossils </a:t>
            </a:r>
            <a:r>
              <a:rPr lang="en-US" dirty="0" smtClean="0"/>
              <a:t>are found </a:t>
            </a:r>
            <a:r>
              <a:rPr lang="en-US" dirty="0"/>
              <a:t>as </a:t>
            </a:r>
            <a:r>
              <a:rPr lang="en-US" b="1" dirty="0"/>
              <a:t>fossil localities</a:t>
            </a:r>
            <a:r>
              <a:rPr lang="en-US" dirty="0"/>
              <a:t>. </a:t>
            </a:r>
            <a:endParaRPr lang="en-US" dirty="0" smtClean="0"/>
          </a:p>
          <a:p>
            <a:pPr algn="just"/>
            <a:r>
              <a:rPr lang="en-US" dirty="0" smtClean="0"/>
              <a:t>These </a:t>
            </a:r>
            <a:r>
              <a:rPr lang="en-US" dirty="0"/>
              <a:t>are spots where </a:t>
            </a:r>
            <a:r>
              <a:rPr lang="en-US" dirty="0" smtClean="0"/>
              <a:t>predators dropped </a:t>
            </a:r>
            <a:r>
              <a:rPr lang="en-US" dirty="0"/>
              <a:t>animals they had killed, places where </a:t>
            </a:r>
            <a:r>
              <a:rPr lang="en-US" dirty="0" smtClean="0"/>
              <a:t>creatures were </a:t>
            </a:r>
            <a:r>
              <a:rPr lang="en-US" dirty="0"/>
              <a:t>naturally covered by sediments, or sites where </a:t>
            </a:r>
            <a:r>
              <a:rPr lang="en-US" dirty="0" smtClean="0"/>
              <a:t>early humans </a:t>
            </a:r>
            <a:r>
              <a:rPr lang="en-US" dirty="0"/>
              <a:t>lived. </a:t>
            </a:r>
            <a:endParaRPr lang="en-US" dirty="0" smtClean="0"/>
          </a:p>
          <a:p>
            <a:pPr algn="just"/>
            <a:r>
              <a:rPr lang="en-US" dirty="0" smtClean="0"/>
              <a:t>Of </a:t>
            </a:r>
            <a:r>
              <a:rPr lang="en-US" dirty="0"/>
              <a:t>particular importance in interpreting </a:t>
            </a:r>
            <a:r>
              <a:rPr lang="en-US" dirty="0" smtClean="0"/>
              <a:t>fossil localities </a:t>
            </a:r>
            <a:r>
              <a:rPr lang="en-US" dirty="0"/>
              <a:t>is the </a:t>
            </a:r>
            <a:r>
              <a:rPr lang="en-US" b="1" dirty="0" err="1"/>
              <a:t>taphonomy</a:t>
            </a:r>
            <a:r>
              <a:rPr lang="en-US" b="1" dirty="0"/>
              <a:t> </a:t>
            </a:r>
            <a:r>
              <a:rPr lang="en-US" dirty="0"/>
              <a:t>of the site—the study of </a:t>
            </a:r>
            <a:r>
              <a:rPr lang="en-US" dirty="0" smtClean="0"/>
              <a:t>the variety </a:t>
            </a:r>
            <a:r>
              <a:rPr lang="en-US" dirty="0"/>
              <a:t>of natural and behavioral processes that led to </a:t>
            </a:r>
            <a:r>
              <a:rPr lang="en-US" dirty="0" smtClean="0"/>
              <a:t>the formation </a:t>
            </a:r>
            <a:r>
              <a:rPr lang="en-US" dirty="0"/>
              <a:t>of the deposits uncovered</a:t>
            </a:r>
            <a:r>
              <a:rPr lang="en-US" dirty="0" smtClean="0"/>
              <a:t>.</a:t>
            </a:r>
          </a:p>
          <a:p>
            <a:pPr algn="just"/>
            <a:r>
              <a:rPr lang="en-US" dirty="0"/>
              <a:t>The fossil locality may include </a:t>
            </a:r>
            <a:r>
              <a:rPr lang="en-US" dirty="0" smtClean="0"/>
              <a:t>traces of </a:t>
            </a:r>
            <a:r>
              <a:rPr lang="en-US" dirty="0"/>
              <a:t>the activities of early humans—the artifacts </a:t>
            </a:r>
            <a:r>
              <a:rPr lang="en-US" dirty="0" smtClean="0"/>
              <a:t>resulting from </a:t>
            </a:r>
            <a:r>
              <a:rPr lang="en-US" dirty="0"/>
              <a:t>their behavior, tool manufacture, and </a:t>
            </a:r>
            <a:r>
              <a:rPr lang="en-US" dirty="0" smtClean="0"/>
              <a:t>discarded food </a:t>
            </a:r>
            <a:r>
              <a:rPr lang="en-US" dirty="0"/>
              <a:t>remains, as well as the remains of the early </a:t>
            </a:r>
            <a:r>
              <a:rPr lang="en-US" dirty="0" smtClean="0"/>
              <a:t>humans themselves</a:t>
            </a:r>
            <a:r>
              <a:rPr lang="en-US" dirty="0"/>
              <a:t>.</a:t>
            </a:r>
          </a:p>
        </p:txBody>
      </p:sp>
      <p:sp>
        <p:nvSpPr>
          <p:cNvPr id="4" name="Date Placeholder 3"/>
          <p:cNvSpPr>
            <a:spLocks noGrp="1"/>
          </p:cNvSpPr>
          <p:nvPr>
            <p:ph type="dt" sz="half" idx="10"/>
          </p:nvPr>
        </p:nvSpPr>
        <p:spPr/>
        <p:txBody>
          <a:bodyPr/>
          <a:lstStyle/>
          <a:p>
            <a:fld id="{62F701FC-88EA-4E9A-B4A1-AFBE36EBA3ED}"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1968866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pPr algn="l"/>
            <a:r>
              <a:rPr lang="en-US" dirty="0" smtClean="0"/>
              <a:t>Continued.. </a:t>
            </a:r>
            <a:endParaRPr lang="en-US" dirty="0"/>
          </a:p>
        </p:txBody>
      </p:sp>
      <p:sp>
        <p:nvSpPr>
          <p:cNvPr id="3" name="Content Placeholder 2"/>
          <p:cNvSpPr>
            <a:spLocks noGrp="1"/>
          </p:cNvSpPr>
          <p:nvPr>
            <p:ph idx="1"/>
          </p:nvPr>
        </p:nvSpPr>
        <p:spPr>
          <a:xfrm>
            <a:off x="457200" y="1143000"/>
            <a:ext cx="8229600" cy="5410200"/>
          </a:xfrm>
        </p:spPr>
        <p:txBody>
          <a:bodyPr>
            <a:normAutofit fontScale="92500" lnSpcReduction="10000"/>
          </a:bodyPr>
          <a:lstStyle/>
          <a:p>
            <a:pPr algn="just"/>
            <a:r>
              <a:rPr lang="en-US" dirty="0"/>
              <a:t>Once a fossil locality is found, systematic </a:t>
            </a:r>
            <a:r>
              <a:rPr lang="en-US" dirty="0" smtClean="0"/>
              <a:t>excavations are </a:t>
            </a:r>
            <a:r>
              <a:rPr lang="en-US" dirty="0"/>
              <a:t>undertaken to reveal buried deposits. </a:t>
            </a:r>
            <a:endParaRPr lang="en-US" dirty="0" smtClean="0"/>
          </a:p>
          <a:p>
            <a:pPr algn="just"/>
            <a:r>
              <a:rPr lang="en-US" dirty="0" smtClean="0"/>
              <a:t>In excavating, paleoanthropologists </a:t>
            </a:r>
            <a:r>
              <a:rPr lang="en-US" dirty="0"/>
              <a:t>take great pains to record a </a:t>
            </a:r>
            <a:r>
              <a:rPr lang="en-US" dirty="0" smtClean="0"/>
              <a:t>fossil’s context</a:t>
            </a:r>
            <a:r>
              <a:rPr lang="en-US" dirty="0"/>
              <a:t>. </a:t>
            </a:r>
            <a:endParaRPr lang="en-US" dirty="0" smtClean="0"/>
          </a:p>
          <a:p>
            <a:pPr algn="just"/>
            <a:r>
              <a:rPr lang="en-US" b="1" dirty="0" smtClean="0"/>
              <a:t>Context </a:t>
            </a:r>
            <a:r>
              <a:rPr lang="en-US" dirty="0"/>
              <a:t>refers to a fossil’s or artifact’s exact </a:t>
            </a:r>
            <a:r>
              <a:rPr lang="en-US" dirty="0" smtClean="0"/>
              <a:t>position in </a:t>
            </a:r>
            <a:r>
              <a:rPr lang="en-US" dirty="0"/>
              <a:t>relation to the surrounding sediments and </a:t>
            </a:r>
            <a:r>
              <a:rPr lang="en-US" dirty="0" smtClean="0"/>
              <a:t>any associated </a:t>
            </a:r>
            <a:r>
              <a:rPr lang="en-US" dirty="0"/>
              <a:t>materials. </a:t>
            </a:r>
            <a:endParaRPr lang="en-US" dirty="0" smtClean="0"/>
          </a:p>
          <a:p>
            <a:pPr algn="just"/>
            <a:r>
              <a:rPr lang="en-US" dirty="0" smtClean="0"/>
              <a:t>Only </a:t>
            </a:r>
            <a:r>
              <a:rPr lang="en-US" dirty="0"/>
              <a:t>if the precise location and </a:t>
            </a:r>
            <a:r>
              <a:rPr lang="en-US" dirty="0" smtClean="0"/>
              <a:t>associations are </a:t>
            </a:r>
            <a:r>
              <a:rPr lang="en-US" dirty="0"/>
              <a:t>known can a fossil be accurately dated and </a:t>
            </a:r>
            <a:r>
              <a:rPr lang="en-US" dirty="0" smtClean="0"/>
              <a:t>any associated </a:t>
            </a:r>
            <a:r>
              <a:rPr lang="en-US" dirty="0"/>
              <a:t>archaeological and paleontological materials </a:t>
            </a:r>
            <a:r>
              <a:rPr lang="en-US" dirty="0" smtClean="0"/>
              <a:t>be fully </a:t>
            </a:r>
            <a:r>
              <a:rPr lang="en-US" dirty="0"/>
              <a:t>interpreted.</a:t>
            </a:r>
          </a:p>
        </p:txBody>
      </p:sp>
      <p:sp>
        <p:nvSpPr>
          <p:cNvPr id="4" name="Date Placeholder 3"/>
          <p:cNvSpPr>
            <a:spLocks noGrp="1"/>
          </p:cNvSpPr>
          <p:nvPr>
            <p:ph type="dt" sz="half" idx="10"/>
          </p:nvPr>
        </p:nvSpPr>
        <p:spPr/>
        <p:txBody>
          <a:bodyPr/>
          <a:lstStyle/>
          <a:p>
            <a:fld id="{43E0CE39-5DD6-4A92-9EA3-FE3F6E5E5A22}"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3931884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en-US" sz="3200" dirty="0"/>
              <a:t>Interpreting Species and Other Groups in the Fossil Record</a:t>
            </a:r>
          </a:p>
        </p:txBody>
      </p:sp>
      <p:sp>
        <p:nvSpPr>
          <p:cNvPr id="3" name="Content Placeholder 2"/>
          <p:cNvSpPr>
            <a:spLocks noGrp="1"/>
          </p:cNvSpPr>
          <p:nvPr>
            <p:ph idx="1"/>
          </p:nvPr>
        </p:nvSpPr>
        <p:spPr>
          <a:xfrm>
            <a:off x="457200" y="1143000"/>
            <a:ext cx="8382000" cy="5410200"/>
          </a:xfrm>
        </p:spPr>
        <p:txBody>
          <a:bodyPr>
            <a:normAutofit fontScale="70000" lnSpcReduction="20000"/>
          </a:bodyPr>
          <a:lstStyle/>
          <a:p>
            <a:pPr algn="just"/>
            <a:r>
              <a:rPr lang="en-US" dirty="0"/>
              <a:t>Throughout much of this text, we’ll be using various taxonomic terms to refer </a:t>
            </a:r>
            <a:r>
              <a:rPr lang="en-US" dirty="0" smtClean="0"/>
              <a:t>to fossil </a:t>
            </a:r>
            <a:r>
              <a:rPr lang="en-US" dirty="0"/>
              <a:t>primates (including fossil </a:t>
            </a:r>
            <a:r>
              <a:rPr lang="en-US" dirty="0" err="1"/>
              <a:t>hominins</a:t>
            </a:r>
            <a:r>
              <a:rPr lang="en-US" dirty="0"/>
              <a:t>). </a:t>
            </a:r>
            <a:endParaRPr lang="en-US" dirty="0" smtClean="0"/>
          </a:p>
          <a:p>
            <a:pPr algn="just"/>
            <a:r>
              <a:rPr lang="en-US" dirty="0" smtClean="0"/>
              <a:t>You’ll </a:t>
            </a:r>
            <a:r>
              <a:rPr lang="en-US" dirty="0"/>
              <a:t>be introduced to such names </a:t>
            </a:r>
            <a:r>
              <a:rPr lang="en-US" dirty="0" smtClean="0"/>
              <a:t>as </a:t>
            </a:r>
            <a:r>
              <a:rPr lang="en-US" i="1" dirty="0" smtClean="0"/>
              <a:t>Proconsul</a:t>
            </a:r>
            <a:r>
              <a:rPr lang="en-US" dirty="0"/>
              <a:t>, </a:t>
            </a:r>
            <a:r>
              <a:rPr lang="en-US" i="1" dirty="0" err="1"/>
              <a:t>Sivapithecus</a:t>
            </a:r>
            <a:r>
              <a:rPr lang="en-US" dirty="0"/>
              <a:t>, </a:t>
            </a:r>
            <a:r>
              <a:rPr lang="en-US" i="1" dirty="0"/>
              <a:t>Australopithecus</a:t>
            </a:r>
            <a:r>
              <a:rPr lang="en-US" dirty="0"/>
              <a:t>, and </a:t>
            </a:r>
            <a:r>
              <a:rPr lang="en-US" i="1" dirty="0"/>
              <a:t>Homo</a:t>
            </a:r>
            <a:r>
              <a:rPr lang="en-US" dirty="0"/>
              <a:t>. (Of course, </a:t>
            </a:r>
            <a:r>
              <a:rPr lang="en-US" i="1" dirty="0"/>
              <a:t>Homo </a:t>
            </a:r>
            <a:r>
              <a:rPr lang="en-US" dirty="0"/>
              <a:t>is still </a:t>
            </a:r>
            <a:r>
              <a:rPr lang="en-US" dirty="0" smtClean="0"/>
              <a:t>a living </a:t>
            </a:r>
            <a:r>
              <a:rPr lang="en-US" dirty="0"/>
              <a:t>primate.) </a:t>
            </a:r>
            <a:endParaRPr lang="en-US" dirty="0" smtClean="0"/>
          </a:p>
          <a:p>
            <a:pPr algn="just"/>
            <a:r>
              <a:rPr lang="en-US" dirty="0" smtClean="0"/>
              <a:t>But </a:t>
            </a:r>
            <a:r>
              <a:rPr lang="en-US" dirty="0"/>
              <a:t>it’s especially difficult to make these types of </a:t>
            </a:r>
            <a:r>
              <a:rPr lang="en-US" dirty="0" smtClean="0"/>
              <a:t>designations from </a:t>
            </a:r>
            <a:r>
              <a:rPr lang="en-US" dirty="0"/>
              <a:t>remains of animals that are long dead (and only partially preserved as </a:t>
            </a:r>
            <a:r>
              <a:rPr lang="en-US" dirty="0" smtClean="0"/>
              <a:t>skeletal remains</a:t>
            </a:r>
            <a:r>
              <a:rPr lang="en-US" dirty="0"/>
              <a:t>). </a:t>
            </a:r>
            <a:endParaRPr lang="en-US" dirty="0" smtClean="0"/>
          </a:p>
          <a:p>
            <a:pPr algn="just"/>
            <a:r>
              <a:rPr lang="en-US" dirty="0" smtClean="0"/>
              <a:t>In </a:t>
            </a:r>
            <a:r>
              <a:rPr lang="en-US" dirty="0"/>
              <a:t>these contexts, what do such names mean in evolutionary terms?</a:t>
            </a:r>
          </a:p>
          <a:p>
            <a:pPr algn="just"/>
            <a:r>
              <a:rPr lang="en-US" dirty="0"/>
              <a:t>Our goal when applying species, genus, or other taxonomic labels to </a:t>
            </a:r>
            <a:r>
              <a:rPr lang="en-US" dirty="0" smtClean="0"/>
              <a:t>groups of </a:t>
            </a:r>
            <a:r>
              <a:rPr lang="en-US" dirty="0"/>
              <a:t>organisms is to make meaningful biological statements about the </a:t>
            </a:r>
            <a:r>
              <a:rPr lang="en-US" dirty="0" smtClean="0"/>
              <a:t>variation that’s </a:t>
            </a:r>
            <a:r>
              <a:rPr lang="en-US" dirty="0"/>
              <a:t>represented. </a:t>
            </a:r>
            <a:endParaRPr lang="en-US" dirty="0" smtClean="0"/>
          </a:p>
          <a:p>
            <a:pPr algn="just"/>
            <a:r>
              <a:rPr lang="en-US" dirty="0" smtClean="0"/>
              <a:t>When </a:t>
            </a:r>
            <a:r>
              <a:rPr lang="en-US" dirty="0"/>
              <a:t>looking at populations of living or long-extinct </a:t>
            </a:r>
            <a:r>
              <a:rPr lang="en-US" dirty="0" smtClean="0"/>
              <a:t>animals, we certainly are going to see variation; this happens in </a:t>
            </a:r>
            <a:r>
              <a:rPr lang="en-US" i="1" dirty="0" smtClean="0"/>
              <a:t>any </a:t>
            </a:r>
            <a:r>
              <a:rPr lang="en-US" dirty="0" smtClean="0"/>
              <a:t>sexually </a:t>
            </a:r>
            <a:r>
              <a:rPr lang="en-US" dirty="0" err="1" smtClean="0"/>
              <a:t>reproducin</a:t>
            </a:r>
            <a:r>
              <a:rPr lang="en-US" dirty="0" smtClean="0"/>
              <a:t> organism </a:t>
            </a:r>
            <a:r>
              <a:rPr lang="en-US" dirty="0"/>
              <a:t>due to </a:t>
            </a:r>
            <a:r>
              <a:rPr lang="en-US" dirty="0" smtClean="0"/>
              <a:t>recombination. </a:t>
            </a:r>
          </a:p>
          <a:p>
            <a:pPr algn="just"/>
            <a:r>
              <a:rPr lang="en-US" dirty="0" smtClean="0"/>
              <a:t>As </a:t>
            </a:r>
            <a:r>
              <a:rPr lang="en-US" dirty="0"/>
              <a:t>a result of </a:t>
            </a:r>
            <a:r>
              <a:rPr lang="en-US" dirty="0" smtClean="0"/>
              <a:t>recombination, each </a:t>
            </a:r>
            <a:r>
              <a:rPr lang="en-US" dirty="0"/>
              <a:t>individual organism is a unique combination of genetic material, and </a:t>
            </a:r>
            <a:r>
              <a:rPr lang="en-US" dirty="0" smtClean="0"/>
              <a:t>the uniqueness </a:t>
            </a:r>
            <a:r>
              <a:rPr lang="en-US" dirty="0"/>
              <a:t>is often reflected to some extent in the </a:t>
            </a:r>
            <a:r>
              <a:rPr lang="en-US" dirty="0" smtClean="0"/>
              <a:t>phenotype. </a:t>
            </a:r>
            <a:endParaRPr lang="en-US" dirty="0"/>
          </a:p>
        </p:txBody>
      </p:sp>
      <p:sp>
        <p:nvSpPr>
          <p:cNvPr id="4" name="Date Placeholder 3"/>
          <p:cNvSpPr>
            <a:spLocks noGrp="1"/>
          </p:cNvSpPr>
          <p:nvPr>
            <p:ph type="dt" sz="half" idx="10"/>
          </p:nvPr>
        </p:nvSpPr>
        <p:spPr/>
        <p:txBody>
          <a:bodyPr/>
          <a:lstStyle/>
          <a:p>
            <a:fld id="{D5B53D8C-56F4-454D-A254-9472D59D7B44}"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3925395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pPr algn="l"/>
            <a:r>
              <a:rPr lang="en-US" dirty="0" smtClean="0"/>
              <a:t>Continued…</a:t>
            </a:r>
            <a:endParaRPr lang="en-US" dirty="0"/>
          </a:p>
        </p:txBody>
      </p:sp>
      <p:sp>
        <p:nvSpPr>
          <p:cNvPr id="3" name="Content Placeholder 2"/>
          <p:cNvSpPr>
            <a:spLocks noGrp="1"/>
          </p:cNvSpPr>
          <p:nvPr>
            <p:ph idx="1"/>
          </p:nvPr>
        </p:nvSpPr>
        <p:spPr>
          <a:xfrm>
            <a:off x="457200" y="838200"/>
            <a:ext cx="8458200" cy="5638800"/>
          </a:xfrm>
        </p:spPr>
        <p:txBody>
          <a:bodyPr>
            <a:normAutofit fontScale="70000" lnSpcReduction="20000"/>
          </a:bodyPr>
          <a:lstStyle/>
          <a:p>
            <a:pPr algn="just"/>
            <a:r>
              <a:rPr lang="en-US" dirty="0" smtClean="0"/>
              <a:t>Besides such </a:t>
            </a:r>
            <a:r>
              <a:rPr lang="en-US" i="1" dirty="0" smtClean="0"/>
              <a:t>individual variation</a:t>
            </a:r>
            <a:r>
              <a:rPr lang="en-US" dirty="0" smtClean="0"/>
              <a:t>, we see other kinds of systematic variation in all biological populations. </a:t>
            </a:r>
          </a:p>
          <a:p>
            <a:pPr algn="just"/>
            <a:r>
              <a:rPr lang="en-US" i="1" dirty="0" smtClean="0"/>
              <a:t>Age changes </a:t>
            </a:r>
            <a:r>
              <a:rPr lang="en-US" dirty="0" smtClean="0"/>
              <a:t>alter overall body size, as well as shape, in many mammals. </a:t>
            </a:r>
          </a:p>
          <a:p>
            <a:pPr algn="just"/>
            <a:r>
              <a:rPr lang="en-US" dirty="0" smtClean="0"/>
              <a:t>One pertinent example for fossil human and ape studies is the change in number, size, and shape of teeth from deciduous (also known as baby or milk) teeth (only 20 teeth are present) to the permanent dentition (32 are present).</a:t>
            </a:r>
          </a:p>
          <a:p>
            <a:pPr algn="just"/>
            <a:r>
              <a:rPr lang="en-US" dirty="0" smtClean="0"/>
              <a:t>It would be an obvious error to differentiate two fossil forms based solely on such age-dependent criteria.</a:t>
            </a:r>
          </a:p>
          <a:p>
            <a:pPr algn="just"/>
            <a:r>
              <a:rPr lang="en-US" dirty="0" smtClean="0"/>
              <a:t> If one individual were represented just by milk teeth and another (seemingly very different) individual were represented just by adult teeth, they easily could be different-aged individuals from the </a:t>
            </a:r>
            <a:r>
              <a:rPr lang="en-US" i="1" dirty="0" smtClean="0"/>
              <a:t>same </a:t>
            </a:r>
            <a:r>
              <a:rPr lang="en-US" dirty="0" smtClean="0"/>
              <a:t>population. Variation</a:t>
            </a:r>
          </a:p>
          <a:p>
            <a:pPr algn="just"/>
            <a:r>
              <a:rPr lang="en-US" dirty="0" smtClean="0"/>
              <a:t>due to sex also plays an important role in influencing differences among individuals observed in biological populations.</a:t>
            </a:r>
          </a:p>
          <a:p>
            <a:pPr algn="just"/>
            <a:r>
              <a:rPr lang="en-US" dirty="0" smtClean="0"/>
              <a:t> Differences in physical characteristics between males and females of the same species, called </a:t>
            </a:r>
            <a:r>
              <a:rPr lang="en-US" b="1" dirty="0" smtClean="0"/>
              <a:t>sexual dimorphism</a:t>
            </a:r>
            <a:r>
              <a:rPr lang="en-US" dirty="0" smtClean="0"/>
              <a:t>, can result in marked variation in body size and proportions in adults of the same species. </a:t>
            </a:r>
            <a:endParaRPr lang="en-US" dirty="0"/>
          </a:p>
        </p:txBody>
      </p:sp>
      <p:sp>
        <p:nvSpPr>
          <p:cNvPr id="4" name="Date Placeholder 3"/>
          <p:cNvSpPr>
            <a:spLocks noGrp="1"/>
          </p:cNvSpPr>
          <p:nvPr>
            <p:ph type="dt" sz="half" idx="10"/>
          </p:nvPr>
        </p:nvSpPr>
        <p:spPr/>
        <p:txBody>
          <a:bodyPr/>
          <a:lstStyle/>
          <a:p>
            <a:fld id="{69D89FC7-352D-43F6-B335-BD159BF8D9D7}" type="datetime1">
              <a:rPr lang="en-US" smtClean="0"/>
              <a:t>5/12/2020</a:t>
            </a:fld>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34076131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983</Words>
  <Application>Microsoft Office PowerPoint</Application>
  <PresentationFormat>On-screen Show (4:3)</PresentationFormat>
  <Paragraphs>62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The record of the past  </vt:lpstr>
      <vt:lpstr>Paleoanthropological Study  </vt:lpstr>
      <vt:lpstr>Continued…</vt:lpstr>
      <vt:lpstr>Fossils and Fossil Localities</vt:lpstr>
      <vt:lpstr>Continued…</vt:lpstr>
      <vt:lpstr>Continued.. </vt:lpstr>
      <vt:lpstr>Interpreting Species and Other Groups in the Fossil Record</vt:lpstr>
      <vt:lpstr>Continued…</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record of the past  </dc:title>
  <dc:creator>computer world</dc:creator>
  <cp:lastModifiedBy>computer world</cp:lastModifiedBy>
  <cp:revision>10</cp:revision>
  <dcterms:created xsi:type="dcterms:W3CDTF">2006-08-16T00:00:00Z</dcterms:created>
  <dcterms:modified xsi:type="dcterms:W3CDTF">2020-05-12T06:39:30Z</dcterms:modified>
</cp:coreProperties>
</file>