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54" r:id="rId2"/>
    <p:sldId id="256" r:id="rId3"/>
    <p:sldId id="257" r:id="rId4"/>
    <p:sldId id="258" r:id="rId5"/>
    <p:sldId id="259" r:id="rId6"/>
    <p:sldId id="260" r:id="rId7"/>
    <p:sldId id="261" r:id="rId8"/>
    <p:sldId id="262" r:id="rId9"/>
    <p:sldId id="265" r:id="rId10"/>
    <p:sldId id="266" r:id="rId11"/>
    <p:sldId id="267" r:id="rId12"/>
    <p:sldId id="263" r:id="rId13"/>
    <p:sldId id="264" r:id="rId14"/>
    <p:sldId id="268" r:id="rId15"/>
    <p:sldId id="269" r:id="rId16"/>
    <p:sldId id="270" r:id="rId17"/>
    <p:sldId id="271" r:id="rId18"/>
    <p:sldId id="272" r:id="rId19"/>
    <p:sldId id="273" r:id="rId20"/>
    <p:sldId id="352" r:id="rId21"/>
    <p:sldId id="274" r:id="rId22"/>
    <p:sldId id="275" r:id="rId23"/>
    <p:sldId id="276" r:id="rId24"/>
    <p:sldId id="353" r:id="rId25"/>
    <p:sldId id="277" r:id="rId26"/>
    <p:sldId id="278" r:id="rId27"/>
    <p:sldId id="280" r:id="rId28"/>
    <p:sldId id="279"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737" autoAdjust="0"/>
  </p:normalViewPr>
  <p:slideViewPr>
    <p:cSldViewPr snapToGrid="0">
      <p:cViewPr varScale="1">
        <p:scale>
          <a:sx n="68" d="100"/>
          <a:sy n="68" d="100"/>
        </p:scale>
        <p:origin x="84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2E06512-D75C-4088-8FE1-1CC5CEBC23D0}" type="slidenum">
              <a:rPr lang="en-US" smtClean="0"/>
              <a:t>‹#›</a:t>
            </a:fld>
            <a:endParaRPr lang="en-US" dirty="0"/>
          </a:p>
        </p:txBody>
      </p:sp>
    </p:spTree>
    <p:extLst>
      <p:ext uri="{BB962C8B-B14F-4D97-AF65-F5344CB8AC3E}">
        <p14:creationId xmlns:p14="http://schemas.microsoft.com/office/powerpoint/2010/main" val="288719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2E06512-D75C-4088-8FE1-1CC5CEBC23D0}" type="slidenum">
              <a:rPr lang="en-US" smtClean="0"/>
              <a:t>‹#›</a:t>
            </a:fld>
            <a:endParaRPr lang="en-US" dirty="0"/>
          </a:p>
        </p:txBody>
      </p:sp>
    </p:spTree>
    <p:extLst>
      <p:ext uri="{BB962C8B-B14F-4D97-AF65-F5344CB8AC3E}">
        <p14:creationId xmlns:p14="http://schemas.microsoft.com/office/powerpoint/2010/main" val="129204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2E06512-D75C-4088-8FE1-1CC5CEBC23D0}" type="slidenum">
              <a:rPr lang="en-US" smtClean="0"/>
              <a:t>‹#›</a:t>
            </a:fld>
            <a:endParaRPr lang="en-US" dirty="0"/>
          </a:p>
        </p:txBody>
      </p:sp>
    </p:spTree>
    <p:extLst>
      <p:ext uri="{BB962C8B-B14F-4D97-AF65-F5344CB8AC3E}">
        <p14:creationId xmlns:p14="http://schemas.microsoft.com/office/powerpoint/2010/main" val="278778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2E06512-D75C-4088-8FE1-1CC5CEBC23D0}"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21260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2E06512-D75C-4088-8FE1-1CC5CEBC23D0}" type="slidenum">
              <a:rPr lang="en-US" smtClean="0"/>
              <a:t>‹#›</a:t>
            </a:fld>
            <a:endParaRPr lang="en-US" dirty="0"/>
          </a:p>
        </p:txBody>
      </p:sp>
    </p:spTree>
    <p:extLst>
      <p:ext uri="{BB962C8B-B14F-4D97-AF65-F5344CB8AC3E}">
        <p14:creationId xmlns:p14="http://schemas.microsoft.com/office/powerpoint/2010/main" val="1782430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E06512-D75C-4088-8FE1-1CC5CEBC23D0}" type="slidenum">
              <a:rPr lang="en-US" smtClean="0"/>
              <a:t>‹#›</a:t>
            </a:fld>
            <a:endParaRPr lang="en-US" dirty="0"/>
          </a:p>
        </p:txBody>
      </p:sp>
    </p:spTree>
    <p:extLst>
      <p:ext uri="{BB962C8B-B14F-4D97-AF65-F5344CB8AC3E}">
        <p14:creationId xmlns:p14="http://schemas.microsoft.com/office/powerpoint/2010/main" val="662588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E06512-D75C-4088-8FE1-1CC5CEBC23D0}" type="slidenum">
              <a:rPr lang="en-US" smtClean="0"/>
              <a:t>‹#›</a:t>
            </a:fld>
            <a:endParaRPr lang="en-US" dirty="0"/>
          </a:p>
        </p:txBody>
      </p:sp>
    </p:spTree>
    <p:extLst>
      <p:ext uri="{BB962C8B-B14F-4D97-AF65-F5344CB8AC3E}">
        <p14:creationId xmlns:p14="http://schemas.microsoft.com/office/powerpoint/2010/main" val="245849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E06512-D75C-4088-8FE1-1CC5CEBC23D0}" type="slidenum">
              <a:rPr lang="en-US" smtClean="0"/>
              <a:t>‹#›</a:t>
            </a:fld>
            <a:endParaRPr lang="en-US" dirty="0"/>
          </a:p>
        </p:txBody>
      </p:sp>
    </p:spTree>
    <p:extLst>
      <p:ext uri="{BB962C8B-B14F-4D97-AF65-F5344CB8AC3E}">
        <p14:creationId xmlns:p14="http://schemas.microsoft.com/office/powerpoint/2010/main" val="2573875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1C0C283-DDAC-4788-A9FD-C2C99F1325C1}" type="datetimeFigureOut">
              <a:rPr lang="en-US" smtClean="0"/>
              <a:t>6/3/2020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2E06512-D75C-4088-8FE1-1CC5CEBC23D0}" type="slidenum">
              <a:rPr lang="en-US" smtClean="0"/>
              <a:t>‹#›</a:t>
            </a:fld>
            <a:endParaRPr lang="en-US" dirty="0"/>
          </a:p>
        </p:txBody>
      </p:sp>
    </p:spTree>
    <p:extLst>
      <p:ext uri="{BB962C8B-B14F-4D97-AF65-F5344CB8AC3E}">
        <p14:creationId xmlns:p14="http://schemas.microsoft.com/office/powerpoint/2010/main" val="399049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1C0C283-DDAC-4788-A9FD-C2C99F1325C1}" type="datetimeFigureOut">
              <a:rPr lang="en-US" smtClean="0"/>
              <a:pPr/>
              <a:t>6/3/2020</a:t>
            </a:fld>
            <a:endParaRPr lang="en-US" dirty="0"/>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42E06512-D75C-4088-8FE1-1CC5CEBC23D0}" type="slidenum">
              <a:rPr lang="en-US" smtClean="0"/>
              <a:pPr/>
              <a:t>‹#›</a:t>
            </a:fld>
            <a:endParaRPr lang="en-US" dirty="0"/>
          </a:p>
        </p:txBody>
      </p:sp>
    </p:spTree>
    <p:extLst>
      <p:ext uri="{BB962C8B-B14F-4D97-AF65-F5344CB8AC3E}">
        <p14:creationId xmlns:p14="http://schemas.microsoft.com/office/powerpoint/2010/main" val="327031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2E06512-D75C-4088-8FE1-1CC5CEBC23D0}" type="slidenum">
              <a:rPr lang="en-US" smtClean="0"/>
              <a:t>‹#›</a:t>
            </a:fld>
            <a:endParaRPr lang="en-US" dirty="0"/>
          </a:p>
        </p:txBody>
      </p:sp>
    </p:spTree>
    <p:extLst>
      <p:ext uri="{BB962C8B-B14F-4D97-AF65-F5344CB8AC3E}">
        <p14:creationId xmlns:p14="http://schemas.microsoft.com/office/powerpoint/2010/main" val="412399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E06512-D75C-4088-8FE1-1CC5CEBC23D0}" type="slidenum">
              <a:rPr lang="en-US" smtClean="0"/>
              <a:t>‹#›</a:t>
            </a:fld>
            <a:endParaRPr lang="en-US" dirty="0"/>
          </a:p>
        </p:txBody>
      </p:sp>
    </p:spTree>
    <p:extLst>
      <p:ext uri="{BB962C8B-B14F-4D97-AF65-F5344CB8AC3E}">
        <p14:creationId xmlns:p14="http://schemas.microsoft.com/office/powerpoint/2010/main" val="301167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E06512-D75C-4088-8FE1-1CC5CEBC23D0}" type="slidenum">
              <a:rPr lang="en-US" smtClean="0"/>
              <a:t>‹#›</a:t>
            </a:fld>
            <a:endParaRPr lang="en-US" dirty="0"/>
          </a:p>
        </p:txBody>
      </p:sp>
    </p:spTree>
    <p:extLst>
      <p:ext uri="{BB962C8B-B14F-4D97-AF65-F5344CB8AC3E}">
        <p14:creationId xmlns:p14="http://schemas.microsoft.com/office/powerpoint/2010/main" val="161994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E06512-D75C-4088-8FE1-1CC5CEBC23D0}" type="slidenum">
              <a:rPr lang="en-US" smtClean="0"/>
              <a:t>‹#›</a:t>
            </a:fld>
            <a:endParaRPr lang="en-US" dirty="0"/>
          </a:p>
        </p:txBody>
      </p:sp>
    </p:spTree>
    <p:extLst>
      <p:ext uri="{BB962C8B-B14F-4D97-AF65-F5344CB8AC3E}">
        <p14:creationId xmlns:p14="http://schemas.microsoft.com/office/powerpoint/2010/main" val="107684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E06512-D75C-4088-8FE1-1CC5CEBC23D0}" type="slidenum">
              <a:rPr lang="en-US" smtClean="0"/>
              <a:t>‹#›</a:t>
            </a:fld>
            <a:endParaRPr lang="en-US" dirty="0"/>
          </a:p>
        </p:txBody>
      </p:sp>
    </p:spTree>
    <p:extLst>
      <p:ext uri="{BB962C8B-B14F-4D97-AF65-F5344CB8AC3E}">
        <p14:creationId xmlns:p14="http://schemas.microsoft.com/office/powerpoint/2010/main" val="362480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E06512-D75C-4088-8FE1-1CC5CEBC23D0}" type="slidenum">
              <a:rPr lang="en-US" smtClean="0"/>
              <a:t>‹#›</a:t>
            </a:fld>
            <a:endParaRPr lang="en-US" dirty="0"/>
          </a:p>
        </p:txBody>
      </p:sp>
    </p:spTree>
    <p:extLst>
      <p:ext uri="{BB962C8B-B14F-4D97-AF65-F5344CB8AC3E}">
        <p14:creationId xmlns:p14="http://schemas.microsoft.com/office/powerpoint/2010/main" val="374995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C0C283-DDAC-4788-A9FD-C2C99F1325C1}" type="datetimeFigureOut">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E06512-D75C-4088-8FE1-1CC5CEBC23D0}" type="slidenum">
              <a:rPr lang="en-US" smtClean="0"/>
              <a:t>‹#›</a:t>
            </a:fld>
            <a:endParaRPr lang="en-US" dirty="0"/>
          </a:p>
        </p:txBody>
      </p:sp>
    </p:spTree>
    <p:extLst>
      <p:ext uri="{BB962C8B-B14F-4D97-AF65-F5344CB8AC3E}">
        <p14:creationId xmlns:p14="http://schemas.microsoft.com/office/powerpoint/2010/main" val="31314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1C0C283-DDAC-4788-A9FD-C2C99F1325C1}" type="datetimeFigureOut">
              <a:rPr lang="en-US" smtClean="0"/>
              <a:t>6/3/2020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2E06512-D75C-4088-8FE1-1CC5CEBC23D0}" type="slidenum">
              <a:rPr lang="en-US" smtClean="0"/>
              <a:t>‹#›</a:t>
            </a:fld>
            <a:endParaRPr lang="en-US" dirty="0"/>
          </a:p>
        </p:txBody>
      </p:sp>
    </p:spTree>
    <p:extLst>
      <p:ext uri="{BB962C8B-B14F-4D97-AF65-F5344CB8AC3E}">
        <p14:creationId xmlns:p14="http://schemas.microsoft.com/office/powerpoint/2010/main" val="2274485628"/>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descr="C:\Users\nobat khan\Desktop\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2354" y="2128643"/>
            <a:ext cx="9734310" cy="408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143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Computer</a:t>
            </a:r>
          </a:p>
        </p:txBody>
      </p:sp>
      <p:sp>
        <p:nvSpPr>
          <p:cNvPr id="3" name="Content Placeholder 2"/>
          <p:cNvSpPr>
            <a:spLocks noGrp="1"/>
          </p:cNvSpPr>
          <p:nvPr>
            <p:ph idx="1"/>
          </p:nvPr>
        </p:nvSpPr>
        <p:spPr>
          <a:xfrm>
            <a:off x="680321" y="2336872"/>
            <a:ext cx="11511679" cy="4521127"/>
          </a:xfrm>
        </p:spPr>
        <p:txBody>
          <a:bodyPr>
            <a:normAutofit lnSpcReduction="10000"/>
          </a:bodyPr>
          <a:lstStyle/>
          <a:p>
            <a:pPr marL="0" indent="0">
              <a:buNone/>
            </a:pPr>
            <a:r>
              <a:rPr lang="en-US" b="1" i="1" dirty="0"/>
              <a:t>Uses of Supercomputer</a:t>
            </a:r>
          </a:p>
          <a:p>
            <a:pPr algn="just"/>
            <a:r>
              <a:rPr lang="en-US" dirty="0"/>
              <a:t>In Pakistan and other countries Supercomputers are used by Educational Institutes like NUST (Pakistan) for research purposes. Pakistan Atomic Energy commission &amp; Heavy Industry Taxila uses supercomputers for Research purposes.</a:t>
            </a:r>
          </a:p>
          <a:p>
            <a:pPr marL="0" indent="0" algn="ctr">
              <a:buNone/>
            </a:pPr>
            <a:r>
              <a:rPr lang="en-US" b="1" i="1" dirty="0"/>
              <a:t>Space Exploration</a:t>
            </a:r>
          </a:p>
          <a:p>
            <a:pPr algn="just"/>
            <a:r>
              <a:rPr lang="en-US" dirty="0"/>
              <a:t>Supercomputers are used to study the origin of the universe, the dark-matters. For these studies scientist use IBM’s powerful supercomputer “Roadrunner” at National Laboratory Los Alamos.</a:t>
            </a:r>
          </a:p>
          <a:p>
            <a:pPr marL="0" indent="0" algn="ctr">
              <a:buNone/>
            </a:pPr>
            <a:r>
              <a:rPr lang="en-US" b="1" i="1" dirty="0"/>
              <a:t>Earthquake studies</a:t>
            </a:r>
          </a:p>
          <a:p>
            <a:pPr algn="just"/>
            <a:r>
              <a:rPr lang="en-US" dirty="0"/>
              <a:t>Supercomputers are used to study the Earthquakes phenomenon. Besides that supercomputers are used for natural resources exploration, like natural gas, petroleum, coal, etc.</a:t>
            </a:r>
          </a:p>
          <a:p>
            <a:pPr algn="just"/>
            <a:endParaRPr lang="en-US" dirty="0"/>
          </a:p>
        </p:txBody>
      </p:sp>
    </p:spTree>
    <p:extLst>
      <p:ext uri="{BB962C8B-B14F-4D97-AF65-F5344CB8AC3E}">
        <p14:creationId xmlns:p14="http://schemas.microsoft.com/office/powerpoint/2010/main" val="637544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Computer</a:t>
            </a:r>
          </a:p>
        </p:txBody>
      </p:sp>
      <p:sp>
        <p:nvSpPr>
          <p:cNvPr id="3" name="Content Placeholder 2"/>
          <p:cNvSpPr>
            <a:spLocks noGrp="1"/>
          </p:cNvSpPr>
          <p:nvPr>
            <p:ph idx="1"/>
          </p:nvPr>
        </p:nvSpPr>
        <p:spPr>
          <a:xfrm>
            <a:off x="680321" y="2336872"/>
            <a:ext cx="11395138" cy="4521127"/>
          </a:xfrm>
        </p:spPr>
        <p:txBody>
          <a:bodyPr>
            <a:normAutofit fontScale="92500" lnSpcReduction="20000"/>
          </a:bodyPr>
          <a:lstStyle/>
          <a:p>
            <a:pPr marL="0" indent="0">
              <a:buNone/>
            </a:pPr>
            <a:r>
              <a:rPr lang="en-US" b="1" i="1" dirty="0"/>
              <a:t>Uses of Supercomputer (Cont)</a:t>
            </a:r>
          </a:p>
          <a:p>
            <a:pPr marL="0" indent="0" algn="ctr">
              <a:buNone/>
            </a:pPr>
            <a:r>
              <a:rPr lang="en-US" b="1" dirty="0"/>
              <a:t>Weather Forecasting</a:t>
            </a:r>
          </a:p>
          <a:p>
            <a:pPr algn="just"/>
            <a:r>
              <a:rPr lang="en-US" dirty="0"/>
              <a:t>Supercomputers are used for weather forecasting, and to study the nature and extent of Hurricanes, Rainfalls, windstorms, etc.</a:t>
            </a:r>
          </a:p>
          <a:p>
            <a:pPr marL="0" indent="0" algn="ctr">
              <a:buNone/>
            </a:pPr>
            <a:r>
              <a:rPr lang="en-US" b="1" dirty="0"/>
              <a:t>Nuclear weapons testing</a:t>
            </a:r>
          </a:p>
          <a:p>
            <a:pPr algn="just"/>
            <a:r>
              <a:rPr lang="en-US" dirty="0"/>
              <a:t>Supercomputers are used to run weapon simulation that can test the Range, accuracy &amp; impact of Nuclear weapons.</a:t>
            </a:r>
          </a:p>
          <a:p>
            <a:pPr marL="0" indent="0" algn="ctr">
              <a:buNone/>
            </a:pPr>
            <a:r>
              <a:rPr lang="en-US" b="1" dirty="0"/>
              <a:t>Popular Supercomputers</a:t>
            </a:r>
          </a:p>
          <a:p>
            <a:r>
              <a:rPr lang="en-US" dirty="0"/>
              <a:t> IBM’s Sequoia, in United States</a:t>
            </a:r>
          </a:p>
          <a:p>
            <a:r>
              <a:rPr lang="en-US" dirty="0"/>
              <a:t> Fujitsu’s K Computer in Japan</a:t>
            </a:r>
          </a:p>
          <a:p>
            <a:r>
              <a:rPr lang="en-US" dirty="0"/>
              <a:t> IBM’s Mira in United States</a:t>
            </a:r>
          </a:p>
          <a:p>
            <a:r>
              <a:rPr lang="en-US" dirty="0"/>
              <a:t> IBM’s SuperMUC in Germany</a:t>
            </a:r>
          </a:p>
          <a:p>
            <a:r>
              <a:rPr lang="en-US" dirty="0"/>
              <a:t> NUDT Tianhe-1A in China</a:t>
            </a:r>
          </a:p>
          <a:p>
            <a:pPr algn="just"/>
            <a:endParaRPr lang="en-US" dirty="0"/>
          </a:p>
        </p:txBody>
      </p:sp>
    </p:spTree>
    <p:extLst>
      <p:ext uri="{BB962C8B-B14F-4D97-AF65-F5344CB8AC3E}">
        <p14:creationId xmlns:p14="http://schemas.microsoft.com/office/powerpoint/2010/main" val="2928205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Computer</a:t>
            </a:r>
          </a:p>
        </p:txBody>
      </p:sp>
      <p:sp>
        <p:nvSpPr>
          <p:cNvPr id="3" name="Content Placeholder 2"/>
          <p:cNvSpPr>
            <a:spLocks noGrp="1"/>
          </p:cNvSpPr>
          <p:nvPr>
            <p:ph idx="1"/>
          </p:nvPr>
        </p:nvSpPr>
        <p:spPr>
          <a:xfrm>
            <a:off x="680321" y="2336871"/>
            <a:ext cx="6446620" cy="4682493"/>
          </a:xfrm>
        </p:spPr>
        <p:txBody>
          <a:bodyPr>
            <a:normAutofit fontScale="85000" lnSpcReduction="20000"/>
          </a:bodyPr>
          <a:lstStyle/>
          <a:p>
            <a:pPr marL="0" indent="0" algn="just">
              <a:buNone/>
            </a:pPr>
            <a:r>
              <a:rPr lang="en-US" b="1" i="1" dirty="0"/>
              <a:t>Servers Computers</a:t>
            </a:r>
          </a:p>
          <a:p>
            <a:pPr algn="just"/>
            <a:r>
              <a:rPr lang="en-US" dirty="0"/>
              <a:t>Servers are a step under supercomputers, because they don't focus on trying to solve one very complex problem, but try to solve many similar smaller ones. An example of a server would be the computers that Wikipedia stores its encyclopedia on. Those computers have to go and find the page you're looking for and send it to you. In itself it's not a big task, but it becomes a job for a server when the computers have to go and find lots of pages for a lot of people and send them to the right place. Some servers, like the ones Google uses for something like Google Documents, have </a:t>
            </a:r>
            <a:r>
              <a:rPr lang="en-US" b="1" dirty="0"/>
              <a:t>applications</a:t>
            </a:r>
            <a:r>
              <a:rPr lang="en-US" dirty="0"/>
              <a:t> on them instead of just files, like Wikipedia.</a:t>
            </a:r>
          </a:p>
          <a:p>
            <a:pPr algn="just"/>
            <a:r>
              <a:rPr lang="en-US" dirty="0"/>
              <a:t>A server is a central computer that contains collections of data and programs. Also called a network server, this system allows all connected users to share and store electronic data and applications. Two important types of servers are file servers and application servers.</a:t>
            </a:r>
          </a:p>
          <a:p>
            <a:pPr algn="just"/>
            <a:endParaRPr lang="en-US" dirty="0"/>
          </a:p>
        </p:txBody>
      </p:sp>
      <p:pic>
        <p:nvPicPr>
          <p:cNvPr id="4" name="Picture 3"/>
          <p:cNvPicPr>
            <a:picLocks noChangeAspect="1"/>
          </p:cNvPicPr>
          <p:nvPr/>
        </p:nvPicPr>
        <p:blipFill>
          <a:blip r:embed="rId2"/>
          <a:stretch>
            <a:fillRect/>
          </a:stretch>
        </p:blipFill>
        <p:spPr>
          <a:xfrm>
            <a:off x="7251606" y="2728418"/>
            <a:ext cx="4205288" cy="3738034"/>
          </a:xfrm>
          <a:prstGeom prst="rect">
            <a:avLst/>
          </a:prstGeom>
        </p:spPr>
      </p:pic>
    </p:spTree>
    <p:extLst>
      <p:ext uri="{BB962C8B-B14F-4D97-AF65-F5344CB8AC3E}">
        <p14:creationId xmlns:p14="http://schemas.microsoft.com/office/powerpoint/2010/main" val="3912352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Computer</a:t>
            </a:r>
          </a:p>
        </p:txBody>
      </p:sp>
      <p:sp>
        <p:nvSpPr>
          <p:cNvPr id="3" name="Content Placeholder 2"/>
          <p:cNvSpPr>
            <a:spLocks noGrp="1"/>
          </p:cNvSpPr>
          <p:nvPr>
            <p:ph idx="1"/>
          </p:nvPr>
        </p:nvSpPr>
        <p:spPr>
          <a:xfrm>
            <a:off x="680321" y="2336872"/>
            <a:ext cx="6298703" cy="4521127"/>
          </a:xfrm>
        </p:spPr>
        <p:txBody>
          <a:bodyPr>
            <a:normAutofit fontScale="92500" lnSpcReduction="20000"/>
          </a:bodyPr>
          <a:lstStyle/>
          <a:p>
            <a:pPr marL="0" indent="0">
              <a:buNone/>
            </a:pPr>
            <a:r>
              <a:rPr lang="en-US" b="1" i="1" dirty="0"/>
              <a:t>Mainframe computer</a:t>
            </a:r>
          </a:p>
          <a:p>
            <a:pPr algn="just"/>
            <a:r>
              <a:rPr lang="en-US" dirty="0"/>
              <a:t>Although Mainframes are not as powerful as supercomputers, but certainly they are quite expensive nonetheless, and many large firms &amp; government organizations uses Mainframes to run their business operations. The Mainframe computers can be accommodated in large air-conditioned rooms because of its size. Super-computers are the fastest computers with large data storage capacity, Mainframes can also process &amp; store large amount of data. Banks educational institutions &amp; insurance companies use mainframe computers to store data about their customers, students &amp; insurance policy holders.</a:t>
            </a:r>
          </a:p>
          <a:p>
            <a:pPr marL="0" indent="0" algn="ctr">
              <a:buNone/>
            </a:pPr>
            <a:r>
              <a:rPr lang="en-US" dirty="0"/>
              <a:t>Fujitsu’s ICL VME</a:t>
            </a:r>
          </a:p>
          <a:p>
            <a:pPr marL="0" indent="0" algn="ctr">
              <a:buNone/>
            </a:pPr>
            <a:r>
              <a:rPr lang="en-US" dirty="0"/>
              <a:t>Hitachi’s Z800</a:t>
            </a:r>
          </a:p>
        </p:txBody>
      </p:sp>
      <p:pic>
        <p:nvPicPr>
          <p:cNvPr id="3076" name="Picture 4" descr="http://cdn.itproportal.com/photos/ibm_mainframe_supercomputer_contentfullwid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587" y="2700617"/>
            <a:ext cx="4049515" cy="294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17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Computer</a:t>
            </a:r>
          </a:p>
        </p:txBody>
      </p:sp>
      <p:sp>
        <p:nvSpPr>
          <p:cNvPr id="3" name="Content Placeholder 2"/>
          <p:cNvSpPr>
            <a:spLocks noGrp="1"/>
          </p:cNvSpPr>
          <p:nvPr>
            <p:ph idx="1"/>
          </p:nvPr>
        </p:nvSpPr>
        <p:spPr>
          <a:xfrm>
            <a:off x="680322" y="2336872"/>
            <a:ext cx="6110444" cy="4521127"/>
          </a:xfrm>
        </p:spPr>
        <p:txBody>
          <a:bodyPr/>
          <a:lstStyle/>
          <a:p>
            <a:pPr marL="0" indent="0">
              <a:buNone/>
            </a:pPr>
            <a:r>
              <a:rPr lang="en-US" b="1" i="1" dirty="0"/>
              <a:t>Game consoles</a:t>
            </a:r>
          </a:p>
          <a:p>
            <a:pPr marL="0" indent="0" algn="just">
              <a:buNone/>
            </a:pPr>
            <a:r>
              <a:rPr lang="en-US" dirty="0"/>
              <a:t>A </a:t>
            </a:r>
            <a:r>
              <a:rPr lang="en-US" b="1" dirty="0"/>
              <a:t>game console</a:t>
            </a:r>
            <a:r>
              <a:rPr lang="en-US" dirty="0"/>
              <a:t> is a specialized kind of computer that is used for playing </a:t>
            </a:r>
            <a:r>
              <a:rPr lang="en-US" b="1" dirty="0"/>
              <a:t>video games</a:t>
            </a:r>
            <a:r>
              <a:rPr lang="en-US" dirty="0"/>
              <a:t>. Although they are not as fully featured as desktop computers, many newer consoles, such as the </a:t>
            </a:r>
            <a:r>
              <a:rPr lang="en-US" b="1" dirty="0"/>
              <a:t>Nintendo Wii &amp; PS3,4</a:t>
            </a:r>
            <a:r>
              <a:rPr lang="en-US" dirty="0"/>
              <a:t>, allow you to perform nongaming tasks like browsing the Web.</a:t>
            </a:r>
            <a:endParaRPr lang="en-US" i="1" dirty="0"/>
          </a:p>
        </p:txBody>
      </p:sp>
      <p:pic>
        <p:nvPicPr>
          <p:cNvPr id="5122" name="Picture 2" descr="http://www.dropshipstrategy.com/imgs/products/game-cons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719" y="2457895"/>
            <a:ext cx="5210958" cy="344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164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of Computers</a:t>
            </a:r>
          </a:p>
        </p:txBody>
      </p:sp>
      <p:sp>
        <p:nvSpPr>
          <p:cNvPr id="3" name="Content Placeholder 2"/>
          <p:cNvSpPr>
            <a:spLocks noGrp="1"/>
          </p:cNvSpPr>
          <p:nvPr>
            <p:ph idx="1"/>
          </p:nvPr>
        </p:nvSpPr>
        <p:spPr/>
        <p:txBody>
          <a:bodyPr/>
          <a:lstStyle/>
          <a:p>
            <a:pPr marL="0" indent="0">
              <a:buNone/>
            </a:pPr>
            <a:r>
              <a:rPr lang="en-US" dirty="0"/>
              <a:t>There are Five Generation of Computers</a:t>
            </a:r>
          </a:p>
          <a:p>
            <a:r>
              <a:rPr lang="en-US" b="1" i="1" dirty="0"/>
              <a:t>First Generation of Computers (1942-1955) Vacuum Tubes</a:t>
            </a:r>
          </a:p>
          <a:p>
            <a:r>
              <a:rPr lang="en-US" b="1" i="1" dirty="0"/>
              <a:t>Second Generation Computers (1955-1964) Transistors</a:t>
            </a:r>
          </a:p>
          <a:p>
            <a:r>
              <a:rPr lang="en-US" b="1" i="1" dirty="0"/>
              <a:t>Third Generation Computers (1964-1975) Integrated Circuits</a:t>
            </a:r>
          </a:p>
          <a:p>
            <a:r>
              <a:rPr lang="en-US" b="1" i="1" dirty="0"/>
              <a:t>Fourth Generation Computers (1975-Present) Microprocessors</a:t>
            </a:r>
          </a:p>
          <a:p>
            <a:r>
              <a:rPr lang="en-US" b="1" i="1" dirty="0"/>
              <a:t>Fifth Generation Computers (Present &amp; Beyond) Artificial Intelligence</a:t>
            </a:r>
          </a:p>
          <a:p>
            <a:pPr marL="0" indent="0">
              <a:buNone/>
            </a:pPr>
            <a:endParaRPr lang="en-US" b="1" dirty="0"/>
          </a:p>
          <a:p>
            <a:endParaRPr lang="en-US" b="1" dirty="0"/>
          </a:p>
          <a:p>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323289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of Computers</a:t>
            </a:r>
          </a:p>
        </p:txBody>
      </p:sp>
      <p:sp>
        <p:nvSpPr>
          <p:cNvPr id="3" name="Content Placeholder 2"/>
          <p:cNvSpPr>
            <a:spLocks noGrp="1"/>
          </p:cNvSpPr>
          <p:nvPr>
            <p:ph idx="1"/>
          </p:nvPr>
        </p:nvSpPr>
        <p:spPr>
          <a:xfrm>
            <a:off x="680321" y="2336872"/>
            <a:ext cx="6204573" cy="4521127"/>
          </a:xfrm>
        </p:spPr>
        <p:txBody>
          <a:bodyPr>
            <a:normAutofit fontScale="85000" lnSpcReduction="20000"/>
          </a:bodyPr>
          <a:lstStyle/>
          <a:p>
            <a:pPr marL="0" indent="0">
              <a:buNone/>
            </a:pPr>
            <a:r>
              <a:rPr lang="en-US" b="1" i="1" dirty="0"/>
              <a:t>First Generation of Computers (1942-1955) Vacuum Tubes</a:t>
            </a:r>
          </a:p>
          <a:p>
            <a:pPr algn="just"/>
            <a:r>
              <a:rPr lang="en-US" dirty="0"/>
              <a:t>The beginning of commercial computer age is from </a:t>
            </a:r>
            <a:r>
              <a:rPr lang="en-US" b="1" dirty="0"/>
              <a:t>UNIVAC</a:t>
            </a:r>
            <a:r>
              <a:rPr lang="en-US" dirty="0"/>
              <a:t> </a:t>
            </a:r>
            <a:r>
              <a:rPr lang="en-US" b="1" dirty="0"/>
              <a:t>(Universal Automatic Computer)</a:t>
            </a:r>
            <a:r>
              <a:rPr lang="en-US" dirty="0"/>
              <a:t>. It was developed by two scientists </a:t>
            </a:r>
            <a:r>
              <a:rPr lang="en-US" b="1" dirty="0"/>
              <a:t>Mauchly</a:t>
            </a:r>
            <a:r>
              <a:rPr lang="en-US" dirty="0"/>
              <a:t> and </a:t>
            </a:r>
            <a:r>
              <a:rPr lang="en-US" b="1" dirty="0"/>
              <a:t>Echert</a:t>
            </a:r>
            <a:r>
              <a:rPr lang="en-US" dirty="0"/>
              <a:t> at the Census Department of United States in 1947. </a:t>
            </a:r>
            <a:r>
              <a:rPr lang="en-US" b="1" i="1" dirty="0"/>
              <a:t>The first generation computers were used during 1942-1955</a:t>
            </a:r>
            <a:r>
              <a:rPr lang="en-US" dirty="0"/>
              <a:t>. They were based on vacuum tubes. Examples of first generation computers are </a:t>
            </a:r>
            <a:r>
              <a:rPr lang="en-US" b="1" dirty="0"/>
              <a:t>ENIVAC</a:t>
            </a:r>
            <a:r>
              <a:rPr lang="en-US" dirty="0"/>
              <a:t> and </a:t>
            </a:r>
            <a:r>
              <a:rPr lang="en-US" b="1" dirty="0"/>
              <a:t>UNIVAC-1</a:t>
            </a:r>
            <a:r>
              <a:rPr lang="en-US" dirty="0"/>
              <a:t>.</a:t>
            </a:r>
          </a:p>
          <a:p>
            <a:pPr algn="just"/>
            <a:r>
              <a:rPr lang="en-US" dirty="0"/>
              <a:t>Alternatively referred to as an </a:t>
            </a:r>
            <a:r>
              <a:rPr lang="en-US" b="1" dirty="0"/>
              <a:t>Electron tube</a:t>
            </a:r>
            <a:r>
              <a:rPr lang="en-US" dirty="0"/>
              <a:t> or </a:t>
            </a:r>
            <a:r>
              <a:rPr lang="en-US" b="1" dirty="0"/>
              <a:t>valve</a:t>
            </a:r>
            <a:r>
              <a:rPr lang="en-US" dirty="0"/>
              <a:t>, a </a:t>
            </a:r>
            <a:r>
              <a:rPr lang="en-US" b="1" dirty="0"/>
              <a:t>Vacuum tube</a:t>
            </a:r>
            <a:r>
              <a:rPr lang="en-US" dirty="0"/>
              <a:t> was first developed by John Ambrose Fleming in 1904 and is a glass tube that has had all gas has been removed creating a vacuum. Vacuum tubes contain electrodes for controlling electron flow in early computers that used them as a switch or an amplifier. The picture shows a collection of different vacuum tubes to give you a better understanding of what these look like. Today, vacuum tubes are no longer used with computers and have been replaced by the transistor.</a:t>
            </a:r>
            <a:endParaRPr lang="en-US" b="1" dirty="0"/>
          </a:p>
          <a:p>
            <a:pPr marL="0" indent="0">
              <a:buNone/>
            </a:pPr>
            <a:endParaRPr lang="en-US" dirty="0"/>
          </a:p>
        </p:txBody>
      </p:sp>
      <p:pic>
        <p:nvPicPr>
          <p:cNvPr id="6150" name="Picture 6" descr="http://www.palosverdes.com/lasthurrah/fsq7-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616" y="2028989"/>
            <a:ext cx="3075017" cy="27323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acuum tub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755" y="3395149"/>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load.wikimedia.org/wikipedia/commons/thumb/e/e9/Elektronenroehren-auswahl.jpg/1280px-Elektronenroehren-auswah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9941" y="4956133"/>
            <a:ext cx="3782692" cy="183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93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of Computers</a:t>
            </a:r>
          </a:p>
        </p:txBody>
      </p:sp>
      <p:sp>
        <p:nvSpPr>
          <p:cNvPr id="3" name="Content Placeholder 2"/>
          <p:cNvSpPr>
            <a:spLocks noGrp="1"/>
          </p:cNvSpPr>
          <p:nvPr>
            <p:ph idx="1"/>
          </p:nvPr>
        </p:nvSpPr>
        <p:spPr>
          <a:xfrm>
            <a:off x="680321" y="2336872"/>
            <a:ext cx="11395138" cy="4521127"/>
          </a:xfrm>
        </p:spPr>
        <p:txBody>
          <a:bodyPr>
            <a:normAutofit/>
          </a:bodyPr>
          <a:lstStyle/>
          <a:p>
            <a:pPr marL="0" indent="0">
              <a:buNone/>
            </a:pPr>
            <a:r>
              <a:rPr lang="en-US" b="1" dirty="0"/>
              <a:t>First Generation of Computers (1942-1955) Vacuum Tubes (Cont)</a:t>
            </a:r>
          </a:p>
          <a:p>
            <a:pPr marL="0" indent="0" algn="ctr">
              <a:buNone/>
            </a:pPr>
            <a:r>
              <a:rPr lang="en-US" b="1" i="1" dirty="0"/>
              <a:t>Advantages:</a:t>
            </a:r>
          </a:p>
          <a:p>
            <a:r>
              <a:rPr lang="en-US" dirty="0"/>
              <a:t>Vacuum tubes were the only electronic component available during those days.</a:t>
            </a:r>
          </a:p>
          <a:p>
            <a:r>
              <a:rPr lang="en-US" dirty="0"/>
              <a:t>Vacuum tube technology made possible to make electronic digital computers.</a:t>
            </a:r>
          </a:p>
          <a:p>
            <a:r>
              <a:rPr lang="en-US" dirty="0"/>
              <a:t>These computers could calculate data in millisecond.</a:t>
            </a:r>
          </a:p>
        </p:txBody>
      </p:sp>
    </p:spTree>
    <p:extLst>
      <p:ext uri="{BB962C8B-B14F-4D97-AF65-F5344CB8AC3E}">
        <p14:creationId xmlns:p14="http://schemas.microsoft.com/office/powerpoint/2010/main" val="614812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First Generation of Computers (1942-1955) Vacuum Tubes (Cont)</a:t>
            </a:r>
            <a:br>
              <a:rPr lang="en-US" b="1" dirty="0"/>
            </a:br>
            <a:endParaRPr lang="en-US" dirty="0"/>
          </a:p>
        </p:txBody>
      </p:sp>
      <p:sp>
        <p:nvSpPr>
          <p:cNvPr id="3" name="Content Placeholder 2"/>
          <p:cNvSpPr>
            <a:spLocks noGrp="1"/>
          </p:cNvSpPr>
          <p:nvPr>
            <p:ph idx="1"/>
          </p:nvPr>
        </p:nvSpPr>
        <p:spPr>
          <a:xfrm>
            <a:off x="174813" y="2030506"/>
            <a:ext cx="12017188" cy="4827493"/>
          </a:xfrm>
        </p:spPr>
        <p:txBody>
          <a:bodyPr numCol="2">
            <a:normAutofit/>
          </a:bodyPr>
          <a:lstStyle/>
          <a:p>
            <a:pPr marL="0" indent="0" algn="just">
              <a:buNone/>
            </a:pPr>
            <a:r>
              <a:rPr lang="en-US" b="1" i="1" dirty="0"/>
              <a:t>Disadvantages </a:t>
            </a:r>
            <a:endParaRPr lang="en-US" dirty="0"/>
          </a:p>
          <a:p>
            <a:pPr algn="just"/>
            <a:r>
              <a:rPr lang="en-US" dirty="0"/>
              <a:t>The computers were very large in size.                                                               </a:t>
            </a:r>
          </a:p>
          <a:p>
            <a:pPr algn="just"/>
            <a:r>
              <a:rPr lang="en-US" dirty="0"/>
              <a:t>They consumed a large amount of energy.</a:t>
            </a:r>
          </a:p>
          <a:p>
            <a:pPr algn="just"/>
            <a:r>
              <a:rPr lang="en-US" dirty="0"/>
              <a:t>They heated very soon due to thousands of vacuum tubes.                                </a:t>
            </a:r>
          </a:p>
          <a:p>
            <a:pPr algn="just"/>
            <a:r>
              <a:rPr lang="en-US" dirty="0"/>
              <a:t>They were not very reliable.</a:t>
            </a:r>
          </a:p>
          <a:p>
            <a:pPr algn="just"/>
            <a:r>
              <a:rPr lang="en-US" dirty="0"/>
              <a:t>Air conditioning was required.                                                                            </a:t>
            </a:r>
          </a:p>
          <a:p>
            <a:pPr algn="just"/>
            <a:r>
              <a:rPr lang="en-US" dirty="0"/>
              <a:t>Constant maintenance was required.</a:t>
            </a:r>
          </a:p>
          <a:p>
            <a:pPr algn="just"/>
            <a:r>
              <a:rPr lang="en-US" dirty="0"/>
              <a:t>Non-portable.                                                                                                     </a:t>
            </a:r>
          </a:p>
          <a:p>
            <a:pPr algn="just"/>
            <a:r>
              <a:rPr lang="en-US" dirty="0"/>
              <a:t> Costly commercial production.</a:t>
            </a:r>
          </a:p>
          <a:p>
            <a:pPr algn="just"/>
            <a:endParaRPr lang="en-US" dirty="0"/>
          </a:p>
          <a:p>
            <a:pPr algn="just"/>
            <a:r>
              <a:rPr lang="en-US" dirty="0"/>
              <a:t>Limited commercial use.                                                                                    </a:t>
            </a:r>
          </a:p>
          <a:p>
            <a:pPr algn="just"/>
            <a:r>
              <a:rPr lang="en-US" dirty="0"/>
              <a:t> Very slow speed.</a:t>
            </a:r>
          </a:p>
          <a:p>
            <a:pPr algn="just"/>
            <a:r>
              <a:rPr lang="en-US" dirty="0"/>
              <a:t>Limited programming capabilities.                                                                    </a:t>
            </a:r>
          </a:p>
          <a:p>
            <a:pPr algn="just"/>
            <a:r>
              <a:rPr lang="en-US" dirty="0"/>
              <a:t> Used machine language only.</a:t>
            </a:r>
          </a:p>
          <a:p>
            <a:pPr algn="just"/>
            <a:r>
              <a:rPr lang="en-US" dirty="0"/>
              <a:t>Used magnetic drums which provide very less data storage.                             </a:t>
            </a:r>
          </a:p>
          <a:p>
            <a:pPr algn="just"/>
            <a:r>
              <a:rPr lang="en-US" dirty="0"/>
              <a:t> Used punch cards for input.</a:t>
            </a:r>
          </a:p>
          <a:p>
            <a:pPr algn="just"/>
            <a:r>
              <a:rPr lang="en-US" dirty="0"/>
              <a:t>Not versatile and very faulty.  </a:t>
            </a:r>
          </a:p>
          <a:p>
            <a:pPr algn="just"/>
            <a:endParaRPr lang="en-US" dirty="0"/>
          </a:p>
        </p:txBody>
      </p:sp>
    </p:spTree>
    <p:extLst>
      <p:ext uri="{BB962C8B-B14F-4D97-AF65-F5344CB8AC3E}">
        <p14:creationId xmlns:p14="http://schemas.microsoft.com/office/powerpoint/2010/main" val="126171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of Computers</a:t>
            </a:r>
          </a:p>
        </p:txBody>
      </p:sp>
      <p:sp>
        <p:nvSpPr>
          <p:cNvPr id="3" name="Content Placeholder 2"/>
          <p:cNvSpPr>
            <a:spLocks noGrp="1"/>
          </p:cNvSpPr>
          <p:nvPr>
            <p:ph idx="1"/>
          </p:nvPr>
        </p:nvSpPr>
        <p:spPr>
          <a:xfrm>
            <a:off x="680322" y="2070848"/>
            <a:ext cx="7253444" cy="4787152"/>
          </a:xfrm>
        </p:spPr>
        <p:txBody>
          <a:bodyPr>
            <a:normAutofit fontScale="92500" lnSpcReduction="10000"/>
          </a:bodyPr>
          <a:lstStyle/>
          <a:p>
            <a:pPr marL="0" indent="0">
              <a:buNone/>
            </a:pPr>
            <a:r>
              <a:rPr lang="en-US" b="1" i="1" dirty="0"/>
              <a:t>Second Generation Computers (1955-1964) Transistors</a:t>
            </a:r>
          </a:p>
          <a:p>
            <a:pPr algn="just"/>
            <a:r>
              <a:rPr lang="en-US" dirty="0"/>
              <a:t>The </a:t>
            </a:r>
            <a:r>
              <a:rPr lang="en-US" b="1" dirty="0"/>
              <a:t>second generation computers</a:t>
            </a:r>
            <a:r>
              <a:rPr lang="en-US" dirty="0"/>
              <a:t> used transistors. The scientists at Bell laboratories developed transistor in 1947. These scientists include John Barden, William Brattain and William Shockley. The size of the computers was decreased by replacing vacuum tubes with transistors. The examples of second generation computers are </a:t>
            </a:r>
            <a:r>
              <a:rPr lang="en-US" b="1" dirty="0"/>
              <a:t>IBM 7094 series</a:t>
            </a:r>
            <a:r>
              <a:rPr lang="en-US" dirty="0"/>
              <a:t>, </a:t>
            </a:r>
            <a:r>
              <a:rPr lang="en-US" b="1" dirty="0"/>
              <a:t>IBM 1400 series</a:t>
            </a:r>
            <a:r>
              <a:rPr lang="en-US" dirty="0"/>
              <a:t> and </a:t>
            </a:r>
            <a:r>
              <a:rPr lang="en-US" b="1" dirty="0"/>
              <a:t>CDC 164</a:t>
            </a:r>
            <a:r>
              <a:rPr lang="en-US" dirty="0"/>
              <a:t> etc.</a:t>
            </a:r>
          </a:p>
          <a:p>
            <a:pPr algn="just"/>
            <a:r>
              <a:rPr lang="en-US" dirty="0"/>
              <a:t>Developed by John Bardeen, Walter Brattain, and William Shockley at the Bell Laboratories on December 23, 1947. The </a:t>
            </a:r>
            <a:r>
              <a:rPr lang="en-US" b="1" dirty="0"/>
              <a:t>transistor</a:t>
            </a:r>
            <a:r>
              <a:rPr lang="en-US" dirty="0"/>
              <a:t> (short for transfer resistance) is made up of semi-conductors and is a component used to control the amount of current or voltage or used for amplification/modulation or switching of an electronic signal. The picture shows several examples of what a transistor may look like.</a:t>
            </a:r>
          </a:p>
        </p:txBody>
      </p:sp>
      <p:pic>
        <p:nvPicPr>
          <p:cNvPr id="4" name="Picture 3"/>
          <p:cNvPicPr>
            <a:picLocks noChangeAspect="1"/>
          </p:cNvPicPr>
          <p:nvPr/>
        </p:nvPicPr>
        <p:blipFill>
          <a:blip r:embed="rId2"/>
          <a:stretch>
            <a:fillRect/>
          </a:stretch>
        </p:blipFill>
        <p:spPr>
          <a:xfrm>
            <a:off x="8088406" y="2649631"/>
            <a:ext cx="3970481" cy="2379569"/>
          </a:xfrm>
          <a:prstGeom prst="rect">
            <a:avLst/>
          </a:prstGeom>
        </p:spPr>
      </p:pic>
      <p:pic>
        <p:nvPicPr>
          <p:cNvPr id="1026" name="Picture 2" descr="Transis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1682" y="5029200"/>
            <a:ext cx="1905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14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8887" y="-444821"/>
            <a:ext cx="9606678" cy="1373070"/>
          </a:xfrm>
        </p:spPr>
        <p:txBody>
          <a:bodyPr/>
          <a:lstStyle/>
          <a:p>
            <a:pPr algn="ctr"/>
            <a:r>
              <a:rPr lang="en-US" dirty="0">
                <a:solidFill>
                  <a:schemeClr val="bg2">
                    <a:lumMod val="50000"/>
                  </a:schemeClr>
                </a:solidFill>
                <a:latin typeface="Times New Roman" panose="02020603050405020304" pitchFamily="18" charset="0"/>
                <a:cs typeface="Times New Roman" panose="02020603050405020304" pitchFamily="18" charset="0"/>
              </a:rPr>
              <a:t>University of Balochistan, Quetta</a:t>
            </a:r>
          </a:p>
        </p:txBody>
      </p:sp>
      <p:sp>
        <p:nvSpPr>
          <p:cNvPr id="4" name="Title 1"/>
          <p:cNvSpPr txBox="1">
            <a:spLocks/>
          </p:cNvSpPr>
          <p:nvPr/>
        </p:nvSpPr>
        <p:spPr>
          <a:xfrm>
            <a:off x="2407024" y="373673"/>
            <a:ext cx="8144134" cy="137307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l"/>
            <a:endParaRPr lang="en-US" i="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65848" y="2793103"/>
            <a:ext cx="8144134" cy="137307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n-US" i="1" dirty="0">
                <a:latin typeface="Times New Roman" panose="02020603050405020304" pitchFamily="18" charset="0"/>
                <a:cs typeface="Times New Roman" panose="02020603050405020304" pitchFamily="18" charset="0"/>
              </a:rPr>
              <a:t>Computer Orientation &amp; Application</a:t>
            </a:r>
          </a:p>
        </p:txBody>
      </p:sp>
      <p:pic>
        <p:nvPicPr>
          <p:cNvPr id="6" name="Picture 5" descr="C:\Users\Kamaluddin Khilji\Desktop\UoB Monogra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753" y="927917"/>
            <a:ext cx="1367117" cy="1333698"/>
          </a:xfrm>
          <a:prstGeom prst="rect">
            <a:avLst/>
          </a:prstGeom>
          <a:noFill/>
          <a:ln>
            <a:noFill/>
          </a:ln>
        </p:spPr>
      </p:pic>
    </p:spTree>
    <p:extLst>
      <p:ext uri="{BB962C8B-B14F-4D97-AF65-F5344CB8AC3E}">
        <p14:creationId xmlns:p14="http://schemas.microsoft.com/office/powerpoint/2010/main" val="197566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Second Generation Computers (1955-1964) Transistors </a:t>
            </a:r>
            <a:r>
              <a:rPr lang="en-US" b="1" dirty="0"/>
              <a:t>(Cont)</a:t>
            </a:r>
            <a:br>
              <a:rPr lang="en-US" b="1" i="1" dirty="0"/>
            </a:br>
            <a:endParaRPr lang="en-US" dirty="0"/>
          </a:p>
        </p:txBody>
      </p:sp>
      <p:sp>
        <p:nvSpPr>
          <p:cNvPr id="3" name="Content Placeholder 2"/>
          <p:cNvSpPr>
            <a:spLocks noGrp="1"/>
          </p:cNvSpPr>
          <p:nvPr>
            <p:ph idx="1"/>
          </p:nvPr>
        </p:nvSpPr>
        <p:spPr>
          <a:xfrm>
            <a:off x="680321" y="2336873"/>
            <a:ext cx="9613861" cy="3741198"/>
          </a:xfrm>
        </p:spPr>
        <p:txBody>
          <a:bodyPr/>
          <a:lstStyle/>
          <a:p>
            <a:pPr algn="just"/>
            <a:r>
              <a:rPr lang="en-US" dirty="0"/>
              <a:t>The transistor is the primary building block of all microchips, including your CPU, and is what creates the binary 0's and 1's (bits) your computer uses to communicate and allows computers to deal with Boolean logic. When placed in different configurations transistors form logic gates, which can be combined into arrays called half adders that can also be combined into full adders. </a:t>
            </a:r>
          </a:p>
          <a:p>
            <a:pPr algn="just"/>
            <a:r>
              <a:rPr lang="en-US" dirty="0"/>
              <a:t>In 1954, IBM announced it was no longer planning to use vacuum tubes in its computers and introduced its first computer that had 2000 transistors. Transistors replaced vacuum tubes and today are found in virtually all electronic devices.</a:t>
            </a:r>
          </a:p>
        </p:txBody>
      </p:sp>
    </p:spTree>
    <p:extLst>
      <p:ext uri="{BB962C8B-B14F-4D97-AF65-F5344CB8AC3E}">
        <p14:creationId xmlns:p14="http://schemas.microsoft.com/office/powerpoint/2010/main" val="996806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Second Generation Computers (1955-1964) Transistors</a:t>
            </a:r>
          </a:p>
        </p:txBody>
      </p:sp>
      <p:sp>
        <p:nvSpPr>
          <p:cNvPr id="3" name="Content Placeholder 2"/>
          <p:cNvSpPr>
            <a:spLocks noGrp="1"/>
          </p:cNvSpPr>
          <p:nvPr>
            <p:ph idx="1"/>
          </p:nvPr>
        </p:nvSpPr>
        <p:spPr>
          <a:xfrm>
            <a:off x="680321" y="2336872"/>
            <a:ext cx="11511679" cy="4521127"/>
          </a:xfrm>
        </p:spPr>
        <p:txBody>
          <a:bodyPr>
            <a:normAutofit lnSpcReduction="10000"/>
          </a:bodyPr>
          <a:lstStyle/>
          <a:p>
            <a:pPr marL="0" indent="0">
              <a:buNone/>
            </a:pPr>
            <a:r>
              <a:rPr lang="en-US" b="1" i="1" dirty="0"/>
              <a:t>Advantages</a:t>
            </a:r>
          </a:p>
          <a:p>
            <a:r>
              <a:rPr lang="en-US" dirty="0"/>
              <a:t>Smaller in size as compared to the first generation computers.</a:t>
            </a:r>
          </a:p>
          <a:p>
            <a:r>
              <a:rPr lang="en-US" dirty="0"/>
              <a:t>The 2nd generation Computers were more reliable </a:t>
            </a:r>
          </a:p>
          <a:p>
            <a:r>
              <a:rPr lang="en-US" dirty="0"/>
              <a:t>Used less energy and were not heated.</a:t>
            </a:r>
          </a:p>
          <a:p>
            <a:r>
              <a:rPr lang="en-US" dirty="0"/>
              <a:t>Wider commercial use</a:t>
            </a:r>
          </a:p>
          <a:p>
            <a:r>
              <a:rPr lang="en-US" dirty="0"/>
              <a:t>Better portability as compared to the first generation computers.</a:t>
            </a:r>
          </a:p>
          <a:p>
            <a:r>
              <a:rPr lang="en-US" dirty="0"/>
              <a:t>Better speed and could calculate data in microseconds</a:t>
            </a:r>
          </a:p>
          <a:p>
            <a:r>
              <a:rPr lang="en-US" dirty="0"/>
              <a:t>Used faster peripherals like tape drives, magnetic disks, printer etc.</a:t>
            </a:r>
          </a:p>
          <a:p>
            <a:r>
              <a:rPr lang="en-US" dirty="0"/>
              <a:t>Used Assembly language instead of Machine language.</a:t>
            </a:r>
          </a:p>
          <a:p>
            <a:r>
              <a:rPr lang="en-US" dirty="0"/>
              <a:t>Accuracy improved.</a:t>
            </a:r>
          </a:p>
          <a:p>
            <a:endParaRPr lang="en-US" b="1" i="1" dirty="0"/>
          </a:p>
        </p:txBody>
      </p:sp>
    </p:spTree>
    <p:extLst>
      <p:ext uri="{BB962C8B-B14F-4D97-AF65-F5344CB8AC3E}">
        <p14:creationId xmlns:p14="http://schemas.microsoft.com/office/powerpoint/2010/main" val="1826258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Second Generation Computers (1955-1964) Transistors</a:t>
            </a:r>
          </a:p>
        </p:txBody>
      </p:sp>
      <p:sp>
        <p:nvSpPr>
          <p:cNvPr id="3" name="Content Placeholder 2"/>
          <p:cNvSpPr>
            <a:spLocks noGrp="1"/>
          </p:cNvSpPr>
          <p:nvPr>
            <p:ph idx="1"/>
          </p:nvPr>
        </p:nvSpPr>
        <p:spPr>
          <a:xfrm>
            <a:off x="680321" y="2336872"/>
            <a:ext cx="11511679" cy="4521127"/>
          </a:xfrm>
        </p:spPr>
        <p:txBody>
          <a:bodyPr>
            <a:normAutofit/>
          </a:bodyPr>
          <a:lstStyle/>
          <a:p>
            <a:pPr marL="0" indent="0">
              <a:buNone/>
            </a:pPr>
            <a:r>
              <a:rPr lang="en-US" b="1" i="1" dirty="0"/>
              <a:t>Disadvantages</a:t>
            </a:r>
          </a:p>
          <a:p>
            <a:r>
              <a:rPr lang="en-US" dirty="0"/>
              <a:t>Cooling system was required </a:t>
            </a:r>
          </a:p>
          <a:p>
            <a:r>
              <a:rPr lang="en-US" dirty="0"/>
              <a:t>Constant maintenance was required</a:t>
            </a:r>
          </a:p>
          <a:p>
            <a:r>
              <a:rPr lang="en-US" dirty="0"/>
              <a:t>Commercial production was difficult </a:t>
            </a:r>
          </a:p>
          <a:p>
            <a:r>
              <a:rPr lang="en-US" dirty="0"/>
              <a:t>Only used for specific purposes</a:t>
            </a:r>
          </a:p>
          <a:p>
            <a:r>
              <a:rPr lang="en-US" dirty="0"/>
              <a:t>Costly and not versatile</a:t>
            </a:r>
          </a:p>
          <a:p>
            <a:r>
              <a:rPr lang="en-US" dirty="0"/>
              <a:t>Puch cards were used for input.</a:t>
            </a:r>
          </a:p>
          <a:p>
            <a:endParaRPr lang="en-US" b="1" i="1" dirty="0"/>
          </a:p>
        </p:txBody>
      </p:sp>
    </p:spTree>
    <p:extLst>
      <p:ext uri="{BB962C8B-B14F-4D97-AF65-F5344CB8AC3E}">
        <p14:creationId xmlns:p14="http://schemas.microsoft.com/office/powerpoint/2010/main" val="3982586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Third Generation Computers (1964-1975) Integrated Circuits</a:t>
            </a:r>
            <a:br>
              <a:rPr lang="en-US" b="1" i="1" dirty="0"/>
            </a:br>
            <a:endParaRPr lang="en-US" dirty="0"/>
          </a:p>
        </p:txBody>
      </p:sp>
      <p:sp>
        <p:nvSpPr>
          <p:cNvPr id="3" name="Content Placeholder 2"/>
          <p:cNvSpPr>
            <a:spLocks noGrp="1"/>
          </p:cNvSpPr>
          <p:nvPr>
            <p:ph idx="1"/>
          </p:nvPr>
        </p:nvSpPr>
        <p:spPr>
          <a:xfrm>
            <a:off x="680322" y="2043954"/>
            <a:ext cx="6567643" cy="4814046"/>
          </a:xfrm>
        </p:spPr>
        <p:txBody>
          <a:bodyPr/>
          <a:lstStyle/>
          <a:p>
            <a:pPr algn="just"/>
            <a:r>
              <a:rPr lang="en-US" dirty="0"/>
              <a:t>The </a:t>
            </a:r>
            <a:r>
              <a:rPr lang="en-US" b="1" dirty="0"/>
              <a:t>Third generation computers</a:t>
            </a:r>
            <a:r>
              <a:rPr lang="en-US" dirty="0"/>
              <a:t> used the integrated circuits (IC). Jack Kilby developed the concept of integrated circuit in 1958. It was an important invention in the computer field. The first IC was invented and used in 1961. The size of an IC is about ¼ square inch. A single IC chip may contain thousands of transistors. The computer became smaller in size, faster, more reliable and less expensive. The examples of third generation computers are </a:t>
            </a:r>
            <a:r>
              <a:rPr lang="en-US" b="1" dirty="0"/>
              <a:t>IBM 370</a:t>
            </a:r>
            <a:r>
              <a:rPr lang="en-US" dirty="0"/>
              <a:t>,</a:t>
            </a:r>
            <a:r>
              <a:rPr lang="en-US" b="1" dirty="0"/>
              <a:t> IBM System/360</a:t>
            </a:r>
            <a:r>
              <a:rPr lang="en-US" dirty="0"/>
              <a:t>, </a:t>
            </a:r>
            <a:r>
              <a:rPr lang="en-US" b="1" dirty="0"/>
              <a:t>UNIVAC 1108</a:t>
            </a:r>
            <a:r>
              <a:rPr lang="en-US" dirty="0"/>
              <a:t> and </a:t>
            </a:r>
            <a:r>
              <a:rPr lang="en-US" b="1" dirty="0"/>
              <a:t>UNIVAC AC 9000</a:t>
            </a:r>
            <a:r>
              <a:rPr lang="en-US" dirty="0"/>
              <a:t> etc.</a:t>
            </a:r>
          </a:p>
        </p:txBody>
      </p:sp>
      <p:pic>
        <p:nvPicPr>
          <p:cNvPr id="7174" name="Picture 6" descr="http://4.bp.blogspot.com/-1ms7n5pstfU/TaCX-fDsJbI/AAAAAAAAAUM/pM18OC_2Bj8/s1600/ibm-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752" y="2298327"/>
            <a:ext cx="4780647" cy="337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101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Third Generation Computers (1964-1975) Integrated Circuits (Cont)</a:t>
            </a:r>
            <a:endParaRPr lang="en-US" i="1" dirty="0"/>
          </a:p>
        </p:txBody>
      </p:sp>
      <p:sp>
        <p:nvSpPr>
          <p:cNvPr id="3" name="Content Placeholder 2"/>
          <p:cNvSpPr>
            <a:spLocks noGrp="1"/>
          </p:cNvSpPr>
          <p:nvPr>
            <p:ph idx="1"/>
          </p:nvPr>
        </p:nvSpPr>
        <p:spPr>
          <a:xfrm>
            <a:off x="680321" y="2336873"/>
            <a:ext cx="6661773" cy="4386656"/>
          </a:xfrm>
        </p:spPr>
        <p:txBody>
          <a:bodyPr>
            <a:normAutofit fontScale="92500"/>
          </a:bodyPr>
          <a:lstStyle/>
          <a:p>
            <a:pPr algn="just"/>
            <a:r>
              <a:rPr lang="en-US" dirty="0"/>
              <a:t>Alternatively referred to as a </a:t>
            </a:r>
            <a:r>
              <a:rPr lang="en-US" b="1" dirty="0"/>
              <a:t>bare chip</a:t>
            </a:r>
            <a:r>
              <a:rPr lang="en-US" dirty="0"/>
              <a:t>, </a:t>
            </a:r>
            <a:r>
              <a:rPr lang="en-US" b="1" dirty="0"/>
              <a:t>monolithic integrated circuit</a:t>
            </a:r>
            <a:r>
              <a:rPr lang="en-US" dirty="0"/>
              <a:t>, or </a:t>
            </a:r>
            <a:r>
              <a:rPr lang="en-US" b="1" dirty="0"/>
              <a:t>microchip</a:t>
            </a:r>
            <a:r>
              <a:rPr lang="en-US" dirty="0"/>
              <a:t>, </a:t>
            </a:r>
            <a:r>
              <a:rPr lang="en-US" b="1" dirty="0"/>
              <a:t>IC</a:t>
            </a:r>
            <a:r>
              <a:rPr lang="en-US" dirty="0"/>
              <a:t> is short for </a:t>
            </a:r>
            <a:r>
              <a:rPr lang="en-US" b="1" dirty="0"/>
              <a:t>Integrated Circuit</a:t>
            </a:r>
            <a:r>
              <a:rPr lang="en-US" dirty="0"/>
              <a:t> or </a:t>
            </a:r>
            <a:r>
              <a:rPr lang="en-US" b="1" dirty="0"/>
              <a:t>Integrated Chip</a:t>
            </a:r>
            <a:r>
              <a:rPr lang="en-US" dirty="0"/>
              <a:t> and was first introduced as a concept by Geoffrey Dummer a British radar engineer on May 7, 1952 and later successfully developed by Jack Kilby and Robert Noyce and first demonstrated September 12, 1958. The IC is a package containing many circuits, pathways, transistors, and other electronic components all working together to perform a particular function or a series of functions. Integrated circuits are the building blocks of computer hardware. The picture is an example of what an Integrated Circuit may look like on a circuit board today.</a:t>
            </a:r>
          </a:p>
        </p:txBody>
      </p:sp>
      <p:pic>
        <p:nvPicPr>
          <p:cNvPr id="3074" name="Picture 2" descr="Integrated Circuit or IC"/>
          <p:cNvPicPr>
            <a:picLocks noChangeAspect="1" noChangeArrowheads="1"/>
          </p:cNvPicPr>
          <p:nvPr/>
        </p:nvPicPr>
        <p:blipFill rotWithShape="1">
          <a:blip r:embed="rId2">
            <a:extLst>
              <a:ext uri="{28A0092B-C50C-407E-A947-70E740481C1C}">
                <a14:useLocalDpi xmlns:a14="http://schemas.microsoft.com/office/drawing/2010/main" val="0"/>
              </a:ext>
            </a:extLst>
          </a:blip>
          <a:srcRect b="8430"/>
          <a:stretch/>
        </p:blipFill>
        <p:spPr bwMode="auto">
          <a:xfrm>
            <a:off x="7684108" y="2522724"/>
            <a:ext cx="4159203" cy="277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167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Third Generation Computers (1964-1975) Integrated Circuits</a:t>
            </a:r>
            <a:endParaRPr lang="en-US" dirty="0"/>
          </a:p>
        </p:txBody>
      </p:sp>
      <p:sp>
        <p:nvSpPr>
          <p:cNvPr id="3" name="Content Placeholder 2"/>
          <p:cNvSpPr>
            <a:spLocks noGrp="1"/>
          </p:cNvSpPr>
          <p:nvPr>
            <p:ph idx="1"/>
          </p:nvPr>
        </p:nvSpPr>
        <p:spPr>
          <a:xfrm>
            <a:off x="680321" y="2336872"/>
            <a:ext cx="11511679" cy="4521127"/>
          </a:xfrm>
        </p:spPr>
        <p:txBody>
          <a:bodyPr numCol="2">
            <a:normAutofit lnSpcReduction="10000"/>
          </a:bodyPr>
          <a:lstStyle/>
          <a:p>
            <a:pPr marL="0" indent="0" algn="just">
              <a:buNone/>
            </a:pPr>
            <a:r>
              <a:rPr lang="en-US" b="1" i="1" dirty="0"/>
              <a:t>Advantages</a:t>
            </a:r>
          </a:p>
          <a:p>
            <a:pPr algn="just"/>
            <a:r>
              <a:rPr lang="en-US" dirty="0"/>
              <a:t>Smaller in size as compared to previous generations.</a:t>
            </a:r>
          </a:p>
          <a:p>
            <a:pPr algn="just"/>
            <a:r>
              <a:rPr lang="en-US" dirty="0"/>
              <a:t>More reliable.</a:t>
            </a:r>
          </a:p>
          <a:p>
            <a:pPr algn="just"/>
            <a:r>
              <a:rPr lang="en-US" dirty="0"/>
              <a:t>Used less energy </a:t>
            </a:r>
          </a:p>
          <a:p>
            <a:pPr algn="just"/>
            <a:r>
              <a:rPr lang="en-US" dirty="0"/>
              <a:t>Produced less heat as compared to the previous two generations of computers.</a:t>
            </a:r>
          </a:p>
          <a:p>
            <a:pPr algn="just"/>
            <a:r>
              <a:rPr lang="en-US" dirty="0"/>
              <a:t>Better speed and could calculate data in nanoseconds.</a:t>
            </a:r>
          </a:p>
          <a:p>
            <a:pPr algn="just"/>
            <a:r>
              <a:rPr lang="en-US" dirty="0"/>
              <a:t>Used fan for heat discharge to prevent damage.</a:t>
            </a:r>
          </a:p>
          <a:p>
            <a:pPr algn="just"/>
            <a:r>
              <a:rPr lang="en-US" dirty="0"/>
              <a:t>Maintenance cost was low because </a:t>
            </a:r>
          </a:p>
          <a:p>
            <a:pPr algn="just"/>
            <a:endParaRPr lang="en-US" dirty="0"/>
          </a:p>
          <a:p>
            <a:pPr algn="just"/>
            <a:r>
              <a:rPr lang="en-US" dirty="0"/>
              <a:t>hardware failure is rare.</a:t>
            </a:r>
          </a:p>
          <a:p>
            <a:pPr algn="just"/>
            <a:r>
              <a:rPr lang="en-US" dirty="0"/>
              <a:t>Totally general purpose </a:t>
            </a:r>
          </a:p>
          <a:p>
            <a:pPr algn="just"/>
            <a:r>
              <a:rPr lang="en-US" dirty="0"/>
              <a:t>Could be used for high-level languages.</a:t>
            </a:r>
          </a:p>
          <a:p>
            <a:pPr algn="just"/>
            <a:r>
              <a:rPr lang="en-US" dirty="0"/>
              <a:t>Good storage </a:t>
            </a:r>
          </a:p>
          <a:p>
            <a:pPr algn="just"/>
            <a:r>
              <a:rPr lang="en-US" dirty="0"/>
              <a:t>Versatile to an extent</a:t>
            </a:r>
          </a:p>
          <a:p>
            <a:pPr algn="just"/>
            <a:r>
              <a:rPr lang="en-US" dirty="0"/>
              <a:t>Less expensive </a:t>
            </a:r>
          </a:p>
          <a:p>
            <a:pPr algn="just"/>
            <a:r>
              <a:rPr lang="en-US" dirty="0"/>
              <a:t>Better accuracy</a:t>
            </a:r>
          </a:p>
          <a:p>
            <a:pPr algn="just"/>
            <a:r>
              <a:rPr lang="en-US" dirty="0"/>
              <a:t>Commercial production increased.</a:t>
            </a:r>
          </a:p>
          <a:p>
            <a:pPr algn="just"/>
            <a:r>
              <a:rPr lang="en-US" dirty="0"/>
              <a:t>Used mouse and keyboard for input.</a:t>
            </a:r>
          </a:p>
          <a:p>
            <a:pPr algn="just"/>
            <a:endParaRPr lang="en-US" b="1" i="1" dirty="0"/>
          </a:p>
        </p:txBody>
      </p:sp>
    </p:spTree>
    <p:extLst>
      <p:ext uri="{BB962C8B-B14F-4D97-AF65-F5344CB8AC3E}">
        <p14:creationId xmlns:p14="http://schemas.microsoft.com/office/powerpoint/2010/main" val="3425471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Third Generation Computers (1964-1975) Integrated Circuits</a:t>
            </a:r>
            <a:endParaRPr lang="en-US" dirty="0"/>
          </a:p>
        </p:txBody>
      </p:sp>
      <p:sp>
        <p:nvSpPr>
          <p:cNvPr id="3" name="Content Placeholder 2"/>
          <p:cNvSpPr>
            <a:spLocks noGrp="1"/>
          </p:cNvSpPr>
          <p:nvPr>
            <p:ph idx="1"/>
          </p:nvPr>
        </p:nvSpPr>
        <p:spPr/>
        <p:txBody>
          <a:bodyPr/>
          <a:lstStyle/>
          <a:p>
            <a:pPr marL="0" indent="0">
              <a:buNone/>
            </a:pPr>
            <a:r>
              <a:rPr lang="en-US" b="1" i="1" dirty="0"/>
              <a:t>Disadvantages</a:t>
            </a:r>
          </a:p>
          <a:p>
            <a:r>
              <a:rPr lang="en-US" dirty="0"/>
              <a:t>Air conditioning was required.</a:t>
            </a:r>
          </a:p>
          <a:p>
            <a:r>
              <a:rPr lang="en-US" dirty="0"/>
              <a:t>Highly sophisticated technology required for the manufacturing of IC chips.</a:t>
            </a:r>
          </a:p>
          <a:p>
            <a:endParaRPr lang="en-US" b="1" i="1" dirty="0"/>
          </a:p>
        </p:txBody>
      </p:sp>
    </p:spTree>
    <p:extLst>
      <p:ext uri="{BB962C8B-B14F-4D97-AF65-F5344CB8AC3E}">
        <p14:creationId xmlns:p14="http://schemas.microsoft.com/office/powerpoint/2010/main" val="835129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Fourth Generation Computers (1975-Present) Microprocessors</a:t>
            </a:r>
            <a:br>
              <a:rPr lang="en-US" b="1" i="1" dirty="0"/>
            </a:br>
            <a:endParaRPr lang="en-US" dirty="0"/>
          </a:p>
        </p:txBody>
      </p:sp>
      <p:sp>
        <p:nvSpPr>
          <p:cNvPr id="3" name="Content Placeholder 2"/>
          <p:cNvSpPr>
            <a:spLocks noGrp="1"/>
          </p:cNvSpPr>
          <p:nvPr>
            <p:ph idx="1"/>
          </p:nvPr>
        </p:nvSpPr>
        <p:spPr>
          <a:xfrm>
            <a:off x="680322" y="2097740"/>
            <a:ext cx="7737537" cy="4760259"/>
          </a:xfrm>
        </p:spPr>
        <p:txBody>
          <a:bodyPr/>
          <a:lstStyle/>
          <a:p>
            <a:pPr algn="just"/>
            <a:r>
              <a:rPr lang="en-US" dirty="0"/>
              <a:t>The fourth generation computers started with the invention of Microprocessor. The Microprocessor contains thousands of ICs. </a:t>
            </a:r>
            <a:r>
              <a:rPr lang="en-US" b="1" dirty="0"/>
              <a:t>Ted Hoff </a:t>
            </a:r>
            <a:r>
              <a:rPr lang="en-US" dirty="0"/>
              <a:t>produced the first microprocessor in 1971 for </a:t>
            </a:r>
            <a:r>
              <a:rPr lang="en-US" b="1" dirty="0"/>
              <a:t>Intel. </a:t>
            </a:r>
            <a:r>
              <a:rPr lang="en-US" dirty="0"/>
              <a:t>It was known as Intel 4004. The technology of integrated circuits improved rapidly. The LSI (Large Scale Integration) circuit and VLSI (Very Large Scale Integration) circuit was designed. It greatly reduced the size of computer. The size of modern Microprocessors is usually one square inch. It can contain millions of electronic circuits. The examples of fourth generation computers are </a:t>
            </a:r>
            <a:r>
              <a:rPr lang="en-US" b="1" dirty="0"/>
              <a:t>Apple Macintosh &amp; IBM PC.</a:t>
            </a:r>
            <a:endParaRPr lang="en-US" dirty="0"/>
          </a:p>
        </p:txBody>
      </p:sp>
      <p:pic>
        <p:nvPicPr>
          <p:cNvPr id="8194" name="Picture 2" descr="Fourth Gen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0259" y="2460810"/>
            <a:ext cx="3160753" cy="306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196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Fourth Generation Computers (1975-Present) Microprocessors</a:t>
            </a:r>
            <a:br>
              <a:rPr lang="en-US" b="1" i="1" dirty="0"/>
            </a:br>
            <a:endParaRPr lang="en-US" dirty="0"/>
          </a:p>
        </p:txBody>
      </p:sp>
      <p:sp>
        <p:nvSpPr>
          <p:cNvPr id="3" name="Content Placeholder 2"/>
          <p:cNvSpPr>
            <a:spLocks noGrp="1"/>
          </p:cNvSpPr>
          <p:nvPr>
            <p:ph idx="1"/>
          </p:nvPr>
        </p:nvSpPr>
        <p:spPr>
          <a:xfrm>
            <a:off x="680322" y="2097740"/>
            <a:ext cx="11381690" cy="4760259"/>
          </a:xfrm>
        </p:spPr>
        <p:txBody>
          <a:bodyPr>
            <a:normAutofit lnSpcReduction="10000"/>
          </a:bodyPr>
          <a:lstStyle/>
          <a:p>
            <a:pPr marL="0" indent="0" algn="just">
              <a:buNone/>
            </a:pPr>
            <a:r>
              <a:rPr lang="en-US" b="1" i="1" dirty="0"/>
              <a:t>Advantages</a:t>
            </a:r>
          </a:p>
          <a:p>
            <a:r>
              <a:rPr lang="en-US" dirty="0"/>
              <a:t>More powerful and reliable than previous generations.</a:t>
            </a:r>
          </a:p>
          <a:p>
            <a:r>
              <a:rPr lang="en-US" dirty="0"/>
              <a:t>Small in size</a:t>
            </a:r>
          </a:p>
          <a:p>
            <a:r>
              <a:rPr lang="en-US" dirty="0"/>
              <a:t>Fast processing power with less power consumption</a:t>
            </a:r>
          </a:p>
          <a:p>
            <a:r>
              <a:rPr lang="en-US" dirty="0"/>
              <a:t>Fan for heat discharging and thus to keep cold.</a:t>
            </a:r>
          </a:p>
          <a:p>
            <a:r>
              <a:rPr lang="en-US" dirty="0"/>
              <a:t>No air conditioning required.</a:t>
            </a:r>
          </a:p>
          <a:p>
            <a:r>
              <a:rPr lang="en-US" dirty="0"/>
              <a:t>Totally general purpose</a:t>
            </a:r>
          </a:p>
          <a:p>
            <a:r>
              <a:rPr lang="en-US" dirty="0"/>
              <a:t>Commercial production</a:t>
            </a:r>
          </a:p>
          <a:p>
            <a:r>
              <a:rPr lang="en-US" dirty="0"/>
              <a:t>Less need of repair.</a:t>
            </a:r>
          </a:p>
          <a:p>
            <a:r>
              <a:rPr lang="en-US" dirty="0"/>
              <a:t>Cheapest among all generations</a:t>
            </a:r>
          </a:p>
          <a:p>
            <a:r>
              <a:rPr lang="en-US" dirty="0"/>
              <a:t>All types of High level languages can be used in this type of computers</a:t>
            </a:r>
          </a:p>
          <a:p>
            <a:pPr algn="just"/>
            <a:endParaRPr lang="en-US" b="1" i="1" dirty="0"/>
          </a:p>
        </p:txBody>
      </p:sp>
    </p:spTree>
    <p:extLst>
      <p:ext uri="{BB962C8B-B14F-4D97-AF65-F5344CB8AC3E}">
        <p14:creationId xmlns:p14="http://schemas.microsoft.com/office/powerpoint/2010/main" val="880212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Fifth Generation Computers (Present &amp; Beyond) Artificial Intelligence</a:t>
            </a:r>
            <a:br>
              <a:rPr lang="en-US" b="1" i="1" dirty="0"/>
            </a:br>
            <a:endParaRPr lang="en-US" dirty="0"/>
          </a:p>
        </p:txBody>
      </p:sp>
      <p:sp>
        <p:nvSpPr>
          <p:cNvPr id="3" name="Content Placeholder 2"/>
          <p:cNvSpPr>
            <a:spLocks noGrp="1"/>
          </p:cNvSpPr>
          <p:nvPr>
            <p:ph idx="1"/>
          </p:nvPr>
        </p:nvSpPr>
        <p:spPr>
          <a:xfrm>
            <a:off x="680321" y="2070847"/>
            <a:ext cx="6070103" cy="4787153"/>
          </a:xfrm>
        </p:spPr>
        <p:txBody>
          <a:bodyPr>
            <a:normAutofit lnSpcReduction="10000"/>
          </a:bodyPr>
          <a:lstStyle/>
          <a:p>
            <a:pPr algn="just"/>
            <a:r>
              <a:rPr lang="en-US" dirty="0"/>
              <a:t>Scientists are working hard on the </a:t>
            </a:r>
            <a:r>
              <a:rPr lang="en-US" b="1" dirty="0"/>
              <a:t>5</a:t>
            </a:r>
            <a:r>
              <a:rPr lang="en-US" b="1" baseline="30000" dirty="0"/>
              <a:t>th</a:t>
            </a:r>
            <a:r>
              <a:rPr lang="en-US" b="1" dirty="0"/>
              <a:t> generation computers</a:t>
            </a:r>
            <a:r>
              <a:rPr lang="en-US" dirty="0"/>
              <a:t> with quite a few breakthroughs. It is based on the technique of </a:t>
            </a:r>
            <a:r>
              <a:rPr lang="en-US" b="1" dirty="0"/>
              <a:t>Artificial Intelligence (AI). </a:t>
            </a:r>
            <a:r>
              <a:rPr lang="en-US" dirty="0"/>
              <a:t>Computers can understand spoken words &amp; imitate human reasoning. Can respond to its surroundings using different types of sensors. Scientists are constantly working to increase the processing power of computers. They are trying to create a computer with real IQ with the help of advanced programming and technologies. </a:t>
            </a:r>
            <a:r>
              <a:rPr lang="en-US" b="1" dirty="0"/>
              <a:t>IBM Watson </a:t>
            </a:r>
            <a:r>
              <a:rPr lang="en-US" dirty="0"/>
              <a:t>computeris one example that outsmarts </a:t>
            </a:r>
            <a:r>
              <a:rPr lang="en-US" b="1" dirty="0"/>
              <a:t>Harvard University Students. </a:t>
            </a:r>
            <a:r>
              <a:rPr lang="en-US" dirty="0"/>
              <a:t>The advancement in modern technologies will revolutionize the computer in future.</a:t>
            </a:r>
          </a:p>
        </p:txBody>
      </p:sp>
      <p:pic>
        <p:nvPicPr>
          <p:cNvPr id="9218" name="Picture 2" descr="http://fahmirahman.files.wordpress.com/2011/01/5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930" y="2380129"/>
            <a:ext cx="3962212" cy="396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89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Computer</a:t>
            </a:r>
          </a:p>
        </p:txBody>
      </p:sp>
      <p:sp>
        <p:nvSpPr>
          <p:cNvPr id="3" name="Content Placeholder 2"/>
          <p:cNvSpPr>
            <a:spLocks noGrp="1"/>
          </p:cNvSpPr>
          <p:nvPr>
            <p:ph idx="1"/>
          </p:nvPr>
        </p:nvSpPr>
        <p:spPr>
          <a:xfrm>
            <a:off x="680321" y="2336872"/>
            <a:ext cx="11354797" cy="4521128"/>
          </a:xfrm>
        </p:spPr>
        <p:txBody>
          <a:bodyPr>
            <a:normAutofit/>
          </a:bodyPr>
          <a:lstStyle/>
          <a:p>
            <a:pPr algn="just"/>
            <a:r>
              <a:rPr lang="en-US" dirty="0"/>
              <a:t>A </a:t>
            </a:r>
            <a:r>
              <a:rPr lang="en-US" b="1" dirty="0"/>
              <a:t>computer</a:t>
            </a:r>
            <a:r>
              <a:rPr lang="en-US" dirty="0"/>
              <a:t> is not an acronym and sometimes abbreviated as </a:t>
            </a:r>
            <a:r>
              <a:rPr lang="en-US" b="1" dirty="0"/>
              <a:t>comp</a:t>
            </a:r>
            <a:r>
              <a:rPr lang="en-US" dirty="0"/>
              <a:t> or </a:t>
            </a:r>
            <a:r>
              <a:rPr lang="en-US" b="1" dirty="0"/>
              <a:t>'puter</a:t>
            </a:r>
            <a:r>
              <a:rPr lang="en-US" dirty="0"/>
              <a:t>. The term "computer" was originally given to humans who performed numerical calculations using mechanical calculators, such as the abacus and slide rule. The term was later given to a mechanical device as they began replacing the human computers. Today's computers are electronic devices that accept data (input), process that data, produce output, and then store (storage) the results.</a:t>
            </a:r>
          </a:p>
          <a:p>
            <a:pPr algn="just"/>
            <a:r>
              <a:rPr lang="en-US" dirty="0"/>
              <a:t>Computer is an electronic device that is designed to work with Information. </a:t>
            </a:r>
            <a:r>
              <a:rPr lang="en-US" i="1" dirty="0"/>
              <a:t>The term computer </a:t>
            </a:r>
            <a:r>
              <a:rPr lang="en-US" dirty="0"/>
              <a:t>is </a:t>
            </a:r>
            <a:r>
              <a:rPr lang="en-US" i="1" dirty="0"/>
              <a:t>derived from the Latin term</a:t>
            </a:r>
            <a:r>
              <a:rPr lang="en-US" dirty="0"/>
              <a:t> ‘</a:t>
            </a:r>
            <a:r>
              <a:rPr lang="en-US" b="1" dirty="0"/>
              <a:t>computare</a:t>
            </a:r>
            <a:r>
              <a:rPr lang="en-US" dirty="0"/>
              <a:t>’, this means to calculate. </a:t>
            </a:r>
            <a:r>
              <a:rPr lang="en-US" b="1" dirty="0"/>
              <a:t>Computer can not do anything without a Program</a:t>
            </a:r>
            <a:r>
              <a:rPr lang="en-US" dirty="0"/>
              <a:t>.it represents the decimal numbers through a string of binary digits. The Word 'Computer‘ usually refers to the Center Processor Unit plus Internal memory. </a:t>
            </a:r>
          </a:p>
          <a:p>
            <a:pPr algn="just"/>
            <a:endParaRPr lang="en-US" dirty="0"/>
          </a:p>
        </p:txBody>
      </p:sp>
    </p:spTree>
    <p:extLst>
      <p:ext uri="{BB962C8B-B14F-4D97-AF65-F5344CB8AC3E}">
        <p14:creationId xmlns:p14="http://schemas.microsoft.com/office/powerpoint/2010/main" val="3435168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Computer</a:t>
            </a:r>
          </a:p>
        </p:txBody>
      </p:sp>
      <p:sp>
        <p:nvSpPr>
          <p:cNvPr id="3" name="Content Placeholder 2"/>
          <p:cNvSpPr>
            <a:spLocks noGrp="1"/>
          </p:cNvSpPr>
          <p:nvPr>
            <p:ph idx="1"/>
          </p:nvPr>
        </p:nvSpPr>
        <p:spPr>
          <a:xfrm>
            <a:off x="680322" y="2336872"/>
            <a:ext cx="5021232" cy="4521127"/>
          </a:xfrm>
        </p:spPr>
        <p:txBody>
          <a:bodyPr>
            <a:normAutofit/>
          </a:bodyPr>
          <a:lstStyle/>
          <a:p>
            <a:r>
              <a:rPr lang="en-US" b="1" i="1" dirty="0"/>
              <a:t>Desktop computers</a:t>
            </a:r>
          </a:p>
          <a:p>
            <a:pPr marL="0" indent="0" algn="just">
              <a:buNone/>
            </a:pPr>
            <a:r>
              <a:rPr lang="en-US" dirty="0"/>
              <a:t>Desktop computers are designed for use at a desk or table. They are typically larger and more powerful than other types of personal computers. Desktop computers are made up of separate components. The main component, called the system unit, is usually a rectangular case that sits on or underneath a desk. Other components, such as the monitor, mouse, and keyboard, connect to the system unit.</a:t>
            </a:r>
          </a:p>
        </p:txBody>
      </p:sp>
      <p:pic>
        <p:nvPicPr>
          <p:cNvPr id="1026" name="Picture 2" descr="Picture of a desktop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294" y="2492375"/>
            <a:ext cx="4949451" cy="422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51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Computer</a:t>
            </a:r>
          </a:p>
        </p:txBody>
      </p:sp>
      <p:sp>
        <p:nvSpPr>
          <p:cNvPr id="3" name="Content Placeholder 2"/>
          <p:cNvSpPr>
            <a:spLocks noGrp="1"/>
          </p:cNvSpPr>
          <p:nvPr>
            <p:ph idx="1"/>
          </p:nvPr>
        </p:nvSpPr>
        <p:spPr>
          <a:xfrm>
            <a:off x="680322" y="2336872"/>
            <a:ext cx="5249832" cy="4521127"/>
          </a:xfrm>
        </p:spPr>
        <p:txBody>
          <a:bodyPr>
            <a:normAutofit fontScale="92500" lnSpcReduction="10000"/>
          </a:bodyPr>
          <a:lstStyle/>
          <a:p>
            <a:pPr marL="0" indent="0">
              <a:buNone/>
            </a:pPr>
            <a:r>
              <a:rPr lang="en-US" b="1" i="1" dirty="0"/>
              <a:t>Laptops and netbooks</a:t>
            </a:r>
          </a:p>
          <a:p>
            <a:pPr algn="just"/>
            <a:r>
              <a:rPr lang="en-US" dirty="0"/>
              <a:t>Laptops are lightweight mobile PCs with a thin screen. Laptops can operate on batteries, so you can take them anywhere. Unlike desktops, laptops combine the CPU, screen, and keyboard in a single case. The screen folds down onto the keyboard when not in use.</a:t>
            </a:r>
          </a:p>
          <a:p>
            <a:pPr algn="just"/>
            <a:r>
              <a:rPr lang="en-US" dirty="0"/>
              <a:t>Netbooks (also referred to as mini notebooks), are small, affordable laptops that are designed to perform a limited number of tasks. They're usually less powerful than laptops, so they're used mainly to browse the web and check e‑mail.</a:t>
            </a:r>
          </a:p>
          <a:p>
            <a:endParaRPr lang="en-US" dirty="0"/>
          </a:p>
        </p:txBody>
      </p:sp>
      <p:pic>
        <p:nvPicPr>
          <p:cNvPr id="2050" name="Picture 2" descr="Picture of a laptop and a net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154" y="3009224"/>
            <a:ext cx="5890816" cy="317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97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Computer</a:t>
            </a:r>
          </a:p>
        </p:txBody>
      </p:sp>
      <p:sp>
        <p:nvSpPr>
          <p:cNvPr id="3" name="Content Placeholder 2"/>
          <p:cNvSpPr>
            <a:spLocks noGrp="1"/>
          </p:cNvSpPr>
          <p:nvPr>
            <p:ph idx="1"/>
          </p:nvPr>
        </p:nvSpPr>
        <p:spPr>
          <a:xfrm>
            <a:off x="680321" y="2336872"/>
            <a:ext cx="5935632" cy="4521127"/>
          </a:xfrm>
        </p:spPr>
        <p:txBody>
          <a:bodyPr>
            <a:normAutofit/>
          </a:bodyPr>
          <a:lstStyle/>
          <a:p>
            <a:pPr marL="0" indent="0">
              <a:buNone/>
            </a:pPr>
            <a:r>
              <a:rPr lang="en-US" b="1" i="1" dirty="0"/>
              <a:t>Smartphones</a:t>
            </a:r>
          </a:p>
          <a:p>
            <a:pPr algn="just"/>
            <a:r>
              <a:rPr lang="en-US" dirty="0"/>
              <a:t>Smartphones are mobile phones that have some of the same capabilities as a computer. You can use a smartphone to make telephone calls, access the Internet, organize contact information, send e‑mail and text messages, play games, and take pictures. Smartphones usually have a keyboard and a large screen.</a:t>
            </a:r>
          </a:p>
        </p:txBody>
      </p:sp>
      <p:pic>
        <p:nvPicPr>
          <p:cNvPr id="4" name="Picture 3"/>
          <p:cNvPicPr>
            <a:picLocks noChangeAspect="1"/>
          </p:cNvPicPr>
          <p:nvPr/>
        </p:nvPicPr>
        <p:blipFill>
          <a:blip r:embed="rId2"/>
          <a:stretch>
            <a:fillRect/>
          </a:stretch>
        </p:blipFill>
        <p:spPr>
          <a:xfrm>
            <a:off x="8152459" y="2336872"/>
            <a:ext cx="2141723" cy="3615597"/>
          </a:xfrm>
          <a:prstGeom prst="rect">
            <a:avLst/>
          </a:prstGeom>
        </p:spPr>
      </p:pic>
    </p:spTree>
    <p:extLst>
      <p:ext uri="{BB962C8B-B14F-4D97-AF65-F5344CB8AC3E}">
        <p14:creationId xmlns:p14="http://schemas.microsoft.com/office/powerpoint/2010/main" val="1639745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Computer</a:t>
            </a:r>
          </a:p>
        </p:txBody>
      </p:sp>
      <p:sp>
        <p:nvSpPr>
          <p:cNvPr id="3" name="Content Placeholder 2"/>
          <p:cNvSpPr>
            <a:spLocks noGrp="1"/>
          </p:cNvSpPr>
          <p:nvPr>
            <p:ph idx="1"/>
          </p:nvPr>
        </p:nvSpPr>
        <p:spPr>
          <a:xfrm>
            <a:off x="680322" y="2336872"/>
            <a:ext cx="6110444" cy="4521127"/>
          </a:xfrm>
        </p:spPr>
        <p:txBody>
          <a:bodyPr>
            <a:normAutofit lnSpcReduction="10000"/>
          </a:bodyPr>
          <a:lstStyle/>
          <a:p>
            <a:pPr marL="0" indent="0">
              <a:buNone/>
            </a:pPr>
            <a:r>
              <a:rPr lang="en-US" b="1" i="1" dirty="0"/>
              <a:t>Handheld computers</a:t>
            </a:r>
          </a:p>
          <a:p>
            <a:pPr algn="just"/>
            <a:r>
              <a:rPr lang="en-US" dirty="0"/>
              <a:t>Handheld computers, also called personal digital assistants (PDAs), are battery-powered computers small enough to carry almost anywhere. Although not as powerful as desktops or laptops, handheld computers are useful for scheduling appointments, storing addresses and phone numbers, and playing games. Some have more advanced capabilities, such as making telephone calls or accessing the Internet. Instead of keyboards, handheld computers have touch screens that you use with your finger or a stylus (a pen-shaped pointing tool).</a:t>
            </a:r>
          </a:p>
        </p:txBody>
      </p:sp>
      <p:pic>
        <p:nvPicPr>
          <p:cNvPr id="4" name="Picture 3"/>
          <p:cNvPicPr>
            <a:picLocks noChangeAspect="1"/>
          </p:cNvPicPr>
          <p:nvPr/>
        </p:nvPicPr>
        <p:blipFill>
          <a:blip r:embed="rId2"/>
          <a:stretch>
            <a:fillRect/>
          </a:stretch>
        </p:blipFill>
        <p:spPr>
          <a:xfrm>
            <a:off x="8350624" y="2570068"/>
            <a:ext cx="2590240" cy="3802693"/>
          </a:xfrm>
          <a:prstGeom prst="rect">
            <a:avLst/>
          </a:prstGeom>
        </p:spPr>
      </p:pic>
    </p:spTree>
    <p:extLst>
      <p:ext uri="{BB962C8B-B14F-4D97-AF65-F5344CB8AC3E}">
        <p14:creationId xmlns:p14="http://schemas.microsoft.com/office/powerpoint/2010/main" val="403690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Computer</a:t>
            </a:r>
          </a:p>
        </p:txBody>
      </p:sp>
      <p:sp>
        <p:nvSpPr>
          <p:cNvPr id="3" name="Content Placeholder 2"/>
          <p:cNvSpPr>
            <a:spLocks noGrp="1"/>
          </p:cNvSpPr>
          <p:nvPr>
            <p:ph idx="1"/>
          </p:nvPr>
        </p:nvSpPr>
        <p:spPr>
          <a:xfrm>
            <a:off x="680322" y="2336872"/>
            <a:ext cx="5975972" cy="4521127"/>
          </a:xfrm>
        </p:spPr>
        <p:txBody>
          <a:bodyPr>
            <a:normAutofit/>
          </a:bodyPr>
          <a:lstStyle/>
          <a:p>
            <a:pPr marL="0" indent="0">
              <a:buNone/>
            </a:pPr>
            <a:r>
              <a:rPr lang="en-US" b="1" i="1" dirty="0"/>
              <a:t>Tablet PCs</a:t>
            </a:r>
          </a:p>
          <a:p>
            <a:pPr algn="just"/>
            <a:r>
              <a:rPr lang="en-US" dirty="0"/>
              <a:t>Tablet PCs are mobile PCs that combine features of laptops and handheld computers. Like laptops, they're powerful and have a built-in screen. Like handheld computers, they allow you to write notes or draw pictures on the screen, usually with a tablet pen instead of a stylus. They can also convert your handwriting into typed text. Some Tablet PCs are “convertibles” with a screen that swivels and unfolds to reveal a keyboard underneath.</a:t>
            </a:r>
          </a:p>
        </p:txBody>
      </p:sp>
      <p:pic>
        <p:nvPicPr>
          <p:cNvPr id="4" name="Picture 3"/>
          <p:cNvPicPr>
            <a:picLocks noChangeAspect="1"/>
          </p:cNvPicPr>
          <p:nvPr/>
        </p:nvPicPr>
        <p:blipFill>
          <a:blip r:embed="rId2"/>
          <a:stretch>
            <a:fillRect/>
          </a:stretch>
        </p:blipFill>
        <p:spPr>
          <a:xfrm>
            <a:off x="6990956" y="2982165"/>
            <a:ext cx="4868230" cy="2867305"/>
          </a:xfrm>
          <a:prstGeom prst="rect">
            <a:avLst/>
          </a:prstGeom>
        </p:spPr>
      </p:pic>
    </p:spTree>
    <p:extLst>
      <p:ext uri="{BB962C8B-B14F-4D97-AF65-F5344CB8AC3E}">
        <p14:creationId xmlns:p14="http://schemas.microsoft.com/office/powerpoint/2010/main" val="328353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Computer</a:t>
            </a:r>
          </a:p>
        </p:txBody>
      </p:sp>
      <p:sp>
        <p:nvSpPr>
          <p:cNvPr id="3" name="Content Placeholder 2"/>
          <p:cNvSpPr>
            <a:spLocks noGrp="1"/>
          </p:cNvSpPr>
          <p:nvPr>
            <p:ph idx="1"/>
          </p:nvPr>
        </p:nvSpPr>
        <p:spPr>
          <a:xfrm>
            <a:off x="680321" y="2043954"/>
            <a:ext cx="6460067" cy="4814046"/>
          </a:xfrm>
        </p:spPr>
        <p:txBody>
          <a:bodyPr>
            <a:normAutofit fontScale="92500"/>
          </a:bodyPr>
          <a:lstStyle/>
          <a:p>
            <a:pPr marL="0" indent="0" algn="just">
              <a:buNone/>
            </a:pPr>
            <a:r>
              <a:rPr lang="en-US" b="1" i="1" dirty="0"/>
              <a:t>Super Computers</a:t>
            </a:r>
          </a:p>
          <a:p>
            <a:pPr algn="just"/>
            <a:r>
              <a:rPr lang="en-US" dirty="0"/>
              <a:t>The </a:t>
            </a:r>
            <a:r>
              <a:rPr lang="en-US" b="1" i="1" dirty="0"/>
              <a:t>most powerful computers</a:t>
            </a:r>
            <a:r>
              <a:rPr lang="en-US" dirty="0"/>
              <a:t> in terms of performance and data processing are the supercomputers. These are specialized and task specific computers used by large organizations. These computers are used for research and exploration purposes, like </a:t>
            </a:r>
            <a:r>
              <a:rPr lang="en-US" b="1" dirty="0"/>
              <a:t>NASA</a:t>
            </a:r>
            <a:r>
              <a:rPr lang="en-US" dirty="0"/>
              <a:t> uses supercomputers for launching space shuttles, controlling them and for space exploration purpose.</a:t>
            </a:r>
          </a:p>
          <a:p>
            <a:pPr algn="just"/>
            <a:r>
              <a:rPr lang="en-US" dirty="0"/>
              <a:t>The supercomputers are very expensive and very large in size. It can be accommodated in large air-conditioned rooms; some super computers can span an entire building. “In 1964, Seymour cray designed the first supercomputer CDC 6600”</a:t>
            </a:r>
          </a:p>
        </p:txBody>
      </p:sp>
      <p:pic>
        <p:nvPicPr>
          <p:cNvPr id="6" name="Picture 5"/>
          <p:cNvPicPr>
            <a:picLocks noChangeAspect="1"/>
          </p:cNvPicPr>
          <p:nvPr/>
        </p:nvPicPr>
        <p:blipFill>
          <a:blip r:embed="rId2"/>
          <a:stretch>
            <a:fillRect/>
          </a:stretch>
        </p:blipFill>
        <p:spPr>
          <a:xfrm>
            <a:off x="7295810" y="2652992"/>
            <a:ext cx="4730342" cy="3330949"/>
          </a:xfrm>
          <a:prstGeom prst="rect">
            <a:avLst/>
          </a:prstGeom>
        </p:spPr>
      </p:pic>
    </p:spTree>
    <p:extLst>
      <p:ext uri="{BB962C8B-B14F-4D97-AF65-F5344CB8AC3E}">
        <p14:creationId xmlns:p14="http://schemas.microsoft.com/office/powerpoint/2010/main" val="104390798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TC104033917[[fn=Berlin]]</Template>
  <TotalTime>455</TotalTime>
  <Words>2634</Words>
  <Application>Microsoft Office PowerPoint</Application>
  <PresentationFormat>Widescreen</PresentationFormat>
  <Paragraphs>165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Times New Roman</vt:lpstr>
      <vt:lpstr>Trebuchet MS</vt:lpstr>
      <vt:lpstr>Berlin</vt:lpstr>
      <vt:lpstr>.</vt:lpstr>
      <vt:lpstr>University of Balochistan, Quetta</vt:lpstr>
      <vt:lpstr>What is Computer</vt:lpstr>
      <vt:lpstr>Types of Computer</vt:lpstr>
      <vt:lpstr>Types of Computer</vt:lpstr>
      <vt:lpstr>Types of Computer</vt:lpstr>
      <vt:lpstr>Types of Computer</vt:lpstr>
      <vt:lpstr>Types of Computer</vt:lpstr>
      <vt:lpstr>Types of Computer</vt:lpstr>
      <vt:lpstr>Types of Computer</vt:lpstr>
      <vt:lpstr>Types of Computer</vt:lpstr>
      <vt:lpstr>Types of Computer</vt:lpstr>
      <vt:lpstr>Types of Computer</vt:lpstr>
      <vt:lpstr>Types of Computer</vt:lpstr>
      <vt:lpstr>Generation of Computers</vt:lpstr>
      <vt:lpstr>Generation of Computers</vt:lpstr>
      <vt:lpstr>Generation of Computers</vt:lpstr>
      <vt:lpstr>First Generation of Computers (1942-1955) Vacuum Tubes (Cont) </vt:lpstr>
      <vt:lpstr>Generation of Computers</vt:lpstr>
      <vt:lpstr>Second Generation Computers (1955-1964) Transistors (Cont) </vt:lpstr>
      <vt:lpstr>Second Generation Computers (1955-1964) Transistors</vt:lpstr>
      <vt:lpstr>Second Generation Computers (1955-1964) Transistors</vt:lpstr>
      <vt:lpstr>Third Generation Computers (1964-1975) Integrated Circuits </vt:lpstr>
      <vt:lpstr>Third Generation Computers (1964-1975) Integrated Circuits (Cont)</vt:lpstr>
      <vt:lpstr>Third Generation Computers (1964-1975) Integrated Circuits</vt:lpstr>
      <vt:lpstr>Third Generation Computers (1964-1975) Integrated Circuits</vt:lpstr>
      <vt:lpstr>Fourth Generation Computers (1975-Present) Microprocessors </vt:lpstr>
      <vt:lpstr>Fourth Generation Computers (1975-Present) Microprocessors </vt:lpstr>
      <vt:lpstr>Fifth Generation Computers (Present &amp; Beyond) Artificial Intelligence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Balochistan, Quetta</dc:title>
  <dc:creator>Kamal Tarakai</dc:creator>
  <cp:lastModifiedBy>Yasir Jahangir</cp:lastModifiedBy>
  <cp:revision>179</cp:revision>
  <dcterms:created xsi:type="dcterms:W3CDTF">2014-10-13T04:20:31Z</dcterms:created>
  <dcterms:modified xsi:type="dcterms:W3CDTF">2020-06-03T05:37:38Z</dcterms:modified>
</cp:coreProperties>
</file>