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67" r:id="rId2"/>
    <p:sldId id="257" r:id="rId3"/>
    <p:sldId id="258" r:id="rId4"/>
    <p:sldId id="259" r:id="rId5"/>
    <p:sldId id="260" r:id="rId6"/>
    <p:sldId id="261" r:id="rId7"/>
    <p:sldId id="262" r:id="rId8"/>
    <p:sldId id="263" r:id="rId9"/>
    <p:sldId id="268" r:id="rId10"/>
    <p:sldId id="264" r:id="rId11"/>
    <p:sldId id="265" r:id="rId12"/>
    <p:sldId id="26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12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CDF359-D0FF-4C7C-B35F-AA278212CEEC}" type="datetimeFigureOut">
              <a:rPr lang="en-US" smtClean="0"/>
              <a:t>9/3/2020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3E8E49-D571-4C11-B3D7-C7B419BDF0CE}" type="slidenum">
              <a:rPr lang="en-US" smtClean="0"/>
              <a:t>‹#›</a:t>
            </a:fld>
            <a:endParaRPr lang="en-US"/>
          </a:p>
        </p:txBody>
      </p:sp>
    </p:spTree>
    <p:extLst>
      <p:ext uri="{BB962C8B-B14F-4D97-AF65-F5344CB8AC3E}">
        <p14:creationId xmlns:p14="http://schemas.microsoft.com/office/powerpoint/2010/main" val="1056077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305346-9720-47A6-AE77-6FC90267B96E}" type="slidenum">
              <a:rPr lang="en-US" altLang="en-US"/>
              <a:pPr/>
              <a:t>6</a:t>
            </a:fld>
            <a:endParaRPr lang="en-US" altLang="en-US"/>
          </a:p>
        </p:txBody>
      </p:sp>
      <p:sp>
        <p:nvSpPr>
          <p:cNvPr id="694274" name="Rectangle 2"/>
          <p:cNvSpPr>
            <a:spLocks noGrp="1" noRot="1" noChangeAspect="1" noChangeArrowheads="1" noTextEdit="1"/>
          </p:cNvSpPr>
          <p:nvPr>
            <p:ph type="sldImg"/>
          </p:nvPr>
        </p:nvSpPr>
        <p:spPr>
          <a:xfrm>
            <a:off x="1371600" y="1143000"/>
            <a:ext cx="4114800" cy="3086100"/>
          </a:xfrm>
          <a:ln/>
        </p:spPr>
      </p:sp>
      <p:sp>
        <p:nvSpPr>
          <p:cNvPr id="694275" name="Rectangle 3"/>
          <p:cNvSpPr>
            <a:spLocks noGrp="1" noChangeArrowheads="1"/>
          </p:cNvSpPr>
          <p:nvPr>
            <p:ph type="body" idx="1"/>
          </p:nvPr>
        </p:nvSpPr>
        <p:spPr/>
        <p:txBody>
          <a:bodyPr/>
          <a:lstStyle/>
          <a:p>
            <a:r>
              <a:rPr lang="en-US" altLang="en-US"/>
              <a:t>Figure 20.9 Gel electrophoresis</a:t>
            </a:r>
          </a:p>
        </p:txBody>
      </p:sp>
    </p:spTree>
    <p:extLst>
      <p:ext uri="{BB962C8B-B14F-4D97-AF65-F5344CB8AC3E}">
        <p14:creationId xmlns:p14="http://schemas.microsoft.com/office/powerpoint/2010/main" val="1626918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713434-DCCD-4829-A319-C7516EC6D2B4}" type="slidenum">
              <a:rPr lang="en-US" altLang="en-US"/>
              <a:pPr/>
              <a:t>7</a:t>
            </a:fld>
            <a:endParaRPr lang="en-US" altLang="en-US"/>
          </a:p>
        </p:txBody>
      </p:sp>
      <p:sp>
        <p:nvSpPr>
          <p:cNvPr id="758786" name="Rectangle 2"/>
          <p:cNvSpPr>
            <a:spLocks noGrp="1" noRot="1" noChangeAspect="1" noChangeArrowheads="1" noTextEdit="1"/>
          </p:cNvSpPr>
          <p:nvPr>
            <p:ph type="sldImg"/>
          </p:nvPr>
        </p:nvSpPr>
        <p:spPr>
          <a:xfrm>
            <a:off x="1371600" y="1143000"/>
            <a:ext cx="4114800" cy="3086100"/>
          </a:xfrm>
          <a:ln/>
        </p:spPr>
      </p:sp>
      <p:sp>
        <p:nvSpPr>
          <p:cNvPr id="758787" name="Rectangle 3"/>
          <p:cNvSpPr>
            <a:spLocks noGrp="1" noChangeArrowheads="1"/>
          </p:cNvSpPr>
          <p:nvPr>
            <p:ph type="body" idx="1"/>
          </p:nvPr>
        </p:nvSpPr>
        <p:spPr/>
        <p:txBody>
          <a:bodyPr/>
          <a:lstStyle/>
          <a:p>
            <a:r>
              <a:rPr lang="en-US" altLang="en-US"/>
              <a:t>Figure 20.9 Gel electrophoresis</a:t>
            </a:r>
          </a:p>
        </p:txBody>
      </p:sp>
    </p:spTree>
    <p:extLst>
      <p:ext uri="{BB962C8B-B14F-4D97-AF65-F5344CB8AC3E}">
        <p14:creationId xmlns:p14="http://schemas.microsoft.com/office/powerpoint/2010/main" val="712521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23C250A-01D3-4CB5-9E08-4CFC5B232AE9}" type="datetimeFigureOut">
              <a:rPr lang="en-US" smtClean="0"/>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4F215-A9DF-4A20-BF5B-747BBDECC94C}" type="slidenum">
              <a:rPr lang="en-US" smtClean="0"/>
              <a:t>‹#›</a:t>
            </a:fld>
            <a:endParaRPr lang="en-US"/>
          </a:p>
        </p:txBody>
      </p:sp>
    </p:spTree>
    <p:extLst>
      <p:ext uri="{BB962C8B-B14F-4D97-AF65-F5344CB8AC3E}">
        <p14:creationId xmlns:p14="http://schemas.microsoft.com/office/powerpoint/2010/main" val="223911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3C250A-01D3-4CB5-9E08-4CFC5B232AE9}" type="datetimeFigureOut">
              <a:rPr lang="en-US" smtClean="0"/>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4F215-A9DF-4A20-BF5B-747BBDECC94C}" type="slidenum">
              <a:rPr lang="en-US" smtClean="0"/>
              <a:t>‹#›</a:t>
            </a:fld>
            <a:endParaRPr lang="en-US"/>
          </a:p>
        </p:txBody>
      </p:sp>
    </p:spTree>
    <p:extLst>
      <p:ext uri="{BB962C8B-B14F-4D97-AF65-F5344CB8AC3E}">
        <p14:creationId xmlns:p14="http://schemas.microsoft.com/office/powerpoint/2010/main" val="1679756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3C250A-01D3-4CB5-9E08-4CFC5B232AE9}" type="datetimeFigureOut">
              <a:rPr lang="en-US" smtClean="0"/>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4F215-A9DF-4A20-BF5B-747BBDECC94C}" type="slidenum">
              <a:rPr lang="en-US" smtClean="0"/>
              <a:t>‹#›</a:t>
            </a:fld>
            <a:endParaRPr lang="en-US"/>
          </a:p>
        </p:txBody>
      </p:sp>
    </p:spTree>
    <p:extLst>
      <p:ext uri="{BB962C8B-B14F-4D97-AF65-F5344CB8AC3E}">
        <p14:creationId xmlns:p14="http://schemas.microsoft.com/office/powerpoint/2010/main" val="2240793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3C250A-01D3-4CB5-9E08-4CFC5B232AE9}" type="datetimeFigureOut">
              <a:rPr lang="en-US" smtClean="0"/>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4F215-A9DF-4A20-BF5B-747BBDECC94C}" type="slidenum">
              <a:rPr lang="en-US" smtClean="0"/>
              <a:t>‹#›</a:t>
            </a:fld>
            <a:endParaRPr lang="en-US"/>
          </a:p>
        </p:txBody>
      </p:sp>
    </p:spTree>
    <p:extLst>
      <p:ext uri="{BB962C8B-B14F-4D97-AF65-F5344CB8AC3E}">
        <p14:creationId xmlns:p14="http://schemas.microsoft.com/office/powerpoint/2010/main" val="3761115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3C250A-01D3-4CB5-9E08-4CFC5B232AE9}" type="datetimeFigureOut">
              <a:rPr lang="en-US" smtClean="0"/>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4F215-A9DF-4A20-BF5B-747BBDECC94C}" type="slidenum">
              <a:rPr lang="en-US" smtClean="0"/>
              <a:t>‹#›</a:t>
            </a:fld>
            <a:endParaRPr lang="en-US"/>
          </a:p>
        </p:txBody>
      </p:sp>
    </p:spTree>
    <p:extLst>
      <p:ext uri="{BB962C8B-B14F-4D97-AF65-F5344CB8AC3E}">
        <p14:creationId xmlns:p14="http://schemas.microsoft.com/office/powerpoint/2010/main" val="2461994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23C250A-01D3-4CB5-9E08-4CFC5B232AE9}" type="datetimeFigureOut">
              <a:rPr lang="en-US" smtClean="0"/>
              <a:t>9/3/2020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A4F215-A9DF-4A20-BF5B-747BBDECC94C}" type="slidenum">
              <a:rPr lang="en-US" smtClean="0"/>
              <a:t>‹#›</a:t>
            </a:fld>
            <a:endParaRPr lang="en-US"/>
          </a:p>
        </p:txBody>
      </p:sp>
    </p:spTree>
    <p:extLst>
      <p:ext uri="{BB962C8B-B14F-4D97-AF65-F5344CB8AC3E}">
        <p14:creationId xmlns:p14="http://schemas.microsoft.com/office/powerpoint/2010/main" val="3702291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23C250A-01D3-4CB5-9E08-4CFC5B232AE9}" type="datetimeFigureOut">
              <a:rPr lang="en-US" smtClean="0"/>
              <a:t>9/3/2020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A4F215-A9DF-4A20-BF5B-747BBDECC94C}" type="slidenum">
              <a:rPr lang="en-US" smtClean="0"/>
              <a:t>‹#›</a:t>
            </a:fld>
            <a:endParaRPr lang="en-US"/>
          </a:p>
        </p:txBody>
      </p:sp>
    </p:spTree>
    <p:extLst>
      <p:ext uri="{BB962C8B-B14F-4D97-AF65-F5344CB8AC3E}">
        <p14:creationId xmlns:p14="http://schemas.microsoft.com/office/powerpoint/2010/main" val="4102567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23C250A-01D3-4CB5-9E08-4CFC5B232AE9}" type="datetimeFigureOut">
              <a:rPr lang="en-US" smtClean="0"/>
              <a:t>9/3/2020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A4F215-A9DF-4A20-BF5B-747BBDECC94C}" type="slidenum">
              <a:rPr lang="en-US" smtClean="0"/>
              <a:t>‹#›</a:t>
            </a:fld>
            <a:endParaRPr lang="en-US"/>
          </a:p>
        </p:txBody>
      </p:sp>
    </p:spTree>
    <p:extLst>
      <p:ext uri="{BB962C8B-B14F-4D97-AF65-F5344CB8AC3E}">
        <p14:creationId xmlns:p14="http://schemas.microsoft.com/office/powerpoint/2010/main" val="339978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3C250A-01D3-4CB5-9E08-4CFC5B232AE9}" type="datetimeFigureOut">
              <a:rPr lang="en-US" smtClean="0"/>
              <a:t>9/3/2020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A4F215-A9DF-4A20-BF5B-747BBDECC94C}" type="slidenum">
              <a:rPr lang="en-US" smtClean="0"/>
              <a:t>‹#›</a:t>
            </a:fld>
            <a:endParaRPr lang="en-US"/>
          </a:p>
        </p:txBody>
      </p:sp>
    </p:spTree>
    <p:extLst>
      <p:ext uri="{BB962C8B-B14F-4D97-AF65-F5344CB8AC3E}">
        <p14:creationId xmlns:p14="http://schemas.microsoft.com/office/powerpoint/2010/main" val="2313231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3C250A-01D3-4CB5-9E08-4CFC5B232AE9}" type="datetimeFigureOut">
              <a:rPr lang="en-US" smtClean="0"/>
              <a:t>9/3/2020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A4F215-A9DF-4A20-BF5B-747BBDECC94C}" type="slidenum">
              <a:rPr lang="en-US" smtClean="0"/>
              <a:t>‹#›</a:t>
            </a:fld>
            <a:endParaRPr lang="en-US"/>
          </a:p>
        </p:txBody>
      </p:sp>
    </p:spTree>
    <p:extLst>
      <p:ext uri="{BB962C8B-B14F-4D97-AF65-F5344CB8AC3E}">
        <p14:creationId xmlns:p14="http://schemas.microsoft.com/office/powerpoint/2010/main" val="2824007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3C250A-01D3-4CB5-9E08-4CFC5B232AE9}" type="datetimeFigureOut">
              <a:rPr lang="en-US" smtClean="0"/>
              <a:t>9/3/2020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A4F215-A9DF-4A20-BF5B-747BBDECC94C}" type="slidenum">
              <a:rPr lang="en-US" smtClean="0"/>
              <a:t>‹#›</a:t>
            </a:fld>
            <a:endParaRPr lang="en-US"/>
          </a:p>
        </p:txBody>
      </p:sp>
    </p:spTree>
    <p:extLst>
      <p:ext uri="{BB962C8B-B14F-4D97-AF65-F5344CB8AC3E}">
        <p14:creationId xmlns:p14="http://schemas.microsoft.com/office/powerpoint/2010/main" val="409134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3C250A-01D3-4CB5-9E08-4CFC5B232AE9}" type="datetimeFigureOut">
              <a:rPr lang="en-US" smtClean="0"/>
              <a:t>9/3/2020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A4F215-A9DF-4A20-BF5B-747BBDECC94C}" type="slidenum">
              <a:rPr lang="en-US" smtClean="0"/>
              <a:t>‹#›</a:t>
            </a:fld>
            <a:endParaRPr lang="en-US"/>
          </a:p>
        </p:txBody>
      </p:sp>
    </p:spTree>
    <p:extLst>
      <p:ext uri="{BB962C8B-B14F-4D97-AF65-F5344CB8AC3E}">
        <p14:creationId xmlns:p14="http://schemas.microsoft.com/office/powerpoint/2010/main" val="3788086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6058"/>
            <a:ext cx="9144000" cy="1143000"/>
          </a:xfrm>
        </p:spPr>
        <p:txBody>
          <a:bodyPr>
            <a:noAutofit/>
          </a:bodyPr>
          <a:lstStyle/>
          <a:p>
            <a:r>
              <a:rPr lang="en-US" sz="2800" b="1" u="sng" dirty="0" smtClean="0"/>
              <a:t>Replica plating and DNA </a:t>
            </a:r>
            <a:r>
              <a:rPr lang="en-US" sz="2800" b="1" u="sng" dirty="0" err="1" smtClean="0"/>
              <a:t>hybradization</a:t>
            </a:r>
            <a:r>
              <a:rPr lang="en-US" sz="2800" b="1" u="sng" dirty="0" smtClean="0"/>
              <a:t>: an efficient technique commonly used to detect a bacterial colony carrying a particular DNA clone  </a:t>
            </a:r>
            <a:endParaRPr lang="en-US" sz="2800" b="1" u="sng"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09171" y="1531620"/>
            <a:ext cx="6034617" cy="5211763"/>
          </a:xfrm>
        </p:spPr>
      </p:pic>
      <p:sp>
        <p:nvSpPr>
          <p:cNvPr id="5" name="Rectangle 4"/>
          <p:cNvSpPr/>
          <p:nvPr/>
        </p:nvSpPr>
        <p:spPr>
          <a:xfrm>
            <a:off x="152400" y="1531620"/>
            <a:ext cx="2895600" cy="51816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rPr>
              <a:t>A replica of the culture is made by pressing a piece of absorbent paper (nylon or nitrocellulose paper) against the surface. This replica is then </a:t>
            </a:r>
            <a:r>
              <a:rPr lang="en-US" sz="2400" dirty="0" err="1" smtClean="0">
                <a:solidFill>
                  <a:schemeClr val="tx1"/>
                </a:solidFill>
              </a:rPr>
              <a:t>hybradized</a:t>
            </a:r>
            <a:r>
              <a:rPr lang="en-US" sz="2400" dirty="0" smtClean="0">
                <a:solidFill>
                  <a:schemeClr val="tx1"/>
                </a:solidFill>
              </a:rPr>
              <a:t> to a highly radioactive DNA probe. Those bacterial colonies that have bound the probe are identified by autoradiography</a:t>
            </a:r>
            <a:endParaRPr lang="en-US" sz="2400" dirty="0">
              <a:solidFill>
                <a:schemeClr val="tx1"/>
              </a:solidFill>
            </a:endParaRPr>
          </a:p>
        </p:txBody>
      </p:sp>
    </p:spTree>
    <p:extLst>
      <p:ext uri="{BB962C8B-B14F-4D97-AF65-F5344CB8AC3E}">
        <p14:creationId xmlns:p14="http://schemas.microsoft.com/office/powerpoint/2010/main" val="29480691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178"/>
            <a:ext cx="8229600" cy="1143000"/>
          </a:xfrm>
        </p:spPr>
        <p:txBody>
          <a:bodyPr>
            <a:normAutofit fontScale="90000"/>
          </a:bodyPr>
          <a:lstStyle/>
          <a:p>
            <a:r>
              <a:rPr lang="en-US" dirty="0" smtClean="0"/>
              <a:t>Southern blotting and northern blotting: </a:t>
            </a:r>
            <a:r>
              <a:rPr lang="en-US" dirty="0"/>
              <a:t>To detect specific nucleotide sequences within a DNA </a:t>
            </a:r>
            <a:r>
              <a:rPr lang="en-US" dirty="0" smtClean="0"/>
              <a:t>sample or to identify gene of interest </a:t>
            </a:r>
            <a:r>
              <a:rPr lang="en-US" dirty="0"/>
              <a:t/>
            </a:r>
            <a:br>
              <a:rPr lang="en-US" dirty="0"/>
            </a:br>
            <a:endParaRPr lang="en-US" dirty="0"/>
          </a:p>
        </p:txBody>
      </p:sp>
      <p:sp>
        <p:nvSpPr>
          <p:cNvPr id="3" name="Content Placeholder 2"/>
          <p:cNvSpPr>
            <a:spLocks noGrp="1"/>
          </p:cNvSpPr>
          <p:nvPr>
            <p:ph idx="1"/>
          </p:nvPr>
        </p:nvSpPr>
        <p:spPr>
          <a:xfrm>
            <a:off x="457200" y="2667002"/>
            <a:ext cx="8229600" cy="4525963"/>
          </a:xfrm>
        </p:spPr>
        <p:txBody>
          <a:bodyPr>
            <a:noAutofit/>
          </a:bodyPr>
          <a:lstStyle/>
          <a:p>
            <a:r>
              <a:rPr lang="en-US" sz="2400" dirty="0"/>
              <a:t>This technique is the same as probing a DNA segment of interest in a genomic or cDNA library </a:t>
            </a:r>
          </a:p>
          <a:p>
            <a:r>
              <a:rPr lang="en-CA" sz="2400" dirty="0"/>
              <a:t>Replica of RNA or DNA is transferred (blotted) to nitrocellulose paper (nylon paper)</a:t>
            </a:r>
          </a:p>
          <a:p>
            <a:r>
              <a:rPr lang="en-CA" sz="2400" dirty="0"/>
              <a:t>The nylon paper is thereafter transferred to the plastic bag containing DNA probe of the gene of interest</a:t>
            </a:r>
          </a:p>
          <a:p>
            <a:r>
              <a:rPr lang="en-CA" sz="2400" dirty="0"/>
              <a:t>The RNA or DNA complementary to the sequences of probe are </a:t>
            </a:r>
            <a:r>
              <a:rPr lang="en-CA" sz="2400" dirty="0" err="1"/>
              <a:t>hybradized</a:t>
            </a:r>
            <a:r>
              <a:rPr lang="en-CA" sz="2400" dirty="0"/>
              <a:t> and can be detected with autoradiography </a:t>
            </a:r>
          </a:p>
          <a:p>
            <a:r>
              <a:rPr lang="en-CA" sz="2400" dirty="0"/>
              <a:t>For DNA segment to be detected, it needs to be denatured first prior </a:t>
            </a:r>
            <a:r>
              <a:rPr lang="en-CA" sz="2400"/>
              <a:t>to hybridization </a:t>
            </a:r>
            <a:endParaRPr lang="en-US" sz="2400" dirty="0"/>
          </a:p>
        </p:txBody>
      </p:sp>
    </p:spTree>
    <p:extLst>
      <p:ext uri="{BB962C8B-B14F-4D97-AF65-F5344CB8AC3E}">
        <p14:creationId xmlns:p14="http://schemas.microsoft.com/office/powerpoint/2010/main" val="5560935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2200" y="0"/>
            <a:ext cx="12649200" cy="6858000"/>
          </a:xfrm>
          <a:prstGeom prst="rect">
            <a:avLst/>
          </a:prstGeom>
        </p:spPr>
      </p:pic>
    </p:spTree>
    <p:extLst>
      <p:ext uri="{BB962C8B-B14F-4D97-AF65-F5344CB8AC3E}">
        <p14:creationId xmlns:p14="http://schemas.microsoft.com/office/powerpoint/2010/main" val="9587219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smtClean="0"/>
              <a:t>Q1.</a:t>
            </a:r>
            <a:r>
              <a:rPr lang="en-US" dirty="0" smtClean="0"/>
              <a:t>	The restriction site for an enzyme called </a:t>
            </a:r>
            <a:r>
              <a:rPr lang="en-US" dirty="0" err="1" smtClean="0"/>
              <a:t>Pvul</a:t>
            </a:r>
            <a:r>
              <a:rPr lang="en-US" dirty="0" smtClean="0"/>
              <a:t> is the following sequence:</a:t>
            </a:r>
          </a:p>
          <a:p>
            <a:pPr marL="0" indent="0" algn="ctr">
              <a:buNone/>
            </a:pPr>
            <a:r>
              <a:rPr lang="en-US" dirty="0" smtClean="0"/>
              <a:t>5</a:t>
            </a:r>
            <a:r>
              <a:rPr lang="en-US" baseline="30000" dirty="0" smtClean="0"/>
              <a:t>/</a:t>
            </a:r>
            <a:r>
              <a:rPr lang="en-US" dirty="0" smtClean="0"/>
              <a:t>-CGATCG-3</a:t>
            </a:r>
            <a:r>
              <a:rPr lang="en-US" baseline="30000" dirty="0" smtClean="0"/>
              <a:t>/</a:t>
            </a:r>
          </a:p>
          <a:p>
            <a:pPr marL="0" indent="0" algn="ctr">
              <a:buNone/>
            </a:pPr>
            <a:r>
              <a:rPr lang="en-US" dirty="0" smtClean="0"/>
              <a:t>3</a:t>
            </a:r>
            <a:r>
              <a:rPr lang="en-US" baseline="30000" dirty="0" smtClean="0"/>
              <a:t>/</a:t>
            </a:r>
            <a:r>
              <a:rPr lang="en-US" dirty="0" smtClean="0"/>
              <a:t>-GCTAGC-5</a:t>
            </a:r>
            <a:r>
              <a:rPr lang="en-US" baseline="30000" dirty="0" smtClean="0"/>
              <a:t>/</a:t>
            </a:r>
          </a:p>
          <a:p>
            <a:pPr marL="0" indent="0">
              <a:buNone/>
            </a:pPr>
            <a:r>
              <a:rPr lang="en-US" dirty="0" smtClean="0"/>
              <a:t>Staggered cuts are made between the T and C on each strand. What type of bonds are being cleaved?</a:t>
            </a:r>
          </a:p>
          <a:p>
            <a:pPr marL="0" indent="0">
              <a:buNone/>
            </a:pPr>
            <a:r>
              <a:rPr lang="en-US" b="1" dirty="0" smtClean="0"/>
              <a:t>Q2.</a:t>
            </a:r>
            <a:r>
              <a:rPr lang="en-US" dirty="0" smtClean="0"/>
              <a:t>	One stand of a DNA molecule has the following sequence: 5/-CCTTGACGATCGTACCG-3/</a:t>
            </a:r>
          </a:p>
          <a:p>
            <a:r>
              <a:rPr lang="en-US" dirty="0" smtClean="0"/>
              <a:t>Draw the other strand. Will </a:t>
            </a:r>
            <a:r>
              <a:rPr lang="en-US" dirty="0" err="1" smtClean="0"/>
              <a:t>Pvul</a:t>
            </a:r>
            <a:r>
              <a:rPr lang="en-US" dirty="0" smtClean="0"/>
              <a:t> cut this molecule? If so draw the products</a:t>
            </a:r>
          </a:p>
          <a:p>
            <a:endParaRPr lang="en-US" dirty="0" smtClean="0"/>
          </a:p>
          <a:p>
            <a:endParaRPr lang="en-US" dirty="0" smtClean="0"/>
          </a:p>
          <a:p>
            <a:endParaRPr lang="en-US" dirty="0" smtClean="0"/>
          </a:p>
        </p:txBody>
      </p:sp>
    </p:spTree>
    <p:extLst>
      <p:ext uri="{BB962C8B-B14F-4D97-AF65-F5344CB8AC3E}">
        <p14:creationId xmlns:p14="http://schemas.microsoft.com/office/powerpoint/2010/main" val="2382138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585584" cy="487362"/>
          </a:xfrm>
        </p:spPr>
        <p:txBody>
          <a:bodyPr>
            <a:noAutofit/>
          </a:bodyPr>
          <a:lstStyle/>
          <a:p>
            <a:r>
              <a:rPr lang="en-CA" sz="2400" b="1" dirty="0"/>
              <a:t>Bacterial cell lysis and DNA denaturation for probe hybridization </a:t>
            </a:r>
            <a:endParaRPr lang="en-US" sz="2400" b="1" dirty="0"/>
          </a:p>
        </p:txBody>
      </p:sp>
      <p:sp>
        <p:nvSpPr>
          <p:cNvPr id="3" name="Content Placeholder 2"/>
          <p:cNvSpPr>
            <a:spLocks noGrp="1"/>
          </p:cNvSpPr>
          <p:nvPr>
            <p:ph idx="1"/>
          </p:nvPr>
        </p:nvSpPr>
        <p:spPr>
          <a:xfrm>
            <a:off x="-183689" y="487362"/>
            <a:ext cx="3847563" cy="6370638"/>
          </a:xfrm>
        </p:spPr>
        <p:txBody>
          <a:bodyPr>
            <a:normAutofit fontScale="62500" lnSpcReduction="20000"/>
          </a:bodyPr>
          <a:lstStyle/>
          <a:p>
            <a:r>
              <a:rPr lang="en-CA" dirty="0" smtClean="0"/>
              <a:t>The bacterial cell lysis and DNA denaturation can be carried out with 0.5 M </a:t>
            </a:r>
            <a:r>
              <a:rPr lang="en-CA" dirty="0" err="1" smtClean="0"/>
              <a:t>NaOH</a:t>
            </a:r>
            <a:r>
              <a:rPr lang="en-CA" dirty="0" smtClean="0"/>
              <a:t> solution. Place the replica nitrocellulose filter paper containing bacterial colonies on the surface of 0.5 N </a:t>
            </a:r>
            <a:r>
              <a:rPr lang="en-CA" dirty="0" err="1" smtClean="0"/>
              <a:t>NaOH</a:t>
            </a:r>
            <a:r>
              <a:rPr lang="en-CA" dirty="0" smtClean="0"/>
              <a:t> solution for 7 minutes in a special apparatus. </a:t>
            </a:r>
          </a:p>
          <a:p>
            <a:r>
              <a:rPr lang="en-CA" dirty="0" smtClean="0"/>
              <a:t>Replace the </a:t>
            </a:r>
            <a:r>
              <a:rPr lang="en-CA" dirty="0" err="1" smtClean="0"/>
              <a:t>NaOH</a:t>
            </a:r>
            <a:r>
              <a:rPr lang="en-CA" dirty="0" smtClean="0"/>
              <a:t> solution with 1.0 M </a:t>
            </a:r>
            <a:r>
              <a:rPr lang="en-CA" dirty="0" err="1" smtClean="0"/>
              <a:t>Tris</a:t>
            </a:r>
            <a:r>
              <a:rPr lang="en-CA" dirty="0" smtClean="0"/>
              <a:t>-HCL (pH 7.4) for 1 minute. </a:t>
            </a:r>
          </a:p>
          <a:p>
            <a:r>
              <a:rPr lang="en-CA" dirty="0" smtClean="0"/>
              <a:t>Repeat the process one more time and replace this buffer with 1.5 M </a:t>
            </a:r>
            <a:r>
              <a:rPr lang="en-CA" dirty="0" err="1" smtClean="0"/>
              <a:t>NaCl</a:t>
            </a:r>
            <a:r>
              <a:rPr lang="en-CA" dirty="0" smtClean="0"/>
              <a:t>, 0.5 M </a:t>
            </a:r>
            <a:r>
              <a:rPr lang="en-CA" dirty="0" err="1" smtClean="0"/>
              <a:t>Tris-HCl</a:t>
            </a:r>
            <a:r>
              <a:rPr lang="en-CA" dirty="0" smtClean="0"/>
              <a:t> (pH 7.4) for 1 minute</a:t>
            </a:r>
          </a:p>
          <a:p>
            <a:r>
              <a:rPr lang="en-US" dirty="0"/>
              <a:t>A 2 mg/ml solution of proteinase K in 1 X SSC (0.15 </a:t>
            </a:r>
            <a:r>
              <a:rPr lang="en-US" dirty="0" smtClean="0"/>
              <a:t>M </a:t>
            </a:r>
            <a:r>
              <a:rPr lang="en-US" dirty="0" err="1" smtClean="0"/>
              <a:t>NaCl</a:t>
            </a:r>
            <a:r>
              <a:rPr lang="en-US" dirty="0"/>
              <a:t>, 0.015 M sodium citrate) is added to just cover the filter.</a:t>
            </a:r>
          </a:p>
          <a:p>
            <a:r>
              <a:rPr lang="en-US" dirty="0"/>
              <a:t>After 15 min, it is removed by vacuum filtration, </a:t>
            </a:r>
            <a:r>
              <a:rPr lang="en-US" dirty="0" smtClean="0"/>
              <a:t>and 95</a:t>
            </a:r>
            <a:r>
              <a:rPr lang="en-US" dirty="0"/>
              <a:t>% </a:t>
            </a:r>
            <a:r>
              <a:rPr lang="en-US" dirty="0" smtClean="0"/>
              <a:t>ethanol </a:t>
            </a:r>
            <a:r>
              <a:rPr lang="en-US" dirty="0"/>
              <a:t>is similarly passed </a:t>
            </a:r>
            <a:r>
              <a:rPr lang="en-US" dirty="0" smtClean="0"/>
              <a:t>through the </a:t>
            </a:r>
            <a:r>
              <a:rPr lang="en-US" dirty="0"/>
              <a:t>filter. After five washes effected by passing </a:t>
            </a:r>
            <a:r>
              <a:rPr lang="en-US" dirty="0" smtClean="0"/>
              <a:t>chloroform through </a:t>
            </a:r>
            <a:r>
              <a:rPr lang="en-US" dirty="0"/>
              <a:t>the </a:t>
            </a:r>
            <a:r>
              <a:rPr lang="en-US" dirty="0" smtClean="0"/>
              <a:t>filter, </a:t>
            </a:r>
            <a:r>
              <a:rPr lang="en-US" dirty="0"/>
              <a:t>the filter is </a:t>
            </a:r>
            <a:r>
              <a:rPr lang="en-US" dirty="0" smtClean="0"/>
              <a:t>removed from </a:t>
            </a:r>
            <a:r>
              <a:rPr lang="en-US" dirty="0"/>
              <a:t>the apparatus, dipped into 0.3 M </a:t>
            </a:r>
            <a:r>
              <a:rPr lang="en-US" dirty="0" err="1"/>
              <a:t>NaCl</a:t>
            </a:r>
            <a:r>
              <a:rPr lang="en-US" dirty="0"/>
              <a:t> to remove </a:t>
            </a:r>
            <a:r>
              <a:rPr lang="en-US" dirty="0" smtClean="0"/>
              <a:t>loose cellular </a:t>
            </a:r>
            <a:r>
              <a:rPr lang="en-US" dirty="0"/>
              <a:t>debris, and baked at 800 in </a:t>
            </a:r>
            <a:r>
              <a:rPr lang="en-US" dirty="0" err="1"/>
              <a:t>vacuo</a:t>
            </a:r>
            <a:r>
              <a:rPr lang="en-US" dirty="0"/>
              <a:t> for 2 hr.</a:t>
            </a:r>
            <a:endParaRPr lang="en-CA" dirty="0" smtClean="0"/>
          </a:p>
          <a:p>
            <a:endParaRPr lang="en-US" dirty="0"/>
          </a:p>
        </p:txBody>
      </p:sp>
      <p:pic>
        <p:nvPicPr>
          <p:cNvPr id="4" name="Picture 3"/>
          <p:cNvPicPr>
            <a:picLocks noChangeAspect="1"/>
          </p:cNvPicPr>
          <p:nvPr/>
        </p:nvPicPr>
        <p:blipFill>
          <a:blip r:embed="rId2"/>
          <a:stretch>
            <a:fillRect/>
          </a:stretch>
        </p:blipFill>
        <p:spPr>
          <a:xfrm>
            <a:off x="3847565" y="501314"/>
            <a:ext cx="5195221" cy="4018390"/>
          </a:xfrm>
          <a:prstGeom prst="rect">
            <a:avLst/>
          </a:prstGeom>
        </p:spPr>
      </p:pic>
      <p:sp>
        <p:nvSpPr>
          <p:cNvPr id="5" name="Title 1"/>
          <p:cNvSpPr txBox="1">
            <a:spLocks/>
          </p:cNvSpPr>
          <p:nvPr/>
        </p:nvSpPr>
        <p:spPr>
          <a:xfrm>
            <a:off x="3663873" y="4012452"/>
            <a:ext cx="5378911" cy="28455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CA" sz="1600" b="1" dirty="0"/>
              <a:t>DNA hybridization</a:t>
            </a:r>
          </a:p>
          <a:p>
            <a:pPr algn="just"/>
            <a:r>
              <a:rPr lang="en-US" sz="1600" dirty="0"/>
              <a:t>The dry filter is moistened with a 5 X SSC, 50% </a:t>
            </a:r>
            <a:r>
              <a:rPr lang="en-US" sz="1600" dirty="0" err="1"/>
              <a:t>formamide</a:t>
            </a:r>
            <a:r>
              <a:rPr lang="en-US" sz="1600" dirty="0"/>
              <a:t> solution containing the labeled RNA, using 10-15 1A/cm2 of filter. The filter is covered with mineral oil, incubated for 16 </a:t>
            </a:r>
            <a:r>
              <a:rPr lang="en-US" sz="1600" dirty="0" err="1"/>
              <a:t>hr</a:t>
            </a:r>
            <a:r>
              <a:rPr lang="en-US" sz="1600" dirty="0"/>
              <a:t> at 370 to allow hybridization, and then washed for 10 min in a beaker containing chloroform that is gently agitated on a shaking platform. Two more identical chloroform washes are followed by 10 min washes in 6 X SSC, 2 X SSC, and 2 X SSC containing 20 ,</a:t>
            </a:r>
            <a:r>
              <a:rPr lang="en-US" sz="1600" dirty="0" err="1"/>
              <a:t>ug</a:t>
            </a:r>
            <a:r>
              <a:rPr lang="en-US" sz="1600" dirty="0"/>
              <a:t>/ml of pancreatic ribonuclease. If the RNA is 32P-labeled, the filter is blotted to remove excess liquid, covered with Saran Wrap, and placed under Kodak RPS/54 x-ray film for autoradiography. </a:t>
            </a:r>
            <a:endParaRPr lang="en-US" sz="1600" b="1" dirty="0"/>
          </a:p>
        </p:txBody>
      </p:sp>
    </p:spTree>
    <p:extLst>
      <p:ext uri="{BB962C8B-B14F-4D97-AF65-F5344CB8AC3E}">
        <p14:creationId xmlns:p14="http://schemas.microsoft.com/office/powerpoint/2010/main" val="4089372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819400"/>
            <a:ext cx="9144000" cy="9677400"/>
          </a:xfrm>
        </p:spPr>
      </p:pic>
    </p:spTree>
    <p:extLst>
      <p:ext uri="{BB962C8B-B14F-4D97-AF65-F5344CB8AC3E}">
        <p14:creationId xmlns:p14="http://schemas.microsoft.com/office/powerpoint/2010/main" val="31171568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178"/>
            <a:ext cx="5002212" cy="1143000"/>
          </a:xfrm>
          <a:solidFill>
            <a:schemeClr val="bg1"/>
          </a:solidFill>
        </p:spPr>
        <p:txBody>
          <a:bodyPr>
            <a:noAutofit/>
          </a:bodyPr>
          <a:lstStyle/>
          <a:p>
            <a:r>
              <a:rPr lang="en-US" sz="2800" dirty="0"/>
              <a:t>Polymerase chain reaction: a technique for in vitro DNA amplification  </a:t>
            </a:r>
          </a:p>
        </p:txBody>
      </p:sp>
      <p:sp>
        <p:nvSpPr>
          <p:cNvPr id="5" name="Rectangle 4"/>
          <p:cNvSpPr/>
          <p:nvPr/>
        </p:nvSpPr>
        <p:spPr>
          <a:xfrm>
            <a:off x="141916" y="1473737"/>
            <a:ext cx="4924425" cy="6019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n-US" sz="2400" dirty="0">
                <a:solidFill>
                  <a:schemeClr val="tx1"/>
                </a:solidFill>
              </a:rPr>
              <a:t>DNA isolation</a:t>
            </a:r>
          </a:p>
          <a:p>
            <a:pPr marL="285750" indent="-285750">
              <a:buFont typeface="Arial" pitchFamily="34" charset="0"/>
              <a:buChar char="•"/>
            </a:pPr>
            <a:r>
              <a:rPr lang="en-US" sz="2400" dirty="0">
                <a:solidFill>
                  <a:schemeClr val="tx1"/>
                </a:solidFill>
              </a:rPr>
              <a:t>Test tube contain all nucleotides, polymerase enzyme and primer  </a:t>
            </a:r>
          </a:p>
          <a:p>
            <a:pPr marL="285750" indent="-285750">
              <a:buFont typeface="Arial" pitchFamily="34" charset="0"/>
              <a:buChar char="•"/>
            </a:pPr>
            <a:r>
              <a:rPr lang="en-US" sz="2400" dirty="0">
                <a:solidFill>
                  <a:schemeClr val="tx1"/>
                </a:solidFill>
              </a:rPr>
              <a:t>Denaturation of DNA molecule at ~90oC depending on G-C or A-T quantity</a:t>
            </a:r>
          </a:p>
          <a:p>
            <a:pPr marL="285750" indent="-285750">
              <a:buFont typeface="Arial" pitchFamily="34" charset="0"/>
              <a:buChar char="•"/>
            </a:pPr>
            <a:r>
              <a:rPr lang="en-US" sz="2400" dirty="0">
                <a:solidFill>
                  <a:schemeClr val="tx1"/>
                </a:solidFill>
              </a:rPr>
              <a:t>Annealing of primer to DNA at cooling down of test tube</a:t>
            </a:r>
          </a:p>
          <a:p>
            <a:pPr marL="285750" indent="-285750">
              <a:buFont typeface="Arial" pitchFamily="34" charset="0"/>
              <a:buChar char="•"/>
            </a:pPr>
            <a:r>
              <a:rPr lang="en-US" sz="2400" dirty="0">
                <a:solidFill>
                  <a:schemeClr val="tx1"/>
                </a:solidFill>
              </a:rPr>
              <a:t>Extension of new stand  </a:t>
            </a:r>
          </a:p>
          <a:p>
            <a:pPr marL="285750" indent="-285750">
              <a:buFont typeface="Arial" pitchFamily="34" charset="0"/>
              <a:buChar char="•"/>
            </a:pPr>
            <a:r>
              <a:rPr lang="en-US" sz="2400" dirty="0">
                <a:solidFill>
                  <a:schemeClr val="tx1"/>
                </a:solidFill>
              </a:rPr>
              <a:t>Polymerase used in this reaction is a special polymerase obtained </a:t>
            </a:r>
            <a:r>
              <a:rPr lang="en-US" sz="2400" dirty="0" err="1">
                <a:solidFill>
                  <a:schemeClr val="tx1"/>
                </a:solidFill>
              </a:rPr>
              <a:t>fom</a:t>
            </a:r>
            <a:r>
              <a:rPr lang="en-US" sz="2400" dirty="0">
                <a:solidFill>
                  <a:schemeClr val="tx1"/>
                </a:solidFill>
              </a:rPr>
              <a:t> an </a:t>
            </a:r>
            <a:r>
              <a:rPr lang="en-US" sz="2400" dirty="0" err="1">
                <a:solidFill>
                  <a:schemeClr val="tx1"/>
                </a:solidFill>
              </a:rPr>
              <a:t>archaial</a:t>
            </a:r>
            <a:r>
              <a:rPr lang="en-US" sz="2400" dirty="0">
                <a:solidFill>
                  <a:schemeClr val="tx1"/>
                </a:solidFill>
              </a:rPr>
              <a:t> bacteria, called a </a:t>
            </a:r>
            <a:r>
              <a:rPr lang="en-US" sz="2400" dirty="0" err="1">
                <a:solidFill>
                  <a:schemeClr val="tx1"/>
                </a:solidFill>
              </a:rPr>
              <a:t>Taq</a:t>
            </a:r>
            <a:r>
              <a:rPr lang="en-US" sz="2400" dirty="0">
                <a:solidFill>
                  <a:schemeClr val="tx1"/>
                </a:solidFill>
              </a:rPr>
              <a:t> polymerase and is heat resistant </a:t>
            </a:r>
          </a:p>
          <a:p>
            <a:pPr marL="285750" indent="-285750">
              <a:buFont typeface="Arial" pitchFamily="34" charset="0"/>
              <a:buChar char="•"/>
            </a:pPr>
            <a:endParaRPr lang="en-US" sz="2000" dirty="0">
              <a:solidFill>
                <a:schemeClr val="tx1"/>
              </a:solidFill>
            </a:endParaRPr>
          </a:p>
          <a:p>
            <a:pPr marL="285750" indent="-285750">
              <a:buFont typeface="Arial" pitchFamily="34" charset="0"/>
              <a:buChar char="•"/>
            </a:pPr>
            <a:endParaRPr lang="en-US" sz="2000" dirty="0">
              <a:solidFill>
                <a:schemeClr val="tx1"/>
              </a:solidFill>
            </a:endParaRPr>
          </a:p>
          <a:p>
            <a:pPr marL="285750" indent="-285750">
              <a:buFont typeface="Arial" pitchFamily="34" charset="0"/>
              <a:buChar char="•"/>
            </a:pPr>
            <a:endParaRPr lang="en-US" sz="2000" dirty="0">
              <a:solidFill>
                <a:schemeClr val="tx1"/>
              </a:solidFill>
            </a:endParaRPr>
          </a:p>
        </p:txBody>
      </p:sp>
      <p:pic>
        <p:nvPicPr>
          <p:cNvPr id="36" name="Picture 8" descr="20_08-PCR-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3477" y="381000"/>
            <a:ext cx="4200525" cy="6578600"/>
          </a:xfrm>
          <a:prstGeom prst="rect">
            <a:avLst/>
          </a:prstGeom>
          <a:noFill/>
          <a:extLst>
            <a:ext uri="{909E8E84-426E-40DD-AFC4-6F175D3DCCD1}">
              <a14:hiddenFill xmlns:a14="http://schemas.microsoft.com/office/drawing/2010/main">
                <a:solidFill>
                  <a:srgbClr val="FFFFFF"/>
                </a:solidFill>
              </a14:hiddenFill>
            </a:ext>
          </a:extLst>
        </p:spPr>
      </p:pic>
      <p:sp>
        <p:nvSpPr>
          <p:cNvPr id="37" name="Text Box 15"/>
          <p:cNvSpPr txBox="1">
            <a:spLocks noChangeArrowheads="1"/>
          </p:cNvSpPr>
          <p:nvPr/>
        </p:nvSpPr>
        <p:spPr bwMode="auto">
          <a:xfrm>
            <a:off x="7285039" y="404813"/>
            <a:ext cx="112713" cy="101600"/>
          </a:xfrm>
          <a:prstGeom prst="rect">
            <a:avLst/>
          </a:prstGeom>
          <a:noFill/>
          <a:ln>
            <a:noFill/>
          </a:ln>
          <a:effectLst/>
          <a:extLst>
            <a:ext uri="{909E8E84-426E-40DD-AFC4-6F175D3DCCD1}">
              <a14:hiddenFill xmlns:a14="http://schemas.microsoft.com/office/drawing/2010/main">
                <a:solidFill>
                  <a:srgbClr val="5544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nSpc>
                <a:spcPct val="90000"/>
              </a:lnSpc>
            </a:pPr>
            <a:r>
              <a:rPr lang="en-US" altLang="en-US" sz="900" b="1">
                <a:ea typeface="ヒラギノ角ゴ Pro W3" pitchFamily="48" charset="-128"/>
              </a:rPr>
              <a:t>5</a:t>
            </a:r>
            <a:r>
              <a:rPr lang="en-US" altLang="en-US" sz="900" b="1">
                <a:ea typeface="ヒラギノ角ゴ Pro W3" pitchFamily="48" charset="-128"/>
                <a:sym typeface="Symbol" panose="05050102010706020507" pitchFamily="18" charset="2"/>
              </a:rPr>
              <a:t></a:t>
            </a:r>
            <a:endParaRPr lang="en-US" altLang="en-US" sz="900" b="1">
              <a:ea typeface="ヒラギノ角ゴ Pro W3" pitchFamily="48" charset="-128"/>
            </a:endParaRPr>
          </a:p>
        </p:txBody>
      </p:sp>
      <p:sp>
        <p:nvSpPr>
          <p:cNvPr id="38" name="Text Box 16"/>
          <p:cNvSpPr txBox="1">
            <a:spLocks noChangeArrowheads="1"/>
          </p:cNvSpPr>
          <p:nvPr/>
        </p:nvSpPr>
        <p:spPr bwMode="auto">
          <a:xfrm>
            <a:off x="6086475" y="1081088"/>
            <a:ext cx="792162" cy="114300"/>
          </a:xfrm>
          <a:prstGeom prst="rect">
            <a:avLst/>
          </a:prstGeom>
          <a:noFill/>
          <a:ln>
            <a:noFill/>
          </a:ln>
          <a:effectLst/>
          <a:extLst>
            <a:ext uri="{909E8E84-426E-40DD-AFC4-6F175D3DCCD1}">
              <a14:hiddenFill xmlns:a14="http://schemas.microsoft.com/office/drawing/2010/main">
                <a:solidFill>
                  <a:srgbClr val="5544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nSpc>
                <a:spcPct val="90000"/>
              </a:lnSpc>
            </a:pPr>
            <a:r>
              <a:rPr lang="en-US" altLang="en-US" sz="900" b="1">
                <a:ea typeface="ヒラギノ角ゴ Pro W3" pitchFamily="48" charset="-128"/>
              </a:rPr>
              <a:t>Genomic DNA</a:t>
            </a:r>
          </a:p>
        </p:txBody>
      </p:sp>
      <p:sp>
        <p:nvSpPr>
          <p:cNvPr id="39" name="Text Box 17"/>
          <p:cNvSpPr txBox="1">
            <a:spLocks noChangeArrowheads="1"/>
          </p:cNvSpPr>
          <p:nvPr/>
        </p:nvSpPr>
        <p:spPr bwMode="auto">
          <a:xfrm>
            <a:off x="5049839" y="458788"/>
            <a:ext cx="950913" cy="120650"/>
          </a:xfrm>
          <a:prstGeom prst="rect">
            <a:avLst/>
          </a:prstGeom>
          <a:noFill/>
          <a:ln>
            <a:noFill/>
          </a:ln>
          <a:effectLst/>
          <a:extLst>
            <a:ext uri="{909E8E84-426E-40DD-AFC4-6F175D3DCCD1}">
              <a14:hiddenFill xmlns:a14="http://schemas.microsoft.com/office/drawing/2010/main">
                <a:solidFill>
                  <a:srgbClr val="5544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nSpc>
                <a:spcPct val="90000"/>
              </a:lnSpc>
            </a:pPr>
            <a:r>
              <a:rPr lang="en-US" altLang="en-US" sz="1100" b="1">
                <a:solidFill>
                  <a:srgbClr val="563A84"/>
                </a:solidFill>
                <a:ea typeface="ヒラギノ角ゴ Pro W3" pitchFamily="48" charset="-128"/>
              </a:rPr>
              <a:t>TECHNIQUE</a:t>
            </a:r>
            <a:endParaRPr lang="en-US" altLang="en-US" sz="1100" b="1">
              <a:ea typeface="ヒラギノ角ゴ Pro W3" pitchFamily="48" charset="-128"/>
            </a:endParaRPr>
          </a:p>
        </p:txBody>
      </p:sp>
      <p:sp>
        <p:nvSpPr>
          <p:cNvPr id="40" name="Text Box 18"/>
          <p:cNvSpPr txBox="1">
            <a:spLocks noChangeArrowheads="1"/>
          </p:cNvSpPr>
          <p:nvPr/>
        </p:nvSpPr>
        <p:spPr bwMode="auto">
          <a:xfrm>
            <a:off x="5064127" y="2632077"/>
            <a:ext cx="581025" cy="536575"/>
          </a:xfrm>
          <a:prstGeom prst="rect">
            <a:avLst/>
          </a:prstGeom>
          <a:noFill/>
          <a:ln>
            <a:noFill/>
          </a:ln>
          <a:effectLst/>
          <a:extLst>
            <a:ext uri="{909E8E84-426E-40DD-AFC4-6F175D3DCCD1}">
              <a14:hiddenFill xmlns:a14="http://schemas.microsoft.com/office/drawing/2010/main">
                <a:solidFill>
                  <a:srgbClr val="5544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ctr"/>
            <a:r>
              <a:rPr lang="en-US" altLang="en-US" sz="900" b="1" dirty="0">
                <a:ea typeface="ヒラギノ角ゴ Pro W3" pitchFamily="48" charset="-128"/>
              </a:rPr>
              <a:t>Cycle 1</a:t>
            </a:r>
            <a:br>
              <a:rPr lang="en-US" altLang="en-US" sz="900" b="1" dirty="0">
                <a:ea typeface="ヒラギノ角ゴ Pro W3" pitchFamily="48" charset="-128"/>
              </a:rPr>
            </a:br>
            <a:r>
              <a:rPr lang="en-US" altLang="en-US" sz="900" b="1" dirty="0">
                <a:ea typeface="ヒラギノ角ゴ Pro W3" pitchFamily="48" charset="-128"/>
              </a:rPr>
              <a:t>yields</a:t>
            </a:r>
          </a:p>
          <a:p>
            <a:pPr algn="ctr"/>
            <a:r>
              <a:rPr lang="en-US" altLang="en-US" sz="900" b="1" dirty="0">
                <a:ea typeface="ヒラギノ角ゴ Pro W3" pitchFamily="48" charset="-128"/>
              </a:rPr>
              <a:t>2</a:t>
            </a:r>
          </a:p>
          <a:p>
            <a:pPr algn="ctr"/>
            <a:r>
              <a:rPr lang="en-US" altLang="en-US" sz="900" b="1" dirty="0">
                <a:ea typeface="ヒラギノ角ゴ Pro W3" pitchFamily="48" charset="-128"/>
              </a:rPr>
              <a:t>molecules</a:t>
            </a:r>
          </a:p>
        </p:txBody>
      </p:sp>
      <p:sp>
        <p:nvSpPr>
          <p:cNvPr id="41" name="Text Box 19"/>
          <p:cNvSpPr txBox="1">
            <a:spLocks noChangeArrowheads="1"/>
          </p:cNvSpPr>
          <p:nvPr/>
        </p:nvSpPr>
        <p:spPr bwMode="auto">
          <a:xfrm>
            <a:off x="6032500" y="1460500"/>
            <a:ext cx="792162" cy="114300"/>
          </a:xfrm>
          <a:prstGeom prst="rect">
            <a:avLst/>
          </a:prstGeom>
          <a:noFill/>
          <a:ln>
            <a:noFill/>
          </a:ln>
          <a:effectLst/>
          <a:extLst>
            <a:ext uri="{909E8E84-426E-40DD-AFC4-6F175D3DCCD1}">
              <a14:hiddenFill xmlns:a14="http://schemas.microsoft.com/office/drawing/2010/main">
                <a:solidFill>
                  <a:srgbClr val="5544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nSpc>
                <a:spcPct val="90000"/>
              </a:lnSpc>
            </a:pPr>
            <a:r>
              <a:rPr lang="en-US" altLang="en-US" sz="900" b="1">
                <a:ea typeface="ヒラギノ角ゴ Pro W3" pitchFamily="48" charset="-128"/>
              </a:rPr>
              <a:t>Denaturation</a:t>
            </a:r>
          </a:p>
        </p:txBody>
      </p:sp>
      <p:sp>
        <p:nvSpPr>
          <p:cNvPr id="42" name="Text Box 20"/>
          <p:cNvSpPr txBox="1">
            <a:spLocks noChangeArrowheads="1"/>
          </p:cNvSpPr>
          <p:nvPr/>
        </p:nvSpPr>
        <p:spPr bwMode="auto">
          <a:xfrm>
            <a:off x="6034089" y="2365375"/>
            <a:ext cx="792163" cy="114300"/>
          </a:xfrm>
          <a:prstGeom prst="rect">
            <a:avLst/>
          </a:prstGeom>
          <a:noFill/>
          <a:ln>
            <a:noFill/>
          </a:ln>
          <a:effectLst/>
          <a:extLst>
            <a:ext uri="{909E8E84-426E-40DD-AFC4-6F175D3DCCD1}">
              <a14:hiddenFill xmlns:a14="http://schemas.microsoft.com/office/drawing/2010/main">
                <a:solidFill>
                  <a:srgbClr val="5544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nSpc>
                <a:spcPct val="90000"/>
              </a:lnSpc>
            </a:pPr>
            <a:r>
              <a:rPr lang="en-US" altLang="en-US" sz="900" b="1">
                <a:ea typeface="ヒラギノ角ゴ Pro W3" pitchFamily="48" charset="-128"/>
              </a:rPr>
              <a:t>Annealing</a:t>
            </a:r>
          </a:p>
        </p:txBody>
      </p:sp>
      <p:sp>
        <p:nvSpPr>
          <p:cNvPr id="43" name="Text Box 21"/>
          <p:cNvSpPr txBox="1">
            <a:spLocks noChangeArrowheads="1"/>
          </p:cNvSpPr>
          <p:nvPr/>
        </p:nvSpPr>
        <p:spPr bwMode="auto">
          <a:xfrm>
            <a:off x="6030914" y="3390900"/>
            <a:ext cx="792163" cy="114300"/>
          </a:xfrm>
          <a:prstGeom prst="rect">
            <a:avLst/>
          </a:prstGeom>
          <a:noFill/>
          <a:ln>
            <a:noFill/>
          </a:ln>
          <a:effectLst/>
          <a:extLst>
            <a:ext uri="{909E8E84-426E-40DD-AFC4-6F175D3DCCD1}">
              <a14:hiddenFill xmlns:a14="http://schemas.microsoft.com/office/drawing/2010/main">
                <a:solidFill>
                  <a:srgbClr val="5544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nSpc>
                <a:spcPct val="90000"/>
              </a:lnSpc>
            </a:pPr>
            <a:r>
              <a:rPr lang="en-US" altLang="en-US" sz="900" b="1">
                <a:ea typeface="ヒラギノ角ゴ Pro W3" pitchFamily="48" charset="-128"/>
              </a:rPr>
              <a:t>Extension</a:t>
            </a:r>
          </a:p>
        </p:txBody>
      </p:sp>
      <p:sp>
        <p:nvSpPr>
          <p:cNvPr id="44" name="Text Box 22"/>
          <p:cNvSpPr txBox="1">
            <a:spLocks noChangeArrowheads="1"/>
          </p:cNvSpPr>
          <p:nvPr/>
        </p:nvSpPr>
        <p:spPr bwMode="auto">
          <a:xfrm>
            <a:off x="5057777" y="4826002"/>
            <a:ext cx="581025" cy="536575"/>
          </a:xfrm>
          <a:prstGeom prst="rect">
            <a:avLst/>
          </a:prstGeom>
          <a:noFill/>
          <a:ln>
            <a:noFill/>
          </a:ln>
          <a:effectLst/>
          <a:extLst>
            <a:ext uri="{909E8E84-426E-40DD-AFC4-6F175D3DCCD1}">
              <a14:hiddenFill xmlns:a14="http://schemas.microsoft.com/office/drawing/2010/main">
                <a:solidFill>
                  <a:srgbClr val="5544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ctr"/>
            <a:r>
              <a:rPr lang="en-US" altLang="en-US" sz="900" b="1">
                <a:ea typeface="ヒラギノ角ゴ Pro W3" pitchFamily="48" charset="-128"/>
              </a:rPr>
              <a:t>Cycle 2</a:t>
            </a:r>
            <a:br>
              <a:rPr lang="en-US" altLang="en-US" sz="900" b="1">
                <a:ea typeface="ヒラギノ角ゴ Pro W3" pitchFamily="48" charset="-128"/>
              </a:rPr>
            </a:br>
            <a:r>
              <a:rPr lang="en-US" altLang="en-US" sz="900" b="1">
                <a:ea typeface="ヒラギノ角ゴ Pro W3" pitchFamily="48" charset="-128"/>
              </a:rPr>
              <a:t>yields</a:t>
            </a:r>
          </a:p>
          <a:p>
            <a:pPr algn="ctr"/>
            <a:r>
              <a:rPr lang="en-US" altLang="en-US" sz="900" b="1">
                <a:ea typeface="ヒラギノ角ゴ Pro W3" pitchFamily="48" charset="-128"/>
              </a:rPr>
              <a:t>4</a:t>
            </a:r>
          </a:p>
          <a:p>
            <a:pPr algn="ctr"/>
            <a:r>
              <a:rPr lang="en-US" altLang="en-US" sz="900" b="1">
                <a:ea typeface="ヒラギノ角ゴ Pro W3" pitchFamily="48" charset="-128"/>
              </a:rPr>
              <a:t>molecules</a:t>
            </a:r>
          </a:p>
        </p:txBody>
      </p:sp>
      <p:sp>
        <p:nvSpPr>
          <p:cNvPr id="45" name="Text Box 23"/>
          <p:cNvSpPr txBox="1">
            <a:spLocks noChangeArrowheads="1"/>
          </p:cNvSpPr>
          <p:nvPr/>
        </p:nvSpPr>
        <p:spPr bwMode="auto">
          <a:xfrm>
            <a:off x="5002212" y="5665788"/>
            <a:ext cx="685800" cy="1066800"/>
          </a:xfrm>
          <a:prstGeom prst="rect">
            <a:avLst/>
          </a:prstGeom>
          <a:noFill/>
          <a:ln>
            <a:noFill/>
          </a:ln>
          <a:effectLst/>
          <a:extLst>
            <a:ext uri="{909E8E84-426E-40DD-AFC4-6F175D3DCCD1}">
              <a14:hiddenFill xmlns:a14="http://schemas.microsoft.com/office/drawing/2010/main">
                <a:solidFill>
                  <a:srgbClr val="5544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ctr"/>
            <a:r>
              <a:rPr lang="en-US" altLang="en-US" sz="900" b="1">
                <a:ea typeface="ヒラギノ角ゴ Pro W3" pitchFamily="48" charset="-128"/>
              </a:rPr>
              <a:t>Cycle 3</a:t>
            </a:r>
            <a:br>
              <a:rPr lang="en-US" altLang="en-US" sz="900" b="1">
                <a:ea typeface="ヒラギノ角ゴ Pro W3" pitchFamily="48" charset="-128"/>
              </a:rPr>
            </a:br>
            <a:r>
              <a:rPr lang="en-US" altLang="en-US" sz="900" b="1">
                <a:ea typeface="ヒラギノ角ゴ Pro W3" pitchFamily="48" charset="-128"/>
              </a:rPr>
              <a:t>yields 8</a:t>
            </a:r>
          </a:p>
          <a:p>
            <a:pPr algn="ctr"/>
            <a:r>
              <a:rPr lang="en-US" altLang="en-US" sz="900" b="1">
                <a:ea typeface="ヒラギノ角ゴ Pro W3" pitchFamily="48" charset="-128"/>
              </a:rPr>
              <a:t>molecules;</a:t>
            </a:r>
            <a:br>
              <a:rPr lang="en-US" altLang="en-US" sz="900" b="1">
                <a:ea typeface="ヒラギノ角ゴ Pro W3" pitchFamily="48" charset="-128"/>
              </a:rPr>
            </a:br>
            <a:r>
              <a:rPr lang="en-US" altLang="en-US" sz="900" b="1">
                <a:ea typeface="ヒラギノ角ゴ Pro W3" pitchFamily="48" charset="-128"/>
              </a:rPr>
              <a:t>2 molecules</a:t>
            </a:r>
            <a:br>
              <a:rPr lang="en-US" altLang="en-US" sz="900" b="1">
                <a:ea typeface="ヒラギノ角ゴ Pro W3" pitchFamily="48" charset="-128"/>
              </a:rPr>
            </a:br>
            <a:r>
              <a:rPr lang="en-US" altLang="en-US" sz="900" b="1">
                <a:ea typeface="ヒラギノ角ゴ Pro W3" pitchFamily="48" charset="-128"/>
              </a:rPr>
              <a:t>(in white</a:t>
            </a:r>
            <a:br>
              <a:rPr lang="en-US" altLang="en-US" sz="900" b="1">
                <a:ea typeface="ヒラギノ角ゴ Pro W3" pitchFamily="48" charset="-128"/>
              </a:rPr>
            </a:br>
            <a:r>
              <a:rPr lang="en-US" altLang="en-US" sz="900" b="1">
                <a:ea typeface="ヒラギノ角ゴ Pro W3" pitchFamily="48" charset="-128"/>
              </a:rPr>
              <a:t>boxes)</a:t>
            </a:r>
            <a:br>
              <a:rPr lang="en-US" altLang="en-US" sz="900" b="1">
                <a:ea typeface="ヒラギノ角ゴ Pro W3" pitchFamily="48" charset="-128"/>
              </a:rPr>
            </a:br>
            <a:r>
              <a:rPr lang="en-US" altLang="en-US" sz="900" b="1">
                <a:ea typeface="ヒラギノ角ゴ Pro W3" pitchFamily="48" charset="-128"/>
              </a:rPr>
              <a:t>match target</a:t>
            </a:r>
            <a:br>
              <a:rPr lang="en-US" altLang="en-US" sz="900" b="1">
                <a:ea typeface="ヒラギノ角ゴ Pro W3" pitchFamily="48" charset="-128"/>
              </a:rPr>
            </a:br>
            <a:r>
              <a:rPr lang="en-US" altLang="en-US" sz="900" b="1">
                <a:ea typeface="ヒラギノ角ゴ Pro W3" pitchFamily="48" charset="-128"/>
              </a:rPr>
              <a:t>sequence</a:t>
            </a:r>
          </a:p>
        </p:txBody>
      </p:sp>
      <p:sp>
        <p:nvSpPr>
          <p:cNvPr id="46" name="Text Box 24"/>
          <p:cNvSpPr txBox="1">
            <a:spLocks noChangeArrowheads="1"/>
          </p:cNvSpPr>
          <p:nvPr/>
        </p:nvSpPr>
        <p:spPr bwMode="auto">
          <a:xfrm>
            <a:off x="7675562" y="658813"/>
            <a:ext cx="534988" cy="239712"/>
          </a:xfrm>
          <a:prstGeom prst="rect">
            <a:avLst/>
          </a:prstGeom>
          <a:noFill/>
          <a:ln>
            <a:noFill/>
          </a:ln>
          <a:effectLst/>
          <a:extLst>
            <a:ext uri="{909E8E84-426E-40DD-AFC4-6F175D3DCCD1}">
              <a14:hiddenFill xmlns:a14="http://schemas.microsoft.com/office/drawing/2010/main">
                <a:solidFill>
                  <a:srgbClr val="5544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r>
              <a:rPr lang="en-US" altLang="en-US" sz="900" b="1">
                <a:ea typeface="ヒラギノ角ゴ Pro W3" pitchFamily="48" charset="-128"/>
              </a:rPr>
              <a:t>Target</a:t>
            </a:r>
            <a:br>
              <a:rPr lang="en-US" altLang="en-US" sz="900" b="1">
                <a:ea typeface="ヒラギノ角ゴ Pro W3" pitchFamily="48" charset="-128"/>
              </a:rPr>
            </a:br>
            <a:r>
              <a:rPr lang="en-US" altLang="en-US" sz="900" b="1">
                <a:ea typeface="ヒラギノ角ゴ Pro W3" pitchFamily="48" charset="-128"/>
              </a:rPr>
              <a:t>sequence</a:t>
            </a:r>
          </a:p>
        </p:txBody>
      </p:sp>
      <p:sp>
        <p:nvSpPr>
          <p:cNvPr id="47" name="Text Box 25"/>
          <p:cNvSpPr txBox="1">
            <a:spLocks noChangeArrowheads="1"/>
          </p:cNvSpPr>
          <p:nvPr/>
        </p:nvSpPr>
        <p:spPr bwMode="auto">
          <a:xfrm>
            <a:off x="7275512" y="2809875"/>
            <a:ext cx="431800" cy="109538"/>
          </a:xfrm>
          <a:prstGeom prst="rect">
            <a:avLst/>
          </a:prstGeom>
          <a:noFill/>
          <a:ln>
            <a:noFill/>
          </a:ln>
          <a:effectLst/>
          <a:extLst>
            <a:ext uri="{909E8E84-426E-40DD-AFC4-6F175D3DCCD1}">
              <a14:hiddenFill xmlns:a14="http://schemas.microsoft.com/office/drawing/2010/main">
                <a:solidFill>
                  <a:srgbClr val="5544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nSpc>
                <a:spcPct val="90000"/>
              </a:lnSpc>
            </a:pPr>
            <a:r>
              <a:rPr lang="en-US" altLang="en-US" sz="900" b="1">
                <a:ea typeface="ヒラギノ角ゴ Pro W3" pitchFamily="48" charset="-128"/>
              </a:rPr>
              <a:t>Primers</a:t>
            </a:r>
          </a:p>
        </p:txBody>
      </p:sp>
      <p:sp>
        <p:nvSpPr>
          <p:cNvPr id="48" name="Text Box 26"/>
          <p:cNvSpPr txBox="1">
            <a:spLocks noChangeArrowheads="1"/>
          </p:cNvSpPr>
          <p:nvPr/>
        </p:nvSpPr>
        <p:spPr bwMode="auto">
          <a:xfrm>
            <a:off x="7305675" y="3749675"/>
            <a:ext cx="406400" cy="388938"/>
          </a:xfrm>
          <a:prstGeom prst="rect">
            <a:avLst/>
          </a:prstGeom>
          <a:noFill/>
          <a:ln>
            <a:noFill/>
          </a:ln>
          <a:effectLst/>
          <a:extLst>
            <a:ext uri="{909E8E84-426E-40DD-AFC4-6F175D3DCCD1}">
              <a14:hiddenFill xmlns:a14="http://schemas.microsoft.com/office/drawing/2010/main">
                <a:solidFill>
                  <a:srgbClr val="5544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r>
              <a:rPr lang="en-US" altLang="en-US" sz="900" b="1">
                <a:ea typeface="ヒラギノ角ゴ Pro W3" pitchFamily="48" charset="-128"/>
              </a:rPr>
              <a:t>New</a:t>
            </a:r>
            <a:br>
              <a:rPr lang="en-US" altLang="en-US" sz="900" b="1">
                <a:ea typeface="ヒラギノ角ゴ Pro W3" pitchFamily="48" charset="-128"/>
              </a:rPr>
            </a:br>
            <a:r>
              <a:rPr lang="en-US" altLang="en-US" sz="900" b="1">
                <a:ea typeface="ヒラギノ角ゴ Pro W3" pitchFamily="48" charset="-128"/>
              </a:rPr>
              <a:t>nucleo-</a:t>
            </a:r>
            <a:br>
              <a:rPr lang="en-US" altLang="en-US" sz="900" b="1">
                <a:ea typeface="ヒラギノ角ゴ Pro W3" pitchFamily="48" charset="-128"/>
              </a:rPr>
            </a:br>
            <a:r>
              <a:rPr lang="en-US" altLang="en-US" sz="900" b="1">
                <a:ea typeface="ヒラギノ角ゴ Pro W3" pitchFamily="48" charset="-128"/>
              </a:rPr>
              <a:t>tides</a:t>
            </a:r>
          </a:p>
        </p:txBody>
      </p:sp>
      <p:sp>
        <p:nvSpPr>
          <p:cNvPr id="49" name="Text Box 27"/>
          <p:cNvSpPr txBox="1">
            <a:spLocks noChangeArrowheads="1"/>
          </p:cNvSpPr>
          <p:nvPr/>
        </p:nvSpPr>
        <p:spPr bwMode="auto">
          <a:xfrm>
            <a:off x="7591425" y="403225"/>
            <a:ext cx="93662" cy="95250"/>
          </a:xfrm>
          <a:prstGeom prst="rect">
            <a:avLst/>
          </a:prstGeom>
          <a:noFill/>
          <a:ln>
            <a:noFill/>
          </a:ln>
          <a:effectLst/>
          <a:extLst>
            <a:ext uri="{909E8E84-426E-40DD-AFC4-6F175D3DCCD1}">
              <a14:hiddenFill xmlns:a14="http://schemas.microsoft.com/office/drawing/2010/main">
                <a:solidFill>
                  <a:srgbClr val="5544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nSpc>
                <a:spcPct val="90000"/>
              </a:lnSpc>
            </a:pPr>
            <a:r>
              <a:rPr lang="en-US" altLang="en-US" sz="900" b="1">
                <a:ea typeface="ヒラギノ角ゴ Pro W3" pitchFamily="48" charset="-128"/>
              </a:rPr>
              <a:t>3</a:t>
            </a:r>
            <a:r>
              <a:rPr lang="en-US" altLang="en-US" sz="900" b="1">
                <a:ea typeface="ヒラギノ角ゴ Pro W3" pitchFamily="48" charset="-128"/>
                <a:sym typeface="Symbol" panose="05050102010706020507" pitchFamily="18" charset="2"/>
              </a:rPr>
              <a:t></a:t>
            </a:r>
            <a:endParaRPr lang="en-US" altLang="en-US" sz="900" b="1">
              <a:ea typeface="ヒラギノ角ゴ Pro W3" pitchFamily="48" charset="-128"/>
            </a:endParaRPr>
          </a:p>
        </p:txBody>
      </p:sp>
      <p:sp>
        <p:nvSpPr>
          <p:cNvPr id="50" name="Text Box 28"/>
          <p:cNvSpPr txBox="1">
            <a:spLocks noChangeArrowheads="1"/>
          </p:cNvSpPr>
          <p:nvPr/>
        </p:nvSpPr>
        <p:spPr bwMode="auto">
          <a:xfrm>
            <a:off x="7288214" y="1076325"/>
            <a:ext cx="93663" cy="95250"/>
          </a:xfrm>
          <a:prstGeom prst="rect">
            <a:avLst/>
          </a:prstGeom>
          <a:noFill/>
          <a:ln>
            <a:noFill/>
          </a:ln>
          <a:effectLst/>
          <a:extLst>
            <a:ext uri="{909E8E84-426E-40DD-AFC4-6F175D3DCCD1}">
              <a14:hiddenFill xmlns:a14="http://schemas.microsoft.com/office/drawing/2010/main">
                <a:solidFill>
                  <a:srgbClr val="5544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nSpc>
                <a:spcPct val="90000"/>
              </a:lnSpc>
            </a:pPr>
            <a:r>
              <a:rPr lang="en-US" altLang="en-US" sz="900" b="1">
                <a:ea typeface="ヒラギノ角ゴ Pro W3" pitchFamily="48" charset="-128"/>
              </a:rPr>
              <a:t>3</a:t>
            </a:r>
            <a:r>
              <a:rPr lang="en-US" altLang="en-US" sz="900" b="1">
                <a:ea typeface="ヒラギノ角ゴ Pro W3" pitchFamily="48" charset="-128"/>
                <a:sym typeface="Symbol" panose="05050102010706020507" pitchFamily="18" charset="2"/>
              </a:rPr>
              <a:t></a:t>
            </a:r>
            <a:endParaRPr lang="en-US" altLang="en-US" sz="900" b="1">
              <a:ea typeface="ヒラギノ角ゴ Pro W3" pitchFamily="48" charset="-128"/>
            </a:endParaRPr>
          </a:p>
        </p:txBody>
      </p:sp>
      <p:sp>
        <p:nvSpPr>
          <p:cNvPr id="51" name="Text Box 29"/>
          <p:cNvSpPr txBox="1">
            <a:spLocks noChangeArrowheads="1"/>
          </p:cNvSpPr>
          <p:nvPr/>
        </p:nvSpPr>
        <p:spPr bwMode="auto">
          <a:xfrm>
            <a:off x="7053264" y="2133600"/>
            <a:ext cx="93663" cy="95250"/>
          </a:xfrm>
          <a:prstGeom prst="rect">
            <a:avLst/>
          </a:prstGeom>
          <a:noFill/>
          <a:ln>
            <a:noFill/>
          </a:ln>
          <a:effectLst/>
          <a:extLst>
            <a:ext uri="{909E8E84-426E-40DD-AFC4-6F175D3DCCD1}">
              <a14:hiddenFill xmlns:a14="http://schemas.microsoft.com/office/drawing/2010/main">
                <a:solidFill>
                  <a:srgbClr val="5544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nSpc>
                <a:spcPct val="90000"/>
              </a:lnSpc>
            </a:pPr>
            <a:r>
              <a:rPr lang="en-US" altLang="en-US" sz="900" b="1">
                <a:ea typeface="ヒラギノ角ゴ Pro W3" pitchFamily="48" charset="-128"/>
              </a:rPr>
              <a:t>3</a:t>
            </a:r>
            <a:r>
              <a:rPr lang="en-US" altLang="en-US" sz="900" b="1">
                <a:ea typeface="ヒラギノ角ゴ Pro W3" pitchFamily="48" charset="-128"/>
                <a:sym typeface="Symbol" panose="05050102010706020507" pitchFamily="18" charset="2"/>
              </a:rPr>
              <a:t></a:t>
            </a:r>
            <a:endParaRPr lang="en-US" altLang="en-US" sz="900" b="1">
              <a:ea typeface="ヒラギノ角ゴ Pro W3" pitchFamily="48" charset="-128"/>
            </a:endParaRPr>
          </a:p>
        </p:txBody>
      </p:sp>
      <p:sp>
        <p:nvSpPr>
          <p:cNvPr id="52" name="Text Box 30"/>
          <p:cNvSpPr txBox="1">
            <a:spLocks noChangeArrowheads="1"/>
          </p:cNvSpPr>
          <p:nvPr/>
        </p:nvSpPr>
        <p:spPr bwMode="auto">
          <a:xfrm>
            <a:off x="7820025" y="1450975"/>
            <a:ext cx="93662" cy="95250"/>
          </a:xfrm>
          <a:prstGeom prst="rect">
            <a:avLst/>
          </a:prstGeom>
          <a:noFill/>
          <a:ln>
            <a:noFill/>
          </a:ln>
          <a:effectLst/>
          <a:extLst>
            <a:ext uri="{909E8E84-426E-40DD-AFC4-6F175D3DCCD1}">
              <a14:hiddenFill xmlns:a14="http://schemas.microsoft.com/office/drawing/2010/main">
                <a:solidFill>
                  <a:srgbClr val="5544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nSpc>
                <a:spcPct val="90000"/>
              </a:lnSpc>
            </a:pPr>
            <a:r>
              <a:rPr lang="en-US" altLang="en-US" sz="900" b="1">
                <a:ea typeface="ヒラギノ角ゴ Pro W3" pitchFamily="48" charset="-128"/>
              </a:rPr>
              <a:t>3</a:t>
            </a:r>
            <a:r>
              <a:rPr lang="en-US" altLang="en-US" sz="900" b="1">
                <a:ea typeface="ヒラギノ角ゴ Pro W3" pitchFamily="48" charset="-128"/>
                <a:sym typeface="Symbol" panose="05050102010706020507" pitchFamily="18" charset="2"/>
              </a:rPr>
              <a:t></a:t>
            </a:r>
            <a:endParaRPr lang="en-US" altLang="en-US" sz="900" b="1">
              <a:ea typeface="ヒラギノ角ゴ Pro W3" pitchFamily="48" charset="-128"/>
            </a:endParaRPr>
          </a:p>
        </p:txBody>
      </p:sp>
      <p:sp>
        <p:nvSpPr>
          <p:cNvPr id="53" name="Text Box 31"/>
          <p:cNvSpPr txBox="1">
            <a:spLocks noChangeArrowheads="1"/>
          </p:cNvSpPr>
          <p:nvPr/>
        </p:nvSpPr>
        <p:spPr bwMode="auto">
          <a:xfrm>
            <a:off x="7586664" y="1076325"/>
            <a:ext cx="112713" cy="101600"/>
          </a:xfrm>
          <a:prstGeom prst="rect">
            <a:avLst/>
          </a:prstGeom>
          <a:noFill/>
          <a:ln>
            <a:noFill/>
          </a:ln>
          <a:effectLst/>
          <a:extLst>
            <a:ext uri="{909E8E84-426E-40DD-AFC4-6F175D3DCCD1}">
              <a14:hiddenFill xmlns:a14="http://schemas.microsoft.com/office/drawing/2010/main">
                <a:solidFill>
                  <a:srgbClr val="5544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nSpc>
                <a:spcPct val="90000"/>
              </a:lnSpc>
            </a:pPr>
            <a:r>
              <a:rPr lang="en-US" altLang="en-US" sz="900" b="1">
                <a:ea typeface="ヒラギノ角ゴ Pro W3" pitchFamily="48" charset="-128"/>
              </a:rPr>
              <a:t>5</a:t>
            </a:r>
            <a:r>
              <a:rPr lang="en-US" altLang="en-US" sz="900" b="1">
                <a:ea typeface="ヒラギノ角ゴ Pro W3" pitchFamily="48" charset="-128"/>
                <a:sym typeface="Symbol" panose="05050102010706020507" pitchFamily="18" charset="2"/>
              </a:rPr>
              <a:t></a:t>
            </a:r>
            <a:endParaRPr lang="en-US" altLang="en-US" sz="900" b="1">
              <a:ea typeface="ヒラギノ角ゴ Pro W3" pitchFamily="48" charset="-128"/>
            </a:endParaRPr>
          </a:p>
        </p:txBody>
      </p:sp>
      <p:sp>
        <p:nvSpPr>
          <p:cNvPr id="54" name="Text Box 32"/>
          <p:cNvSpPr txBox="1">
            <a:spLocks noChangeArrowheads="1"/>
          </p:cNvSpPr>
          <p:nvPr/>
        </p:nvSpPr>
        <p:spPr bwMode="auto">
          <a:xfrm>
            <a:off x="7820025" y="2132013"/>
            <a:ext cx="112712" cy="101600"/>
          </a:xfrm>
          <a:prstGeom prst="rect">
            <a:avLst/>
          </a:prstGeom>
          <a:noFill/>
          <a:ln>
            <a:noFill/>
          </a:ln>
          <a:effectLst/>
          <a:extLst>
            <a:ext uri="{909E8E84-426E-40DD-AFC4-6F175D3DCCD1}">
              <a14:hiddenFill xmlns:a14="http://schemas.microsoft.com/office/drawing/2010/main">
                <a:solidFill>
                  <a:srgbClr val="5544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nSpc>
                <a:spcPct val="90000"/>
              </a:lnSpc>
            </a:pPr>
            <a:r>
              <a:rPr lang="en-US" altLang="en-US" sz="900" b="1">
                <a:ea typeface="ヒラギノ角ゴ Pro W3" pitchFamily="48" charset="-128"/>
              </a:rPr>
              <a:t>5</a:t>
            </a:r>
            <a:r>
              <a:rPr lang="en-US" altLang="en-US" sz="900" b="1">
                <a:ea typeface="ヒラギノ角ゴ Pro W3" pitchFamily="48" charset="-128"/>
                <a:sym typeface="Symbol" panose="05050102010706020507" pitchFamily="18" charset="2"/>
              </a:rPr>
              <a:t></a:t>
            </a:r>
            <a:endParaRPr lang="en-US" altLang="en-US" sz="900" b="1">
              <a:ea typeface="ヒラギノ角ゴ Pro W3" pitchFamily="48" charset="-128"/>
            </a:endParaRPr>
          </a:p>
        </p:txBody>
      </p:sp>
      <p:sp>
        <p:nvSpPr>
          <p:cNvPr id="55" name="Text Box 33"/>
          <p:cNvSpPr txBox="1">
            <a:spLocks noChangeArrowheads="1"/>
          </p:cNvSpPr>
          <p:nvPr/>
        </p:nvSpPr>
        <p:spPr bwMode="auto">
          <a:xfrm>
            <a:off x="7050089" y="1450975"/>
            <a:ext cx="112713" cy="101600"/>
          </a:xfrm>
          <a:prstGeom prst="rect">
            <a:avLst/>
          </a:prstGeom>
          <a:noFill/>
          <a:ln>
            <a:noFill/>
          </a:ln>
          <a:effectLst/>
          <a:extLst>
            <a:ext uri="{909E8E84-426E-40DD-AFC4-6F175D3DCCD1}">
              <a14:hiddenFill xmlns:a14="http://schemas.microsoft.com/office/drawing/2010/main">
                <a:solidFill>
                  <a:srgbClr val="5544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nSpc>
                <a:spcPct val="90000"/>
              </a:lnSpc>
            </a:pPr>
            <a:r>
              <a:rPr lang="en-US" altLang="en-US" sz="900" b="1">
                <a:ea typeface="ヒラギノ角ゴ Pro W3" pitchFamily="48" charset="-128"/>
              </a:rPr>
              <a:t>5</a:t>
            </a:r>
            <a:r>
              <a:rPr lang="en-US" altLang="en-US" sz="900" b="1">
                <a:ea typeface="ヒラギノ角ゴ Pro W3" pitchFamily="48" charset="-128"/>
                <a:sym typeface="Symbol" panose="05050102010706020507" pitchFamily="18" charset="2"/>
              </a:rPr>
              <a:t></a:t>
            </a:r>
            <a:endParaRPr lang="en-US" altLang="en-US" sz="900" b="1">
              <a:ea typeface="ヒラギノ角ゴ Pro W3" pitchFamily="48" charset="-128"/>
            </a:endParaRPr>
          </a:p>
        </p:txBody>
      </p:sp>
      <p:sp>
        <p:nvSpPr>
          <p:cNvPr id="56" name="Line 35"/>
          <p:cNvSpPr>
            <a:spLocks noChangeShapeType="1"/>
          </p:cNvSpPr>
          <p:nvPr/>
        </p:nvSpPr>
        <p:spPr bwMode="auto">
          <a:xfrm flipH="1">
            <a:off x="7572375" y="2662238"/>
            <a:ext cx="169862" cy="1524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AutoShape 39"/>
          <p:cNvSpPr>
            <a:spLocks/>
          </p:cNvSpPr>
          <p:nvPr/>
        </p:nvSpPr>
        <p:spPr bwMode="auto">
          <a:xfrm>
            <a:off x="5684837" y="1300163"/>
            <a:ext cx="134938" cy="3162300"/>
          </a:xfrm>
          <a:prstGeom prst="leftBrace">
            <a:avLst>
              <a:gd name="adj1" fmla="val 195293"/>
              <a:gd name="adj2" fmla="val 50000"/>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p>
        </p:txBody>
      </p:sp>
      <p:sp>
        <p:nvSpPr>
          <p:cNvPr id="58" name="AutoShape 40"/>
          <p:cNvSpPr>
            <a:spLocks/>
          </p:cNvSpPr>
          <p:nvPr/>
        </p:nvSpPr>
        <p:spPr bwMode="auto">
          <a:xfrm>
            <a:off x="5715000" y="4538665"/>
            <a:ext cx="63500" cy="1062037"/>
          </a:xfrm>
          <a:prstGeom prst="leftBrace">
            <a:avLst>
              <a:gd name="adj1" fmla="val 139375"/>
              <a:gd name="adj2" fmla="val 50000"/>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AutoShape 41"/>
          <p:cNvSpPr>
            <a:spLocks/>
          </p:cNvSpPr>
          <p:nvPr/>
        </p:nvSpPr>
        <p:spPr bwMode="auto">
          <a:xfrm>
            <a:off x="5707062" y="5684840"/>
            <a:ext cx="63500" cy="1062037"/>
          </a:xfrm>
          <a:prstGeom prst="leftBrace">
            <a:avLst>
              <a:gd name="adj1" fmla="val 139375"/>
              <a:gd name="adj2" fmla="val 50000"/>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 name="Text Box 42"/>
          <p:cNvSpPr txBox="1">
            <a:spLocks noChangeArrowheads="1"/>
          </p:cNvSpPr>
          <p:nvPr/>
        </p:nvSpPr>
        <p:spPr bwMode="auto">
          <a:xfrm>
            <a:off x="5910262" y="1441450"/>
            <a:ext cx="77788" cy="134938"/>
          </a:xfrm>
          <a:prstGeom prst="rect">
            <a:avLst/>
          </a:prstGeom>
          <a:noFill/>
          <a:ln>
            <a:noFill/>
          </a:ln>
          <a:effectLst/>
          <a:extLst>
            <a:ext uri="{909E8E84-426E-40DD-AFC4-6F175D3DCCD1}">
              <a14:hiddenFill xmlns:a14="http://schemas.microsoft.com/office/drawing/2010/main">
                <a:solidFill>
                  <a:srgbClr val="5544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r>
              <a:rPr lang="en-US" altLang="en-US" sz="900" b="1">
                <a:solidFill>
                  <a:schemeClr val="bg1"/>
                </a:solidFill>
                <a:ea typeface="ヒラギノ角ゴ Pro W3" pitchFamily="48" charset="-128"/>
              </a:rPr>
              <a:t>1</a:t>
            </a:r>
          </a:p>
        </p:txBody>
      </p:sp>
      <p:sp>
        <p:nvSpPr>
          <p:cNvPr id="61" name="Text Box 43"/>
          <p:cNvSpPr txBox="1">
            <a:spLocks noChangeArrowheads="1"/>
          </p:cNvSpPr>
          <p:nvPr/>
        </p:nvSpPr>
        <p:spPr bwMode="auto">
          <a:xfrm>
            <a:off x="5911852" y="2352675"/>
            <a:ext cx="77787" cy="134938"/>
          </a:xfrm>
          <a:prstGeom prst="rect">
            <a:avLst/>
          </a:prstGeom>
          <a:noFill/>
          <a:ln>
            <a:noFill/>
          </a:ln>
          <a:effectLst/>
          <a:extLst>
            <a:ext uri="{909E8E84-426E-40DD-AFC4-6F175D3DCCD1}">
              <a14:hiddenFill xmlns:a14="http://schemas.microsoft.com/office/drawing/2010/main">
                <a:solidFill>
                  <a:srgbClr val="5544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r>
              <a:rPr lang="en-US" altLang="en-US" sz="900" b="1">
                <a:solidFill>
                  <a:schemeClr val="bg1"/>
                </a:solidFill>
                <a:ea typeface="ヒラギノ角ゴ Pro W3" pitchFamily="48" charset="-128"/>
              </a:rPr>
              <a:t>2</a:t>
            </a:r>
          </a:p>
        </p:txBody>
      </p:sp>
      <p:sp>
        <p:nvSpPr>
          <p:cNvPr id="62" name="Text Box 44"/>
          <p:cNvSpPr txBox="1">
            <a:spLocks noChangeArrowheads="1"/>
          </p:cNvSpPr>
          <p:nvPr/>
        </p:nvSpPr>
        <p:spPr bwMode="auto">
          <a:xfrm>
            <a:off x="5911852" y="3378200"/>
            <a:ext cx="77787" cy="134938"/>
          </a:xfrm>
          <a:prstGeom prst="rect">
            <a:avLst/>
          </a:prstGeom>
          <a:noFill/>
          <a:ln>
            <a:noFill/>
          </a:ln>
          <a:effectLst/>
          <a:extLst>
            <a:ext uri="{909E8E84-426E-40DD-AFC4-6F175D3DCCD1}">
              <a14:hiddenFill xmlns:a14="http://schemas.microsoft.com/office/drawing/2010/main">
                <a:solidFill>
                  <a:srgbClr val="5544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r>
              <a:rPr lang="en-US" altLang="en-US" sz="900" b="1">
                <a:solidFill>
                  <a:schemeClr val="bg1"/>
                </a:solidFill>
                <a:ea typeface="ヒラギノ角ゴ Pro W3" pitchFamily="48" charset="-128"/>
              </a:rPr>
              <a:t>3</a:t>
            </a:r>
          </a:p>
        </p:txBody>
      </p:sp>
    </p:spTree>
    <p:extLst>
      <p:ext uri="{BB962C8B-B14F-4D97-AF65-F5344CB8AC3E}">
        <p14:creationId xmlns:p14="http://schemas.microsoft.com/office/powerpoint/2010/main" val="239873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Gel electrophoresis is used to separate proteins and nucleic acids of various sizes </a:t>
            </a:r>
            <a:endParaRPr lang="en-US" dirty="0"/>
          </a:p>
        </p:txBody>
      </p:sp>
      <p:sp>
        <p:nvSpPr>
          <p:cNvPr id="3" name="Content Placeholder 2"/>
          <p:cNvSpPr>
            <a:spLocks noGrp="1"/>
          </p:cNvSpPr>
          <p:nvPr>
            <p:ph idx="1"/>
          </p:nvPr>
        </p:nvSpPr>
        <p:spPr>
          <a:xfrm>
            <a:off x="457200" y="2011682"/>
            <a:ext cx="8229600" cy="4525963"/>
          </a:xfrm>
        </p:spPr>
        <p:txBody>
          <a:bodyPr>
            <a:normAutofit lnSpcReduction="10000"/>
          </a:bodyPr>
          <a:lstStyle/>
          <a:p>
            <a:r>
              <a:rPr lang="en-US" dirty="0" smtClean="0"/>
              <a:t>This technique uses a gel made of polysaccharide from sea weeds, known as agarose gel </a:t>
            </a:r>
          </a:p>
          <a:p>
            <a:r>
              <a:rPr lang="en-US" dirty="0" smtClean="0"/>
              <a:t>The gel act as a molecular sieve to separate nucleic acids or proteins on the bases of size</a:t>
            </a:r>
            <a:r>
              <a:rPr lang="en-US" dirty="0"/>
              <a:t> </a:t>
            </a:r>
            <a:r>
              <a:rPr lang="en-US" dirty="0" smtClean="0"/>
              <a:t>and electrical charge</a:t>
            </a:r>
          </a:p>
          <a:p>
            <a:r>
              <a:rPr lang="en-US" dirty="0" smtClean="0"/>
              <a:t>Because nucleic acid molecules carry negative charges on their phosphate groups, they all travel toward the positive pole in an electric field</a:t>
            </a:r>
          </a:p>
          <a:p>
            <a:r>
              <a:rPr lang="en-US" dirty="0" smtClean="0"/>
              <a:t>As they move the thicket of polymer fibers impedes longer molecules more than it does shorter ones, separating them by length </a:t>
            </a:r>
            <a:endParaRPr lang="en-US" dirty="0"/>
          </a:p>
        </p:txBody>
      </p:sp>
    </p:spTree>
    <p:extLst>
      <p:ext uri="{BB962C8B-B14F-4D97-AF65-F5344CB8AC3E}">
        <p14:creationId xmlns:p14="http://schemas.microsoft.com/office/powerpoint/2010/main" val="24273491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7416" name="Picture 8" descr="20_09-GelElectrophoresis-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9090" y="171450"/>
            <a:ext cx="3425825" cy="6584950"/>
          </a:xfrm>
          <a:prstGeom prst="rect">
            <a:avLst/>
          </a:prstGeom>
          <a:noFill/>
          <a:extLst>
            <a:ext uri="{909E8E84-426E-40DD-AFC4-6F175D3DCCD1}">
              <a14:hiddenFill xmlns:a14="http://schemas.microsoft.com/office/drawing/2010/main">
                <a:solidFill>
                  <a:srgbClr val="FFFFFF"/>
                </a:solidFill>
              </a14:hiddenFill>
            </a:ext>
          </a:extLst>
        </p:spPr>
      </p:pic>
      <p:sp>
        <p:nvSpPr>
          <p:cNvPr id="657417" name="Oval 9"/>
          <p:cNvSpPr>
            <a:spLocks noChangeArrowheads="1"/>
          </p:cNvSpPr>
          <p:nvPr/>
        </p:nvSpPr>
        <p:spPr bwMode="auto">
          <a:xfrm>
            <a:off x="2894015" y="1527177"/>
            <a:ext cx="136525" cy="136525"/>
          </a:xfrm>
          <a:prstGeom prst="ellipse">
            <a:avLst/>
          </a:prstGeom>
          <a:solidFill>
            <a:srgbClr val="3EA1C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418" name="Oval 10"/>
          <p:cNvSpPr>
            <a:spLocks noChangeArrowheads="1"/>
          </p:cNvSpPr>
          <p:nvPr/>
        </p:nvSpPr>
        <p:spPr bwMode="auto">
          <a:xfrm>
            <a:off x="2898777" y="3114677"/>
            <a:ext cx="136525" cy="136525"/>
          </a:xfrm>
          <a:prstGeom prst="ellipse">
            <a:avLst/>
          </a:prstGeom>
          <a:solidFill>
            <a:srgbClr val="3EA1C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419" name="Rectangle 11"/>
          <p:cNvSpPr>
            <a:spLocks noChangeArrowheads="1"/>
          </p:cNvSpPr>
          <p:nvPr/>
        </p:nvSpPr>
        <p:spPr bwMode="auto">
          <a:xfrm>
            <a:off x="2898775" y="223840"/>
            <a:ext cx="973138" cy="149225"/>
          </a:xfrm>
          <a:prstGeom prst="rect">
            <a:avLst/>
          </a:prstGeom>
          <a:solidFill>
            <a:srgbClr val="FECD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420" name="Rectangle 12"/>
          <p:cNvSpPr>
            <a:spLocks noChangeArrowheads="1"/>
          </p:cNvSpPr>
          <p:nvPr/>
        </p:nvSpPr>
        <p:spPr bwMode="auto">
          <a:xfrm>
            <a:off x="2895600" y="3716340"/>
            <a:ext cx="973138" cy="149225"/>
          </a:xfrm>
          <a:prstGeom prst="rect">
            <a:avLst/>
          </a:prstGeom>
          <a:solidFill>
            <a:srgbClr val="FECD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421" name="Rectangle 13"/>
          <p:cNvSpPr>
            <a:spLocks noChangeArrowheads="1"/>
          </p:cNvSpPr>
          <p:nvPr/>
        </p:nvSpPr>
        <p:spPr bwMode="auto">
          <a:xfrm>
            <a:off x="165100" y="0"/>
            <a:ext cx="1981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eaLnBrk="1" hangingPunct="1"/>
            <a:r>
              <a:rPr lang="en-US" altLang="en-US" sz="1200"/>
              <a:t>Fig. 20-9</a:t>
            </a:r>
          </a:p>
        </p:txBody>
      </p:sp>
      <p:sp>
        <p:nvSpPr>
          <p:cNvPr id="657422" name="Text Box 14"/>
          <p:cNvSpPr txBox="1">
            <a:spLocks noChangeArrowheads="1"/>
          </p:cNvSpPr>
          <p:nvPr/>
        </p:nvSpPr>
        <p:spPr bwMode="auto">
          <a:xfrm>
            <a:off x="2889250" y="501650"/>
            <a:ext cx="609600" cy="641350"/>
          </a:xfrm>
          <a:prstGeom prst="rect">
            <a:avLst/>
          </a:prstGeom>
          <a:noFill/>
          <a:ln>
            <a:noFill/>
          </a:ln>
          <a:effectLst/>
          <a:extLst>
            <a:ext uri="{909E8E84-426E-40DD-AFC4-6F175D3DCCD1}">
              <a14:hiddenFill xmlns:a14="http://schemas.microsoft.com/office/drawing/2010/main">
                <a:solidFill>
                  <a:srgbClr val="5544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nSpc>
                <a:spcPct val="90000"/>
              </a:lnSpc>
            </a:pPr>
            <a:r>
              <a:rPr lang="en-US" altLang="en-US" sz="900" b="1">
                <a:ea typeface="ヒラギノ角ゴ Pro W3" pitchFamily="48" charset="-128"/>
              </a:rPr>
              <a:t>Mixture of</a:t>
            </a:r>
            <a:br>
              <a:rPr lang="en-US" altLang="en-US" sz="900" b="1">
                <a:ea typeface="ヒラギノ角ゴ Pro W3" pitchFamily="48" charset="-128"/>
              </a:rPr>
            </a:br>
            <a:r>
              <a:rPr lang="en-US" altLang="en-US" sz="900" b="1">
                <a:ea typeface="ヒラギノ角ゴ Pro W3" pitchFamily="48" charset="-128"/>
              </a:rPr>
              <a:t>DNA mol-</a:t>
            </a:r>
            <a:br>
              <a:rPr lang="en-US" altLang="en-US" sz="900" b="1">
                <a:ea typeface="ヒラギノ角ゴ Pro W3" pitchFamily="48" charset="-128"/>
              </a:rPr>
            </a:br>
            <a:r>
              <a:rPr lang="en-US" altLang="en-US" sz="900" b="1">
                <a:ea typeface="ヒラギノ角ゴ Pro W3" pitchFamily="48" charset="-128"/>
              </a:rPr>
              <a:t>ecules of</a:t>
            </a:r>
            <a:br>
              <a:rPr lang="en-US" altLang="en-US" sz="900" b="1">
                <a:ea typeface="ヒラギノ角ゴ Pro W3" pitchFamily="48" charset="-128"/>
              </a:rPr>
            </a:br>
            <a:r>
              <a:rPr lang="en-US" altLang="en-US" sz="900" b="1">
                <a:ea typeface="ヒラギノ角ゴ Pro W3" pitchFamily="48" charset="-128"/>
              </a:rPr>
              <a:t>different</a:t>
            </a:r>
            <a:br>
              <a:rPr lang="en-US" altLang="en-US" sz="900" b="1">
                <a:ea typeface="ヒラギノ角ゴ Pro W3" pitchFamily="48" charset="-128"/>
              </a:rPr>
            </a:br>
            <a:r>
              <a:rPr lang="en-US" altLang="en-US" sz="900" b="1">
                <a:ea typeface="ヒラギノ角ゴ Pro W3" pitchFamily="48" charset="-128"/>
              </a:rPr>
              <a:t>sizes</a:t>
            </a:r>
          </a:p>
        </p:txBody>
      </p:sp>
      <p:sp>
        <p:nvSpPr>
          <p:cNvPr id="657423" name="Text Box 15"/>
          <p:cNvSpPr txBox="1">
            <a:spLocks noChangeArrowheads="1"/>
          </p:cNvSpPr>
          <p:nvPr/>
        </p:nvSpPr>
        <p:spPr bwMode="auto">
          <a:xfrm>
            <a:off x="4946650" y="458788"/>
            <a:ext cx="406400" cy="260350"/>
          </a:xfrm>
          <a:prstGeom prst="rect">
            <a:avLst/>
          </a:prstGeom>
          <a:noFill/>
          <a:ln>
            <a:noFill/>
          </a:ln>
          <a:effectLst/>
          <a:extLst>
            <a:ext uri="{909E8E84-426E-40DD-AFC4-6F175D3DCCD1}">
              <a14:hiddenFill xmlns:a14="http://schemas.microsoft.com/office/drawing/2010/main">
                <a:solidFill>
                  <a:srgbClr val="5544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nSpc>
                <a:spcPct val="90000"/>
              </a:lnSpc>
            </a:pPr>
            <a:r>
              <a:rPr lang="en-US" altLang="en-US" sz="900" b="1">
                <a:ea typeface="ヒラギノ角ゴ Pro W3" pitchFamily="48" charset="-128"/>
              </a:rPr>
              <a:t>Power</a:t>
            </a:r>
            <a:br>
              <a:rPr lang="en-US" altLang="en-US" sz="900" b="1">
                <a:ea typeface="ヒラギノ角ゴ Pro W3" pitchFamily="48" charset="-128"/>
              </a:rPr>
            </a:br>
            <a:r>
              <a:rPr lang="en-US" altLang="en-US" sz="900" b="1">
                <a:ea typeface="ヒラギノ角ゴ Pro W3" pitchFamily="48" charset="-128"/>
              </a:rPr>
              <a:t>source</a:t>
            </a:r>
          </a:p>
        </p:txBody>
      </p:sp>
      <p:sp>
        <p:nvSpPr>
          <p:cNvPr id="657424" name="Text Box 16"/>
          <p:cNvSpPr txBox="1">
            <a:spLocks noChangeArrowheads="1"/>
          </p:cNvSpPr>
          <p:nvPr/>
        </p:nvSpPr>
        <p:spPr bwMode="auto">
          <a:xfrm>
            <a:off x="4943475" y="2065338"/>
            <a:ext cx="406400" cy="260350"/>
          </a:xfrm>
          <a:prstGeom prst="rect">
            <a:avLst/>
          </a:prstGeom>
          <a:noFill/>
          <a:ln>
            <a:noFill/>
          </a:ln>
          <a:effectLst/>
          <a:extLst>
            <a:ext uri="{909E8E84-426E-40DD-AFC4-6F175D3DCCD1}">
              <a14:hiddenFill xmlns:a14="http://schemas.microsoft.com/office/drawing/2010/main">
                <a:solidFill>
                  <a:srgbClr val="5544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nSpc>
                <a:spcPct val="90000"/>
              </a:lnSpc>
            </a:pPr>
            <a:r>
              <a:rPr lang="en-US" altLang="en-US" sz="900" b="1">
                <a:ea typeface="ヒラギノ角ゴ Pro W3" pitchFamily="48" charset="-128"/>
              </a:rPr>
              <a:t>Power</a:t>
            </a:r>
            <a:br>
              <a:rPr lang="en-US" altLang="en-US" sz="900" b="1">
                <a:ea typeface="ヒラギノ角ゴ Pro W3" pitchFamily="48" charset="-128"/>
              </a:rPr>
            </a:br>
            <a:r>
              <a:rPr lang="en-US" altLang="en-US" sz="900" b="1">
                <a:ea typeface="ヒラギノ角ゴ Pro W3" pitchFamily="48" charset="-128"/>
              </a:rPr>
              <a:t>source</a:t>
            </a:r>
          </a:p>
        </p:txBody>
      </p:sp>
      <p:sp>
        <p:nvSpPr>
          <p:cNvPr id="657425" name="Text Box 17"/>
          <p:cNvSpPr txBox="1">
            <a:spLocks noChangeArrowheads="1"/>
          </p:cNvSpPr>
          <p:nvPr/>
        </p:nvSpPr>
        <p:spPr bwMode="auto">
          <a:xfrm>
            <a:off x="3311525" y="2562225"/>
            <a:ext cx="565150" cy="247650"/>
          </a:xfrm>
          <a:prstGeom prst="rect">
            <a:avLst/>
          </a:prstGeom>
          <a:noFill/>
          <a:ln>
            <a:noFill/>
          </a:ln>
          <a:effectLst/>
          <a:extLst>
            <a:ext uri="{909E8E84-426E-40DD-AFC4-6F175D3DCCD1}">
              <a14:hiddenFill xmlns:a14="http://schemas.microsoft.com/office/drawing/2010/main">
                <a:solidFill>
                  <a:srgbClr val="5544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nSpc>
                <a:spcPct val="90000"/>
              </a:lnSpc>
            </a:pPr>
            <a:r>
              <a:rPr lang="en-US" altLang="en-US" sz="900" b="1">
                <a:ea typeface="ヒラギノ角ゴ Pro W3" pitchFamily="48" charset="-128"/>
              </a:rPr>
              <a:t>Longer</a:t>
            </a:r>
            <a:br>
              <a:rPr lang="en-US" altLang="en-US" sz="900" b="1">
                <a:ea typeface="ヒラギノ角ゴ Pro W3" pitchFamily="48" charset="-128"/>
              </a:rPr>
            </a:br>
            <a:r>
              <a:rPr lang="en-US" altLang="en-US" sz="900" b="1">
                <a:ea typeface="ヒラギノ角ゴ Pro W3" pitchFamily="48" charset="-128"/>
              </a:rPr>
              <a:t>molecules</a:t>
            </a:r>
          </a:p>
        </p:txBody>
      </p:sp>
      <p:sp>
        <p:nvSpPr>
          <p:cNvPr id="657426" name="Text Box 18"/>
          <p:cNvSpPr txBox="1">
            <a:spLocks noChangeArrowheads="1"/>
          </p:cNvSpPr>
          <p:nvPr/>
        </p:nvSpPr>
        <p:spPr bwMode="auto">
          <a:xfrm>
            <a:off x="5584825" y="3170238"/>
            <a:ext cx="565150" cy="247650"/>
          </a:xfrm>
          <a:prstGeom prst="rect">
            <a:avLst/>
          </a:prstGeom>
          <a:noFill/>
          <a:ln>
            <a:noFill/>
          </a:ln>
          <a:effectLst/>
          <a:extLst>
            <a:ext uri="{909E8E84-426E-40DD-AFC4-6F175D3DCCD1}">
              <a14:hiddenFill xmlns:a14="http://schemas.microsoft.com/office/drawing/2010/main">
                <a:solidFill>
                  <a:srgbClr val="5544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nSpc>
                <a:spcPct val="90000"/>
              </a:lnSpc>
            </a:pPr>
            <a:r>
              <a:rPr lang="en-US" altLang="en-US" sz="900" b="1">
                <a:ea typeface="ヒラギノ角ゴ Pro W3" pitchFamily="48" charset="-128"/>
              </a:rPr>
              <a:t>Shorter</a:t>
            </a:r>
            <a:br>
              <a:rPr lang="en-US" altLang="en-US" sz="900" b="1">
                <a:ea typeface="ヒラギノ角ゴ Pro W3" pitchFamily="48" charset="-128"/>
              </a:rPr>
            </a:br>
            <a:r>
              <a:rPr lang="en-US" altLang="en-US" sz="900" b="1">
                <a:ea typeface="ヒラギノ角ゴ Pro W3" pitchFamily="48" charset="-128"/>
              </a:rPr>
              <a:t>molecules</a:t>
            </a:r>
          </a:p>
        </p:txBody>
      </p:sp>
      <p:sp>
        <p:nvSpPr>
          <p:cNvPr id="657427" name="Text Box 19"/>
          <p:cNvSpPr txBox="1">
            <a:spLocks noChangeArrowheads="1"/>
          </p:cNvSpPr>
          <p:nvPr/>
        </p:nvSpPr>
        <p:spPr bwMode="auto">
          <a:xfrm>
            <a:off x="5908675" y="1468438"/>
            <a:ext cx="361950" cy="127000"/>
          </a:xfrm>
          <a:prstGeom prst="rect">
            <a:avLst/>
          </a:prstGeom>
          <a:noFill/>
          <a:ln>
            <a:noFill/>
          </a:ln>
          <a:effectLst/>
          <a:extLst>
            <a:ext uri="{909E8E84-426E-40DD-AFC4-6F175D3DCCD1}">
              <a14:hiddenFill xmlns:a14="http://schemas.microsoft.com/office/drawing/2010/main">
                <a:solidFill>
                  <a:srgbClr val="5544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nSpc>
                <a:spcPct val="90000"/>
              </a:lnSpc>
            </a:pPr>
            <a:r>
              <a:rPr lang="en-US" altLang="en-US" sz="900" b="1">
                <a:ea typeface="ヒラギノ角ゴ Pro W3" pitchFamily="48" charset="-128"/>
              </a:rPr>
              <a:t>Gel</a:t>
            </a:r>
          </a:p>
        </p:txBody>
      </p:sp>
      <p:sp>
        <p:nvSpPr>
          <p:cNvPr id="657428" name="Text Box 20"/>
          <p:cNvSpPr txBox="1">
            <a:spLocks noChangeArrowheads="1"/>
          </p:cNvSpPr>
          <p:nvPr/>
        </p:nvSpPr>
        <p:spPr bwMode="auto">
          <a:xfrm>
            <a:off x="5546725" y="757238"/>
            <a:ext cx="450850" cy="139700"/>
          </a:xfrm>
          <a:prstGeom prst="rect">
            <a:avLst/>
          </a:prstGeom>
          <a:noFill/>
          <a:ln>
            <a:noFill/>
          </a:ln>
          <a:effectLst/>
          <a:extLst>
            <a:ext uri="{909E8E84-426E-40DD-AFC4-6F175D3DCCD1}">
              <a14:hiddenFill xmlns:a14="http://schemas.microsoft.com/office/drawing/2010/main">
                <a:solidFill>
                  <a:srgbClr val="5544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nSpc>
                <a:spcPct val="90000"/>
              </a:lnSpc>
            </a:pPr>
            <a:r>
              <a:rPr lang="en-US" altLang="en-US" sz="900" b="1">
                <a:ea typeface="ヒラギノ角ゴ Pro W3" pitchFamily="48" charset="-128"/>
              </a:rPr>
              <a:t>Anode</a:t>
            </a:r>
          </a:p>
        </p:txBody>
      </p:sp>
      <p:sp>
        <p:nvSpPr>
          <p:cNvPr id="657429" name="Text Box 21"/>
          <p:cNvSpPr txBox="1">
            <a:spLocks noChangeArrowheads="1"/>
          </p:cNvSpPr>
          <p:nvPr/>
        </p:nvSpPr>
        <p:spPr bwMode="auto">
          <a:xfrm>
            <a:off x="4378325" y="750888"/>
            <a:ext cx="552450" cy="114300"/>
          </a:xfrm>
          <a:prstGeom prst="rect">
            <a:avLst/>
          </a:prstGeom>
          <a:noFill/>
          <a:ln>
            <a:noFill/>
          </a:ln>
          <a:effectLst/>
          <a:extLst>
            <a:ext uri="{909E8E84-426E-40DD-AFC4-6F175D3DCCD1}">
              <a14:hiddenFill xmlns:a14="http://schemas.microsoft.com/office/drawing/2010/main">
                <a:solidFill>
                  <a:srgbClr val="5544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nSpc>
                <a:spcPct val="90000"/>
              </a:lnSpc>
            </a:pPr>
            <a:r>
              <a:rPr lang="en-US" altLang="en-US" sz="900" b="1">
                <a:ea typeface="ヒラギノ角ゴ Pro W3" pitchFamily="48" charset="-128"/>
              </a:rPr>
              <a:t>Cathode</a:t>
            </a:r>
          </a:p>
        </p:txBody>
      </p:sp>
      <p:sp>
        <p:nvSpPr>
          <p:cNvPr id="657430" name="Line 22"/>
          <p:cNvSpPr>
            <a:spLocks noChangeShapeType="1"/>
          </p:cNvSpPr>
          <p:nvPr/>
        </p:nvSpPr>
        <p:spPr bwMode="auto">
          <a:xfrm>
            <a:off x="3708402" y="2641600"/>
            <a:ext cx="709613" cy="22383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431" name="Line 23"/>
          <p:cNvSpPr>
            <a:spLocks noChangeShapeType="1"/>
          </p:cNvSpPr>
          <p:nvPr/>
        </p:nvSpPr>
        <p:spPr bwMode="auto">
          <a:xfrm>
            <a:off x="5159375" y="2865438"/>
            <a:ext cx="407988" cy="34766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432" name="Line 24"/>
          <p:cNvSpPr>
            <a:spLocks noChangeShapeType="1"/>
          </p:cNvSpPr>
          <p:nvPr/>
        </p:nvSpPr>
        <p:spPr bwMode="auto">
          <a:xfrm>
            <a:off x="3403600" y="838202"/>
            <a:ext cx="223838" cy="14446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433" name="Line 25"/>
          <p:cNvSpPr>
            <a:spLocks noChangeShapeType="1"/>
          </p:cNvSpPr>
          <p:nvPr/>
        </p:nvSpPr>
        <p:spPr bwMode="auto">
          <a:xfrm>
            <a:off x="5491163" y="1231900"/>
            <a:ext cx="406400" cy="27463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434" name="Text Box 26"/>
          <p:cNvSpPr txBox="1">
            <a:spLocks noChangeArrowheads="1"/>
          </p:cNvSpPr>
          <p:nvPr/>
        </p:nvSpPr>
        <p:spPr bwMode="auto">
          <a:xfrm>
            <a:off x="2944815" y="234950"/>
            <a:ext cx="765175" cy="114300"/>
          </a:xfrm>
          <a:prstGeom prst="rect">
            <a:avLst/>
          </a:prstGeom>
          <a:noFill/>
          <a:ln>
            <a:noFill/>
          </a:ln>
          <a:effectLst/>
          <a:extLst>
            <a:ext uri="{909E8E84-426E-40DD-AFC4-6F175D3DCCD1}">
              <a14:hiddenFill xmlns:a14="http://schemas.microsoft.com/office/drawing/2010/main">
                <a:solidFill>
                  <a:srgbClr val="5544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nSpc>
                <a:spcPct val="90000"/>
              </a:lnSpc>
            </a:pPr>
            <a:r>
              <a:rPr lang="en-US" altLang="en-US" sz="900" b="1">
                <a:solidFill>
                  <a:srgbClr val="563A84"/>
                </a:solidFill>
                <a:ea typeface="ヒラギノ角ゴ Pro W3" pitchFamily="48" charset="-128"/>
              </a:rPr>
              <a:t>TECHNIQUE</a:t>
            </a:r>
          </a:p>
        </p:txBody>
      </p:sp>
      <p:sp>
        <p:nvSpPr>
          <p:cNvPr id="657435" name="Text Box 27"/>
          <p:cNvSpPr txBox="1">
            <a:spLocks noChangeArrowheads="1"/>
          </p:cNvSpPr>
          <p:nvPr/>
        </p:nvSpPr>
        <p:spPr bwMode="auto">
          <a:xfrm>
            <a:off x="2947990" y="3735388"/>
            <a:ext cx="765175" cy="114300"/>
          </a:xfrm>
          <a:prstGeom prst="rect">
            <a:avLst/>
          </a:prstGeom>
          <a:noFill/>
          <a:ln>
            <a:noFill/>
          </a:ln>
          <a:effectLst/>
          <a:extLst>
            <a:ext uri="{909E8E84-426E-40DD-AFC4-6F175D3DCCD1}">
              <a14:hiddenFill xmlns:a14="http://schemas.microsoft.com/office/drawing/2010/main">
                <a:solidFill>
                  <a:srgbClr val="5544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nSpc>
                <a:spcPct val="90000"/>
              </a:lnSpc>
            </a:pPr>
            <a:r>
              <a:rPr lang="en-US" altLang="en-US" sz="900" b="1">
                <a:solidFill>
                  <a:srgbClr val="563A84"/>
                </a:solidFill>
                <a:ea typeface="ヒラギノ角ゴ Pro W3" pitchFamily="48" charset="-128"/>
              </a:rPr>
              <a:t>RESULTS</a:t>
            </a:r>
          </a:p>
        </p:txBody>
      </p:sp>
      <p:sp>
        <p:nvSpPr>
          <p:cNvPr id="657436" name="Text Box 28"/>
          <p:cNvSpPr txBox="1">
            <a:spLocks noChangeArrowheads="1"/>
          </p:cNvSpPr>
          <p:nvPr/>
        </p:nvSpPr>
        <p:spPr bwMode="auto">
          <a:xfrm>
            <a:off x="2930525" y="1539877"/>
            <a:ext cx="65088" cy="106363"/>
          </a:xfrm>
          <a:prstGeom prst="rect">
            <a:avLst/>
          </a:prstGeom>
          <a:noFill/>
          <a:ln>
            <a:noFill/>
          </a:ln>
          <a:effectLst/>
          <a:extLst>
            <a:ext uri="{909E8E84-426E-40DD-AFC4-6F175D3DCCD1}">
              <a14:hiddenFill xmlns:a14="http://schemas.microsoft.com/office/drawing/2010/main">
                <a:solidFill>
                  <a:srgbClr val="5544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nSpc>
                <a:spcPct val="90000"/>
              </a:lnSpc>
            </a:pPr>
            <a:r>
              <a:rPr lang="en-US" altLang="en-US" sz="900" b="1">
                <a:solidFill>
                  <a:schemeClr val="bg1"/>
                </a:solidFill>
                <a:ea typeface="ヒラギノ角ゴ Pro W3" pitchFamily="48" charset="-128"/>
              </a:rPr>
              <a:t>1</a:t>
            </a:r>
            <a:endParaRPr lang="en-US" altLang="en-US" sz="900" b="1">
              <a:ea typeface="ヒラギノ角ゴ Pro W3" pitchFamily="48" charset="-128"/>
            </a:endParaRPr>
          </a:p>
        </p:txBody>
      </p:sp>
      <p:sp>
        <p:nvSpPr>
          <p:cNvPr id="657437" name="Text Box 29"/>
          <p:cNvSpPr txBox="1">
            <a:spLocks noChangeArrowheads="1"/>
          </p:cNvSpPr>
          <p:nvPr/>
        </p:nvSpPr>
        <p:spPr bwMode="auto">
          <a:xfrm>
            <a:off x="2935290" y="3125788"/>
            <a:ext cx="65087" cy="106362"/>
          </a:xfrm>
          <a:prstGeom prst="rect">
            <a:avLst/>
          </a:prstGeom>
          <a:noFill/>
          <a:ln>
            <a:noFill/>
          </a:ln>
          <a:effectLst/>
          <a:extLst>
            <a:ext uri="{909E8E84-426E-40DD-AFC4-6F175D3DCCD1}">
              <a14:hiddenFill xmlns:a14="http://schemas.microsoft.com/office/drawing/2010/main">
                <a:solidFill>
                  <a:srgbClr val="5544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nSpc>
                <a:spcPct val="90000"/>
              </a:lnSpc>
            </a:pPr>
            <a:r>
              <a:rPr lang="en-US" altLang="en-US" sz="900" b="1">
                <a:solidFill>
                  <a:schemeClr val="bg1"/>
                </a:solidFill>
                <a:ea typeface="ヒラギノ角ゴ Pro W3" pitchFamily="48" charset="-128"/>
              </a:rPr>
              <a:t>2</a:t>
            </a:r>
            <a:endParaRPr lang="en-US" altLang="en-US" sz="900" b="1">
              <a:ea typeface="ヒラギノ角ゴ Pro W3" pitchFamily="48" charset="-128"/>
            </a:endParaRPr>
          </a:p>
        </p:txBody>
      </p:sp>
      <p:sp>
        <p:nvSpPr>
          <p:cNvPr id="657438" name="Text Box 30"/>
          <p:cNvSpPr txBox="1">
            <a:spLocks noChangeArrowheads="1"/>
          </p:cNvSpPr>
          <p:nvPr/>
        </p:nvSpPr>
        <p:spPr bwMode="auto">
          <a:xfrm>
            <a:off x="5976938" y="757238"/>
            <a:ext cx="87312" cy="119062"/>
          </a:xfrm>
          <a:prstGeom prst="rect">
            <a:avLst/>
          </a:prstGeom>
          <a:noFill/>
          <a:ln>
            <a:noFill/>
          </a:ln>
          <a:effectLst/>
          <a:extLst>
            <a:ext uri="{909E8E84-426E-40DD-AFC4-6F175D3DCCD1}">
              <a14:hiddenFill xmlns:a14="http://schemas.microsoft.com/office/drawing/2010/main">
                <a:solidFill>
                  <a:srgbClr val="5544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nSpc>
                <a:spcPct val="90000"/>
              </a:lnSpc>
            </a:pPr>
            <a:r>
              <a:rPr lang="en-US" altLang="en-US" sz="900" b="1">
                <a:solidFill>
                  <a:schemeClr val="bg1"/>
                </a:solidFill>
                <a:ea typeface="ヒラギノ角ゴ Pro W3" pitchFamily="48" charset="-128"/>
              </a:rPr>
              <a:t>+</a:t>
            </a:r>
            <a:endParaRPr lang="en-US" altLang="en-US" sz="900" b="1">
              <a:ea typeface="ヒラギノ角ゴ Pro W3" pitchFamily="48" charset="-128"/>
            </a:endParaRPr>
          </a:p>
        </p:txBody>
      </p:sp>
      <p:sp>
        <p:nvSpPr>
          <p:cNvPr id="657439" name="Text Box 31"/>
          <p:cNvSpPr txBox="1">
            <a:spLocks noChangeArrowheads="1"/>
          </p:cNvSpPr>
          <p:nvPr/>
        </p:nvSpPr>
        <p:spPr bwMode="auto">
          <a:xfrm>
            <a:off x="5976940" y="2357438"/>
            <a:ext cx="90487" cy="119062"/>
          </a:xfrm>
          <a:prstGeom prst="rect">
            <a:avLst/>
          </a:prstGeom>
          <a:noFill/>
          <a:ln>
            <a:noFill/>
          </a:ln>
          <a:effectLst/>
          <a:extLst>
            <a:ext uri="{909E8E84-426E-40DD-AFC4-6F175D3DCCD1}">
              <a14:hiddenFill xmlns:a14="http://schemas.microsoft.com/office/drawing/2010/main">
                <a:solidFill>
                  <a:srgbClr val="5544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nSpc>
                <a:spcPct val="90000"/>
              </a:lnSpc>
            </a:pPr>
            <a:r>
              <a:rPr lang="en-US" altLang="en-US" sz="900" b="1">
                <a:solidFill>
                  <a:schemeClr val="bg1"/>
                </a:solidFill>
                <a:ea typeface="ヒラギノ角ゴ Pro W3" pitchFamily="48" charset="-128"/>
              </a:rPr>
              <a:t>+</a:t>
            </a:r>
            <a:endParaRPr lang="en-US" altLang="en-US" sz="900" b="1">
              <a:ea typeface="ヒラギノ角ゴ Pro W3" pitchFamily="48" charset="-128"/>
            </a:endParaRPr>
          </a:p>
        </p:txBody>
      </p:sp>
      <p:sp>
        <p:nvSpPr>
          <p:cNvPr id="657440" name="Text Box 32"/>
          <p:cNvSpPr txBox="1">
            <a:spLocks noChangeArrowheads="1"/>
          </p:cNvSpPr>
          <p:nvPr/>
        </p:nvSpPr>
        <p:spPr bwMode="auto">
          <a:xfrm>
            <a:off x="4235450" y="750890"/>
            <a:ext cx="84138" cy="166687"/>
          </a:xfrm>
          <a:prstGeom prst="rect">
            <a:avLst/>
          </a:prstGeom>
          <a:noFill/>
          <a:ln>
            <a:noFill/>
          </a:ln>
          <a:effectLst/>
          <a:extLst>
            <a:ext uri="{909E8E84-426E-40DD-AFC4-6F175D3DCCD1}">
              <a14:hiddenFill xmlns:a14="http://schemas.microsoft.com/office/drawing/2010/main">
                <a:solidFill>
                  <a:srgbClr val="5544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nSpc>
                <a:spcPct val="90000"/>
              </a:lnSpc>
            </a:pPr>
            <a:r>
              <a:rPr lang="en-US" altLang="en-US" sz="900" b="1">
                <a:solidFill>
                  <a:schemeClr val="bg1"/>
                </a:solidFill>
                <a:ea typeface="ヒラギノ角ゴ Pro W3" pitchFamily="48" charset="-128"/>
              </a:rPr>
              <a:t>–</a:t>
            </a:r>
            <a:endParaRPr lang="en-US" altLang="en-US" sz="900" b="1">
              <a:ea typeface="ヒラギノ角ゴ Pro W3" pitchFamily="48" charset="-128"/>
            </a:endParaRPr>
          </a:p>
        </p:txBody>
      </p:sp>
      <p:sp>
        <p:nvSpPr>
          <p:cNvPr id="657441" name="Text Box 33"/>
          <p:cNvSpPr txBox="1">
            <a:spLocks noChangeArrowheads="1"/>
          </p:cNvSpPr>
          <p:nvPr/>
        </p:nvSpPr>
        <p:spPr bwMode="auto">
          <a:xfrm>
            <a:off x="4232275" y="2351090"/>
            <a:ext cx="84138" cy="166687"/>
          </a:xfrm>
          <a:prstGeom prst="rect">
            <a:avLst/>
          </a:prstGeom>
          <a:noFill/>
          <a:ln>
            <a:noFill/>
          </a:ln>
          <a:effectLst/>
          <a:extLst>
            <a:ext uri="{909E8E84-426E-40DD-AFC4-6F175D3DCCD1}">
              <a14:hiddenFill xmlns:a14="http://schemas.microsoft.com/office/drawing/2010/main">
                <a:solidFill>
                  <a:srgbClr val="5544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nSpc>
                <a:spcPct val="90000"/>
              </a:lnSpc>
            </a:pPr>
            <a:r>
              <a:rPr lang="en-US" altLang="en-US" sz="900" b="1">
                <a:solidFill>
                  <a:schemeClr val="bg1"/>
                </a:solidFill>
                <a:ea typeface="ヒラギノ角ゴ Pro W3" pitchFamily="48" charset="-128"/>
              </a:rPr>
              <a:t>–</a:t>
            </a:r>
            <a:endParaRPr lang="en-US" altLang="en-US" sz="900" b="1">
              <a:ea typeface="ヒラギノ角ゴ Pro W3" pitchFamily="48" charset="-128"/>
            </a:endParaRPr>
          </a:p>
        </p:txBody>
      </p:sp>
    </p:spTree>
    <p:extLst>
      <p:ext uri="{BB962C8B-B14F-4D97-AF65-F5344CB8AC3E}">
        <p14:creationId xmlns:p14="http://schemas.microsoft.com/office/powerpoint/2010/main" val="681221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62" name="Picture 2" descr="20_09aGelElectrophoresis-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9050" y="177800"/>
            <a:ext cx="6565900" cy="6578600"/>
          </a:xfrm>
          <a:prstGeom prst="rect">
            <a:avLst/>
          </a:prstGeom>
          <a:noFill/>
          <a:extLst>
            <a:ext uri="{909E8E84-426E-40DD-AFC4-6F175D3DCCD1}">
              <a14:hiddenFill xmlns:a14="http://schemas.microsoft.com/office/drawing/2010/main">
                <a:solidFill>
                  <a:srgbClr val="FFFFFF"/>
                </a:solidFill>
              </a14:hiddenFill>
            </a:ext>
          </a:extLst>
        </p:spPr>
      </p:pic>
      <p:sp>
        <p:nvSpPr>
          <p:cNvPr id="757763" name="Rectangle 3"/>
          <p:cNvSpPr>
            <a:spLocks noChangeArrowheads="1"/>
          </p:cNvSpPr>
          <p:nvPr/>
        </p:nvSpPr>
        <p:spPr bwMode="auto">
          <a:xfrm>
            <a:off x="1349375" y="236540"/>
            <a:ext cx="1912938" cy="295275"/>
          </a:xfrm>
          <a:prstGeom prst="rect">
            <a:avLst/>
          </a:prstGeom>
          <a:solidFill>
            <a:srgbClr val="FECD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764" name="Oval 4"/>
          <p:cNvSpPr>
            <a:spLocks noChangeArrowheads="1"/>
          </p:cNvSpPr>
          <p:nvPr/>
        </p:nvSpPr>
        <p:spPr bwMode="auto">
          <a:xfrm>
            <a:off x="1330327" y="6016627"/>
            <a:ext cx="265113" cy="265113"/>
          </a:xfrm>
          <a:prstGeom prst="ellipse">
            <a:avLst/>
          </a:prstGeom>
          <a:solidFill>
            <a:srgbClr val="3EA1C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765" name="Oval 5"/>
          <p:cNvSpPr>
            <a:spLocks noChangeArrowheads="1"/>
          </p:cNvSpPr>
          <p:nvPr/>
        </p:nvSpPr>
        <p:spPr bwMode="auto">
          <a:xfrm>
            <a:off x="1323977" y="2860677"/>
            <a:ext cx="265113" cy="265113"/>
          </a:xfrm>
          <a:prstGeom prst="ellipse">
            <a:avLst/>
          </a:prstGeom>
          <a:solidFill>
            <a:srgbClr val="3EA1C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766" name="Rectangle 6"/>
          <p:cNvSpPr>
            <a:spLocks noChangeArrowheads="1"/>
          </p:cNvSpPr>
          <p:nvPr/>
        </p:nvSpPr>
        <p:spPr bwMode="auto">
          <a:xfrm>
            <a:off x="165100" y="0"/>
            <a:ext cx="1981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eaLnBrk="1" hangingPunct="1"/>
            <a:r>
              <a:rPr lang="en-US" altLang="en-US" sz="1200"/>
              <a:t>Fig. 20-9a</a:t>
            </a:r>
          </a:p>
        </p:txBody>
      </p:sp>
      <p:sp>
        <p:nvSpPr>
          <p:cNvPr id="757767" name="Text Box 7"/>
          <p:cNvSpPr txBox="1">
            <a:spLocks noChangeArrowheads="1"/>
          </p:cNvSpPr>
          <p:nvPr/>
        </p:nvSpPr>
        <p:spPr bwMode="auto">
          <a:xfrm>
            <a:off x="1333500" y="787400"/>
            <a:ext cx="1263650" cy="1250950"/>
          </a:xfrm>
          <a:prstGeom prst="rect">
            <a:avLst/>
          </a:prstGeom>
          <a:noFill/>
          <a:ln>
            <a:noFill/>
          </a:ln>
          <a:effectLst/>
          <a:extLst>
            <a:ext uri="{909E8E84-426E-40DD-AFC4-6F175D3DCCD1}">
              <a14:hiddenFill xmlns:a14="http://schemas.microsoft.com/office/drawing/2010/main">
                <a:solidFill>
                  <a:srgbClr val="5544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nSpc>
                <a:spcPct val="90000"/>
              </a:lnSpc>
            </a:pPr>
            <a:r>
              <a:rPr lang="en-US" altLang="en-US" b="1">
                <a:ea typeface="ヒラギノ角ゴ Pro W3" pitchFamily="48" charset="-128"/>
              </a:rPr>
              <a:t>Mixture of</a:t>
            </a:r>
            <a:br>
              <a:rPr lang="en-US" altLang="en-US" b="1">
                <a:ea typeface="ヒラギノ角ゴ Pro W3" pitchFamily="48" charset="-128"/>
              </a:rPr>
            </a:br>
            <a:r>
              <a:rPr lang="en-US" altLang="en-US" b="1">
                <a:ea typeface="ヒラギノ角ゴ Pro W3" pitchFamily="48" charset="-128"/>
              </a:rPr>
              <a:t>DNA mol-</a:t>
            </a:r>
            <a:br>
              <a:rPr lang="en-US" altLang="en-US" b="1">
                <a:ea typeface="ヒラギノ角ゴ Pro W3" pitchFamily="48" charset="-128"/>
              </a:rPr>
            </a:br>
            <a:r>
              <a:rPr lang="en-US" altLang="en-US" b="1">
                <a:ea typeface="ヒラギノ角ゴ Pro W3" pitchFamily="48" charset="-128"/>
              </a:rPr>
              <a:t>ecules of</a:t>
            </a:r>
            <a:br>
              <a:rPr lang="en-US" altLang="en-US" b="1">
                <a:ea typeface="ヒラギノ角ゴ Pro W3" pitchFamily="48" charset="-128"/>
              </a:rPr>
            </a:br>
            <a:r>
              <a:rPr lang="en-US" altLang="en-US" b="1">
                <a:ea typeface="ヒラギノ角ゴ Pro W3" pitchFamily="48" charset="-128"/>
              </a:rPr>
              <a:t>different</a:t>
            </a:r>
            <a:br>
              <a:rPr lang="en-US" altLang="en-US" b="1">
                <a:ea typeface="ヒラギノ角ゴ Pro W3" pitchFamily="48" charset="-128"/>
              </a:rPr>
            </a:br>
            <a:r>
              <a:rPr lang="en-US" altLang="en-US" b="1">
                <a:ea typeface="ヒラギノ角ゴ Pro W3" pitchFamily="48" charset="-128"/>
              </a:rPr>
              <a:t>sizes</a:t>
            </a:r>
          </a:p>
        </p:txBody>
      </p:sp>
      <p:sp>
        <p:nvSpPr>
          <p:cNvPr id="757768" name="Text Box 8"/>
          <p:cNvSpPr txBox="1">
            <a:spLocks noChangeArrowheads="1"/>
          </p:cNvSpPr>
          <p:nvPr/>
        </p:nvSpPr>
        <p:spPr bwMode="auto">
          <a:xfrm>
            <a:off x="5437190" y="719140"/>
            <a:ext cx="808037" cy="458787"/>
          </a:xfrm>
          <a:prstGeom prst="rect">
            <a:avLst/>
          </a:prstGeom>
          <a:noFill/>
          <a:ln>
            <a:noFill/>
          </a:ln>
          <a:effectLst/>
          <a:extLst>
            <a:ext uri="{909E8E84-426E-40DD-AFC4-6F175D3DCCD1}">
              <a14:hiddenFill xmlns:a14="http://schemas.microsoft.com/office/drawing/2010/main">
                <a:solidFill>
                  <a:srgbClr val="5544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nSpc>
                <a:spcPct val="90000"/>
              </a:lnSpc>
            </a:pPr>
            <a:r>
              <a:rPr lang="en-US" altLang="en-US" b="1">
                <a:ea typeface="ヒラギノ角ゴ Pro W3" pitchFamily="48" charset="-128"/>
              </a:rPr>
              <a:t>Power</a:t>
            </a:r>
            <a:br>
              <a:rPr lang="en-US" altLang="en-US" b="1">
                <a:ea typeface="ヒラギノ角ゴ Pro W3" pitchFamily="48" charset="-128"/>
              </a:rPr>
            </a:br>
            <a:r>
              <a:rPr lang="en-US" altLang="en-US" b="1">
                <a:ea typeface="ヒラギノ角ゴ Pro W3" pitchFamily="48" charset="-128"/>
              </a:rPr>
              <a:t>source</a:t>
            </a:r>
          </a:p>
        </p:txBody>
      </p:sp>
      <p:sp>
        <p:nvSpPr>
          <p:cNvPr id="757769" name="Text Box 9"/>
          <p:cNvSpPr txBox="1">
            <a:spLocks noChangeArrowheads="1"/>
          </p:cNvSpPr>
          <p:nvPr/>
        </p:nvSpPr>
        <p:spPr bwMode="auto">
          <a:xfrm>
            <a:off x="2168525" y="4902200"/>
            <a:ext cx="1104900" cy="463550"/>
          </a:xfrm>
          <a:prstGeom prst="rect">
            <a:avLst/>
          </a:prstGeom>
          <a:noFill/>
          <a:ln>
            <a:noFill/>
          </a:ln>
          <a:effectLst/>
          <a:extLst>
            <a:ext uri="{909E8E84-426E-40DD-AFC4-6F175D3DCCD1}">
              <a14:hiddenFill xmlns:a14="http://schemas.microsoft.com/office/drawing/2010/main">
                <a:solidFill>
                  <a:srgbClr val="5544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nSpc>
                <a:spcPct val="90000"/>
              </a:lnSpc>
            </a:pPr>
            <a:r>
              <a:rPr lang="en-US" altLang="en-US" b="1">
                <a:ea typeface="ヒラギノ角ゴ Pro W3" pitchFamily="48" charset="-128"/>
              </a:rPr>
              <a:t>Longer</a:t>
            </a:r>
            <a:br>
              <a:rPr lang="en-US" altLang="en-US" b="1">
                <a:ea typeface="ヒラギノ角ゴ Pro W3" pitchFamily="48" charset="-128"/>
              </a:rPr>
            </a:br>
            <a:r>
              <a:rPr lang="en-US" altLang="en-US" b="1">
                <a:ea typeface="ヒラギノ角ゴ Pro W3" pitchFamily="48" charset="-128"/>
              </a:rPr>
              <a:t>molecules</a:t>
            </a:r>
          </a:p>
        </p:txBody>
      </p:sp>
      <p:sp>
        <p:nvSpPr>
          <p:cNvPr id="757770" name="Text Box 10"/>
          <p:cNvSpPr txBox="1">
            <a:spLocks noChangeArrowheads="1"/>
          </p:cNvSpPr>
          <p:nvPr/>
        </p:nvSpPr>
        <p:spPr bwMode="auto">
          <a:xfrm>
            <a:off x="6696077" y="6110288"/>
            <a:ext cx="1179513" cy="519112"/>
          </a:xfrm>
          <a:prstGeom prst="rect">
            <a:avLst/>
          </a:prstGeom>
          <a:noFill/>
          <a:ln>
            <a:noFill/>
          </a:ln>
          <a:effectLst/>
          <a:extLst>
            <a:ext uri="{909E8E84-426E-40DD-AFC4-6F175D3DCCD1}">
              <a14:hiddenFill xmlns:a14="http://schemas.microsoft.com/office/drawing/2010/main">
                <a:solidFill>
                  <a:srgbClr val="5544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nSpc>
                <a:spcPct val="90000"/>
              </a:lnSpc>
            </a:pPr>
            <a:r>
              <a:rPr lang="en-US" altLang="en-US" b="1">
                <a:ea typeface="ヒラギノ角ゴ Pro W3" pitchFamily="48" charset="-128"/>
              </a:rPr>
              <a:t>Shorter</a:t>
            </a:r>
            <a:br>
              <a:rPr lang="en-US" altLang="en-US" b="1">
                <a:ea typeface="ヒラギノ角ゴ Pro W3" pitchFamily="48" charset="-128"/>
              </a:rPr>
            </a:br>
            <a:r>
              <a:rPr lang="en-US" altLang="en-US" b="1">
                <a:ea typeface="ヒラギノ角ゴ Pro W3" pitchFamily="48" charset="-128"/>
              </a:rPr>
              <a:t>molecules</a:t>
            </a:r>
            <a:endParaRPr lang="en-US" altLang="en-US" sz="900" b="1">
              <a:ea typeface="ヒラギノ角ゴ Pro W3" pitchFamily="48" charset="-128"/>
            </a:endParaRPr>
          </a:p>
        </p:txBody>
      </p:sp>
      <p:sp>
        <p:nvSpPr>
          <p:cNvPr id="757771" name="Text Box 11"/>
          <p:cNvSpPr txBox="1">
            <a:spLocks noChangeArrowheads="1"/>
          </p:cNvSpPr>
          <p:nvPr/>
        </p:nvSpPr>
        <p:spPr bwMode="auto">
          <a:xfrm>
            <a:off x="7353302" y="2711450"/>
            <a:ext cx="447675" cy="236538"/>
          </a:xfrm>
          <a:prstGeom prst="rect">
            <a:avLst/>
          </a:prstGeom>
          <a:noFill/>
          <a:ln>
            <a:noFill/>
          </a:ln>
          <a:effectLst/>
          <a:extLst>
            <a:ext uri="{909E8E84-426E-40DD-AFC4-6F175D3DCCD1}">
              <a14:hiddenFill xmlns:a14="http://schemas.microsoft.com/office/drawing/2010/main">
                <a:solidFill>
                  <a:srgbClr val="5544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nSpc>
                <a:spcPct val="90000"/>
              </a:lnSpc>
            </a:pPr>
            <a:r>
              <a:rPr lang="en-US" altLang="en-US" b="1">
                <a:ea typeface="ヒラギノ角ゴ Pro W3" pitchFamily="48" charset="-128"/>
              </a:rPr>
              <a:t>Gel</a:t>
            </a:r>
            <a:endParaRPr lang="en-US" altLang="en-US" sz="900" b="1">
              <a:ea typeface="ヒラギノ角ゴ Pro W3" pitchFamily="48" charset="-128"/>
            </a:endParaRPr>
          </a:p>
        </p:txBody>
      </p:sp>
      <p:sp>
        <p:nvSpPr>
          <p:cNvPr id="757772" name="Text Box 12"/>
          <p:cNvSpPr txBox="1">
            <a:spLocks noChangeArrowheads="1"/>
          </p:cNvSpPr>
          <p:nvPr/>
        </p:nvSpPr>
        <p:spPr bwMode="auto">
          <a:xfrm>
            <a:off x="6619877" y="1293813"/>
            <a:ext cx="792163" cy="233362"/>
          </a:xfrm>
          <a:prstGeom prst="rect">
            <a:avLst/>
          </a:prstGeom>
          <a:noFill/>
          <a:ln>
            <a:noFill/>
          </a:ln>
          <a:effectLst/>
          <a:extLst>
            <a:ext uri="{909E8E84-426E-40DD-AFC4-6F175D3DCCD1}">
              <a14:hiddenFill xmlns:a14="http://schemas.microsoft.com/office/drawing/2010/main">
                <a:solidFill>
                  <a:srgbClr val="5544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nSpc>
                <a:spcPct val="90000"/>
              </a:lnSpc>
            </a:pPr>
            <a:r>
              <a:rPr lang="en-US" altLang="en-US" b="1">
                <a:ea typeface="ヒラギノ角ゴ Pro W3" pitchFamily="48" charset="-128"/>
              </a:rPr>
              <a:t>Anode</a:t>
            </a:r>
          </a:p>
        </p:txBody>
      </p:sp>
      <p:sp>
        <p:nvSpPr>
          <p:cNvPr id="757773" name="Text Box 13"/>
          <p:cNvSpPr txBox="1">
            <a:spLocks noChangeArrowheads="1"/>
          </p:cNvSpPr>
          <p:nvPr/>
        </p:nvSpPr>
        <p:spPr bwMode="auto">
          <a:xfrm>
            <a:off x="4298950" y="1295400"/>
            <a:ext cx="895350" cy="228600"/>
          </a:xfrm>
          <a:prstGeom prst="rect">
            <a:avLst/>
          </a:prstGeom>
          <a:noFill/>
          <a:ln>
            <a:noFill/>
          </a:ln>
          <a:effectLst/>
          <a:extLst>
            <a:ext uri="{909E8E84-426E-40DD-AFC4-6F175D3DCCD1}">
              <a14:hiddenFill xmlns:a14="http://schemas.microsoft.com/office/drawing/2010/main">
                <a:solidFill>
                  <a:srgbClr val="5544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nSpc>
                <a:spcPct val="90000"/>
              </a:lnSpc>
            </a:pPr>
            <a:r>
              <a:rPr lang="en-US" altLang="en-US" b="1">
                <a:ea typeface="ヒラギノ角ゴ Pro W3" pitchFamily="48" charset="-128"/>
              </a:rPr>
              <a:t>Cathode</a:t>
            </a:r>
          </a:p>
        </p:txBody>
      </p:sp>
      <p:sp>
        <p:nvSpPr>
          <p:cNvPr id="757774" name="Text Box 14"/>
          <p:cNvSpPr txBox="1">
            <a:spLocks noChangeArrowheads="1"/>
          </p:cNvSpPr>
          <p:nvPr/>
        </p:nvSpPr>
        <p:spPr bwMode="auto">
          <a:xfrm>
            <a:off x="1446215" y="273050"/>
            <a:ext cx="1514475" cy="228600"/>
          </a:xfrm>
          <a:prstGeom prst="rect">
            <a:avLst/>
          </a:prstGeom>
          <a:noFill/>
          <a:ln>
            <a:noFill/>
          </a:ln>
          <a:effectLst/>
          <a:extLst>
            <a:ext uri="{909E8E84-426E-40DD-AFC4-6F175D3DCCD1}">
              <a14:hiddenFill xmlns:a14="http://schemas.microsoft.com/office/drawing/2010/main">
                <a:solidFill>
                  <a:srgbClr val="5544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nSpc>
                <a:spcPct val="90000"/>
              </a:lnSpc>
            </a:pPr>
            <a:r>
              <a:rPr lang="en-US" altLang="en-US" b="1">
                <a:solidFill>
                  <a:srgbClr val="563A84"/>
                </a:solidFill>
                <a:ea typeface="ヒラギノ角ゴ Pro W3" pitchFamily="48" charset="-128"/>
              </a:rPr>
              <a:t>TECHNIQUE</a:t>
            </a:r>
            <a:endParaRPr lang="en-US" altLang="en-US" sz="900" b="1">
              <a:solidFill>
                <a:srgbClr val="563A84"/>
              </a:solidFill>
              <a:ea typeface="ヒラギノ角ゴ Pro W3" pitchFamily="48" charset="-128"/>
            </a:endParaRPr>
          </a:p>
        </p:txBody>
      </p:sp>
      <p:sp>
        <p:nvSpPr>
          <p:cNvPr id="757775" name="Text Box 15"/>
          <p:cNvSpPr txBox="1">
            <a:spLocks noChangeArrowheads="1"/>
          </p:cNvSpPr>
          <p:nvPr/>
        </p:nvSpPr>
        <p:spPr bwMode="auto">
          <a:xfrm>
            <a:off x="1381125" y="2879727"/>
            <a:ext cx="223838" cy="265113"/>
          </a:xfrm>
          <a:prstGeom prst="rect">
            <a:avLst/>
          </a:prstGeom>
          <a:noFill/>
          <a:ln>
            <a:noFill/>
          </a:ln>
          <a:effectLst/>
          <a:extLst>
            <a:ext uri="{909E8E84-426E-40DD-AFC4-6F175D3DCCD1}">
              <a14:hiddenFill xmlns:a14="http://schemas.microsoft.com/office/drawing/2010/main">
                <a:solidFill>
                  <a:srgbClr val="5544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nSpc>
                <a:spcPct val="90000"/>
              </a:lnSpc>
            </a:pPr>
            <a:r>
              <a:rPr lang="en-US" altLang="en-US" b="1">
                <a:solidFill>
                  <a:schemeClr val="bg1"/>
                </a:solidFill>
                <a:ea typeface="ヒラギノ角ゴ Pro W3" pitchFamily="48" charset="-128"/>
              </a:rPr>
              <a:t>1</a:t>
            </a:r>
            <a:endParaRPr lang="en-US" altLang="en-US" sz="900" b="1">
              <a:ea typeface="ヒラギノ角ゴ Pro W3" pitchFamily="48" charset="-128"/>
            </a:endParaRPr>
          </a:p>
        </p:txBody>
      </p:sp>
      <p:sp>
        <p:nvSpPr>
          <p:cNvPr id="757776" name="Text Box 16"/>
          <p:cNvSpPr txBox="1">
            <a:spLocks noChangeArrowheads="1"/>
          </p:cNvSpPr>
          <p:nvPr/>
        </p:nvSpPr>
        <p:spPr bwMode="auto">
          <a:xfrm>
            <a:off x="1398590" y="6034088"/>
            <a:ext cx="134937" cy="220662"/>
          </a:xfrm>
          <a:prstGeom prst="rect">
            <a:avLst/>
          </a:prstGeom>
          <a:noFill/>
          <a:ln>
            <a:noFill/>
          </a:ln>
          <a:effectLst/>
          <a:extLst>
            <a:ext uri="{909E8E84-426E-40DD-AFC4-6F175D3DCCD1}">
              <a14:hiddenFill xmlns:a14="http://schemas.microsoft.com/office/drawing/2010/main">
                <a:solidFill>
                  <a:srgbClr val="5544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nSpc>
                <a:spcPct val="90000"/>
              </a:lnSpc>
            </a:pPr>
            <a:r>
              <a:rPr lang="en-US" altLang="en-US" b="1">
                <a:solidFill>
                  <a:schemeClr val="bg1"/>
                </a:solidFill>
                <a:ea typeface="ヒラギノ角ゴ Pro W3" pitchFamily="48" charset="-128"/>
              </a:rPr>
              <a:t>2</a:t>
            </a:r>
            <a:endParaRPr lang="en-US" altLang="en-US" sz="900" b="1">
              <a:ea typeface="ヒラギノ角ゴ Pro W3" pitchFamily="48" charset="-128"/>
            </a:endParaRPr>
          </a:p>
        </p:txBody>
      </p:sp>
      <p:sp>
        <p:nvSpPr>
          <p:cNvPr id="757777" name="Line 17"/>
          <p:cNvSpPr>
            <a:spLocks noChangeShapeType="1"/>
          </p:cNvSpPr>
          <p:nvPr/>
        </p:nvSpPr>
        <p:spPr bwMode="auto">
          <a:xfrm>
            <a:off x="6515100" y="2265363"/>
            <a:ext cx="812800" cy="5588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778" name="Text Box 18"/>
          <p:cNvSpPr txBox="1">
            <a:spLocks noChangeArrowheads="1"/>
          </p:cNvSpPr>
          <p:nvPr/>
        </p:nvSpPr>
        <p:spPr bwMode="auto">
          <a:xfrm>
            <a:off x="5426075" y="3905250"/>
            <a:ext cx="808038" cy="458788"/>
          </a:xfrm>
          <a:prstGeom prst="rect">
            <a:avLst/>
          </a:prstGeom>
          <a:noFill/>
          <a:ln>
            <a:noFill/>
          </a:ln>
          <a:effectLst/>
          <a:extLst>
            <a:ext uri="{909E8E84-426E-40DD-AFC4-6F175D3DCCD1}">
              <a14:hiddenFill xmlns:a14="http://schemas.microsoft.com/office/drawing/2010/main">
                <a:solidFill>
                  <a:srgbClr val="5544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nSpc>
                <a:spcPct val="90000"/>
              </a:lnSpc>
            </a:pPr>
            <a:r>
              <a:rPr lang="en-US" altLang="en-US" b="1">
                <a:ea typeface="ヒラギノ角ゴ Pro W3" pitchFamily="48" charset="-128"/>
              </a:rPr>
              <a:t>Power</a:t>
            </a:r>
            <a:br>
              <a:rPr lang="en-US" altLang="en-US" b="1">
                <a:ea typeface="ヒラギノ角ゴ Pro W3" pitchFamily="48" charset="-128"/>
              </a:rPr>
            </a:br>
            <a:r>
              <a:rPr lang="en-US" altLang="en-US" b="1">
                <a:ea typeface="ヒラギノ角ゴ Pro W3" pitchFamily="48" charset="-128"/>
              </a:rPr>
              <a:t>source</a:t>
            </a:r>
          </a:p>
        </p:txBody>
      </p:sp>
      <p:sp>
        <p:nvSpPr>
          <p:cNvPr id="757779" name="Line 19"/>
          <p:cNvSpPr>
            <a:spLocks noChangeShapeType="1"/>
          </p:cNvSpPr>
          <p:nvPr/>
        </p:nvSpPr>
        <p:spPr bwMode="auto">
          <a:xfrm>
            <a:off x="2940050" y="5073650"/>
            <a:ext cx="1441450" cy="45085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780" name="Line 20"/>
          <p:cNvSpPr>
            <a:spLocks noChangeShapeType="1"/>
          </p:cNvSpPr>
          <p:nvPr/>
        </p:nvSpPr>
        <p:spPr bwMode="auto">
          <a:xfrm>
            <a:off x="5854700" y="5511800"/>
            <a:ext cx="812800" cy="6985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781" name="Line 21"/>
          <p:cNvSpPr>
            <a:spLocks noChangeShapeType="1"/>
          </p:cNvSpPr>
          <p:nvPr/>
        </p:nvSpPr>
        <p:spPr bwMode="auto">
          <a:xfrm>
            <a:off x="2343150" y="1485900"/>
            <a:ext cx="469900" cy="2794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782" name="Text Box 22"/>
          <p:cNvSpPr txBox="1">
            <a:spLocks noChangeArrowheads="1"/>
          </p:cNvSpPr>
          <p:nvPr/>
        </p:nvSpPr>
        <p:spPr bwMode="auto">
          <a:xfrm>
            <a:off x="4002090" y="1296988"/>
            <a:ext cx="134937" cy="220662"/>
          </a:xfrm>
          <a:prstGeom prst="rect">
            <a:avLst/>
          </a:prstGeom>
          <a:noFill/>
          <a:ln>
            <a:noFill/>
          </a:ln>
          <a:effectLst/>
          <a:extLst>
            <a:ext uri="{909E8E84-426E-40DD-AFC4-6F175D3DCCD1}">
              <a14:hiddenFill xmlns:a14="http://schemas.microsoft.com/office/drawing/2010/main">
                <a:solidFill>
                  <a:srgbClr val="5544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nSpc>
                <a:spcPct val="90000"/>
              </a:lnSpc>
            </a:pPr>
            <a:r>
              <a:rPr lang="en-US" altLang="en-US" b="1">
                <a:solidFill>
                  <a:schemeClr val="bg1"/>
                </a:solidFill>
                <a:ea typeface="ヒラギノ角ゴ Pro W3" pitchFamily="48" charset="-128"/>
              </a:rPr>
              <a:t>–</a:t>
            </a:r>
            <a:endParaRPr lang="en-US" altLang="en-US" sz="900" b="1">
              <a:ea typeface="ヒラギノ角ゴ Pro W3" pitchFamily="48" charset="-128"/>
            </a:endParaRPr>
          </a:p>
        </p:txBody>
      </p:sp>
      <p:sp>
        <p:nvSpPr>
          <p:cNvPr id="757783" name="Text Box 23"/>
          <p:cNvSpPr txBox="1">
            <a:spLocks noChangeArrowheads="1"/>
          </p:cNvSpPr>
          <p:nvPr/>
        </p:nvSpPr>
        <p:spPr bwMode="auto">
          <a:xfrm>
            <a:off x="7475540" y="1316038"/>
            <a:ext cx="134937" cy="220662"/>
          </a:xfrm>
          <a:prstGeom prst="rect">
            <a:avLst/>
          </a:prstGeom>
          <a:noFill/>
          <a:ln>
            <a:noFill/>
          </a:ln>
          <a:effectLst/>
          <a:extLst>
            <a:ext uri="{909E8E84-426E-40DD-AFC4-6F175D3DCCD1}">
              <a14:hiddenFill xmlns:a14="http://schemas.microsoft.com/office/drawing/2010/main">
                <a:solidFill>
                  <a:srgbClr val="5544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nSpc>
                <a:spcPct val="90000"/>
              </a:lnSpc>
            </a:pPr>
            <a:r>
              <a:rPr lang="en-US" altLang="en-US" b="1">
                <a:solidFill>
                  <a:schemeClr val="bg1"/>
                </a:solidFill>
                <a:ea typeface="ヒラギノ角ゴ Pro W3" pitchFamily="48" charset="-128"/>
              </a:rPr>
              <a:t>+</a:t>
            </a:r>
            <a:endParaRPr lang="en-US" altLang="en-US" sz="900" b="1">
              <a:ea typeface="ヒラギノ角ゴ Pro W3" pitchFamily="48" charset="-128"/>
            </a:endParaRPr>
          </a:p>
        </p:txBody>
      </p:sp>
      <p:sp>
        <p:nvSpPr>
          <p:cNvPr id="757784" name="Text Box 24"/>
          <p:cNvSpPr txBox="1">
            <a:spLocks noChangeArrowheads="1"/>
          </p:cNvSpPr>
          <p:nvPr/>
        </p:nvSpPr>
        <p:spPr bwMode="auto">
          <a:xfrm>
            <a:off x="7481890" y="4503738"/>
            <a:ext cx="134937" cy="220662"/>
          </a:xfrm>
          <a:prstGeom prst="rect">
            <a:avLst/>
          </a:prstGeom>
          <a:noFill/>
          <a:ln>
            <a:noFill/>
          </a:ln>
          <a:effectLst/>
          <a:extLst>
            <a:ext uri="{909E8E84-426E-40DD-AFC4-6F175D3DCCD1}">
              <a14:hiddenFill xmlns:a14="http://schemas.microsoft.com/office/drawing/2010/main">
                <a:solidFill>
                  <a:srgbClr val="5544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nSpc>
                <a:spcPct val="90000"/>
              </a:lnSpc>
            </a:pPr>
            <a:r>
              <a:rPr lang="en-US" altLang="en-US" b="1">
                <a:solidFill>
                  <a:schemeClr val="bg1"/>
                </a:solidFill>
                <a:ea typeface="ヒラギノ角ゴ Pro W3" pitchFamily="48" charset="-128"/>
              </a:rPr>
              <a:t>+</a:t>
            </a:r>
            <a:endParaRPr lang="en-US" altLang="en-US" sz="900" b="1">
              <a:ea typeface="ヒラギノ角ゴ Pro W3" pitchFamily="48" charset="-128"/>
            </a:endParaRPr>
          </a:p>
        </p:txBody>
      </p:sp>
      <p:sp>
        <p:nvSpPr>
          <p:cNvPr id="757785" name="Text Box 25"/>
          <p:cNvSpPr txBox="1">
            <a:spLocks noChangeArrowheads="1"/>
          </p:cNvSpPr>
          <p:nvPr/>
        </p:nvSpPr>
        <p:spPr bwMode="auto">
          <a:xfrm>
            <a:off x="4002090" y="4484688"/>
            <a:ext cx="134937" cy="220662"/>
          </a:xfrm>
          <a:prstGeom prst="rect">
            <a:avLst/>
          </a:prstGeom>
          <a:noFill/>
          <a:ln>
            <a:noFill/>
          </a:ln>
          <a:effectLst/>
          <a:extLst>
            <a:ext uri="{909E8E84-426E-40DD-AFC4-6F175D3DCCD1}">
              <a14:hiddenFill xmlns:a14="http://schemas.microsoft.com/office/drawing/2010/main">
                <a:solidFill>
                  <a:srgbClr val="5544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nSpc>
                <a:spcPct val="90000"/>
              </a:lnSpc>
            </a:pPr>
            <a:r>
              <a:rPr lang="en-US" altLang="en-US" b="1">
                <a:solidFill>
                  <a:schemeClr val="bg1"/>
                </a:solidFill>
                <a:ea typeface="ヒラギノ角ゴ Pro W3" pitchFamily="48" charset="-128"/>
              </a:rPr>
              <a:t>–</a:t>
            </a:r>
            <a:endParaRPr lang="en-US" altLang="en-US" sz="900" b="1">
              <a:ea typeface="ヒラギノ角ゴ Pro W3" pitchFamily="48" charset="-128"/>
            </a:endParaRPr>
          </a:p>
        </p:txBody>
      </p:sp>
    </p:spTree>
    <p:extLst>
      <p:ext uri="{BB962C8B-B14F-4D97-AF65-F5344CB8AC3E}">
        <p14:creationId xmlns:p14="http://schemas.microsoft.com/office/powerpoint/2010/main" val="691858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495300" y="-3848100"/>
            <a:ext cx="8001000" cy="13411200"/>
          </a:xfrm>
          <a:prstGeom prst="rect">
            <a:avLst/>
          </a:prstGeom>
        </p:spPr>
      </p:pic>
      <p:sp>
        <p:nvSpPr>
          <p:cNvPr id="5" name="Rectangle 4"/>
          <p:cNvSpPr/>
          <p:nvPr/>
        </p:nvSpPr>
        <p:spPr>
          <a:xfrm>
            <a:off x="-3200401" y="-304800"/>
            <a:ext cx="3200400" cy="7162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dirty="0">
              <a:solidFill>
                <a:schemeClr val="tx1"/>
              </a:solidFill>
            </a:endParaRPr>
          </a:p>
        </p:txBody>
      </p:sp>
    </p:spTree>
    <p:extLst>
      <p:ext uri="{BB962C8B-B14F-4D97-AF65-F5344CB8AC3E}">
        <p14:creationId xmlns:p14="http://schemas.microsoft.com/office/powerpoint/2010/main" val="332573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CA" dirty="0" smtClean="0"/>
              <a:t>Applications of Gel Electrophoresis </a:t>
            </a:r>
            <a:endParaRPr lang="en-US" dirty="0"/>
          </a:p>
        </p:txBody>
      </p:sp>
      <p:sp>
        <p:nvSpPr>
          <p:cNvPr id="3" name="Content Placeholder 2"/>
          <p:cNvSpPr>
            <a:spLocks noGrp="1"/>
          </p:cNvSpPr>
          <p:nvPr>
            <p:ph idx="1"/>
          </p:nvPr>
        </p:nvSpPr>
        <p:spPr>
          <a:xfrm>
            <a:off x="457200" y="1600200"/>
            <a:ext cx="8610600" cy="5257800"/>
          </a:xfrm>
        </p:spPr>
        <p:txBody>
          <a:bodyPr>
            <a:normAutofit fontScale="92500" lnSpcReduction="10000"/>
          </a:bodyPr>
          <a:lstStyle/>
          <a:p>
            <a:r>
              <a:rPr lang="en-CA" dirty="0" smtClean="0"/>
              <a:t>Forensic science: Identification of culprit, based on DNA samples that are collected from the site of incidence and from suspects. The technique known as Restriction Fragment Length Polymorphism (RFLP).</a:t>
            </a:r>
          </a:p>
          <a:p>
            <a:r>
              <a:rPr lang="en-CA" dirty="0" smtClean="0"/>
              <a:t>Presence and abundance of a given microbial genus/group in soil, air or water samples: e.g. using primers (forward and reverse) that are designed based on a sequence of gene that is very specific to the group of microbe (bacteria or fungi) is amplified in PCR then is run in gel electrophoresis. The presence and thickness of DNA band in agarose gel tells about the presence and abundance of that microbial genus/group. </a:t>
            </a:r>
          </a:p>
          <a:p>
            <a:r>
              <a:rPr lang="en-CA" dirty="0" smtClean="0"/>
              <a:t>DNA sequencing </a:t>
            </a:r>
          </a:p>
          <a:p>
            <a:r>
              <a:rPr lang="en-CA" dirty="0" smtClean="0"/>
              <a:t>Identifying gene of interest   </a:t>
            </a:r>
            <a:endParaRPr lang="en-US" dirty="0"/>
          </a:p>
        </p:txBody>
      </p:sp>
    </p:spTree>
    <p:extLst>
      <p:ext uri="{BB962C8B-B14F-4D97-AF65-F5344CB8AC3E}">
        <p14:creationId xmlns:p14="http://schemas.microsoft.com/office/powerpoint/2010/main" val="36389175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TotalTime>
  <Words>867</Words>
  <Application>Microsoft Office PowerPoint</Application>
  <PresentationFormat>On-screen Show (4:3)</PresentationFormat>
  <Paragraphs>106</Paragraphs>
  <Slides>12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Symbol</vt:lpstr>
      <vt:lpstr>ヒラギノ角ゴ Pro W3</vt:lpstr>
      <vt:lpstr>Office Theme</vt:lpstr>
      <vt:lpstr>Replica plating and DNA hybradization: an efficient technique commonly used to detect a bacterial colony carrying a particular DNA clone  </vt:lpstr>
      <vt:lpstr>Bacterial cell lysis and DNA denaturation for probe hybridization </vt:lpstr>
      <vt:lpstr>PowerPoint Presentation</vt:lpstr>
      <vt:lpstr>Polymerase chain reaction: a technique for in vitro DNA amplification  </vt:lpstr>
      <vt:lpstr>Gel electrophoresis is used to separate proteins and nucleic acids of various sizes </vt:lpstr>
      <vt:lpstr>PowerPoint Presentation</vt:lpstr>
      <vt:lpstr>PowerPoint Presentation</vt:lpstr>
      <vt:lpstr>PowerPoint Presentation</vt:lpstr>
      <vt:lpstr>Applications of Gel Electrophoresis </vt:lpstr>
      <vt:lpstr>Southern blotting and northern blotting: To detect specific nucleotide sequences within a DNA sample or to identify gene of interest  </vt:lpstr>
      <vt:lpstr>PowerPoint Presentation</vt:lpstr>
      <vt:lpstr>Quiz</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Shamim Gul</dc:creator>
  <cp:lastModifiedBy>Shamim Gul</cp:lastModifiedBy>
  <cp:revision>3</cp:revision>
  <dcterms:created xsi:type="dcterms:W3CDTF">2020-09-02T05:22:58Z</dcterms:created>
  <dcterms:modified xsi:type="dcterms:W3CDTF">2020-09-03T05:47:23Z</dcterms:modified>
</cp:coreProperties>
</file>