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80" r:id="rId13"/>
    <p:sldId id="281" r:id="rId14"/>
    <p:sldId id="282" r:id="rId15"/>
    <p:sldId id="283" r:id="rId16"/>
    <p:sldId id="270" r:id="rId17"/>
    <p:sldId id="271" r:id="rId18"/>
    <p:sldId id="317" r:id="rId19"/>
    <p:sldId id="273" r:id="rId20"/>
    <p:sldId id="274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A5929-74A4-4D89-B6F3-CDA3E5651C4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3E23-2C62-4BB7-92C2-C2810039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87B1-943D-4E6F-9915-2A95A47CAF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82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4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08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825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8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89B424-251C-409B-9DDB-BD190233F38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C6C612-B161-4CCE-9598-F52CEE7302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0185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class%20consciousness&amp;source=images&amp;cd=&amp;cad=rja&amp;uact=8&amp;docid=kVNAbh7yBrfIeM&amp;tbnid=UzB-KmhU-ve-uM:&amp;ved=0CAUQjRw&amp;url=http://brane-space.blogspot.com/2011/09/class-consciousness-or-false.html&amp;ei=nnBiU5LXCfGgyQGGi4C4Dg&amp;bvm=bv.65636070,d.aWc&amp;psig=AFQjCNEVX6CZU3dH3Y7jegSPxxsTYUX91Q&amp;ust=139904661914159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social%20hierarchy&amp;source=images&amp;cd=&amp;cad=rja&amp;uact=8&amp;docid=5nvVbUyr-buHBM&amp;tbnid=kes6E8VUQXYu2M:&amp;ved=0CAUQjRw&amp;url=http://althistory.wikia.com/wiki/The_Age_of_Inheritism&amp;ei=4mZiU_GjA8yWyASQlIKoCA&amp;bvm=bv.65636070,d.aWw&amp;psig=AFQjCNEi7oEf91ywquvEFvJoybQIMIqgcA&amp;ust=139904418114644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Police%20Officer%20CLip%20Art&amp;source=images&amp;cd=&amp;cad=rja&amp;uact=8&amp;docid=25CyiXE1vyymAM&amp;tbnid=3s2bEhOp4460-M:&amp;ved=0CAUQjRw&amp;url=http://pathwayenroute.com/police-officer-hipng.html&amp;ei=HGdiU8OvFumfyQH5loG4DQ&amp;bvm=bv.65636070,d.aWw&amp;psig=AFQjCNE9JkeM09LvA3kshJdPgWM77uE4Gg&amp;ust=1399044247862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oogle.com/url?sa=i&amp;rct=j&amp;q=President%20Clip%20Art&amp;source=images&amp;cd=&amp;cad=rja&amp;uact=8&amp;docid=01GLSc03XBbIOM&amp;tbnid=fqzpoAHkL6O4SM:&amp;ved=0CAUQjRw&amp;url=http://www.i2clipart.com/clipart-president-barack-obama-219c&amp;ei=jWdiU56bHc2pyASHk4FQ&amp;psig=AFQjCNFj_lcntrZdIU9Ed7YIoeysbHAqIg&amp;ust=139904434259476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Pay%20Check%20Clip%20Art&amp;source=images&amp;cd=&amp;cad=rja&amp;uact=8&amp;docid=SZj7cMVaScg_eM&amp;tbnid=Q-tySYF18gVD0M:&amp;ved=0CAUQjRw&amp;url=http://www.articulate.com/rapid-elearning/5-ways-to-demonstrate-your-e-learning-success/&amp;ei=8mdiU9PQLMmMyATyvYGQAw&amp;psig=AFQjCNHfbzHVdot1589M0TVkOY_AlhsKeQ&amp;ust=13990444395737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Wealth%20Clip%20Art&amp;source=images&amp;cd=&amp;cad=rja&amp;uact=8&amp;docid=a2Vdt7CQ0IZXxM&amp;tbnid=Q0IJPau6ZYiFTM:&amp;ved=0CAUQjRw&amp;url=http://www.dreamstime.com/stock-photo-valuable-objects-cartoon-illustration-set-business-wealth-concepts-clip-art-image33416640&amp;ei=RGhiU8zJAsSCyAHEloCgAQ&amp;psig=AFQjCNFr485De15TqqhQbu6CL58UVHkGJw&amp;ust=139904451765129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030583"/>
            <a:ext cx="6248400" cy="16851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0" dirty="0" smtClean="0"/>
              <a:t>	</a:t>
            </a:r>
            <a:r>
              <a:rPr lang="en-US" cap="none" dirty="0" smtClean="0"/>
              <a:t>Resource Person</a:t>
            </a:r>
            <a:br>
              <a:rPr lang="en-US" cap="none" dirty="0" smtClean="0"/>
            </a:br>
            <a:r>
              <a:rPr lang="en-US" cap="none" dirty="0" smtClean="0"/>
              <a:t>	Ms </a:t>
            </a:r>
            <a:r>
              <a:rPr lang="en-US" cap="none" dirty="0" err="1" smtClean="0"/>
              <a:t>Mahwish</a:t>
            </a:r>
            <a:r>
              <a:rPr lang="en-US" cap="none" dirty="0" smtClean="0"/>
              <a:t> </a:t>
            </a:r>
            <a:r>
              <a:rPr lang="en-US" cap="none" dirty="0" err="1" smtClean="0"/>
              <a:t>Talib</a:t>
            </a:r>
            <a:endParaRPr lang="en-US" b="0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533400"/>
            <a:ext cx="6400800" cy="2286000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en-US" sz="4800" b="1" dirty="0"/>
              <a:t>Introduction</a:t>
            </a:r>
            <a:r>
              <a:rPr lang="en-US" sz="4800" b="1" dirty="0">
                <a:solidFill>
                  <a:srgbClr val="008080"/>
                </a:solidFill>
              </a:rPr>
              <a:t> </a:t>
            </a:r>
            <a:r>
              <a:rPr lang="en-US" sz="4800" b="1" dirty="0"/>
              <a:t>to Sociology</a:t>
            </a:r>
          </a:p>
          <a:p>
            <a:pPr algn="ctr">
              <a:defRPr/>
            </a:pPr>
            <a:r>
              <a:rPr lang="en-US" sz="3500" b="1">
                <a:solidFill>
                  <a:srgbClr val="336699"/>
                </a:solidFill>
                <a:latin typeface="Arial" charset="0"/>
              </a:rPr>
              <a:t>Chapter </a:t>
            </a:r>
            <a:r>
              <a:rPr lang="en-US" sz="3500" b="1" smtClean="0">
                <a:solidFill>
                  <a:srgbClr val="336699"/>
                </a:solidFill>
                <a:latin typeface="Arial" charset="0"/>
              </a:rPr>
              <a:t>5a</a:t>
            </a:r>
            <a:endParaRPr lang="en-US" sz="3500" b="1" dirty="0" smtClean="0">
              <a:solidFill>
                <a:srgbClr val="336699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500" b="1" dirty="0" smtClean="0">
                <a:solidFill>
                  <a:srgbClr val="336699"/>
                </a:solidFill>
                <a:latin typeface="Arial" charset="0"/>
              </a:rPr>
              <a:t>Social Stratification</a:t>
            </a:r>
            <a:endParaRPr lang="en-US" sz="3500" b="1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05200" y="5562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BPA 2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Semester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635452"/>
            <a:ext cx="3239589" cy="58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en-US" sz="3200"/>
              <a:t>Macro-level factors influencing stratification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660400" indent="-660400"/>
            <a:r>
              <a:rPr lang="en-US" altLang="en-US" dirty="0"/>
              <a:t>The economic system </a:t>
            </a:r>
          </a:p>
          <a:p>
            <a:pPr marL="660400" indent="-660400"/>
            <a:r>
              <a:rPr lang="en-US" altLang="en-US" dirty="0"/>
              <a:t>The geographic location of nations </a:t>
            </a:r>
          </a:p>
          <a:p>
            <a:pPr marL="660400" indent="-660400"/>
            <a:r>
              <a:rPr lang="en-US" altLang="en-US" dirty="0"/>
              <a:t>Resources </a:t>
            </a:r>
          </a:p>
          <a:p>
            <a:pPr marL="1035050" lvl="1" indent="-577850"/>
            <a:r>
              <a:rPr lang="en-US" altLang="en-US" sz="3200" dirty="0"/>
              <a:t>Strong educational system</a:t>
            </a:r>
          </a:p>
          <a:p>
            <a:pPr marL="1035050" lvl="1" indent="-577850"/>
            <a:r>
              <a:rPr lang="en-US" altLang="en-US" sz="3200" dirty="0"/>
              <a:t>Well-paying jobs</a:t>
            </a:r>
          </a:p>
          <a:p>
            <a:pPr marL="1035050" lvl="1" indent="-577850"/>
            <a:r>
              <a:rPr lang="en-US" altLang="en-US" sz="3200" dirty="0"/>
              <a:t>Productive land</a:t>
            </a:r>
          </a:p>
          <a:p>
            <a:pPr marL="1035050" lvl="1" indent="-577850"/>
            <a:r>
              <a:rPr lang="en-US" altLang="en-US" sz="3200" dirty="0"/>
              <a:t>Ample supply of water</a:t>
            </a:r>
          </a:p>
          <a:p>
            <a:pPr marL="1035050" lvl="1" indent="-577850"/>
            <a:r>
              <a:rPr lang="en-US" altLang="en-US" sz="3200" dirty="0"/>
              <a:t>Access to technology</a:t>
            </a:r>
          </a:p>
        </p:txBody>
      </p:sp>
    </p:spTree>
    <p:extLst>
      <p:ext uri="{BB962C8B-B14F-4D97-AF65-F5344CB8AC3E}">
        <p14:creationId xmlns:p14="http://schemas.microsoft.com/office/powerpoint/2010/main" val="99645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14400" indent="-914400"/>
            <a:r>
              <a:rPr lang="en-US" altLang="en-US" sz="3200"/>
              <a:t>Theoretical Explanations of Stratification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60400" indent="-660400"/>
            <a:r>
              <a:rPr lang="en-US" altLang="en-US" dirty="0"/>
              <a:t>Symbolic Interaction</a:t>
            </a:r>
          </a:p>
          <a:p>
            <a:pPr marL="1035050" lvl="1" indent="-577850"/>
            <a:r>
              <a:rPr lang="en-US" altLang="en-US" sz="3200" dirty="0"/>
              <a:t>Individuals learn their social position through socialization</a:t>
            </a:r>
          </a:p>
          <a:p>
            <a:pPr marL="1035050" lvl="1" indent="-577850"/>
            <a:r>
              <a:rPr lang="en-US" altLang="en-US" sz="3200" dirty="0"/>
              <a:t>Cultural capital influences children’s school and home environments</a:t>
            </a:r>
          </a:p>
          <a:p>
            <a:pPr marL="1035050" lvl="1" indent="-577850"/>
            <a:r>
              <a:rPr lang="en-US" altLang="en-US" sz="3200" dirty="0"/>
              <a:t>Symbols also often represent social positions</a:t>
            </a:r>
          </a:p>
          <a:p>
            <a:pPr marL="1409700" lvl="2" indent="-495300"/>
            <a:r>
              <a:rPr lang="en-US" altLang="en-US" sz="3200" i="1" dirty="0"/>
              <a:t>Conspicuous consumption</a:t>
            </a:r>
            <a:r>
              <a:rPr lang="en-US" altLang="en-US" sz="3200" dirty="0"/>
              <a:t> is displaying goods in a way that others will notice and that will presumably earn the owner respect</a:t>
            </a:r>
          </a:p>
        </p:txBody>
      </p:sp>
    </p:spTree>
    <p:extLst>
      <p:ext uri="{BB962C8B-B14F-4D97-AF65-F5344CB8AC3E}">
        <p14:creationId xmlns:p14="http://schemas.microsoft.com/office/powerpoint/2010/main" val="8071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dirty="0" smtClean="0"/>
              <a:t>Theoretical Explanations </a:t>
            </a:r>
            <a:r>
              <a:rPr lang="en-US" altLang="en-US" u="sng" dirty="0"/>
              <a:t>of Stratification </a:t>
            </a:r>
            <a:r>
              <a:rPr lang="en-US" altLang="en-US" u="sng" dirty="0" smtClean="0"/>
              <a:t/>
            </a:r>
            <a:br>
              <a:rPr lang="en-US" altLang="en-US" u="sng" dirty="0" smtClean="0"/>
            </a:br>
            <a:endParaRPr lang="en-US" altLang="en-US" u="sng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3999" y="1295400"/>
            <a:ext cx="9517039" cy="22860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en-US" sz="2400" b="1" u="sng" dirty="0">
                <a:solidFill>
                  <a:srgbClr val="C00000"/>
                </a:solidFill>
              </a:rPr>
              <a:t>Conflict Theory</a:t>
            </a:r>
            <a:r>
              <a:rPr lang="en-US" altLang="en-US" sz="2400" dirty="0"/>
              <a:t>: </a:t>
            </a:r>
          </a:p>
          <a:p>
            <a:pPr marL="857250" lvl="1" indent="-457200">
              <a:buBlip>
                <a:blip r:embed="rId2"/>
              </a:buBlip>
            </a:pPr>
            <a:r>
              <a:rPr lang="en-US" altLang="en-US" sz="2400" dirty="0"/>
              <a:t>Inequality exists due to willingness of other to exploit people</a:t>
            </a:r>
          </a:p>
          <a:p>
            <a:pPr marL="857250" lvl="1" indent="-457200">
              <a:buBlip>
                <a:blip r:embed="rId2"/>
              </a:buBlip>
            </a:pPr>
            <a:r>
              <a:rPr lang="en-US" altLang="en-US" sz="2400" dirty="0"/>
              <a:t>Inequality impedes progress</a:t>
            </a:r>
          </a:p>
          <a:p>
            <a:pPr marL="857250" lvl="1" indent="-457200">
              <a:buBlip>
                <a:blip r:embed="rId2"/>
              </a:buBlip>
            </a:pPr>
            <a:r>
              <a:rPr lang="en-US" altLang="en-US" sz="2400" dirty="0"/>
              <a:t>Those whom have power keep others powerless to keep status quo </a:t>
            </a:r>
          </a:p>
          <a:p>
            <a:pPr marL="857250" lvl="1" indent="-457200">
              <a:buBlip>
                <a:blip r:embed="rId2"/>
              </a:buBlip>
            </a:pPr>
            <a:r>
              <a:rPr lang="en-US" altLang="en-US" sz="2400" dirty="0"/>
              <a:t>Positions in society exist only as those in power deem them important</a:t>
            </a:r>
          </a:p>
        </p:txBody>
      </p:sp>
      <p:pic>
        <p:nvPicPr>
          <p:cNvPr id="8196" name="Picture 6" descr="imageconflictro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71748"/>
            <a:ext cx="4876800" cy="21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06400" y="279776"/>
            <a:ext cx="11582400" cy="838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C00000"/>
                </a:solidFill>
              </a:rPr>
              <a:t>Social Inequality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36978" y="1117976"/>
            <a:ext cx="11136573" cy="124422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en-US" u="sng" dirty="0"/>
              <a:t>Definition</a:t>
            </a:r>
            <a:r>
              <a:rPr lang="en-US" altLang="en-US" dirty="0"/>
              <a:t>: individuals in a society that </a:t>
            </a:r>
            <a:r>
              <a:rPr lang="en-US" altLang="en-US" b="1" i="1" dirty="0"/>
              <a:t>do not </a:t>
            </a:r>
            <a:r>
              <a:rPr lang="en-US" altLang="en-US" dirty="0"/>
              <a:t>have </a:t>
            </a:r>
            <a:r>
              <a:rPr lang="en-US" altLang="en-US" b="1" i="1" dirty="0"/>
              <a:t>equal social status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343400" y="2743200"/>
            <a:ext cx="706612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   </a:t>
            </a:r>
            <a:r>
              <a:rPr lang="en-US" altLang="en-US" sz="2800" u="sng" dirty="0"/>
              <a:t>Examples of Social Inequality</a:t>
            </a:r>
            <a:r>
              <a:rPr lang="en-US" altLang="en-US" sz="2800" dirty="0"/>
              <a:t>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b="1" u="sng" dirty="0">
                <a:solidFill>
                  <a:srgbClr val="C00000"/>
                </a:solidFill>
              </a:rPr>
              <a:t>Economic</a:t>
            </a:r>
            <a:r>
              <a:rPr lang="en-US" altLang="en-US" dirty="0"/>
              <a:t>: inequality based on distribution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                    of wealth and income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b="1" u="sng" dirty="0">
                <a:solidFill>
                  <a:srgbClr val="C00000"/>
                </a:solidFill>
              </a:rPr>
              <a:t>Gender</a:t>
            </a:r>
            <a:r>
              <a:rPr lang="en-US" altLang="en-US" dirty="0"/>
              <a:t>: obvious or hidden inequality of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                power/reward based on gender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u="sng" dirty="0">
                <a:solidFill>
                  <a:srgbClr val="C00000"/>
                </a:solidFill>
              </a:rPr>
              <a:t>Racial</a:t>
            </a:r>
            <a:r>
              <a:rPr lang="en-US" altLang="en-US" dirty="0"/>
              <a:t>: unequal treatment based on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             physical characteristics</a:t>
            </a:r>
          </a:p>
        </p:txBody>
      </p:sp>
      <p:pic>
        <p:nvPicPr>
          <p:cNvPr id="9221" name="Picture 5" descr="Inequal-b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8" y="3117850"/>
            <a:ext cx="263401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14400" y="1201003"/>
            <a:ext cx="9296400" cy="1712796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sz="2800" b="1" u="sng" dirty="0">
                <a:solidFill>
                  <a:srgbClr val="C00000"/>
                </a:solidFill>
              </a:rPr>
              <a:t>Symbolic Internationalist Theory</a:t>
            </a:r>
            <a:r>
              <a:rPr lang="en-US" altLang="en-US" sz="2800" dirty="0"/>
              <a:t>: </a:t>
            </a:r>
          </a:p>
          <a:p>
            <a:pPr marL="857250" lvl="1" indent="-457200">
              <a:buBlip>
                <a:blip r:embed="rId2"/>
              </a:buBlip>
            </a:pPr>
            <a:r>
              <a:rPr lang="en-US" altLang="en-US" dirty="0">
                <a:latin typeface="Calibri" panose="020F0502020204030204" pitchFamily="34" charset="0"/>
              </a:rPr>
              <a:t>Social classes are based on hard work, talent, motivation</a:t>
            </a:r>
          </a:p>
          <a:p>
            <a:pPr marL="857250" lvl="1" indent="-457200">
              <a:buBlip>
                <a:blip r:embed="rId2"/>
              </a:buBlip>
            </a:pPr>
            <a:r>
              <a:rPr lang="en-US" altLang="en-US" dirty="0">
                <a:latin typeface="Calibri" panose="020F0502020204030204" pitchFamily="34" charset="0"/>
              </a:rPr>
              <a:t>People accept those ideas as true to keep status quo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914400" y="2971800"/>
            <a:ext cx="9067800" cy="34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5725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u="sng" dirty="0">
                <a:solidFill>
                  <a:srgbClr val="C00000"/>
                </a:solidFill>
              </a:rPr>
              <a:t>Functionalist Theory</a:t>
            </a:r>
            <a:r>
              <a:rPr lang="en-US" altLang="en-US" sz="2800" dirty="0"/>
              <a:t>: </a:t>
            </a:r>
          </a:p>
          <a:p>
            <a:pPr lvl="1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/>
              <a:t>Assures most qualified fill most important jobs</a:t>
            </a:r>
          </a:p>
          <a:p>
            <a:pPr lvl="1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/>
              <a:t>Attach rewards (wealth, power, income, prestige) to those who attain position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altLang="en-US" dirty="0"/>
              <a:t>Positions in society are ranked in order of importance</a:t>
            </a:r>
          </a:p>
          <a:p>
            <a:pPr lvl="1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/>
              <a:t>Inequality is inevitable and desirable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979" y="364650"/>
            <a:ext cx="1046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u="sng" dirty="0" smtClean="0"/>
              <a:t>Theoretical Explanations of Stratification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24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6400" y="361664"/>
            <a:ext cx="11582400" cy="838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C00000"/>
                </a:solidFill>
              </a:rPr>
              <a:t>Class Consciousness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14149" y="1199864"/>
            <a:ext cx="11374651" cy="1390936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en-US" u="sng" dirty="0"/>
              <a:t>Definition</a:t>
            </a:r>
            <a:r>
              <a:rPr lang="en-US" altLang="en-US" dirty="0"/>
              <a:t>: the awareness of belonging to ones social class, </a:t>
            </a:r>
            <a:r>
              <a:rPr lang="en-US" altLang="en-US" dirty="0" smtClean="0"/>
              <a:t>social, position </a:t>
            </a:r>
            <a:r>
              <a:rPr lang="en-US" altLang="en-US" dirty="0"/>
              <a:t>or socioeconomic status within a given society</a:t>
            </a:r>
          </a:p>
        </p:txBody>
      </p:sp>
      <p:pic>
        <p:nvPicPr>
          <p:cNvPr id="11268" name="Picture 6" descr="http://3.bp.blogspot.com/-vsL_QSN8Rh8/ToINNF7Oj2I/AAAAAAAADOI/9seyfYl6fic/s1600/False-cons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746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en-US" sz="3200"/>
              <a:t>Meso- and Macro-level Theories of Stratification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altLang="en-US" dirty="0"/>
              <a:t>Structural Functionalism</a:t>
            </a:r>
          </a:p>
          <a:p>
            <a:pPr marL="1035050" lvl="1" indent="-577850"/>
            <a:r>
              <a:rPr lang="en-US" altLang="en-US" dirty="0"/>
              <a:t>Stratification within societies is an inevitable—and probably necessary—part of the social world</a:t>
            </a:r>
          </a:p>
          <a:p>
            <a:pPr marL="1035050" lvl="1" indent="-577850"/>
            <a:r>
              <a:rPr lang="en-US" altLang="en-US" dirty="0"/>
              <a:t>The stratification system provides each individual a position in the social world </a:t>
            </a:r>
          </a:p>
          <a:p>
            <a:pPr marL="1035050" lvl="1" indent="-577850"/>
            <a:r>
              <a:rPr lang="en-US" altLang="en-US" dirty="0" smtClean="0"/>
              <a:t>The </a:t>
            </a:r>
            <a:r>
              <a:rPr lang="en-US" altLang="en-US" dirty="0"/>
              <a:t>stratification system motivates individuals to carry out their </a:t>
            </a:r>
            <a:r>
              <a:rPr lang="en-US" altLang="en-US" dirty="0" smtClean="0"/>
              <a:t>roles</a:t>
            </a:r>
          </a:p>
          <a:p>
            <a:pPr marL="1035050" lvl="1" indent="-57785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380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11536"/>
            <a:ext cx="11582400" cy="838200"/>
          </a:xfrm>
        </p:spPr>
        <p:txBody>
          <a:bodyPr/>
          <a:lstStyle/>
          <a:p>
            <a:r>
              <a:rPr lang="en-US" altLang="en-US" sz="3200" dirty="0" err="1"/>
              <a:t>Meso</a:t>
            </a:r>
            <a:r>
              <a:rPr lang="en-US" altLang="en-US" sz="3200" dirty="0"/>
              <a:t>- and Macro-level Theories of 	Stratification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95401"/>
            <a:ext cx="11582400" cy="5419298"/>
          </a:xfrm>
        </p:spPr>
        <p:txBody>
          <a:bodyPr>
            <a:normAutofit lnSpcReduction="10000"/>
          </a:bodyPr>
          <a:lstStyle/>
          <a:p>
            <a:pPr marL="660400" indent="-660400">
              <a:lnSpc>
                <a:spcPct val="90000"/>
              </a:lnSpc>
            </a:pPr>
            <a:r>
              <a:rPr lang="en-US" altLang="en-US" dirty="0"/>
              <a:t>Structural Functionalism 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dirty="0"/>
              <a:t>Davis and Moore</a:t>
            </a:r>
          </a:p>
          <a:p>
            <a:pPr marL="1409700" lvl="2" indent="-495300">
              <a:lnSpc>
                <a:spcPct val="90000"/>
              </a:lnSpc>
            </a:pPr>
            <a:r>
              <a:rPr lang="en-US" altLang="en-US" sz="2800" dirty="0"/>
              <a:t>Social stratification is beneficial for the operation of a society </a:t>
            </a:r>
          </a:p>
          <a:p>
            <a:pPr marL="1409700" lvl="2" indent="-495300">
              <a:lnSpc>
                <a:spcPct val="90000"/>
              </a:lnSpc>
            </a:pPr>
            <a:r>
              <a:rPr lang="en-US" altLang="en-US" sz="2800" dirty="0" smtClean="0"/>
              <a:t>Some positions are more highly valued because people feel they are very important to society.</a:t>
            </a:r>
          </a:p>
          <a:p>
            <a:pPr marL="1409700" lvl="2" indent="-495300">
              <a:lnSpc>
                <a:spcPct val="90000"/>
              </a:lnSpc>
            </a:pPr>
            <a:r>
              <a:rPr lang="en-CA" altLang="en-US" sz="2800" dirty="0"/>
              <a:t>Jobs that are more important require more training and sacrifice</a:t>
            </a:r>
            <a:r>
              <a:rPr lang="en-CA" altLang="en-US" sz="2800" dirty="0" smtClean="0"/>
              <a:t>.</a:t>
            </a:r>
            <a:endParaRPr lang="en-US" altLang="en-US" sz="2800" dirty="0" smtClean="0"/>
          </a:p>
          <a:p>
            <a:pPr marL="1409700" lvl="2" indent="-495300">
              <a:lnSpc>
                <a:spcPct val="90000"/>
              </a:lnSpc>
            </a:pPr>
            <a:r>
              <a:rPr lang="en-US" altLang="en-US" sz="2800" dirty="0" smtClean="0"/>
              <a:t>Societies </a:t>
            </a:r>
            <a:r>
              <a:rPr lang="en-US" altLang="en-US" sz="2800" dirty="0"/>
              <a:t>must motivate talented individuals to occupy the most important positions</a:t>
            </a:r>
          </a:p>
          <a:p>
            <a:pPr marL="1409700" lvl="2" indent="-495300">
              <a:lnSpc>
                <a:spcPct val="90000"/>
              </a:lnSpc>
            </a:pPr>
            <a:r>
              <a:rPr lang="en-US" altLang="en-US" sz="2800" dirty="0"/>
              <a:t>Differential rewards must be offered to attract the most qualified individuals into the most valued positions</a:t>
            </a:r>
          </a:p>
          <a:p>
            <a:pPr marL="1784350" lvl="3" indent="-412750">
              <a:lnSpc>
                <a:spcPct val="90000"/>
              </a:lnSpc>
            </a:pPr>
            <a:r>
              <a:rPr lang="en-US" altLang="en-US" sz="2800" dirty="0"/>
              <a:t>As a result, stratification is </a:t>
            </a:r>
            <a:r>
              <a:rPr lang="en-US" altLang="en-US" sz="2800" dirty="0" smtClean="0"/>
              <a:t>inevitable</a:t>
            </a:r>
          </a:p>
          <a:p>
            <a:r>
              <a:rPr lang="en-CA" altLang="en-US" sz="2600" dirty="0" smtClean="0"/>
              <a:t>Therefore</a:t>
            </a:r>
            <a:r>
              <a:rPr lang="en-CA" altLang="en-US" sz="2600" dirty="0"/>
              <a:t>, stratification is necessary; it performs a </a:t>
            </a:r>
            <a:r>
              <a:rPr lang="en-CA" altLang="en-US" sz="2600" b="1" dirty="0"/>
              <a:t>useful</a:t>
            </a:r>
            <a:r>
              <a:rPr lang="en-CA" altLang="en-US" sz="2600" dirty="0"/>
              <a:t> function.</a:t>
            </a:r>
            <a:endParaRPr lang="en-US" altLang="en-US" sz="2600" dirty="0"/>
          </a:p>
          <a:p>
            <a:pPr marL="1784350" lvl="3" indent="-412750">
              <a:lnSpc>
                <a:spcPct val="90000"/>
              </a:lnSpc>
            </a:pPr>
            <a:endParaRPr lang="en-US" altLang="en-US" dirty="0"/>
          </a:p>
          <a:p>
            <a:pPr marL="660400" indent="-660400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44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7072"/>
            <a:ext cx="11582400" cy="838200"/>
          </a:xfrm>
        </p:spPr>
        <p:txBody>
          <a:bodyPr/>
          <a:lstStyle/>
          <a:p>
            <a:r>
              <a:rPr lang="en-US" altLang="en-US" sz="3400" b="1" dirty="0"/>
              <a:t>Critique of Structural Functionalist Theories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/>
              <a:t>The question of which occupations are more important is far from clear.</a:t>
            </a:r>
          </a:p>
          <a:p>
            <a:pPr>
              <a:lnSpc>
                <a:spcPct val="90000"/>
              </a:lnSpc>
            </a:pPr>
            <a:r>
              <a:rPr lang="en-CA" altLang="en-US"/>
              <a:t>The functional theory ignores the pool of talent that lies unused because of inequality.</a:t>
            </a:r>
          </a:p>
          <a:p>
            <a:pPr>
              <a:lnSpc>
                <a:spcPct val="90000"/>
              </a:lnSpc>
            </a:pPr>
            <a:r>
              <a:rPr lang="en-CA" altLang="en-US"/>
              <a:t>The functional theory fails to examine how advantages and disadvantages are passed from generation to generation.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71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9776"/>
            <a:ext cx="11582400" cy="838200"/>
          </a:xfrm>
        </p:spPr>
        <p:txBody>
          <a:bodyPr/>
          <a:lstStyle/>
          <a:p>
            <a:r>
              <a:rPr lang="en-US" altLang="en-US" sz="3200" dirty="0" err="1"/>
              <a:t>Meso</a:t>
            </a:r>
            <a:r>
              <a:rPr lang="en-US" altLang="en-US" sz="3200" dirty="0"/>
              <a:t>- and Macro-level Theories of 	Stratification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60400" indent="-660400"/>
            <a:r>
              <a:rPr lang="en-US" altLang="en-US" dirty="0"/>
              <a:t>Marxism</a:t>
            </a:r>
          </a:p>
          <a:p>
            <a:pPr marL="1035050" lvl="1" indent="-577850"/>
            <a:r>
              <a:rPr lang="en-US" altLang="en-US" sz="3200" dirty="0"/>
              <a:t>Marx saw four possible ways to distribute wealth:</a:t>
            </a:r>
          </a:p>
          <a:p>
            <a:pPr marL="1409700" lvl="2" indent="-495300"/>
            <a:r>
              <a:rPr lang="en-US" altLang="en-US" sz="3200" dirty="0"/>
              <a:t>According to each person’s needs</a:t>
            </a:r>
          </a:p>
          <a:p>
            <a:pPr marL="1409700" lvl="2" indent="-495300"/>
            <a:r>
              <a:rPr lang="en-US" altLang="en-US" sz="3200" dirty="0"/>
              <a:t>According to what each person wants</a:t>
            </a:r>
          </a:p>
          <a:p>
            <a:pPr marL="1409700" lvl="2" indent="-495300"/>
            <a:r>
              <a:rPr lang="en-US" altLang="en-US" sz="3200" dirty="0"/>
              <a:t>According to what each person earns</a:t>
            </a:r>
          </a:p>
          <a:p>
            <a:pPr marL="1409700" lvl="2" indent="-495300"/>
            <a:r>
              <a:rPr lang="en-US" altLang="en-US" sz="3200" dirty="0"/>
              <a:t>According to what each person can take</a:t>
            </a:r>
          </a:p>
          <a:p>
            <a:pPr marL="1784350" lvl="3" indent="-41275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646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06400" y="391885"/>
            <a:ext cx="11582400" cy="8382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What is </a:t>
            </a:r>
            <a:r>
              <a:rPr lang="en-US" altLang="en-US" b="1" u="sng" dirty="0" smtClean="0">
                <a:solidFill>
                  <a:srgbClr val="C00000"/>
                </a:solidFill>
              </a:rPr>
              <a:t>Social Stratification</a:t>
            </a:r>
            <a:r>
              <a:rPr lang="en-US" altLang="en-US" dirty="0" smtClean="0"/>
              <a:t>?</a:t>
            </a:r>
            <a:endParaRPr lang="en-US" altLang="en-US" u="sng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74766" y="1295400"/>
            <a:ext cx="11220994" cy="9906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en-US" altLang="en-US" sz="4000" u="sng" dirty="0"/>
              <a:t>Definition</a:t>
            </a:r>
            <a:r>
              <a:rPr lang="en-US" altLang="en-US" sz="4000" dirty="0"/>
              <a:t>:  </a:t>
            </a:r>
            <a:r>
              <a:rPr lang="en-US" altLang="en-US" sz="4000" b="1" i="1" dirty="0"/>
              <a:t>hierarchical</a:t>
            </a:r>
            <a:r>
              <a:rPr lang="en-US" altLang="en-US" sz="4000" dirty="0"/>
              <a:t> arrangement of people within </a:t>
            </a:r>
            <a:r>
              <a:rPr lang="en-US" altLang="en-US" sz="4000" b="1" i="1" dirty="0"/>
              <a:t>a society </a:t>
            </a:r>
            <a:endParaRPr lang="en-US" altLang="en-US" sz="4000" dirty="0"/>
          </a:p>
          <a:p>
            <a:pPr marL="457200" indent="-457200">
              <a:buNone/>
            </a:pPr>
            <a:r>
              <a:rPr lang="en-US" altLang="en-US" sz="3300" dirty="0"/>
              <a:t>	</a:t>
            </a:r>
          </a:p>
          <a:p>
            <a:pPr marL="457200" indent="-457200">
              <a:buNone/>
            </a:pPr>
            <a:r>
              <a:rPr lang="en-US" altLang="en-US" sz="2400" dirty="0"/>
              <a:t>			</a:t>
            </a:r>
            <a:r>
              <a:rPr lang="en-US" altLang="en-US" sz="1200" dirty="0"/>
              <a:t>						</a:t>
            </a:r>
          </a:p>
        </p:txBody>
      </p:sp>
      <p:pic>
        <p:nvPicPr>
          <p:cNvPr id="3078" name="Picture 6" descr="http://img4.wikia.nocookie.net/__cb20110419025950/althistory/images/0/0c/Social-pyram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1" y="2133600"/>
            <a:ext cx="2812869" cy="394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8000" y="1815118"/>
            <a:ext cx="894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indent="-660400"/>
            <a:r>
              <a:rPr lang="en-US" altLang="en-US" sz="2800" b="1" i="1" dirty="0" smtClean="0"/>
              <a:t>       Social stratification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refers to how individuals and groups are </a:t>
            </a:r>
            <a:r>
              <a:rPr lang="en-US" altLang="en-US" sz="2800" u="sng" dirty="0" smtClean="0"/>
              <a:t>layered</a:t>
            </a:r>
            <a:r>
              <a:rPr lang="en-US" altLang="en-US" sz="2800" dirty="0" smtClean="0"/>
              <a:t> or </a:t>
            </a:r>
            <a:r>
              <a:rPr lang="en-US" altLang="en-US" sz="2800" u="sng" dirty="0" smtClean="0"/>
              <a:t>ranked</a:t>
            </a:r>
            <a:r>
              <a:rPr lang="en-US" altLang="en-US" sz="2800" dirty="0" smtClean="0"/>
              <a:t> in society according to how many valued resources they possess.</a:t>
            </a:r>
          </a:p>
          <a:p>
            <a:pPr marL="1035050" lvl="1" indent="-407988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 An ongoing sorting process </a:t>
            </a:r>
          </a:p>
          <a:p>
            <a:pPr marL="1035050" lvl="1" indent="-407988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 Legitimated by cultural beliefs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0" y="4372517"/>
            <a:ext cx="894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 smtClean="0">
                <a:solidFill>
                  <a:srgbClr val="C00000"/>
                </a:solidFill>
              </a:rPr>
              <a:t>The hierarchical arrangement of large social groups based on their control over basic resources and their access to opportunities or life chances.</a:t>
            </a:r>
          </a:p>
          <a:p>
            <a:r>
              <a:rPr lang="en-CA" altLang="en-US" sz="2800" i="1" dirty="0">
                <a:solidFill>
                  <a:srgbClr val="C00000"/>
                </a:solidFill>
              </a:rPr>
              <a:t>A system by which a society ranks categories of people in a hierarchy.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 </a:t>
            </a:r>
            <a:endParaRPr lang="en-US" alt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Meso- and Macro-level Theories of 	Stratification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>
              <a:lnSpc>
                <a:spcPct val="90000"/>
              </a:lnSpc>
            </a:pPr>
            <a:r>
              <a:rPr lang="en-US" altLang="en-US" sz="2800" dirty="0"/>
              <a:t>Marxism</a:t>
            </a:r>
          </a:p>
          <a:p>
            <a:pPr marL="660400" indent="-660400">
              <a:lnSpc>
                <a:spcPct val="90000"/>
              </a:lnSpc>
            </a:pPr>
            <a:r>
              <a:rPr lang="en-US" altLang="en-US" sz="2800" dirty="0"/>
              <a:t>Marx thought there were two economically-based social classes 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i="1" dirty="0"/>
              <a:t>bourgeoisie</a:t>
            </a:r>
            <a:r>
              <a:rPr lang="en-US" altLang="en-US" sz="2400" dirty="0"/>
              <a:t> are the capitalist class; the </a:t>
            </a:r>
            <a:r>
              <a:rPr lang="en-US" altLang="en-US" sz="2400" i="1" dirty="0"/>
              <a:t>haves</a:t>
            </a:r>
            <a:endParaRPr lang="en-US" altLang="en-US" sz="2400" dirty="0"/>
          </a:p>
          <a:p>
            <a:pPr marL="1409700" lvl="2" indent="-495300">
              <a:lnSpc>
                <a:spcPct val="90000"/>
              </a:lnSpc>
            </a:pPr>
            <a:r>
              <a:rPr lang="en-US" altLang="en-US" dirty="0"/>
              <a:t>Control the </a:t>
            </a:r>
            <a:r>
              <a:rPr lang="en-US" altLang="en-US" i="1" dirty="0"/>
              <a:t>means of production,</a:t>
            </a:r>
            <a:r>
              <a:rPr lang="en-US" altLang="en-US" dirty="0"/>
              <a:t> or the necessary resources to create capital </a:t>
            </a:r>
          </a:p>
          <a:p>
            <a:pPr marL="1409700" lvl="2" indent="-495300">
              <a:lnSpc>
                <a:spcPct val="90000"/>
              </a:lnSpc>
            </a:pPr>
            <a:r>
              <a:rPr lang="en-US" altLang="en-US" dirty="0"/>
              <a:t>Control the norms and values of society</a:t>
            </a:r>
          </a:p>
          <a:p>
            <a:pPr marL="1409700" lvl="2" indent="-495300">
              <a:lnSpc>
                <a:spcPct val="90000"/>
              </a:lnSpc>
            </a:pPr>
            <a:r>
              <a:rPr lang="en-US" altLang="en-US" dirty="0"/>
              <a:t>Use their power to make the distribution of resources seem “fair” and justified</a:t>
            </a:r>
          </a:p>
          <a:p>
            <a:pPr marL="1409700" lvl="2" indent="-495300">
              <a:lnSpc>
                <a:spcPct val="90000"/>
              </a:lnSpc>
            </a:pPr>
            <a:r>
              <a:rPr lang="en-US" altLang="en-US" dirty="0"/>
              <a:t>Use social control to maintain their control in society</a:t>
            </a:r>
          </a:p>
        </p:txBody>
      </p:sp>
    </p:spTree>
    <p:extLst>
      <p:ext uri="{BB962C8B-B14F-4D97-AF65-F5344CB8AC3E}">
        <p14:creationId xmlns:p14="http://schemas.microsoft.com/office/powerpoint/2010/main" val="2353102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9776"/>
            <a:ext cx="11582400" cy="83820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Meso</a:t>
            </a:r>
            <a:r>
              <a:rPr lang="en-US" altLang="en-US" sz="3200" dirty="0"/>
              <a:t>- and Macro-level Theories of 	Stratification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17977"/>
            <a:ext cx="11582400" cy="55421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Marxism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Marx thought there were two economically-based social classes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The </a:t>
            </a:r>
            <a:r>
              <a:rPr lang="en-US" altLang="en-US" sz="3200" i="1" dirty="0"/>
              <a:t>proletariats</a:t>
            </a:r>
            <a:r>
              <a:rPr lang="en-US" altLang="en-US" sz="3200" dirty="0"/>
              <a:t> are the working class; the </a:t>
            </a:r>
            <a:r>
              <a:rPr lang="en-US" altLang="en-US" sz="3200" i="1" dirty="0"/>
              <a:t>have-nots</a:t>
            </a:r>
            <a:endParaRPr lang="en-US" altLang="en-US" sz="3200" dirty="0"/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The </a:t>
            </a:r>
            <a:r>
              <a:rPr lang="en-US" altLang="en-US" sz="3200" i="1" dirty="0"/>
              <a:t>proletariats</a:t>
            </a:r>
            <a:r>
              <a:rPr lang="en-US" altLang="en-US" sz="3200" dirty="0"/>
              <a:t> will remain exploited as long as they do not develop a </a:t>
            </a:r>
            <a:r>
              <a:rPr lang="en-US" altLang="en-US" sz="3200" i="1" dirty="0"/>
              <a:t>class consciousness</a:t>
            </a:r>
            <a:r>
              <a:rPr lang="en-US" altLang="en-US" sz="3200" dirty="0"/>
              <a:t>, or a shared awareness of their poor status in relation to the means of production</a:t>
            </a:r>
          </a:p>
          <a:p>
            <a:pPr lvl="2">
              <a:lnSpc>
                <a:spcPct val="90000"/>
              </a:lnSpc>
            </a:pPr>
            <a:r>
              <a:rPr lang="en-US" altLang="en-US" sz="3200" dirty="0"/>
              <a:t>Intellectuals in society could help the </a:t>
            </a:r>
            <a:r>
              <a:rPr lang="en-US" altLang="en-US" sz="3200" i="1" dirty="0"/>
              <a:t>proletariat</a:t>
            </a:r>
            <a:r>
              <a:rPr lang="en-US" altLang="en-US" sz="3200" dirty="0"/>
              <a:t> develop a class consciousness and to mobilize to overthrow the </a:t>
            </a:r>
            <a:r>
              <a:rPr lang="en-US" altLang="en-US" sz="3200" i="1" dirty="0"/>
              <a:t>bourgeoisie</a:t>
            </a:r>
            <a:r>
              <a:rPr lang="en-US" altLang="en-US" sz="3200" dirty="0"/>
              <a:t> to create a </a:t>
            </a:r>
            <a:r>
              <a:rPr lang="en-US" altLang="en-US" sz="3200" i="1" dirty="0"/>
              <a:t>classless society</a:t>
            </a:r>
            <a:r>
              <a:rPr lang="en-US" altLang="en-US" sz="3200" dirty="0"/>
              <a:t> where all wealth is shared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5399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66128"/>
            <a:ext cx="11582400" cy="838200"/>
          </a:xfrm>
        </p:spPr>
        <p:txBody>
          <a:bodyPr/>
          <a:lstStyle/>
          <a:p>
            <a:r>
              <a:rPr lang="en-US" altLang="en-US" sz="3200" dirty="0" err="1"/>
              <a:t>Meso</a:t>
            </a:r>
            <a:r>
              <a:rPr lang="en-US" altLang="en-US" sz="3200" dirty="0"/>
              <a:t>- and Macro-level Theories of 	Stratification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554163"/>
            <a:ext cx="11582400" cy="4928524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sz="3600" dirty="0"/>
              <a:t>Recent conflict stratification theorists argue that there are 5 social classes:</a:t>
            </a:r>
            <a:endParaRPr lang="en-US" altLang="en-US" sz="3600" i="1" dirty="0"/>
          </a:p>
          <a:p>
            <a:pPr marL="990600" lvl="1" indent="-533400"/>
            <a:r>
              <a:rPr lang="en-US" altLang="en-US" sz="3600" i="1" dirty="0"/>
              <a:t>Capitalists</a:t>
            </a:r>
          </a:p>
          <a:p>
            <a:pPr marL="990600" lvl="1" indent="-533400"/>
            <a:r>
              <a:rPr lang="en-US" altLang="en-US" sz="3600" i="1" dirty="0"/>
              <a:t>Managers </a:t>
            </a:r>
          </a:p>
          <a:p>
            <a:pPr marL="990600" lvl="1" indent="-533400"/>
            <a:r>
              <a:rPr lang="en-US" altLang="en-US" sz="3600" i="1" dirty="0"/>
              <a:t>Petty bourgeoisie</a:t>
            </a:r>
          </a:p>
          <a:p>
            <a:pPr marL="990600" lvl="1" indent="-533400"/>
            <a:r>
              <a:rPr lang="en-US" altLang="en-US" sz="3600" i="1" dirty="0"/>
              <a:t>Workers</a:t>
            </a:r>
          </a:p>
          <a:p>
            <a:pPr marL="990600" lvl="1" indent="-533400"/>
            <a:r>
              <a:rPr lang="en-US" altLang="en-US" sz="3600" i="1" dirty="0"/>
              <a:t>Underclass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6353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2480"/>
            <a:ext cx="11582400" cy="838200"/>
          </a:xfrm>
        </p:spPr>
        <p:txBody>
          <a:bodyPr>
            <a:normAutofit/>
          </a:bodyPr>
          <a:lstStyle/>
          <a:p>
            <a:pPr marL="685800" indent="-685800"/>
            <a:r>
              <a:rPr lang="en-US" altLang="en-US" dirty="0"/>
              <a:t>Individual Life Chances and Lifestyles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14651"/>
            <a:ext cx="11582400" cy="5513695"/>
          </a:xfrm>
        </p:spPr>
        <p:txBody>
          <a:bodyPr>
            <a:normAutofit/>
          </a:bodyPr>
          <a:lstStyle/>
          <a:p>
            <a:pPr marL="660400" indent="-660400">
              <a:lnSpc>
                <a:spcPct val="90000"/>
              </a:lnSpc>
            </a:pPr>
            <a:r>
              <a:rPr lang="en-US" altLang="en-US" i="1" dirty="0"/>
              <a:t>Life chances</a:t>
            </a:r>
            <a:r>
              <a:rPr lang="en-US" altLang="en-US" dirty="0"/>
              <a:t> refer to one’s opportunities, depending n their achieved and ascribed status in society</a:t>
            </a:r>
          </a:p>
          <a:p>
            <a:pPr marL="660400" indent="-660400">
              <a:lnSpc>
                <a:spcPct val="90000"/>
              </a:lnSpc>
            </a:pPr>
            <a:r>
              <a:rPr lang="en-US" altLang="en-US" dirty="0"/>
              <a:t>Important institutions that impact life chances are: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Education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Health, social conditions, and life expectancy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Family life and child rearing patterns 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Lifestyles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Attitudes toward Achievement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Religious membership</a:t>
            </a:r>
          </a:p>
          <a:p>
            <a:pPr marL="1035050" lvl="1" indent="-577850">
              <a:lnSpc>
                <a:spcPct val="90000"/>
              </a:lnSpc>
            </a:pPr>
            <a:r>
              <a:rPr lang="en-US" altLang="en-US" sz="3200" dirty="0"/>
              <a:t>Political behavior</a:t>
            </a:r>
          </a:p>
        </p:txBody>
      </p:sp>
    </p:spTree>
    <p:extLst>
      <p:ext uri="{BB962C8B-B14F-4D97-AF65-F5344CB8AC3E}">
        <p14:creationId xmlns:p14="http://schemas.microsoft.com/office/powerpoint/2010/main" val="214834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97338" y="218368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C00000"/>
                </a:solidFill>
              </a:rPr>
              <a:t>Strata</a:t>
            </a:r>
            <a:endParaRPr lang="en-US" altLang="en-US" b="1" u="sng" dirty="0" smtClean="0">
              <a:solidFill>
                <a:srgbClr val="C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96389" y="1256213"/>
            <a:ext cx="10672354" cy="83384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en-US" sz="2800" u="sng" dirty="0"/>
              <a:t>Definition</a:t>
            </a:r>
            <a:r>
              <a:rPr lang="en-US" altLang="en-US" sz="2800" dirty="0"/>
              <a:t>: the </a:t>
            </a:r>
            <a:r>
              <a:rPr lang="en-US" altLang="en-US" sz="2800" b="1" i="1" dirty="0"/>
              <a:t>levels</a:t>
            </a:r>
            <a:r>
              <a:rPr lang="en-US" altLang="en-US" sz="2800" dirty="0"/>
              <a:t> people are placed within the </a:t>
            </a:r>
            <a:r>
              <a:rPr lang="en-US" altLang="en-US" sz="2800" b="1" i="1" dirty="0"/>
              <a:t>hierarchy</a:t>
            </a:r>
            <a:r>
              <a:rPr lang="en-US" altLang="en-US" sz="2800" dirty="0"/>
              <a:t> of</a:t>
            </a:r>
          </a:p>
          <a:p>
            <a:pPr marL="457200" indent="-457200">
              <a:buNone/>
            </a:pPr>
            <a:r>
              <a:rPr lang="en-US" altLang="en-US" sz="2800" dirty="0"/>
              <a:t>                    </a:t>
            </a:r>
            <a:r>
              <a:rPr lang="en-US" altLang="en-US" sz="2800" b="1" i="1" dirty="0"/>
              <a:t>stratification </a:t>
            </a:r>
            <a:r>
              <a:rPr lang="en-US" altLang="en-US" sz="2800" dirty="0"/>
              <a:t>based on various </a:t>
            </a:r>
            <a:r>
              <a:rPr lang="en-US" altLang="en-US" sz="2800" b="1" i="1" dirty="0"/>
              <a:t>dimensions</a:t>
            </a:r>
          </a:p>
        </p:txBody>
      </p:sp>
      <p:pic>
        <p:nvPicPr>
          <p:cNvPr id="6" name="Picture 4" descr="Social%20Stratification.jpg"/>
          <p:cNvPicPr>
            <a:picLocks noChangeAspect="1"/>
          </p:cNvPicPr>
          <p:nvPr/>
        </p:nvPicPr>
        <p:blipFill>
          <a:blip r:embed="rId2" cstate="print"/>
          <a:srcRect r="14400"/>
          <a:stretch>
            <a:fillRect/>
          </a:stretch>
        </p:blipFill>
        <p:spPr bwMode="auto">
          <a:xfrm rot="19735114">
            <a:off x="7050198" y="2178454"/>
            <a:ext cx="4896219" cy="4290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667000" y="305028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Think: “Layers”</a:t>
            </a:r>
          </a:p>
        </p:txBody>
      </p:sp>
      <p:sp>
        <p:nvSpPr>
          <p:cNvPr id="8" name="Bent-Up Arrow 7"/>
          <p:cNvSpPr/>
          <p:nvPr/>
        </p:nvSpPr>
        <p:spPr>
          <a:xfrm rot="5610193">
            <a:off x="4533994" y="3487632"/>
            <a:ext cx="1353827" cy="1306717"/>
          </a:xfrm>
          <a:prstGeom prst="bentUpArrow">
            <a:avLst>
              <a:gd name="adj1" fmla="val 25000"/>
              <a:gd name="adj2" fmla="val 25000"/>
              <a:gd name="adj3" fmla="val 27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262" y="150125"/>
            <a:ext cx="11456537" cy="1145275"/>
          </a:xfrm>
        </p:spPr>
        <p:txBody>
          <a:bodyPr>
            <a:normAutofit/>
          </a:bodyPr>
          <a:lstStyle/>
          <a:p>
            <a:pPr marL="685800" indent="-685800" algn="ctr"/>
            <a:r>
              <a:rPr lang="en-US" altLang="en-US" sz="3200" dirty="0"/>
              <a:t>Three main assumptions underlie the concept </a:t>
            </a:r>
            <a:r>
              <a:rPr lang="en-US" altLang="en-US" sz="3200" dirty="0" smtClean="0"/>
              <a:t>of stratification</a:t>
            </a:r>
            <a:endParaRPr lang="en-US" altLang="en-US" sz="32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554163"/>
            <a:ext cx="11582400" cy="5160536"/>
          </a:xfrm>
        </p:spPr>
        <p:txBody>
          <a:bodyPr>
            <a:normAutofit/>
          </a:bodyPr>
          <a:lstStyle/>
          <a:p>
            <a:pPr marL="660400" indent="-660400">
              <a:lnSpc>
                <a:spcPct val="80000"/>
              </a:lnSpc>
            </a:pPr>
            <a:r>
              <a:rPr lang="en-US" altLang="en-US" sz="3600" dirty="0"/>
              <a:t>People are divided into ranked categories</a:t>
            </a:r>
          </a:p>
          <a:p>
            <a:pPr marL="660400" indent="-660400">
              <a:lnSpc>
                <a:spcPct val="80000"/>
              </a:lnSpc>
            </a:pPr>
            <a:r>
              <a:rPr lang="en-US" altLang="en-US" sz="3600" dirty="0"/>
              <a:t>There is an unequal distribution of desired resources</a:t>
            </a:r>
          </a:p>
          <a:p>
            <a:pPr marL="660400" indent="-660400">
              <a:lnSpc>
                <a:spcPct val="80000"/>
              </a:lnSpc>
            </a:pPr>
            <a:r>
              <a:rPr lang="en-US" altLang="en-US" sz="3600" dirty="0"/>
              <a:t>The criteria societies uses to rank others depends on: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altLang="en-US" sz="3600" dirty="0"/>
              <a:t>The society’s history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altLang="en-US" sz="3600" dirty="0"/>
              <a:t>Its geographic location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altLang="en-US" sz="3600" dirty="0"/>
              <a:t>Level of development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altLang="en-US" sz="3600" dirty="0"/>
              <a:t>The society’s political philosophy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altLang="en-US" sz="3600" dirty="0"/>
              <a:t>The decisions of those in power</a:t>
            </a:r>
          </a:p>
        </p:txBody>
      </p:sp>
    </p:spTree>
    <p:extLst>
      <p:ext uri="{BB962C8B-B14F-4D97-AF65-F5344CB8AC3E}">
        <p14:creationId xmlns:p14="http://schemas.microsoft.com/office/powerpoint/2010/main" val="220753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Basic Principles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CA" altLang="en-US" sz="3400"/>
              <a:t>Stratification is a trait of society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CA" altLang="en-US" sz="3400"/>
              <a:t>It carries over from generation to generation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CA" altLang="en-US" sz="3400"/>
              <a:t>It is universal, but variable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CA" altLang="en-US" sz="3400"/>
              <a:t>The explanation of </a:t>
            </a:r>
            <a:r>
              <a:rPr lang="en-CA" altLang="en-US" sz="3400" i="1"/>
              <a:t>why</a:t>
            </a:r>
            <a:r>
              <a:rPr lang="en-CA" altLang="en-US" sz="3400"/>
              <a:t> people should be unequal differs from society to society</a:t>
            </a: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53258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777922" y="1524000"/>
            <a:ext cx="6461078" cy="137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u="sng" dirty="0">
                <a:solidFill>
                  <a:srgbClr val="C00000"/>
                </a:solidFill>
              </a:rPr>
              <a:t>Power</a:t>
            </a:r>
            <a:r>
              <a:rPr lang="en-US" altLang="en-US" sz="2800" dirty="0"/>
              <a:t>:  ability to control the behavior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             of others (attached to the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             social positions we hold)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5181599" y="4495800"/>
            <a:ext cx="63917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C00000"/>
                </a:solidFill>
              </a:rPr>
              <a:t>Prestige</a:t>
            </a:r>
            <a:r>
              <a:rPr lang="en-US" altLang="en-US" sz="2800" dirty="0"/>
              <a:t>:  level of respect/admiration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              in which one is regarded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              by others (based on social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              position &amp; voluntarily given)</a:t>
            </a:r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Dimensions</a:t>
            </a:r>
          </a:p>
        </p:txBody>
      </p:sp>
      <p:sp>
        <p:nvSpPr>
          <p:cNvPr id="5125" name="AutoShape 10" descr="data:image/jpeg;base64,/9j/4AAQSkZJRgABAQAAAQABAAD/2wCEAAkGBwgHBgkIBwgKCgkLDRYPDQwMDRsUFRAWIB0iIiAdHx8kKDQsJCYxJx8fLT0tMTU3Ojo6Iys/RD84QzQ5OjcBCgoKDQwNGg8PGjclHyU3Nzc3Nzc3Nzc3Nzc3Nzc3Nzc3Nzc3Nzc3Nzc3Nzc3Nzc3Nzc3Nzc3Nzc3Nzc3Nzc3N//AABEIANgAWgMBEQACEQEDEQH/xAAcAAABBQEBAQAAAAAAAAAAAAAAAwQFBgcBAgj/xABFEAABAwMCAwUFBQMHDQAAAAABAgMEAAURBiESMUEHE1FhgRQiMnGRQlJigqEzwdEVIzRDcpKxCBYkJlNzg6Ky0uHw8f/EABsBAQADAQEBAQAAAAAAAAAAAAACAwUEAQYH/8QANREAAgIBAgMDCwMEAwAAAAAAAAECAxEEMQUSIRNBURQiMlJhcYGRobHBBtHhIzNC8DRy8f/aAAwDAQACEQMRAD8A3GgCgMZ7RZ8u8apuFpkPuotkBLbfszThSl9a0BZUvGMj3gAOW1d+i00bcykRk2issWmNEcD1vL8J4bB2K8ptXqQd/WtCWipa9HBHmZY7VrLVVoUErlNXmMObcsBt4DycSMH8w9a4rOHNdYMlzl8032gWW9vIiOKct9xVsIcsBKlH8CvhX6H0rgnCVbxJYJZLZmoA7QBQBQBQBQBQAeVAYr2vRX7TqJ24Rkqxc4g4VJTkh1rY/NXAQQPwmuzS2yhCcYb46EWuqyQ7rNoZ9hcsc5cgyAovBUkuEpA+Ign3SFYHTmfCszgGr4hdqpw1K6JeHedmrrojXF1PqK7Zr7AzxGVFYltFmS0lxs9Ff+7VCcIzWJLJ7sTen9X3rTZDbxdu9rSMdytQMhkfgUfjHkrfzrLv0DXWv5ElLxNVsF+tuoIAmWqUh9rPCoDZTavuqTzSfI1mkyToAoAoAoAoAoCva60//nHYHIrJSiayoPw3VckOp5Z8juk+RNSjJwkpIGLRVpDryU26UiYF8ElpuIta0LHMK4UmtuGroxzZw2VcrHeZAyVW65pHiq3vgD6oqXllHrDDEvbYyXEtuPJbcVybd9xR9Dg1ZG+qW0kMMXG4zVx4eI6plunpuNllGHOSMFQGUPJH2XE/aH6joa5NRpY3ddmSTaNW0brSJqMKiuoEO6spy7EWrmPvtn7SPPp1rEsrlXLlkiaeS0ioHp2gCgCgCgILWWqLfpKzLudyWcA8LTSfieX0SP49KA+ZtS6/vN7vUm4x312wPpSlTMNxSMhPIqIxxKxtnwGOVAMI2stSRjlq+Tz/ALx4r/6s0BLNdpWpO5LUx2JPaPNMuKhQPzxigFo2sbRIWBOtDtvUR+3tT5SAfHulZQathdZD0ZM8wiwQi/MYL1nlMXxhO60MjupTY/E0Tv8AMGu2riMl0sWSLj4A261OWl+HIcjzYq+JtxOUOx1+YO48CDsa7ZKrVQ6dSPWJrfZ9qxepIchia0GrnAUluSEfAvIyFp8jvt0rDtrdc3B9xaW6oAKAKAKAzvti0PO1jAgrt0tppyCXFFp9RShYUBvnoRw/qaAyG0dkt9uA715+JGYJIStSysrGfiAA5HmD1BFc89TCLxuXwonLqRmo9GHTd09hnyS4HEBbDyUcKXB1Az9oHbHmDVlVisjlELK3B4ZJaO0Yb7cQYZQ2xGWHHZDrXetgjcN4yAon7QzyqN1qrXtPaq3NmmXeK/bbS6mZZLLPbCOFvuGEskrPupAbUCOZ6KFcKnHOeZo63B4xjJQV6UYkT2l2UzrK9ASn2yQsFQSCAElPColS1H7I55+stPqLcNzakntj7e481FNeUorDW5ZGbJHvepba1cp8x9syVw3lqjpiyg4GS6lK1pxxNlIJ5ZG29d1N889OnuZyzrUVlGv2KxWuwwzFtENuM0VcSuHJUtXipR3UfMmrM53KiSoAoAoAoCJ1ZATdNN3KCuSmMl6MtJfX8Le2cq/D4+VAZ+5q+RGUxBudimF91CipUHL7bqBgcbSkA8Q94cykjI64rPnpnHrk7Y6hPpg8aUbiX+PdmZ0Fci2szymIzcmypbYCU8Q9/JHvZxnlnFRtzBpro8dxOtKec7FuiRWIbCWIjDTDKBhLbSAlI+QFc7bfVl6SXRHi4QI1xj9xMb7xviCh7xBSRyII3B8xRPB41kg7hEjW23vMtNvtRlPNSX5a1F0kpUg4AyVKUQhKQMY39DZWtkvb0K5+0Y6CYk3jWUuc8wplph9cxxC+bbi2w002fxBsLUodONIrvphhJ/A47ZZeDWKvKQoAoAoAoCq9pKyrTCoKc8VxkswsDO6XFgK5fh4qjJ4i2SisySEItrgQn1vw4bDDqxhS2mwkqHnj5D6VkOcpLDZqKEV1SFokViGz3MZpLbfEpWEjmonJJ8ySTXjbe56klsLV4ejO7TPYbdIkAcS0pw2nPxLOyU+pIFSisvBGTwiv6I01fZOn46U6jWxbFAiOpEZKpC2+ig4TgBRyR7pwkjetLsISfM11M93SXmpmg2SzwrHBRCtzPdtAlSiTlTijzUpR3Uo9SavKSQoAoAoAoAoCpa7OZummycJNzKiPEhh3H8fSqdQ8VMtpWbEOOVZRphQCZeQHUtE/zihkJG+3j8q9weZK/rG7WyFBebkSUfyh3LnsrCSVOcZSUghA368+mavoqsnLEUU3Til1ZddLSo03TlskwQBGcitltI+yOEbenL0rT7zOJSgCgCgCgCgOZoCha3vVnuJjR7Zebcu9W2UmSzGVISnvSEqCm88gSlShv1xUZxU4uJKMuVpkbF7QtOSI4dMt1tX2mlR3CpJ/KCP1rP8AJLntE7/KK8bkfctfpmQ/9VWDKdUopMiSkttIx891HyA9a6tNwu67q10KrNVFeiRb12ujrSkKl+zpV7zpY2W548Th3/uhIHQCtmng9Metjz9jllqZvouhXG3FSStqxtpaaWol2cpOQo9SnO6z5nb512ReVy0LC8f2Kfay0aQ1bdtLI/kluAbjbEArQ46sNOIUTkjP2hv4Dnzrjt0E3N8n1JKRpOlta2zUT6oiA5EuKE8aocjAWU/eSQSFD5euK4bK5Vy5ZI9TyWUHIqB6doAoDhoDKO0HVbt4mP2C0PqbgMKKJ8ls4LyurKT0A+0fTxrs0ml7Z5l6JGUsFSMCIqOiOqK0WWyFIbKBgHxxWz2UMYx0IZIa6syI6pT39W8+2lDaPicTwpCk+AHu1na/nrpsmnjP7I7eHQjZqq4yjzLO3j88L5idtmmL3r7hEeI45wL4x+zWnHPBx7w28iB41RwrNOnTlLzW/l/6dfHLYXa2TjDlxhNPG692V9R+205dj3spKkQebUc83R95fl4J+taai7us/R8PyzI2PceQ+9cXGWuFLLRwtO2EpBISBjqcZz0GNt69hOUrMLZf79TwkC4hK0IUtIUvPCkkZVjngdavbWcHg3kJW93Uq3SA3PiuccZ9Ct0ODofI8iPA1RfTG+GO/uPU8G56WvDd/wBPwbo2ng9pa4lI+4sbKT6EEV881h4LSVoAoCodpOonrLZURrevgudwUWY6ufdDGVOflH6kVZVU7ZqCPG8GVxY7cWOhhkEIQNt9z5nzPM19FXCMIqMditjd1xS7oiPxEpCONSR0HifmcfT51ByzZg8G11dSuQlvI4WRxK8lH/x/jWBx/UdY0L3v8H2H6U0azPVy7ui/P++8WsbCUWlnjAJey6cj7x4v4fStrR1dnp4xfgfLaq3tr52eLbJNq2iVbnrtcXYTcFCuCMzOfUyzIVnBUtQGSnnwpHxYJ5YrI4hrpSs7GtvC3wTqpXLzy+o6YsAvkRLjELS8jg+F20SVsuNbY2UAQT5KGD1rKjbKqWU2jo7NTWyEdF29F0hSpF5ioedQv2QoeQDgoA4zjkCVkg4+6Kzf1HxO2d9cISxhJ9PFnTw/Tx5JOSPN9tybPdEPRAymLPWlvuEjhU2tKcZSORTwpGfDHnWl+luJym/Jppvvz+5RxDTqL7RfI0PsgSsaMbUR/NrlyVNeBT3quX61pWtOyWPE4FsXaqz0KAxPVlwVd9X3CSTliH/oUffondw+q8j8grX4dViLn4kJPuKzPvseKvuWW3pMhRwlpps7+O+MbV1WamMOiTbI4ydgtF2OZrV1YVJmoDgjx2e89nwMBLi1EcO4O3Dnn86y6dTqrrZdnFLxbLnCEY5bIpVivboeDtwjkPZ4zwHO+221e28KdtnaTfU7NPxXU6eiWng/Nee7x36kzHMxqQwi4MJdgJIDvsZw6pI6AKIx54Occq7NQtX2XLXjPicEOTm87YtN215Y4qIzVttr02Y0gJZj9wptLCDgHiJGwAA5A181XodRKbi1g75aitLp1IO93pi9wA5CszsG8BaQ3NgyEgIGRxBS0lKsFOdiK7KuGahTWziUyvhJbYYpaLi7YGJESJAXJQ66XWT3oSlBIAIWSc4yM53O5rm4v+m56vVRsqaUcYZZpdd2Nbi1kadxcrtdGWO+Ei8zssskJw3Gb5qIT0SkbkncnHjWrp9FRwqjlr9JnLZdO+eZG9Wa2x7Raoluhp4WIrSW0A88Acz51xHg9oAoD5zszxft6HnMB15bjric78SlqJ/Wt/SY7GJVLccNRW25DkndTzmxUo5wOgHgKvUEpOXewR77TlsluTYqC5Gd3ktIHvJOPjSOu3MVRJOqTnFdHuvye79CTYebkNIdYWlxtYylSTsa6IyUllPKPBSpHh4dZQ8AHBnCgoEbEEeBqMoqW4PXU1IDO6XJi2sFx3KlkHgaTupZHgP31TddGqOXuepZNQ7MtKKtMT+WboAu7z2klW39GbO4aT+89T8qwLbZWy5pFiWC9VWehQBQGF690XPtF5duFt78W511byHWGi6GFK3UhxI34eLJCuQBI2512ae5LEW8Y2fd8SLRBMXF1wH3rc4E7KcTKxv5jh2+tasbpNd3z/j8kBR68QGRhUttbmP2bJ7w/QVKWoqj3/LqMMhGJUhyU9MtqPZGV4KWnBlLp3yoj7OduVfP6ji6qu/pLp3n0nD/ANO26uh2TfLn0fb+xKwr0XmS5IhSG0pUUlbSe8SSDg4xv08K2qNX2tascX1+JgXUypslVLeLa+Q2nzoklQ7q6yW+hbZQrPLyGfP+FRsshLab+GStdBZiRL9nRHtcJ4gDHtM3Kcnqoj4ifpU4zny8tcfix7xtOhtwY63Jb6n5b+zr6x8DYwV8I6DG3zIqq+HZ1tt5k+/2d+Aup9I3i6QrLbH7hcHksRY6crUf0AHUnkBWMWGS3HtI1JMW69b2mrdEa97uzDVJcSnxdUCAk9eHmPOqe1lL0I5Rb2cV6Twy9dn2rHdSRJLU9ltm4w1JDyWiShxKhlLic74OCMb4I51ZCamsohOLg8Mt1SInMCgI6dp+y3EhVws9vlKHIvxULI+ooDG73p9GmrxNgMxkNMuLW/FWhAHG2o5xt90nhx0AT41scPnF1uHeiuaKjD/orOPuD/Cvirs9pLPiz9d0HK9LXy+qvsPdLFXsssZJSJbmMelfacK/4qPy/iiXltv/AGf3JqtI4ANAR1wtvt3fJdxwrT3Q8k8/1Vj+6Kosq7TOT1Ms2ub8u92fRrBcS23OZ9pcC1bF5ISgBQ6hKlE/lr5qyMmuVHRW4p5fcenr1ZLRCRChuNSyUHDLLiVlQ+0pauQ8ya9k4wj7DxKU37R72UWi8QrwzIfiPtQ/5OWy444goClBaCjZQBOBx748fGqqYtOTxjJZbJNRSecGsZ+dXlJ2gCgIbVFgY1BbvZ3CG32zxx38ZLa/3g8iOoqddkq5c0dw1k+eNQwbjZ58q3GItElSzwoG/ATkkg9UnBKT8xsQRUNTolqLldXs917f5N7Q8cnpdHLTvf8Axfhnf5boe6cZXHiutKZcaQHcoCxgkEDP65rZ4bC2FHLasMyOITonqJS0/o9PsS1aBxCMmXHiI45LzbSfFasVCc4w9J4BCm/RrhcoMFh99iPJc4FyEp4SR0CSeXvYHKsniHEJRpbo3Lqq1KaUti6xbFa4qUBuEyso+Fbye8UPkVZNfDz1V1nWUma8aYR2RE3lDo1HCdtrUQO2tkzVpdb91z3gEoURg4OFH0Fdejv7KPPPrl4KL4c7xHuRuFknputohXBLamxKYQ9wK5p4hnFbpnj6gCgCgCgMV/yhY1wjPWi8Q1OttNpcYW62ccCiQQD88H+7V9LUYyecS7vn1PGUPTUx273GFahcpypcpCsuoS3wNKwSkEFOSBjc5HlUvLL/AFhhECq6XU3RMObOeUEyA04lpfDnCsHBGK9jqLZyUZSeMnmEE3T9zfuspMeK6poPKCFuK24c7bnntUp6W2Vj5V0yE1gmY+m1wYCJExQeciqU8GkDIUnbKd/kfU1bboJPTyTfXDwIzSkXZp12cWR7eW/Y8OOL4sd62cFLvgQUhQwdgSfAV8ZiEE8wzzbexmtmUmsPGPqN2wZ1pnzclCru6hlg4wUtKIbQf+Yq9anCH9eur1d/fu/2ISf9OU/E3llpDLSGm0hKEJCUpHQDkK3zOFKAKAKAKAZ3e2xLvbJNvuDQdjSWy24k9QfDwPgaAwZ60S9PXKXYHZkyP3eVIDDvAiSyo7LGOR6KAxvmtLS1U3rzt0RbaPEK1wYO8SK02rGOMDKvrWlCmuHoog22O6tPDisEYIyDXj6gR0qxEnQ3bZcozb7tucLTfejJLJOU/MeXkK/P+KVz0uolyPCZradKypcyLDOIMuzNqAIXdIycf8QH91c3Duuo+DJar+2bHX0JmhQBQBQBQBQFZ13pdOo7YDHCEXOLlyG8rYBXVCj91XI+h6VOuyVc1KIMccmKbQFPMqb4HC1JQr4mFg4II8jsfLet+N6nBTW3f7CrA8q88CgIiVJctF6ansNlzvOFKkJOCsEhKhv1+DHmK+a41pO1tjj/ACWPitjZ0M4eR2J7wakvc8J/j6Fkm3WG5Gt86JJbc7q4R3EJzuSHUgpxzzjO1fOaOuyrUqMo4fUjfKM6spm31vmcdoAoAoAoAoDmKAzXtP053JXqOG1lHCEXJoD4kcg7jxSNj4p+VdWkv7KWHs9yMlkoUM9yr2RSshKeJlWc8TfhnxHL6eNbVbx5ufd7iDHdWnhG6gYU9b1Kb/aN+8k+B/8AuKzuJx/odp3xaZo8L8690+vFx+mV9Ui+9jDNtlM3dww4ypLM/vG3yynjCHEJUPe58+Ks/Vf3WcUdkalXOSCgCgCgCgCgCgPLiEuIKFgFKhggjIIoDCdY6ed01efYo4PsjpU/bFnkPvsE+Q5fhI6prS0l7kuze62/YhJDWJIRKjofazwrHI8weoPmDtWrCanHmREJSeKM6Pwmq9RX2lUoeKZbp7uwuhb6rT+RPdhchLd4vMPIHHHacSnx4VKST6Ao/SvnIy564S9n26HZxGlUay2tbJv5Pr+TZKHGFAFAFAFAFAFAFAQmr9Ptaksj0Fau7eBDkZ/qy6PhV/EdQTXsZOLTW4MKhlyLcX40hvuXFLUl5r/ZSE/GPkRhQ8dz1rc09qm8raX0feVtEnjPMV2ERLsxlC16/ioWrCZHHFUf7ScjPqyPrXzEa+zhKv1ZNfBmtxGXaSru9eCz715r+x9BVEzwoAoAoAoAoAoAoAoDKO12wmLIY1FCwkOKQxLGNgvOGnD6+4fJQ8K6tLa4T5fH7nklkqkd8SGUuJBGeaTzSRzB885FbkZKUclRCXBb9uvTU2NnvUqS80Aea0EKA9SjH56yNVDl1Ml3TX1Ro5dmiTW9csfCX8r6n0pbZzNygR50VQWxIaS62odUqGRXAcg5oAoAoAoAoAoAoCuau1fb9LMtrmIeWta0AJQ2rhAUsJJK8cKcZJwSM4oDNdV9pdvu2k51qeejvSLhhMd2OhQQ0jvP6wE5SpISFeeRy3x7FZksgrbUphE0PMPNuRZasKKFZCHeh/MNvmB41vxnFTzF9H9/5KsHb+x30FToUUrY98EDcDrj5bH0qrX0uyrmh6UeqOrR3RrscbPQkuV/Hv8Ag8MvPY7qXgCdPSgEoV3jkIg7IIOVtemeJPkfKsmaUoq6G0vv3i+ientlTPeJq2aqKjtAFAFAFAcJwMnlQGRa27W0tzHbZpZ2OtTZ4XZq/eGeobHI/wBo7eANAZjPmy7m8XrnLfmOn7b7hX9OgHkMCgGrbLaAAlA25Z3PhQCEtqOUlS1BpWx40nhPl869Ta2Au/d7y5DRxzGWgU4UeAJOPPnXVLW3NYyR5UPOzy9MWLVUK43JZkxWFgLKVH+a4k8Acx14Qfp8q5I+bHlWxdbbO2XNN5e3yPqhJCkhSTkEZBHWhWeqAKAKAKAKApF47KNHXV5bzls9ndWSVKiuFsZPXHL9KAhT2F6YByzPvLX9iQj/ALKA9tdh+mUq4nbheXvwrkox+iBQDy+dmenIulLozZrHHVOMRwMOOZWvj4TjBOcHNAYRFcRIjtuDCvd8ORoBVSUrSpKuRGD5igLpae1xdvtUKE44pS47CGlK8SlIH7qA+gKAKAKAKAKAKAKAKA4aAwvtS7PLjbbjIvumYxkQ5B45UNtOVMq6qSBzSfLcEnpyAz+0WnUOppKYdotjwK1cK3lpIQjxJURgY+tAfRVt0DYoduixVxkPKZZQ2XCkZWQAM+uK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7975" y="-1889125"/>
            <a:ext cx="16383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126" name="Picture 12" descr="Police Officer Hipng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http://www.i2clipart.com/cliparts/2/1/9/c/clipart-president-barack-obama-256x256-219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1600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648200" y="914400"/>
            <a:ext cx="7543800" cy="1524000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u="sng" dirty="0">
                <a:solidFill>
                  <a:srgbClr val="C00000"/>
                </a:solidFill>
              </a:rPr>
              <a:t>Income</a:t>
            </a:r>
            <a:r>
              <a:rPr lang="en-US" altLang="en-US" sz="2800" dirty="0"/>
              <a:t>:  amount of money received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              within a given period of time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               by an individual or group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049739" y="4572000"/>
            <a:ext cx="57320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C00000"/>
                </a:solidFill>
              </a:rPr>
              <a:t>Wealth</a:t>
            </a:r>
            <a:r>
              <a:rPr lang="en-US" altLang="en-US" sz="2800" dirty="0"/>
              <a:t>: all economic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           possessed by an individual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           (everything you own)</a:t>
            </a:r>
          </a:p>
        </p:txBody>
      </p:sp>
      <p:pic>
        <p:nvPicPr>
          <p:cNvPr id="21506" name="Picture 2" descr="http://rapid-elearning-blog.s3.amazonaws.com/1212/payche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739" y="381001"/>
            <a:ext cx="2543175" cy="3219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8" name="Picture 4" descr="http://thumbs.dreamstime.com/z/valuable-objects-cartoon-illustration-set-business-wealth-concepts-clip-art-3341664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9278"/>
          <a:stretch>
            <a:fillRect/>
          </a:stretch>
        </p:blipFill>
        <p:spPr bwMode="auto">
          <a:xfrm>
            <a:off x="6934201" y="4114800"/>
            <a:ext cx="3152775" cy="2510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69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Additional Dimensions</a:t>
            </a:r>
          </a:p>
        </p:txBody>
      </p:sp>
      <p:sp>
        <p:nvSpPr>
          <p:cNvPr id="7" name="Rectangle 6"/>
          <p:cNvSpPr/>
          <p:nvPr/>
        </p:nvSpPr>
        <p:spPr>
          <a:xfrm rot="460566">
            <a:off x="2133600" y="1524000"/>
            <a:ext cx="3031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Education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 rot="1166894">
            <a:off x="2188434" y="4436871"/>
            <a:ext cx="34660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Occupation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804362">
            <a:off x="7484382" y="5253506"/>
            <a:ext cx="20556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Family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987336">
            <a:off x="6310491" y="3490357"/>
            <a:ext cx="24940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Religion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020102">
            <a:off x="4257482" y="2867065"/>
            <a:ext cx="15536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Race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918812">
            <a:off x="6477001" y="1447800"/>
            <a:ext cx="26960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Ethnicity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/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Micro-level factors: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i="1" dirty="0" smtClean="0">
                <a:solidFill>
                  <a:srgbClr val="C00000"/>
                </a:solidFill>
              </a:rPr>
              <a:t>Prestige </a:t>
            </a:r>
            <a:r>
              <a:rPr lang="en-US" altLang="en-US" sz="3200" i="1" dirty="0">
                <a:solidFill>
                  <a:srgbClr val="C00000"/>
                </a:solidFill>
              </a:rPr>
              <a:t>and Influence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978925"/>
            <a:ext cx="11582400" cy="4101201"/>
          </a:xfrm>
        </p:spPr>
        <p:txBody>
          <a:bodyPr/>
          <a:lstStyle/>
          <a:p>
            <a:pPr marL="609600" indent="-609600"/>
            <a:r>
              <a:rPr lang="en-US" altLang="en-US" i="1" dirty="0"/>
              <a:t>Cultural capital </a:t>
            </a:r>
            <a:r>
              <a:rPr lang="en-US" altLang="en-US" dirty="0"/>
              <a:t>– knowledge and access to important information in society</a:t>
            </a:r>
            <a:endParaRPr lang="en-US" altLang="en-US" i="1" dirty="0"/>
          </a:p>
          <a:p>
            <a:pPr marL="609600" indent="-609600"/>
            <a:r>
              <a:rPr lang="en-US" altLang="en-US" i="1" dirty="0"/>
              <a:t>Social capital</a:t>
            </a:r>
            <a:r>
              <a:rPr lang="en-US" altLang="en-US" dirty="0"/>
              <a:t> – networks with others who have influence</a:t>
            </a:r>
          </a:p>
          <a:p>
            <a:pPr marL="609600" indent="-609600"/>
            <a:r>
              <a:rPr lang="en-US" altLang="en-US" dirty="0"/>
              <a:t>Individual qualities also influence cultural and social capital </a:t>
            </a:r>
          </a:p>
        </p:txBody>
      </p:sp>
    </p:spTree>
    <p:extLst>
      <p:ext uri="{BB962C8B-B14F-4D97-AF65-F5344CB8AC3E}">
        <p14:creationId xmlns:p14="http://schemas.microsoft.com/office/powerpoint/2010/main" val="1417974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F91D6C3-0C20-42AC-AE44-A61E96E80F26}" vid="{46C0D749-B41C-4761-A5B5-1747DF89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1596</TotalTime>
  <Words>1036</Words>
  <Application>Microsoft Office PowerPoint</Application>
  <PresentationFormat>Widescreen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Theme1</vt:lpstr>
      <vt:lpstr> Resource Person  Ms Mahwish Talib</vt:lpstr>
      <vt:lpstr>What is Social Stratification?</vt:lpstr>
      <vt:lpstr>Strata</vt:lpstr>
      <vt:lpstr>Three main assumptions underlie the concept of stratification</vt:lpstr>
      <vt:lpstr>Basic Principles</vt:lpstr>
      <vt:lpstr>Dimensions</vt:lpstr>
      <vt:lpstr>PowerPoint Presentation</vt:lpstr>
      <vt:lpstr>Additional Dimensions</vt:lpstr>
      <vt:lpstr> Micro-level factors:  Prestige and Influence</vt:lpstr>
      <vt:lpstr>Macro-level factors influencing stratification</vt:lpstr>
      <vt:lpstr>Theoretical Explanations of Stratification</vt:lpstr>
      <vt:lpstr>Theoretical Explanations of Stratification  </vt:lpstr>
      <vt:lpstr>Social Inequality</vt:lpstr>
      <vt:lpstr>PowerPoint Presentation</vt:lpstr>
      <vt:lpstr>Class Consciousness</vt:lpstr>
      <vt:lpstr>Meso- and Macro-level Theories of Stratification</vt:lpstr>
      <vt:lpstr>Meso- and Macro-level Theories of  Stratification</vt:lpstr>
      <vt:lpstr>Critique of Structural Functionalist Theories</vt:lpstr>
      <vt:lpstr>Meso- and Macro-level Theories of  Stratification</vt:lpstr>
      <vt:lpstr>Meso- and Macro-level Theories of  Stratification</vt:lpstr>
      <vt:lpstr>Meso- and Macro-level Theories of  Stratification</vt:lpstr>
      <vt:lpstr>Meso- and Macro-level Theories of  Stratification</vt:lpstr>
      <vt:lpstr>Individual Life Chances and Lifestyles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Person  Ms Mahwish Talib</dc:title>
  <dc:creator>Mr. Atta Ullah</dc:creator>
  <cp:lastModifiedBy>Mehwish Talib</cp:lastModifiedBy>
  <cp:revision>39</cp:revision>
  <dcterms:created xsi:type="dcterms:W3CDTF">2018-05-17T07:06:23Z</dcterms:created>
  <dcterms:modified xsi:type="dcterms:W3CDTF">2020-06-18T18:10:57Z</dcterms:modified>
</cp:coreProperties>
</file>