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71" r:id="rId3"/>
    <p:sldId id="272" r:id="rId4"/>
    <p:sldId id="273" r:id="rId5"/>
    <p:sldId id="274" r:id="rId6"/>
    <p:sldId id="275" r:id="rId7"/>
    <p:sldId id="276" r:id="rId8"/>
    <p:sldId id="277" r:id="rId9"/>
    <p:sldId id="278" r:id="rId10"/>
    <p:sldId id="279" r:id="rId11"/>
    <p:sldId id="280" r:id="rId12"/>
    <p:sldId id="257" r:id="rId13"/>
    <p:sldId id="258"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C8AE0E4-F47B-4C01-B5B1-9A6DD5B1E8DB}" type="datetimeFigureOut">
              <a:rPr lang="en-US" smtClean="0"/>
              <a:t>9/10/2020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1C6C955-FDD4-472C-8DD9-8E7035D8648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8AE0E4-F47B-4C01-B5B1-9A6DD5B1E8DB}" type="datetimeFigureOut">
              <a:rPr lang="en-US" smtClean="0"/>
              <a:t>9/10/2020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C6C955-FDD4-472C-8DD9-8E7035D8648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8AE0E4-F47B-4C01-B5B1-9A6DD5B1E8DB}" type="datetimeFigureOut">
              <a:rPr lang="en-US" smtClean="0"/>
              <a:t>9/10/2020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C6C955-FDD4-472C-8DD9-8E7035D8648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C8AE0E4-F47B-4C01-B5B1-9A6DD5B1E8DB}" type="datetimeFigureOut">
              <a:rPr lang="en-US" smtClean="0"/>
              <a:t>9/10/2020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C6C955-FDD4-472C-8DD9-8E7035D8648A}"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C8AE0E4-F47B-4C01-B5B1-9A6DD5B1E8DB}" type="datetimeFigureOut">
              <a:rPr lang="en-US" smtClean="0"/>
              <a:t>9/10/2020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1C6C955-FDD4-472C-8DD9-8E7035D8648A}"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C8AE0E4-F47B-4C01-B5B1-9A6DD5B1E8DB}" type="datetimeFigureOut">
              <a:rPr lang="en-US" smtClean="0"/>
              <a:t>9/10/2020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1C6C955-FDD4-472C-8DD9-8E7035D8648A}"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C8AE0E4-F47B-4C01-B5B1-9A6DD5B1E8DB}" type="datetimeFigureOut">
              <a:rPr lang="en-US" smtClean="0"/>
              <a:t>9/10/2020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1C6C955-FDD4-472C-8DD9-8E7035D8648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C8AE0E4-F47B-4C01-B5B1-9A6DD5B1E8DB}" type="datetimeFigureOut">
              <a:rPr lang="en-US" smtClean="0"/>
              <a:t>9/10/2020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1C6C955-FDD4-472C-8DD9-8E7035D8648A}"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C8AE0E4-F47B-4C01-B5B1-9A6DD5B1E8DB}" type="datetimeFigureOut">
              <a:rPr lang="en-US" smtClean="0"/>
              <a:t>9/10/2020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1C6C955-FDD4-472C-8DD9-8E7035D8648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C8AE0E4-F47B-4C01-B5B1-9A6DD5B1E8DB}" type="datetimeFigureOut">
              <a:rPr lang="en-US" smtClean="0"/>
              <a:t>9/10/2020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1C6C955-FDD4-472C-8DD9-8E7035D8648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C8AE0E4-F47B-4C01-B5B1-9A6DD5B1E8DB}" type="datetimeFigureOut">
              <a:rPr lang="en-US" smtClean="0"/>
              <a:t>9/10/2020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C6C955-FDD4-472C-8DD9-8E7035D8648A}"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C8AE0E4-F47B-4C01-B5B1-9A6DD5B1E8DB}" type="datetimeFigureOut">
              <a:rPr lang="en-US" smtClean="0"/>
              <a:t>9/10/2020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1C6C955-FDD4-472C-8DD9-8E7035D8648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Sociolinguistics ELING (620)</a:t>
            </a:r>
            <a:endParaRPr lang="en-US" dirty="0"/>
          </a:p>
        </p:txBody>
      </p:sp>
      <p:sp>
        <p:nvSpPr>
          <p:cNvPr id="3" name="Subtitle 2"/>
          <p:cNvSpPr>
            <a:spLocks noGrp="1"/>
          </p:cNvSpPr>
          <p:nvPr>
            <p:ph type="subTitle" idx="1"/>
          </p:nvPr>
        </p:nvSpPr>
        <p:spPr/>
        <p:txBody>
          <a:bodyPr/>
          <a:lstStyle/>
          <a:p>
            <a:r>
              <a:rPr lang="en-US" dirty="0" smtClean="0"/>
              <a:t>Week 11</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dirty="0" smtClean="0"/>
              <a:t>There are various famous forms of oral literature in Pakistan which include folklore, </a:t>
            </a:r>
            <a:r>
              <a:rPr lang="en-US" dirty="0" err="1" smtClean="0"/>
              <a:t>tappa</a:t>
            </a:r>
            <a:r>
              <a:rPr lang="en-US" dirty="0" smtClean="0"/>
              <a:t>, </a:t>
            </a:r>
            <a:r>
              <a:rPr lang="en-US" dirty="0" err="1" smtClean="0"/>
              <a:t>lori</a:t>
            </a:r>
            <a:r>
              <a:rPr lang="en-US" dirty="0" smtClean="0"/>
              <a:t>, </a:t>
            </a:r>
            <a:r>
              <a:rPr lang="en-US" dirty="0" err="1" smtClean="0"/>
              <a:t>qisa</a:t>
            </a:r>
            <a:r>
              <a:rPr lang="en-US" dirty="0" smtClean="0"/>
              <a:t>, </a:t>
            </a:r>
            <a:r>
              <a:rPr lang="en-US" dirty="0" err="1" smtClean="0"/>
              <a:t>geet</a:t>
            </a:r>
            <a:r>
              <a:rPr lang="en-US" dirty="0" smtClean="0"/>
              <a:t> etc. </a:t>
            </a:r>
            <a:endParaRPr lang="en-US" dirty="0" smtClean="0"/>
          </a:p>
          <a:p>
            <a:r>
              <a:rPr lang="en-US" dirty="0" smtClean="0"/>
              <a:t>As </a:t>
            </a:r>
            <a:r>
              <a:rPr lang="en-US" dirty="0" smtClean="0"/>
              <a:t>far as folklore in Pakistan is concerned, there is a lot of oral literature available in the regional languages of Pakistan. </a:t>
            </a:r>
            <a:endParaRPr lang="en-US" dirty="0" smtClean="0"/>
          </a:p>
          <a:p>
            <a:r>
              <a:rPr lang="en-US" dirty="0" smtClean="0"/>
              <a:t>Here </a:t>
            </a:r>
            <a:r>
              <a:rPr lang="en-US" dirty="0" smtClean="0"/>
              <a:t>are some details: </a:t>
            </a:r>
            <a:endParaRPr lang="en-US" dirty="0" smtClean="0"/>
          </a:p>
          <a:p>
            <a:r>
              <a:rPr lang="en-US" b="1" dirty="0" err="1" smtClean="0"/>
              <a:t>Sindh</a:t>
            </a:r>
            <a:r>
              <a:rPr lang="en-US" b="1" dirty="0" smtClean="0"/>
              <a:t> folklore</a:t>
            </a:r>
            <a:r>
              <a:rPr lang="en-US" dirty="0" smtClean="0"/>
              <a:t>: </a:t>
            </a:r>
          </a:p>
          <a:p>
            <a:pPr>
              <a:buNone/>
            </a:pPr>
            <a:r>
              <a:rPr lang="en-US" dirty="0" smtClean="0"/>
              <a:t>Manifestations </a:t>
            </a:r>
            <a:r>
              <a:rPr lang="en-US" dirty="0" smtClean="0"/>
              <a:t>of traditional </a:t>
            </a:r>
            <a:r>
              <a:rPr lang="en-US" dirty="0" err="1" smtClean="0"/>
              <a:t>Watayo</a:t>
            </a:r>
            <a:r>
              <a:rPr lang="en-US" dirty="0" smtClean="0"/>
              <a:t> </a:t>
            </a:r>
            <a:r>
              <a:rPr lang="en-US" dirty="0" err="1" smtClean="0"/>
              <a:t>Faqir</a:t>
            </a:r>
            <a:r>
              <a:rPr lang="en-US" dirty="0" smtClean="0"/>
              <a:t> </a:t>
            </a:r>
            <a:r>
              <a:rPr lang="en-US" dirty="0" smtClean="0"/>
              <a:t>tales</a:t>
            </a:r>
          </a:p>
          <a:p>
            <a:pPr>
              <a:buNone/>
            </a:pPr>
            <a:r>
              <a:rPr lang="en-US" dirty="0" smtClean="0"/>
              <a:t>Legend </a:t>
            </a:r>
            <a:r>
              <a:rPr lang="en-US" dirty="0" smtClean="0"/>
              <a:t>of </a:t>
            </a:r>
            <a:r>
              <a:rPr lang="en-US" dirty="0" err="1" smtClean="0"/>
              <a:t>Moriro</a:t>
            </a:r>
            <a:r>
              <a:rPr lang="en-US" dirty="0" smtClean="0"/>
              <a:t>  </a:t>
            </a:r>
            <a:endParaRPr lang="en-US" dirty="0" smtClean="0"/>
          </a:p>
          <a:p>
            <a:pPr>
              <a:buNone/>
            </a:pPr>
            <a:r>
              <a:rPr lang="en-US" dirty="0" smtClean="0"/>
              <a:t>Epic </a:t>
            </a:r>
            <a:r>
              <a:rPr lang="en-US" dirty="0" smtClean="0"/>
              <a:t>tale of Dodo </a:t>
            </a:r>
            <a:r>
              <a:rPr lang="en-US" dirty="0" err="1" smtClean="0"/>
              <a:t>Chanesar</a:t>
            </a:r>
            <a:r>
              <a:rPr lang="en-US" dirty="0" smtClean="0"/>
              <a:t> </a:t>
            </a:r>
            <a:endParaRPr lang="en-US" dirty="0" smtClean="0"/>
          </a:p>
          <a:p>
            <a:pPr>
              <a:buNone/>
            </a:pPr>
            <a:r>
              <a:rPr lang="en-US" dirty="0" smtClean="0"/>
              <a:t>The </a:t>
            </a:r>
            <a:r>
              <a:rPr lang="en-US" dirty="0" smtClean="0"/>
              <a:t>love story of </a:t>
            </a:r>
            <a:r>
              <a:rPr lang="en-US" dirty="0" err="1" smtClean="0"/>
              <a:t>Sassui</a:t>
            </a:r>
            <a:r>
              <a:rPr lang="en-US" dirty="0" smtClean="0"/>
              <a:t> and </a:t>
            </a:r>
            <a:r>
              <a:rPr lang="en-US" dirty="0" err="1" smtClean="0"/>
              <a:t>Punhu</a:t>
            </a:r>
            <a:r>
              <a:rPr lang="en-US" dirty="0" smtClean="0"/>
              <a:t>, is known and sung in every Sindhi settlement. </a:t>
            </a:r>
            <a:endParaRPr lang="en-US" dirty="0" smtClean="0"/>
          </a:p>
          <a:p>
            <a:pPr>
              <a:buNone/>
            </a:pPr>
            <a:r>
              <a:rPr lang="en-US" dirty="0" smtClean="0"/>
              <a:t>Stories </a:t>
            </a:r>
            <a:r>
              <a:rPr lang="en-US" dirty="0" smtClean="0"/>
              <a:t>of </a:t>
            </a:r>
            <a:r>
              <a:rPr lang="en-US" dirty="0" err="1" smtClean="0"/>
              <a:t>Umar</a:t>
            </a:r>
            <a:r>
              <a:rPr lang="en-US" dirty="0" smtClean="0"/>
              <a:t> Marui and </a:t>
            </a:r>
            <a:r>
              <a:rPr lang="en-US" dirty="0" err="1" smtClean="0"/>
              <a:t>Suhuni</a:t>
            </a:r>
            <a:r>
              <a:rPr lang="en-US" dirty="0" smtClean="0"/>
              <a:t> </a:t>
            </a:r>
            <a:r>
              <a:rPr lang="en-US" dirty="0" err="1" smtClean="0"/>
              <a:t>Mehar</a:t>
            </a:r>
            <a:r>
              <a:rPr lang="en-US" dirty="0" smtClean="0"/>
              <a:t>  </a:t>
            </a:r>
            <a:endParaRPr lang="en-US" dirty="0" smtClean="0"/>
          </a:p>
          <a:p>
            <a:r>
              <a:rPr lang="en-US" b="1" dirty="0" err="1" smtClean="0"/>
              <a:t>Balochi</a:t>
            </a:r>
            <a:r>
              <a:rPr lang="en-US" b="1" dirty="0" smtClean="0"/>
              <a:t> folklore</a:t>
            </a:r>
          </a:p>
          <a:p>
            <a:pPr>
              <a:buNone/>
            </a:pPr>
            <a:r>
              <a:rPr lang="en-US" dirty="0" smtClean="0"/>
              <a:t>Stories of Hani and Shah </a:t>
            </a:r>
            <a:r>
              <a:rPr lang="en-US" dirty="0" err="1" smtClean="0"/>
              <a:t>Murad</a:t>
            </a:r>
            <a:r>
              <a:rPr lang="en-US" dirty="0" smtClean="0"/>
              <a:t> </a:t>
            </a:r>
            <a:r>
              <a:rPr lang="en-US" dirty="0" err="1" smtClean="0"/>
              <a:t>Chakar</a:t>
            </a:r>
            <a:endParaRPr lang="en-US" dirty="0" smtClean="0"/>
          </a:p>
          <a:p>
            <a:pPr>
              <a:buNone/>
            </a:pPr>
            <a:r>
              <a:rPr lang="en-US" dirty="0" err="1" smtClean="0"/>
              <a:t>Shahdad</a:t>
            </a:r>
            <a:r>
              <a:rPr lang="en-US" dirty="0" smtClean="0"/>
              <a:t> </a:t>
            </a:r>
            <a:r>
              <a:rPr lang="en-US" dirty="0" smtClean="0"/>
              <a:t>and </a:t>
            </a:r>
            <a:r>
              <a:rPr lang="en-US" dirty="0" err="1" smtClean="0"/>
              <a:t>Mahnaz</a:t>
            </a:r>
            <a:r>
              <a:rPr lang="en-US" dirty="0" smtClean="0"/>
              <a:t> </a:t>
            </a:r>
            <a:endParaRPr lang="en-US" dirty="0" smtClean="0"/>
          </a:p>
          <a:p>
            <a:pPr>
              <a:buNone/>
            </a:pPr>
            <a:r>
              <a:rPr lang="en-US" dirty="0" err="1" smtClean="0"/>
              <a:t>Lallah</a:t>
            </a:r>
            <a:r>
              <a:rPr lang="en-US" dirty="0" smtClean="0"/>
              <a:t> </a:t>
            </a:r>
            <a:r>
              <a:rPr lang="en-US" dirty="0" smtClean="0"/>
              <a:t>and </a:t>
            </a:r>
            <a:r>
              <a:rPr lang="en-US" dirty="0" err="1" smtClean="0"/>
              <a:t>Granaz</a:t>
            </a:r>
            <a:r>
              <a:rPr lang="en-US" dirty="0" smtClean="0"/>
              <a:t> </a:t>
            </a:r>
            <a:endParaRPr lang="en-US" dirty="0" smtClean="0"/>
          </a:p>
          <a:p>
            <a:pPr>
              <a:buNone/>
            </a:pPr>
            <a:r>
              <a:rPr lang="en-US" dirty="0" smtClean="0"/>
              <a:t>Mast </a:t>
            </a:r>
            <a:r>
              <a:rPr lang="en-US" dirty="0" smtClean="0"/>
              <a:t>and </a:t>
            </a:r>
            <a:r>
              <a:rPr lang="en-US" dirty="0" err="1" smtClean="0"/>
              <a:t>Sammo</a:t>
            </a:r>
            <a:r>
              <a:rPr lang="en-US" dirty="0" smtClean="0"/>
              <a:t>  </a:t>
            </a:r>
            <a:endParaRPr lang="en-US" dirty="0" smtClean="0"/>
          </a:p>
          <a:p>
            <a:pPr>
              <a:buNone/>
            </a:pPr>
            <a:r>
              <a:rPr lang="en-US" dirty="0" smtClean="0"/>
              <a:t>War </a:t>
            </a:r>
            <a:r>
              <a:rPr lang="en-US" dirty="0" smtClean="0"/>
              <a:t>tales are equally stirring</a:t>
            </a:r>
            <a:endParaRPr lang="en-US" dirty="0"/>
          </a:p>
        </p:txBody>
      </p:sp>
      <p:sp>
        <p:nvSpPr>
          <p:cNvPr id="3" name="Title 2"/>
          <p:cNvSpPr>
            <a:spLocks noGrp="1"/>
          </p:cNvSpPr>
          <p:nvPr>
            <p:ph type="title"/>
          </p:nvPr>
        </p:nvSpPr>
        <p:spPr/>
        <p:txBody>
          <a:bodyPr>
            <a:normAutofit fontScale="90000"/>
          </a:bodyPr>
          <a:lstStyle/>
          <a:p>
            <a:r>
              <a:rPr lang="en-US" dirty="0" smtClean="0"/>
              <a:t>Sociolinguistics and Oral Literature in Pakistan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685800"/>
            <a:ext cx="8229600" cy="5321491"/>
          </a:xfrm>
        </p:spPr>
        <p:txBody>
          <a:bodyPr>
            <a:normAutofit fontScale="77500" lnSpcReduction="20000"/>
          </a:bodyPr>
          <a:lstStyle/>
          <a:p>
            <a:r>
              <a:rPr lang="en-US" b="1" dirty="0" err="1" smtClean="0"/>
              <a:t>Pakhtun</a:t>
            </a:r>
            <a:r>
              <a:rPr lang="en-US" b="1" dirty="0" smtClean="0"/>
              <a:t> folklore </a:t>
            </a:r>
            <a:endParaRPr lang="en-US" b="1" dirty="0" smtClean="0"/>
          </a:p>
          <a:p>
            <a:pPr>
              <a:buNone/>
            </a:pPr>
            <a:r>
              <a:rPr lang="en-US" dirty="0" smtClean="0"/>
              <a:t>Songs </a:t>
            </a:r>
            <a:r>
              <a:rPr lang="en-US" dirty="0" smtClean="0"/>
              <a:t>sung with </a:t>
            </a:r>
            <a:r>
              <a:rPr lang="en-US" dirty="0" err="1" smtClean="0"/>
              <a:t>Khattak</a:t>
            </a:r>
            <a:r>
              <a:rPr lang="en-US" dirty="0" smtClean="0"/>
              <a:t> dance </a:t>
            </a:r>
            <a:endParaRPr lang="en-US" dirty="0" smtClean="0"/>
          </a:p>
          <a:p>
            <a:pPr>
              <a:buNone/>
            </a:pPr>
            <a:r>
              <a:rPr lang="en-US" dirty="0" smtClean="0"/>
              <a:t>The </a:t>
            </a:r>
            <a:r>
              <a:rPr lang="en-US" dirty="0" smtClean="0"/>
              <a:t>romantic tale of Adam Khan and </a:t>
            </a:r>
            <a:r>
              <a:rPr lang="en-US" dirty="0" err="1" smtClean="0"/>
              <a:t>Durkhanai</a:t>
            </a:r>
            <a:r>
              <a:rPr lang="en-US" dirty="0" smtClean="0"/>
              <a:t> features a lute-player (</a:t>
            </a:r>
            <a:r>
              <a:rPr lang="en-US" dirty="0" err="1" smtClean="0"/>
              <a:t>rabab</a:t>
            </a:r>
            <a:r>
              <a:rPr lang="en-US" dirty="0" smtClean="0"/>
              <a:t>) whose music earns her love. </a:t>
            </a:r>
            <a:endParaRPr lang="en-US" dirty="0" smtClean="0"/>
          </a:p>
          <a:p>
            <a:r>
              <a:rPr lang="en-US" b="1" dirty="0" smtClean="0"/>
              <a:t>Punjabi folklore</a:t>
            </a:r>
          </a:p>
          <a:p>
            <a:pPr>
              <a:buNone/>
            </a:pPr>
            <a:r>
              <a:rPr lang="en-US" dirty="0" smtClean="0"/>
              <a:t> </a:t>
            </a:r>
            <a:r>
              <a:rPr lang="en-US" dirty="0" err="1" smtClean="0"/>
              <a:t>Heer</a:t>
            </a:r>
            <a:r>
              <a:rPr lang="en-US" dirty="0" smtClean="0"/>
              <a:t> and </a:t>
            </a:r>
            <a:r>
              <a:rPr lang="en-US" dirty="0" err="1" smtClean="0"/>
              <a:t>Ranjha</a:t>
            </a:r>
            <a:r>
              <a:rPr lang="en-US" dirty="0" smtClean="0"/>
              <a:t> from </a:t>
            </a:r>
            <a:r>
              <a:rPr lang="en-US" dirty="0" err="1" smtClean="0"/>
              <a:t>Jhang</a:t>
            </a:r>
            <a:r>
              <a:rPr lang="en-US" dirty="0" smtClean="0"/>
              <a:t> is very famous.  </a:t>
            </a:r>
            <a:endParaRPr lang="en-US" dirty="0" smtClean="0"/>
          </a:p>
          <a:p>
            <a:pPr>
              <a:buNone/>
            </a:pPr>
            <a:r>
              <a:rPr lang="en-US" dirty="0" smtClean="0"/>
              <a:t>Today </a:t>
            </a:r>
            <a:r>
              <a:rPr lang="en-US" dirty="0" smtClean="0"/>
              <a:t>it is celebrated in songs, movies and theatre.  </a:t>
            </a:r>
            <a:endParaRPr lang="en-US" dirty="0" smtClean="0"/>
          </a:p>
          <a:p>
            <a:pPr>
              <a:buNone/>
            </a:pPr>
            <a:r>
              <a:rPr lang="en-US" dirty="0" smtClean="0"/>
              <a:t> </a:t>
            </a:r>
            <a:endParaRPr lang="en-US" dirty="0" smtClean="0"/>
          </a:p>
          <a:p>
            <a:r>
              <a:rPr lang="en-US" dirty="0" smtClean="0"/>
              <a:t>In the same way, we have </a:t>
            </a:r>
            <a:r>
              <a:rPr lang="en-US" dirty="0" err="1" smtClean="0"/>
              <a:t>Saraiki</a:t>
            </a:r>
            <a:r>
              <a:rPr lang="en-US" dirty="0" smtClean="0"/>
              <a:t> and Kashmiri folklore. It is of significance to talk about “</a:t>
            </a:r>
            <a:r>
              <a:rPr lang="en-US" dirty="0" err="1" smtClean="0"/>
              <a:t>tappay</a:t>
            </a:r>
            <a:r>
              <a:rPr lang="en-US" dirty="0" smtClean="0"/>
              <a:t>” as they are very popular. </a:t>
            </a:r>
            <a:endParaRPr lang="en-US" dirty="0" smtClean="0"/>
          </a:p>
          <a:p>
            <a:r>
              <a:rPr lang="en-US" dirty="0" smtClean="0"/>
              <a:t>They </a:t>
            </a:r>
            <a:r>
              <a:rPr lang="en-US" dirty="0" smtClean="0"/>
              <a:t>are an oral tradition, sung by women on weddings for celebration. </a:t>
            </a:r>
            <a:endParaRPr lang="en-US" dirty="0" smtClean="0"/>
          </a:p>
          <a:p>
            <a:r>
              <a:rPr lang="en-US" dirty="0" err="1" smtClean="0"/>
              <a:t>Tappay</a:t>
            </a:r>
            <a:r>
              <a:rPr lang="en-US" dirty="0" smtClean="0"/>
              <a:t> </a:t>
            </a:r>
            <a:r>
              <a:rPr lang="en-US" dirty="0" smtClean="0"/>
              <a:t>represent folk wisdom, cultural values, traditional rivalries, gender roles, customs and traditions. Another important oral tradition is of “</a:t>
            </a:r>
            <a:r>
              <a:rPr lang="en-US" dirty="0" err="1" smtClean="0"/>
              <a:t>lori</a:t>
            </a:r>
            <a:r>
              <a:rPr lang="en-US" dirty="0" smtClean="0"/>
              <a:t>”. </a:t>
            </a:r>
            <a:endParaRPr lang="en-US" dirty="0" smtClean="0"/>
          </a:p>
          <a:p>
            <a:r>
              <a:rPr lang="en-US" dirty="0" smtClean="0"/>
              <a:t>It </a:t>
            </a:r>
            <a:r>
              <a:rPr lang="en-US" dirty="0" smtClean="0"/>
              <a:t>is a celebration of motherhood, female gender sensibilities and culture</a:t>
            </a:r>
            <a:endParaRPr lang="en-US" dirty="0"/>
          </a:p>
        </p:txBody>
      </p:sp>
      <p:sp>
        <p:nvSpPr>
          <p:cNvPr id="3" name="Title 2"/>
          <p:cNvSpPr>
            <a:spLocks noGrp="1"/>
          </p:cNvSpPr>
          <p:nvPr>
            <p:ph type="title"/>
          </p:nvPr>
        </p:nvSpPr>
        <p:spPr>
          <a:xfrm>
            <a:off x="457200" y="274638"/>
            <a:ext cx="8229600" cy="411162"/>
          </a:xfrm>
        </p:spPr>
        <p:txBody>
          <a:bodyPr>
            <a:normAutofit fontScale="90000"/>
          </a:bodyPr>
          <a:lstStyle/>
          <a:p>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There </a:t>
            </a:r>
            <a:r>
              <a:rPr lang="en-US" dirty="0" smtClean="0"/>
              <a:t>are various </a:t>
            </a:r>
            <a:r>
              <a:rPr lang="en-US" dirty="0" err="1" smtClean="0"/>
              <a:t>definitionsof</a:t>
            </a:r>
            <a:r>
              <a:rPr lang="en-US" dirty="0" smtClean="0"/>
              <a:t> social media </a:t>
            </a:r>
          </a:p>
          <a:p>
            <a:r>
              <a:rPr lang="en-US" dirty="0" smtClean="0"/>
              <a:t>For </a:t>
            </a:r>
            <a:r>
              <a:rPr lang="en-US" dirty="0" smtClean="0"/>
              <a:t>example, simply it can be defined as “Websites and applications that enable users to create and share content or to participate in social networking</a:t>
            </a:r>
            <a:r>
              <a:rPr lang="en-US" dirty="0" smtClean="0"/>
              <a:t>”.</a:t>
            </a:r>
          </a:p>
          <a:p>
            <a:r>
              <a:rPr lang="en-US" dirty="0" smtClean="0"/>
              <a:t> </a:t>
            </a:r>
            <a:r>
              <a:rPr lang="en-US" dirty="0" err="1" smtClean="0"/>
              <a:t>Gitelman</a:t>
            </a:r>
            <a:r>
              <a:rPr lang="en-US" dirty="0" smtClean="0"/>
              <a:t> and </a:t>
            </a:r>
            <a:r>
              <a:rPr lang="en-US" dirty="0" err="1" smtClean="0"/>
              <a:t>Pingree</a:t>
            </a:r>
            <a:r>
              <a:rPr lang="en-US" dirty="0" smtClean="0"/>
              <a:t> (2003) have presented a temporal approach that is based on using the term "media in transition". </a:t>
            </a:r>
            <a:endParaRPr lang="en-US" dirty="0" smtClean="0"/>
          </a:p>
          <a:p>
            <a:r>
              <a:rPr lang="en-US" dirty="0" smtClean="0"/>
              <a:t>It </a:t>
            </a:r>
            <a:r>
              <a:rPr lang="en-US" dirty="0" smtClean="0"/>
              <a:t>is a period of time during which a medium is emergent and thus a sort of contrast to and competitor for the old media. </a:t>
            </a:r>
            <a:endParaRPr lang="en-US" dirty="0"/>
          </a:p>
        </p:txBody>
      </p:sp>
      <p:sp>
        <p:nvSpPr>
          <p:cNvPr id="3" name="Title 2"/>
          <p:cNvSpPr>
            <a:spLocks noGrp="1"/>
          </p:cNvSpPr>
          <p:nvPr>
            <p:ph type="title"/>
          </p:nvPr>
        </p:nvSpPr>
        <p:spPr/>
        <p:txBody>
          <a:bodyPr>
            <a:normAutofit fontScale="90000"/>
          </a:bodyPr>
          <a:lstStyle/>
          <a:p>
            <a:r>
              <a:rPr lang="en-US" dirty="0" smtClean="0"/>
              <a:t>Social Media and Sociolinguistics</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229600" cy="5702491"/>
          </a:xfrm>
        </p:spPr>
        <p:txBody>
          <a:bodyPr>
            <a:normAutofit fontScale="85000" lnSpcReduction="10000"/>
          </a:bodyPr>
          <a:lstStyle/>
          <a:p>
            <a:r>
              <a:rPr lang="en-US" dirty="0" smtClean="0"/>
              <a:t>Social media facilitate the development of online social networks by connecting a user's profile with those of other individuals or groups</a:t>
            </a:r>
            <a:r>
              <a:rPr lang="en-US" dirty="0" smtClean="0"/>
              <a:t>.</a:t>
            </a:r>
          </a:p>
          <a:p>
            <a:r>
              <a:rPr lang="en-US" dirty="0" smtClean="0"/>
              <a:t> </a:t>
            </a:r>
            <a:r>
              <a:rPr lang="en-US" dirty="0" smtClean="0"/>
              <a:t>Users access social media services via </a:t>
            </a:r>
            <a:r>
              <a:rPr lang="en-US" dirty="0" smtClean="0"/>
              <a:t>web based </a:t>
            </a:r>
            <a:r>
              <a:rPr lang="en-US" dirty="0" smtClean="0"/>
              <a:t>technologies on desktop, computers, and laptops, or download services that offer social media functionality to their mobile devices. </a:t>
            </a:r>
            <a:endParaRPr lang="en-US" dirty="0" smtClean="0"/>
          </a:p>
          <a:p>
            <a:r>
              <a:rPr lang="en-US" dirty="0" smtClean="0"/>
              <a:t>When </a:t>
            </a:r>
            <a:r>
              <a:rPr lang="en-US" dirty="0" smtClean="0"/>
              <a:t>engaging with these services, users can create highly interactive platforms through which individuals, communities and organizations can share, co-create, discuss, and modify user-generated content or pre-made content posted </a:t>
            </a:r>
            <a:r>
              <a:rPr lang="en-US" dirty="0" smtClean="0"/>
              <a:t>online</a:t>
            </a:r>
          </a:p>
          <a:p>
            <a:r>
              <a:rPr lang="en-US" dirty="0" smtClean="0"/>
              <a:t>Social media differs from paper-based media or traditional electronic media such as TV broadcasting in many ways, including quality, reach, frequency, interactivity, usability, immediacy, and permanence. </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lstStyle/>
          <a:p>
            <a:endParaRPr lang="en-US" dirty="0" smtClean="0"/>
          </a:p>
          <a:p>
            <a:endParaRPr lang="en-US" dirty="0" smtClean="0"/>
          </a:p>
          <a:p>
            <a:pPr>
              <a:buNone/>
            </a:pPr>
            <a:r>
              <a:rPr lang="en-US" dirty="0" smtClean="0"/>
              <a:t>Popular </a:t>
            </a:r>
            <a:r>
              <a:rPr lang="en-US" dirty="0" smtClean="0"/>
              <a:t>social media </a:t>
            </a:r>
            <a:r>
              <a:rPr lang="en-US" dirty="0" smtClean="0"/>
              <a:t>websites include:</a:t>
            </a:r>
          </a:p>
          <a:p>
            <a:r>
              <a:rPr lang="en-US" dirty="0" err="1" smtClean="0"/>
              <a:t>Instagram</a:t>
            </a:r>
            <a:endParaRPr lang="en-US" dirty="0" smtClean="0"/>
          </a:p>
          <a:p>
            <a:r>
              <a:rPr lang="en-US" dirty="0" err="1" smtClean="0"/>
              <a:t>Pinterest</a:t>
            </a:r>
            <a:endParaRPr lang="en-US" dirty="0" smtClean="0"/>
          </a:p>
          <a:p>
            <a:r>
              <a:rPr lang="en-US" dirty="0" smtClean="0"/>
              <a:t>Facebook</a:t>
            </a:r>
          </a:p>
          <a:p>
            <a:r>
              <a:rPr lang="en-US" dirty="0" err="1" smtClean="0"/>
              <a:t>Whatsapp</a:t>
            </a:r>
            <a:endParaRPr lang="en-US" dirty="0" smtClean="0"/>
          </a:p>
          <a:p>
            <a:r>
              <a:rPr lang="en-US" dirty="0" err="1" smtClean="0"/>
              <a:t>WeChat</a:t>
            </a:r>
            <a:endParaRPr lang="en-US" dirty="0" smtClean="0"/>
          </a:p>
          <a:p>
            <a:r>
              <a:rPr lang="en-US" dirty="0" err="1" smtClean="0"/>
              <a:t>Snapchat</a:t>
            </a:r>
            <a:endParaRPr lang="en-US" dirty="0" smtClean="0"/>
          </a:p>
          <a:p>
            <a:r>
              <a:rPr lang="en-US" dirty="0" err="1" smtClean="0"/>
              <a:t>Youtube</a:t>
            </a:r>
            <a:endParaRPr lang="en-US" dirty="0" smtClean="0"/>
          </a:p>
          <a:p>
            <a:r>
              <a:rPr lang="en-US" dirty="0" smtClean="0"/>
              <a:t>Twitter</a:t>
            </a:r>
          </a:p>
          <a:p>
            <a:endParaRPr lang="en-US" dirty="0" smtClean="0"/>
          </a:p>
          <a:p>
            <a:endParaRPr lang="en-US" dirty="0" smtClean="0"/>
          </a:p>
        </p:txBody>
      </p:sp>
      <p:sp>
        <p:nvSpPr>
          <p:cNvPr id="3" name="Title 2"/>
          <p:cNvSpPr>
            <a:spLocks noGrp="1"/>
          </p:cNvSpPr>
          <p:nvPr>
            <p:ph type="title"/>
          </p:nvPr>
        </p:nvSpPr>
        <p:spPr>
          <a:xfrm>
            <a:off x="457200" y="457200"/>
            <a:ext cx="8229600" cy="960438"/>
          </a:xfrm>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a:p>
        </p:txBody>
      </p:sp>
      <p:pic>
        <p:nvPicPr>
          <p:cNvPr id="4" name="Picture 3" descr="download (1).jpe"/>
          <p:cNvPicPr>
            <a:picLocks noChangeAspect="1"/>
          </p:cNvPicPr>
          <p:nvPr/>
        </p:nvPicPr>
        <p:blipFill>
          <a:blip r:embed="rId2" cstate="print"/>
          <a:stretch>
            <a:fillRect/>
          </a:stretch>
        </p:blipFill>
        <p:spPr>
          <a:xfrm>
            <a:off x="3505200" y="2357437"/>
            <a:ext cx="3505200" cy="2747963"/>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lnSpcReduction="10000"/>
          </a:bodyPr>
          <a:lstStyle/>
          <a:p>
            <a:r>
              <a:rPr lang="en-US" dirty="0" smtClean="0"/>
              <a:t>As the norms of the society keep on changing with the count of time, so does the definition of sociolinguistics which is contemporarily being defined on the lines of new media</a:t>
            </a:r>
            <a:r>
              <a:rPr lang="en-US" dirty="0" smtClean="0"/>
              <a:t>.</a:t>
            </a:r>
          </a:p>
          <a:p>
            <a:r>
              <a:rPr lang="en-US" dirty="0" smtClean="0"/>
              <a:t>  </a:t>
            </a:r>
            <a:r>
              <a:rPr lang="en-US" dirty="0" smtClean="0"/>
              <a:t>The term new media is used ubiquitously in many different ways. </a:t>
            </a:r>
            <a:r>
              <a:rPr lang="en-US" dirty="0" err="1" smtClean="0"/>
              <a:t>Lievrouw</a:t>
            </a:r>
            <a:r>
              <a:rPr lang="en-US" dirty="0" smtClean="0"/>
              <a:t> and Livingstone (2002) focus on the message i.e., the communication and its practices, the technology i.e., the medium, and the social context in which it is used. </a:t>
            </a:r>
          </a:p>
          <a:p>
            <a:r>
              <a:rPr lang="en-US" dirty="0" smtClean="0"/>
              <a:t>We </a:t>
            </a:r>
            <a:r>
              <a:rPr lang="en-US" dirty="0" smtClean="0"/>
              <a:t>need to think about sociolinguistic perspective of social media; and also about the variables deciding sociolinguistics of new media.</a:t>
            </a:r>
            <a:endParaRPr lang="en-US" dirty="0" smtClean="0"/>
          </a:p>
        </p:txBody>
      </p:sp>
      <p:sp>
        <p:nvSpPr>
          <p:cNvPr id="3" name="Title 2"/>
          <p:cNvSpPr>
            <a:spLocks noGrp="1"/>
          </p:cNvSpPr>
          <p:nvPr>
            <p:ph type="title"/>
          </p:nvPr>
        </p:nvSpPr>
        <p:spPr/>
        <p:txBody>
          <a:bodyPr/>
          <a:lstStyle/>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Language, media and society make a trio</a:t>
            </a:r>
            <a:r>
              <a:rPr lang="en-US" dirty="0" smtClean="0"/>
              <a:t>.</a:t>
            </a:r>
          </a:p>
          <a:p>
            <a:r>
              <a:rPr lang="en-US" dirty="0" smtClean="0"/>
              <a:t> </a:t>
            </a:r>
            <a:r>
              <a:rPr lang="en-US" dirty="0" smtClean="0"/>
              <a:t>In this technological age of computers and social media, spellings are speedily changing. If we say that spellings are going almost extinct it will not be completely wrong</a:t>
            </a:r>
            <a:r>
              <a:rPr lang="en-US" dirty="0" smtClean="0"/>
              <a:t>.</a:t>
            </a:r>
          </a:p>
          <a:p>
            <a:r>
              <a:rPr lang="en-US" dirty="0" smtClean="0"/>
              <a:t> </a:t>
            </a:r>
            <a:r>
              <a:rPr lang="en-US" dirty="0" smtClean="0"/>
              <a:t>What we need to think is how far and how much we are affected by social media</a:t>
            </a:r>
            <a:r>
              <a:rPr lang="en-US" dirty="0" smtClean="0"/>
              <a:t>.</a:t>
            </a:r>
          </a:p>
          <a:p>
            <a:r>
              <a:rPr lang="en-US" dirty="0" smtClean="0"/>
              <a:t> We as users need to consider what the practices are. As people type at speed online, there is now a "general attitude" that there is no need to correct mistakes or conform to regular spelling rules. Children brought up with the internet do not question wrongly spelt words</a:t>
            </a:r>
            <a:r>
              <a:rPr lang="en-US" dirty="0" smtClean="0"/>
              <a:t>.</a:t>
            </a:r>
          </a:p>
          <a:p>
            <a:r>
              <a:rPr lang="en-US" dirty="0" smtClean="0"/>
              <a:t> </a:t>
            </a:r>
            <a:r>
              <a:rPr lang="en-US" dirty="0" smtClean="0"/>
              <a:t>Following questions need our consideration: </a:t>
            </a:r>
          </a:p>
          <a:p>
            <a:r>
              <a:rPr lang="en-US" dirty="0" smtClean="0"/>
              <a:t>• What are the reasons of these spelling changes? </a:t>
            </a:r>
            <a:endParaRPr lang="en-US" dirty="0" smtClean="0"/>
          </a:p>
          <a:p>
            <a:r>
              <a:rPr lang="en-US" dirty="0" smtClean="0"/>
              <a:t>• </a:t>
            </a:r>
            <a:r>
              <a:rPr lang="en-US" dirty="0" smtClean="0"/>
              <a:t>Would we term them as good or bad practices? </a:t>
            </a:r>
            <a:endParaRPr lang="en-US" dirty="0" smtClean="0"/>
          </a:p>
          <a:p>
            <a:r>
              <a:rPr lang="en-US" dirty="0" smtClean="0"/>
              <a:t>• </a:t>
            </a:r>
            <a:r>
              <a:rPr lang="en-US" dirty="0" smtClean="0"/>
              <a:t>How far are they becoming socially acceptable?  </a:t>
            </a:r>
            <a:endParaRPr lang="en-US" dirty="0" smtClean="0"/>
          </a:p>
          <a:p>
            <a:r>
              <a:rPr lang="en-US" dirty="0" smtClean="0"/>
              <a:t>• </a:t>
            </a:r>
            <a:r>
              <a:rPr lang="en-US" dirty="0" smtClean="0"/>
              <a:t>How are they sometimes even encouraged? </a:t>
            </a:r>
            <a:endParaRPr lang="en-US" dirty="0"/>
          </a:p>
        </p:txBody>
      </p:sp>
      <p:sp>
        <p:nvSpPr>
          <p:cNvPr id="3" name="Title 2"/>
          <p:cNvSpPr>
            <a:spLocks noGrp="1"/>
          </p:cNvSpPr>
          <p:nvPr>
            <p:ph type="title"/>
          </p:nvPr>
        </p:nvSpPr>
        <p:spPr/>
        <p:txBody>
          <a:bodyPr>
            <a:normAutofit fontScale="90000"/>
          </a:bodyPr>
          <a:lstStyle/>
          <a:p>
            <a:r>
              <a:rPr lang="en-US" dirty="0" smtClean="0"/>
              <a:t>Social media and </a:t>
            </a:r>
            <a:r>
              <a:rPr lang="en-US" dirty="0" smtClean="0"/>
              <a:t>U</a:t>
            </a:r>
            <a:r>
              <a:rPr lang="en-US" dirty="0" smtClean="0"/>
              <a:t>nusual spellings</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245291"/>
          </a:xfrm>
        </p:spPr>
        <p:txBody>
          <a:bodyPr>
            <a:normAutofit fontScale="77500" lnSpcReduction="20000"/>
          </a:bodyPr>
          <a:lstStyle/>
          <a:p>
            <a:pPr>
              <a:buNone/>
            </a:pPr>
            <a:r>
              <a:rPr lang="en-US" dirty="0" smtClean="0"/>
              <a:t>Twitter </a:t>
            </a:r>
            <a:r>
              <a:rPr lang="en-US" dirty="0" smtClean="0"/>
              <a:t>users only have 140 characters to express themselves per tweet. </a:t>
            </a:r>
            <a:endParaRPr lang="en-US" dirty="0" smtClean="0"/>
          </a:p>
          <a:p>
            <a:pPr>
              <a:buNone/>
            </a:pPr>
            <a:r>
              <a:rPr lang="en-US" dirty="0" smtClean="0"/>
              <a:t>As </a:t>
            </a:r>
            <a:r>
              <a:rPr lang="en-US" dirty="0" smtClean="0"/>
              <a:t>such, they have  created their own shorthand language, full of abbreviations and </a:t>
            </a:r>
            <a:r>
              <a:rPr lang="en-US" dirty="0" err="1" smtClean="0"/>
              <a:t>hashtags</a:t>
            </a:r>
            <a:r>
              <a:rPr lang="en-US" dirty="0" smtClean="0"/>
              <a:t>. Grammar and spellings are losing their value because technology and social media are making things too convenient for us. </a:t>
            </a:r>
            <a:endParaRPr lang="en-US" dirty="0" smtClean="0"/>
          </a:p>
          <a:p>
            <a:pPr>
              <a:buNone/>
            </a:pPr>
            <a:r>
              <a:rPr lang="en-US" dirty="0" smtClean="0"/>
              <a:t>For </a:t>
            </a:r>
            <a:r>
              <a:rPr lang="en-US" dirty="0" smtClean="0"/>
              <a:t>twitter, what matters the most, is that you say what you want in as few words as possible. People bring these habits into their everyday lives; and shorthand English is becoming a social norm. </a:t>
            </a:r>
            <a:endParaRPr lang="en-US" dirty="0" smtClean="0"/>
          </a:p>
          <a:p>
            <a:pPr>
              <a:buNone/>
            </a:pPr>
            <a:r>
              <a:rPr lang="en-US" dirty="0" smtClean="0"/>
              <a:t>Adults </a:t>
            </a:r>
            <a:r>
              <a:rPr lang="en-US" dirty="0" smtClean="0"/>
              <a:t>are using shorthand in their emails and students are using it in their writing assignments. </a:t>
            </a:r>
            <a:endParaRPr lang="en-US" dirty="0" smtClean="0"/>
          </a:p>
          <a:p>
            <a:pPr>
              <a:buNone/>
            </a:pPr>
            <a:r>
              <a:rPr lang="en-US" dirty="0" smtClean="0"/>
              <a:t>As </a:t>
            </a:r>
            <a:r>
              <a:rPr lang="en-US" dirty="0" smtClean="0"/>
              <a:t>far as the future of spellings is concerned there is a huge question mark. What can be positively stated is that social media and technology are here to stay. Spellings and grammar are important for coherent expression. So, what about future in this context? </a:t>
            </a:r>
            <a:endParaRPr lang="en-US" dirty="0"/>
          </a:p>
        </p:txBody>
      </p:sp>
      <p:sp>
        <p:nvSpPr>
          <p:cNvPr id="3" name="Title 2"/>
          <p:cNvSpPr>
            <a:spLocks noGrp="1"/>
          </p:cNvSpPr>
          <p:nvPr>
            <p:ph type="title"/>
          </p:nvPr>
        </p:nvSpPr>
        <p:spPr>
          <a:xfrm>
            <a:off x="457200" y="274638"/>
            <a:ext cx="8229600" cy="563562"/>
          </a:xfrm>
        </p:spPr>
        <p:txBody>
          <a:bodyPr>
            <a:normAutofit fontScale="90000"/>
          </a:bodyPr>
          <a:lstStyle/>
          <a:p>
            <a:r>
              <a:rPr lang="en-US" dirty="0" smtClean="0"/>
              <a:t>Example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ownload.jpe"/>
          <p:cNvPicPr>
            <a:picLocks noGrp="1" noChangeAspect="1"/>
          </p:cNvPicPr>
          <p:nvPr>
            <p:ph idx="1"/>
          </p:nvPr>
        </p:nvPicPr>
        <p:blipFill>
          <a:blip r:embed="rId2" cstate="print"/>
          <a:stretch>
            <a:fillRect/>
          </a:stretch>
        </p:blipFill>
        <p:spPr>
          <a:xfrm>
            <a:off x="1676400" y="762000"/>
            <a:ext cx="6096000" cy="4648200"/>
          </a:xfrm>
        </p:spPr>
      </p:pic>
      <p:sp>
        <p:nvSpPr>
          <p:cNvPr id="3" name="Title 2"/>
          <p:cNvSpPr>
            <a:spLocks noGrp="1"/>
          </p:cNvSpPr>
          <p:nvPr>
            <p:ph type="title"/>
          </p:nvPr>
        </p:nvSpPr>
        <p:spPr/>
        <p:txBody>
          <a:bodyPr/>
          <a:lstStyle/>
          <a:p>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Other than orthographic changes that have already been discussed separately, there are other types of changes occurring due to the impact of social media such as changes at the phonological, syntactic and semantic levels. With social media and technology expanding daily, students and the general public are beginning to embrace shortened "text-speak" as part of an overall trend. We need to consider the </a:t>
            </a:r>
            <a:r>
              <a:rPr lang="en-US" dirty="0" smtClean="0"/>
              <a:t>question: </a:t>
            </a:r>
            <a:endParaRPr lang="en-US" dirty="0" smtClean="0"/>
          </a:p>
          <a:p>
            <a:r>
              <a:rPr lang="en-US" dirty="0" smtClean="0"/>
              <a:t>• Is grammar going extinct? </a:t>
            </a:r>
            <a:endParaRPr lang="en-US" dirty="0"/>
          </a:p>
        </p:txBody>
      </p:sp>
      <p:sp>
        <p:nvSpPr>
          <p:cNvPr id="3" name="Title 2"/>
          <p:cNvSpPr>
            <a:spLocks noGrp="1"/>
          </p:cNvSpPr>
          <p:nvPr>
            <p:ph type="title"/>
          </p:nvPr>
        </p:nvSpPr>
        <p:spPr/>
        <p:txBody>
          <a:bodyPr>
            <a:normAutofit fontScale="90000"/>
          </a:bodyPr>
          <a:lstStyle/>
          <a:p>
            <a:r>
              <a:rPr lang="en-US" dirty="0" smtClean="0"/>
              <a:t>Social Media and change in language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a:buNone/>
            </a:pPr>
            <a:r>
              <a:rPr lang="en-US" b="1" dirty="0" smtClean="0"/>
              <a:t>Modes of Address and Sociolinguistic Scene of Pakistan </a:t>
            </a:r>
            <a:endParaRPr lang="en-US" b="1" dirty="0" smtClean="0"/>
          </a:p>
          <a:p>
            <a:r>
              <a:rPr lang="en-US" dirty="0" smtClean="0"/>
              <a:t>Address terms is an important feature of social interaction which can provide valuable information about the interlocutors, their relationship and their circumstances. </a:t>
            </a:r>
            <a:endParaRPr lang="en-US" dirty="0" smtClean="0"/>
          </a:p>
          <a:p>
            <a:r>
              <a:rPr lang="en-US" dirty="0" smtClean="0"/>
              <a:t>Address </a:t>
            </a:r>
            <a:r>
              <a:rPr lang="en-US" dirty="0" smtClean="0"/>
              <a:t>terms play a crucial role in communication and maintaining social relationships between members of a society</a:t>
            </a:r>
            <a:r>
              <a:rPr lang="en-US" dirty="0" smtClean="0"/>
              <a:t>.</a:t>
            </a:r>
          </a:p>
          <a:p>
            <a:r>
              <a:rPr lang="en-US" dirty="0" smtClean="0"/>
              <a:t> </a:t>
            </a:r>
            <a:r>
              <a:rPr lang="en-US" dirty="0" smtClean="0"/>
              <a:t>They need to be studied in every language and culture. </a:t>
            </a:r>
            <a:endParaRPr lang="en-US" dirty="0" smtClean="0"/>
          </a:p>
          <a:p>
            <a:r>
              <a:rPr lang="en-US" dirty="0" smtClean="0"/>
              <a:t> The use of these terms depends upon the social rank, age, and the gender of the persons involved in any communicative </a:t>
            </a:r>
            <a:r>
              <a:rPr lang="en-US" dirty="0" smtClean="0"/>
              <a:t>situation</a:t>
            </a:r>
          </a:p>
          <a:p>
            <a:r>
              <a:rPr lang="en-US" dirty="0" smtClean="0"/>
              <a:t>They are not static; and they vary according to the social contexts. </a:t>
            </a:r>
            <a:endParaRPr lang="en-US" dirty="0" smtClean="0"/>
          </a:p>
          <a:p>
            <a:r>
              <a:rPr lang="en-US" dirty="0" smtClean="0"/>
              <a:t>Social </a:t>
            </a:r>
            <a:r>
              <a:rPr lang="en-US" dirty="0" smtClean="0"/>
              <a:t>factors such as class, education, occupation, age, gender, power, solidarity, politeness, race and ethnicity, religion influence the use of address terms. </a:t>
            </a:r>
            <a:endParaRPr lang="en-US" dirty="0" smtClean="0"/>
          </a:p>
          <a:p>
            <a:r>
              <a:rPr lang="en-US" dirty="0" smtClean="0"/>
              <a:t>Culture </a:t>
            </a:r>
            <a:r>
              <a:rPr lang="en-US" dirty="0" smtClean="0"/>
              <a:t>is a major determining factor in the use of terms of address. Members of a speech community utilize various address terms according to their socio-cultural relationship. </a:t>
            </a:r>
            <a:endParaRPr lang="en-US" dirty="0" smtClean="0"/>
          </a:p>
          <a:p>
            <a:r>
              <a:rPr lang="en-US" dirty="0" smtClean="0"/>
              <a:t>They </a:t>
            </a:r>
            <a:r>
              <a:rPr lang="en-US" dirty="0" smtClean="0"/>
              <a:t>can include proper names, nicknames, titles, pronouns, prefixes and other referent terms with semantic significance</a:t>
            </a:r>
            <a:endParaRPr lang="en-US" dirty="0"/>
          </a:p>
        </p:txBody>
      </p:sp>
      <p:sp>
        <p:nvSpPr>
          <p:cNvPr id="3" name="Title 2"/>
          <p:cNvSpPr>
            <a:spLocks noGrp="1"/>
          </p:cNvSpPr>
          <p:nvPr>
            <p:ph type="title"/>
          </p:nvPr>
        </p:nvSpPr>
        <p:spPr/>
        <p:txBody>
          <a:bodyPr>
            <a:normAutofit fontScale="90000"/>
          </a:bodyPr>
          <a:lstStyle/>
          <a:p>
            <a:r>
              <a:rPr lang="en-US" dirty="0" smtClean="0"/>
              <a:t>LANGUAGE PRACTICES AND SOCIOLINGUISTIC SCENE OF PAKISTAN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fontScale="85000" lnSpcReduction="20000"/>
          </a:bodyPr>
          <a:lstStyle/>
          <a:p>
            <a:r>
              <a:rPr lang="en-US" dirty="0" smtClean="0"/>
              <a:t>Also we need to look at the relationship of social media ‘lingo’ and the role of teachers. Grammar may be on a road to extinction in the brave new world of emoticons, texts, tweets, and short Facebook posts. Internet chat-rooms and social networking sites are encouraging children to write syntactically incorrect sentences. From the introduction of new words to new meanings for old words to changes in the way we communicate, social media is making its presence felt. Acronyms, abbreviations, and neologisms have grown up around technologically mediated communication to help us be understood. Here are some examples of acronyms such as: </a:t>
            </a:r>
          </a:p>
          <a:p>
            <a:r>
              <a:rPr lang="en-US" b="1" dirty="0" smtClean="0"/>
              <a:t>LOL</a:t>
            </a:r>
            <a:r>
              <a:rPr lang="en-US" dirty="0" smtClean="0"/>
              <a:t> = laughing out loud </a:t>
            </a:r>
            <a:endParaRPr lang="en-US" dirty="0" smtClean="0"/>
          </a:p>
          <a:p>
            <a:r>
              <a:rPr lang="en-US" b="1" dirty="0" smtClean="0"/>
              <a:t>TGIF</a:t>
            </a:r>
            <a:r>
              <a:rPr lang="en-US" dirty="0" smtClean="0"/>
              <a:t>=Thank </a:t>
            </a:r>
            <a:r>
              <a:rPr lang="en-US" dirty="0" smtClean="0"/>
              <a:t>God it’s Friday </a:t>
            </a:r>
            <a:endParaRPr lang="en-US" dirty="0" smtClean="0"/>
          </a:p>
          <a:p>
            <a:r>
              <a:rPr lang="en-US" b="1" dirty="0" smtClean="0"/>
              <a:t>ROFL</a:t>
            </a:r>
            <a:r>
              <a:rPr lang="en-US" dirty="0" smtClean="0"/>
              <a:t>= Rolling on the Floor with Laughter  </a:t>
            </a:r>
            <a:endParaRPr lang="en-US" dirty="0" smtClean="0"/>
          </a:p>
          <a:p>
            <a:r>
              <a:rPr lang="en-US" b="1" dirty="0" smtClean="0"/>
              <a:t>RIP</a:t>
            </a:r>
            <a:r>
              <a:rPr lang="en-US" dirty="0" smtClean="0"/>
              <a:t>= Rest in Peace </a:t>
            </a:r>
            <a:endParaRPr lang="en-US" dirty="0" smtClean="0"/>
          </a:p>
          <a:p>
            <a:r>
              <a:rPr lang="en-US" b="1" dirty="0" smtClean="0"/>
              <a:t>BRB</a:t>
            </a:r>
            <a:r>
              <a:rPr lang="en-US" dirty="0" smtClean="0"/>
              <a:t>= Be Right Back </a:t>
            </a:r>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lstStyle/>
          <a:p>
            <a:r>
              <a:rPr lang="en-US" dirty="0" smtClean="0"/>
              <a:t>Also, new meanings for common words such as friend, like, status, wall, page, and profile have emerged.  There are many examples such as: </a:t>
            </a:r>
          </a:p>
          <a:p>
            <a:r>
              <a:rPr lang="en-US" b="1" dirty="0" smtClean="0"/>
              <a:t>Viral: </a:t>
            </a:r>
            <a:r>
              <a:rPr lang="en-US" dirty="0" smtClean="0"/>
              <a:t>Anything shared across social networks that get passed along rapidly.  </a:t>
            </a:r>
            <a:endParaRPr lang="en-US" dirty="0" smtClean="0"/>
          </a:p>
          <a:p>
            <a:r>
              <a:rPr lang="en-US" b="1" dirty="0" smtClean="0"/>
              <a:t>Platform</a:t>
            </a:r>
            <a:r>
              <a:rPr lang="en-US" b="1" dirty="0" smtClean="0"/>
              <a:t>: </a:t>
            </a:r>
            <a:r>
              <a:rPr lang="en-US" dirty="0" smtClean="0"/>
              <a:t>A system that manages </a:t>
            </a:r>
            <a:r>
              <a:rPr lang="en-US" dirty="0" smtClean="0"/>
              <a:t>content</a:t>
            </a:r>
          </a:p>
          <a:p>
            <a:r>
              <a:rPr lang="en-US" b="1" dirty="0" smtClean="0"/>
              <a:t>Authenticity</a:t>
            </a:r>
            <a:r>
              <a:rPr lang="en-US" b="1" dirty="0" smtClean="0"/>
              <a:t>: </a:t>
            </a:r>
            <a:r>
              <a:rPr lang="en-US" dirty="0" smtClean="0"/>
              <a:t>Used to describe "real" people behind blog posts and other social profiles</a:t>
            </a:r>
            <a:r>
              <a:rPr lang="en-US" dirty="0" smtClean="0"/>
              <a:t>.</a:t>
            </a:r>
          </a:p>
          <a:p>
            <a:r>
              <a:rPr lang="en-US" dirty="0" smtClean="0"/>
              <a:t> </a:t>
            </a:r>
            <a:r>
              <a:rPr lang="en-US" b="1" dirty="0" smtClean="0"/>
              <a:t>Influence:</a:t>
            </a:r>
            <a:r>
              <a:rPr lang="en-US" dirty="0" smtClean="0"/>
              <a:t> An individual's importance online is now measured by the </a:t>
            </a:r>
            <a:r>
              <a:rPr lang="en-US" dirty="0" err="1" smtClean="0"/>
              <a:t>Klout</a:t>
            </a:r>
            <a:r>
              <a:rPr lang="en-US" dirty="0" smtClean="0"/>
              <a:t> Score, a measurement of online influence</a:t>
            </a:r>
            <a:endParaRPr lang="en-US" dirty="0"/>
          </a:p>
        </p:txBody>
      </p:sp>
      <p:sp>
        <p:nvSpPr>
          <p:cNvPr id="3" name="Title 2"/>
          <p:cNvSpPr>
            <a:spLocks noGrp="1"/>
          </p:cNvSpPr>
          <p:nvPr>
            <p:ph type="title"/>
          </p:nvPr>
        </p:nvSpPr>
        <p:spPr>
          <a:xfrm>
            <a:off x="457200" y="274638"/>
            <a:ext cx="8229600" cy="182562"/>
          </a:xfrm>
        </p:spPr>
        <p:txBody>
          <a:bodyPr>
            <a:normAutofit fontScale="90000"/>
          </a:bodyPr>
          <a:lstStyle/>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55000" lnSpcReduction="20000"/>
          </a:bodyPr>
          <a:lstStyle/>
          <a:p>
            <a:r>
              <a:rPr lang="en-US" dirty="0" smtClean="0"/>
              <a:t>The </a:t>
            </a:r>
            <a:r>
              <a:rPr lang="en-US" dirty="0" smtClean="0"/>
              <a:t>term "nonlinguistic" means not using language or in other words sending and receiving messages without using a communication system that has the characteristic features of a language as identified by linguists. </a:t>
            </a:r>
            <a:endParaRPr lang="en-US" dirty="0" smtClean="0"/>
          </a:p>
          <a:p>
            <a:r>
              <a:rPr lang="en-US" dirty="0" smtClean="0"/>
              <a:t>Nonverbal </a:t>
            </a:r>
            <a:r>
              <a:rPr lang="en-US" dirty="0" smtClean="0"/>
              <a:t>communication is usually used to reinforce verbal communication, but can also convey thoughts and feelings on its own. </a:t>
            </a:r>
            <a:endParaRPr lang="en-US" dirty="0" smtClean="0"/>
          </a:p>
          <a:p>
            <a:r>
              <a:rPr lang="en-US" dirty="0" smtClean="0"/>
              <a:t>Visual </a:t>
            </a:r>
            <a:r>
              <a:rPr lang="en-US" dirty="0" smtClean="0"/>
              <a:t>Communication has already been there such as signs, typography, drawing, graphic design, illustration, color. However, now electronic resources add to the variety of available visual communication resources. </a:t>
            </a:r>
          </a:p>
          <a:p>
            <a:r>
              <a:rPr lang="en-US" dirty="0" smtClean="0"/>
              <a:t>There is an old saying that a picture is worth a thousand words, and this is true in the case of non- linguistic communication on social media. </a:t>
            </a:r>
            <a:endParaRPr lang="en-US" dirty="0" smtClean="0"/>
          </a:p>
          <a:p>
            <a:r>
              <a:rPr lang="en-US" dirty="0" smtClean="0"/>
              <a:t>In </a:t>
            </a:r>
            <a:r>
              <a:rPr lang="en-US" dirty="0" smtClean="0"/>
              <a:t>this regard emoticons are quite significant</a:t>
            </a:r>
            <a:r>
              <a:rPr lang="en-US" dirty="0" smtClean="0"/>
              <a:t>.</a:t>
            </a:r>
          </a:p>
          <a:p>
            <a:r>
              <a:rPr lang="en-US" dirty="0" smtClean="0"/>
              <a:t>There are different types of emoticons. Generally used emoticons include emoticon for a smiley face as :-) and for a sad face as :-( . This is how they appeared in the first documented use in digital form. </a:t>
            </a:r>
            <a:endParaRPr lang="en-US" dirty="0" smtClean="0"/>
          </a:p>
          <a:p>
            <a:r>
              <a:rPr lang="en-US" dirty="0" smtClean="0"/>
              <a:t>Currently, with the rise of android phones </a:t>
            </a:r>
            <a:r>
              <a:rPr lang="en-US" dirty="0" err="1" smtClean="0"/>
              <a:t>emojies</a:t>
            </a:r>
            <a:r>
              <a:rPr lang="en-US" dirty="0" smtClean="0"/>
              <a:t> are at a rise. </a:t>
            </a:r>
          </a:p>
          <a:p>
            <a:r>
              <a:rPr lang="en-US" dirty="0" err="1" smtClean="0"/>
              <a:t>Emoji</a:t>
            </a:r>
            <a:r>
              <a:rPr lang="en-US" dirty="0" smtClean="0"/>
              <a:t> </a:t>
            </a:r>
            <a:r>
              <a:rPr lang="en-US" dirty="0" smtClean="0"/>
              <a:t>are ideograms and </a:t>
            </a:r>
            <a:r>
              <a:rPr lang="en-US" dirty="0" err="1" smtClean="0"/>
              <a:t>smileys</a:t>
            </a:r>
            <a:r>
              <a:rPr lang="en-US" dirty="0" smtClean="0"/>
              <a:t> used in electronic messages and web pages. Some examples of </a:t>
            </a:r>
            <a:r>
              <a:rPr lang="en-US" dirty="0" err="1" smtClean="0"/>
              <a:t>emoji</a:t>
            </a:r>
            <a:r>
              <a:rPr lang="en-US" dirty="0" smtClean="0"/>
              <a:t> are </a:t>
            </a:r>
            <a:r>
              <a:rPr lang="en-US" dirty="0" smtClean="0">
                <a:solidFill>
                  <a:srgbClr val="FF0000"/>
                </a:solidFill>
              </a:rPr>
              <a:t>😃</a:t>
            </a:r>
            <a:r>
              <a:rPr lang="en-US" dirty="0" smtClean="0"/>
              <a:t>, </a:t>
            </a:r>
            <a:r>
              <a:rPr lang="en-US" dirty="0" smtClean="0">
                <a:solidFill>
                  <a:srgbClr val="00B050"/>
                </a:solidFill>
              </a:rPr>
              <a:t>😭</a:t>
            </a:r>
            <a:r>
              <a:rPr lang="en-US" dirty="0" smtClean="0"/>
              <a:t>, and </a:t>
            </a:r>
            <a:r>
              <a:rPr lang="en-US" dirty="0" smtClean="0">
                <a:solidFill>
                  <a:schemeClr val="accent2">
                    <a:lumMod val="75000"/>
                  </a:schemeClr>
                </a:solidFill>
              </a:rPr>
              <a:t>😈</a:t>
            </a:r>
            <a:r>
              <a:rPr lang="en-US" dirty="0" smtClean="0"/>
              <a:t>. </a:t>
            </a:r>
          </a:p>
          <a:p>
            <a:r>
              <a:rPr lang="en-US" dirty="0" err="1" smtClean="0"/>
              <a:t>Emoji</a:t>
            </a:r>
            <a:r>
              <a:rPr lang="en-US" dirty="0" smtClean="0"/>
              <a:t> </a:t>
            </a:r>
            <a:r>
              <a:rPr lang="en-US" dirty="0" smtClean="0"/>
              <a:t>exist in various genres, including facial expressions, common objects, places and types of weather, and animals</a:t>
            </a:r>
            <a:endParaRPr lang="en-US" dirty="0"/>
          </a:p>
        </p:txBody>
      </p:sp>
      <p:sp>
        <p:nvSpPr>
          <p:cNvPr id="3" name="Title 2"/>
          <p:cNvSpPr>
            <a:spLocks noGrp="1"/>
          </p:cNvSpPr>
          <p:nvPr>
            <p:ph type="title"/>
          </p:nvPr>
        </p:nvSpPr>
        <p:spPr>
          <a:xfrm>
            <a:off x="457200" y="274638"/>
            <a:ext cx="8229600" cy="1096962"/>
          </a:xfrm>
        </p:spPr>
        <p:txBody>
          <a:bodyPr>
            <a:normAutofit fontScale="90000"/>
          </a:bodyPr>
          <a:lstStyle/>
          <a:p>
            <a:r>
              <a:rPr lang="en-US" dirty="0" smtClean="0"/>
              <a:t>Writing on Social Media and Use of Non-linguistic Features </a:t>
            </a:r>
            <a:br>
              <a:rPr lang="en-US" dirty="0" smtClean="0"/>
            </a:b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43000"/>
            <a:ext cx="8229600" cy="4864291"/>
          </a:xfrm>
        </p:spPr>
        <p:txBody>
          <a:bodyPr>
            <a:normAutofit fontScale="47500" lnSpcReduction="20000"/>
          </a:bodyPr>
          <a:lstStyle/>
          <a:p>
            <a:pPr>
              <a:buNone/>
            </a:pPr>
            <a:endParaRPr lang="en-US" dirty="0" smtClean="0"/>
          </a:p>
          <a:p>
            <a:r>
              <a:rPr lang="en-US" dirty="0" smtClean="0"/>
              <a:t>We need to think about the status of English especially in the global context and its role as a lingua franca. We also need to take into consideration the role and usage of English language as language of technology, the status of English language as language of (Social) Media; and also the question why and how English language is to be influenced by social </a:t>
            </a:r>
            <a:r>
              <a:rPr lang="en-US" dirty="0" smtClean="0"/>
              <a:t>media?</a:t>
            </a:r>
          </a:p>
          <a:p>
            <a:r>
              <a:rPr lang="en-US" dirty="0" smtClean="0"/>
              <a:t>Levels </a:t>
            </a:r>
            <a:r>
              <a:rPr lang="en-US" dirty="0" smtClean="0"/>
              <a:t>of impact of English language are also multiple such as: </a:t>
            </a:r>
          </a:p>
          <a:p>
            <a:r>
              <a:rPr lang="en-US" dirty="0" smtClean="0"/>
              <a:t>Grammar</a:t>
            </a:r>
          </a:p>
          <a:p>
            <a:r>
              <a:rPr lang="en-US" dirty="0" smtClean="0"/>
              <a:t>Syntax</a:t>
            </a:r>
          </a:p>
          <a:p>
            <a:r>
              <a:rPr lang="en-US" dirty="0" smtClean="0"/>
              <a:t>Vocabulary</a:t>
            </a:r>
          </a:p>
          <a:p>
            <a:r>
              <a:rPr lang="en-US" dirty="0" smtClean="0"/>
              <a:t>Morphology </a:t>
            </a:r>
          </a:p>
          <a:p>
            <a:r>
              <a:rPr lang="en-US" dirty="0" smtClean="0"/>
              <a:t>Phonology </a:t>
            </a:r>
          </a:p>
          <a:p>
            <a:r>
              <a:rPr lang="en-US" dirty="0" smtClean="0"/>
              <a:t>There </a:t>
            </a:r>
            <a:r>
              <a:rPr lang="en-US" dirty="0" smtClean="0"/>
              <a:t>is also a considerable significance of appropriating existing vocabulary. </a:t>
            </a:r>
            <a:endParaRPr lang="en-US" dirty="0" smtClean="0"/>
          </a:p>
          <a:p>
            <a:r>
              <a:rPr lang="en-US" dirty="0" smtClean="0"/>
              <a:t>One </a:t>
            </a:r>
            <a:r>
              <a:rPr lang="en-US" dirty="0" smtClean="0"/>
              <a:t>of the most notable ways that social media has influenced the English language, is through the appropriation of existing vocabulary. Words that had existing meanings, have now been given other meanings in an online context. </a:t>
            </a:r>
          </a:p>
          <a:p>
            <a:r>
              <a:rPr lang="en-US" dirty="0" smtClean="0"/>
              <a:t>Wall = ones in your house, or the ones outside in the street </a:t>
            </a:r>
          </a:p>
          <a:p>
            <a:r>
              <a:rPr lang="en-US" dirty="0" smtClean="0"/>
              <a:t>In social media context = homepage of your social media profile, where you can share aspects of your life/work in a public forum. Other words re-purposed for social media: </a:t>
            </a:r>
          </a:p>
          <a:p>
            <a:r>
              <a:rPr lang="en-US" dirty="0" smtClean="0"/>
              <a:t>• </a:t>
            </a:r>
            <a:r>
              <a:rPr lang="en-US" b="1" dirty="0" smtClean="0"/>
              <a:t>Tablet</a:t>
            </a:r>
            <a:r>
              <a:rPr lang="en-US" dirty="0" smtClean="0"/>
              <a:t>: portable screens • </a:t>
            </a:r>
            <a:r>
              <a:rPr lang="en-US" b="1" dirty="0" smtClean="0"/>
              <a:t>Troll</a:t>
            </a:r>
            <a:r>
              <a:rPr lang="en-US" dirty="0" smtClean="0"/>
              <a:t>: an internet user who seeks attention by making outrageous or unreasonable comments. • </a:t>
            </a:r>
            <a:r>
              <a:rPr lang="en-US" b="1" dirty="0" smtClean="0"/>
              <a:t>Stream(</a:t>
            </a:r>
            <a:r>
              <a:rPr lang="en-US" b="1" dirty="0" err="1" smtClean="0"/>
              <a:t>ing</a:t>
            </a:r>
            <a:r>
              <a:rPr lang="en-US" b="1" dirty="0" smtClean="0"/>
              <a:t>)</a:t>
            </a:r>
            <a:r>
              <a:rPr lang="en-US" dirty="0" smtClean="0"/>
              <a:t>= transmission of data as a steady continuous flow • </a:t>
            </a:r>
            <a:r>
              <a:rPr lang="en-US" b="1" dirty="0" smtClean="0"/>
              <a:t>Catfish</a:t>
            </a:r>
            <a:r>
              <a:rPr lang="en-US" dirty="0" smtClean="0"/>
              <a:t>= an internet user who poses as someone other than themselves online. </a:t>
            </a:r>
            <a:r>
              <a:rPr lang="en-US" b="1" dirty="0" smtClean="0"/>
              <a:t>• “DM”</a:t>
            </a:r>
            <a:r>
              <a:rPr lang="en-US" dirty="0" smtClean="0"/>
              <a:t>, (Direct Message)  • “</a:t>
            </a:r>
            <a:r>
              <a:rPr lang="en-US" b="1" dirty="0" smtClean="0"/>
              <a:t>FOMO” </a:t>
            </a:r>
            <a:r>
              <a:rPr lang="en-US" dirty="0" smtClean="0"/>
              <a:t>(Fear of Missing Out)</a:t>
            </a:r>
            <a:endParaRPr lang="en-US" dirty="0"/>
          </a:p>
        </p:txBody>
      </p:sp>
      <p:sp>
        <p:nvSpPr>
          <p:cNvPr id="3" name="Title 2"/>
          <p:cNvSpPr>
            <a:spLocks noGrp="1"/>
          </p:cNvSpPr>
          <p:nvPr>
            <p:ph type="title"/>
          </p:nvPr>
        </p:nvSpPr>
        <p:spPr>
          <a:xfrm>
            <a:off x="457200" y="274638"/>
            <a:ext cx="8229600" cy="715962"/>
          </a:xfrm>
        </p:spPr>
        <p:txBody>
          <a:bodyPr>
            <a:normAutofit fontScale="90000"/>
          </a:bodyPr>
          <a:lstStyle/>
          <a:p>
            <a:r>
              <a:rPr lang="en-US" dirty="0" smtClean="0"/>
              <a:t>Impact of Social Media on English Language</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In </a:t>
            </a:r>
            <a:r>
              <a:rPr lang="en-US" dirty="0" smtClean="0"/>
              <a:t>order to understand the social media practices of writing in Pakistan we need to look into the socio-cultural context of the country. We also need to consider linguistic choices of people with special reference to the prestige issues related to language, linguistic hierarchy in the society, status of English in the socio –cultural context. Writing practices on social media also have a lot to do with youth and its aspirations. </a:t>
            </a:r>
          </a:p>
          <a:p>
            <a:r>
              <a:rPr lang="en-US" dirty="0" smtClean="0"/>
              <a:t> Use of language on social media in Pakistan includes the following: </a:t>
            </a:r>
          </a:p>
          <a:p>
            <a:r>
              <a:rPr lang="en-US" dirty="0" smtClean="0"/>
              <a:t>• Use of Roman English </a:t>
            </a:r>
            <a:endParaRPr lang="en-US" dirty="0" smtClean="0"/>
          </a:p>
          <a:p>
            <a:r>
              <a:rPr lang="en-US" dirty="0" smtClean="0"/>
              <a:t>• </a:t>
            </a:r>
            <a:r>
              <a:rPr lang="en-US" dirty="0" smtClean="0"/>
              <a:t>Use of Abbreviations </a:t>
            </a:r>
            <a:endParaRPr lang="en-US" dirty="0" smtClean="0"/>
          </a:p>
          <a:p>
            <a:r>
              <a:rPr lang="en-US" dirty="0" smtClean="0"/>
              <a:t>• </a:t>
            </a:r>
            <a:r>
              <a:rPr lang="en-US" dirty="0" smtClean="0"/>
              <a:t>Frequent use of Acronyms </a:t>
            </a:r>
            <a:endParaRPr lang="en-US" dirty="0" smtClean="0"/>
          </a:p>
          <a:p>
            <a:r>
              <a:rPr lang="en-US" dirty="0" smtClean="0"/>
              <a:t>• </a:t>
            </a:r>
            <a:r>
              <a:rPr lang="en-US" dirty="0" smtClean="0"/>
              <a:t>Frequent use of Contractions </a:t>
            </a:r>
            <a:endParaRPr lang="en-US" dirty="0" smtClean="0"/>
          </a:p>
          <a:p>
            <a:r>
              <a:rPr lang="en-US" dirty="0" smtClean="0"/>
              <a:t>• </a:t>
            </a:r>
            <a:r>
              <a:rPr lang="en-US" dirty="0" smtClean="0"/>
              <a:t>A lot of code switching  </a:t>
            </a:r>
            <a:endParaRPr lang="en-US" dirty="0" smtClean="0"/>
          </a:p>
          <a:p>
            <a:r>
              <a:rPr lang="en-US" dirty="0" smtClean="0"/>
              <a:t>• </a:t>
            </a:r>
            <a:r>
              <a:rPr lang="en-US" dirty="0" smtClean="0"/>
              <a:t>Frequent use of code mixing</a:t>
            </a:r>
            <a:endParaRPr lang="en-US" dirty="0"/>
          </a:p>
        </p:txBody>
      </p:sp>
      <p:sp>
        <p:nvSpPr>
          <p:cNvPr id="3" name="Title 2"/>
          <p:cNvSpPr>
            <a:spLocks noGrp="1"/>
          </p:cNvSpPr>
          <p:nvPr>
            <p:ph type="title"/>
          </p:nvPr>
        </p:nvSpPr>
        <p:spPr>
          <a:xfrm>
            <a:off x="457200" y="457200"/>
            <a:ext cx="8229600" cy="685800"/>
          </a:xfrm>
        </p:spPr>
        <p:txBody>
          <a:bodyPr>
            <a:normAutofit fontScale="90000"/>
          </a:bodyPr>
          <a:lstStyle/>
          <a:p>
            <a:r>
              <a:rPr lang="en-US" dirty="0" smtClean="0"/>
              <a:t>Social Media and Writing Practices in Pakistan </a:t>
            </a:r>
            <a:br>
              <a:rPr lang="en-US" dirty="0" smtClean="0"/>
            </a:b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time-to-say-goodbye-motivational-words-quotes-concept-business-inspirational-typography-top-view-lettering-127249980.jpg"/>
          <p:cNvPicPr>
            <a:picLocks noGrp="1" noChangeAspect="1"/>
          </p:cNvPicPr>
          <p:nvPr>
            <p:ph idx="1"/>
          </p:nvPr>
        </p:nvPicPr>
        <p:blipFill>
          <a:blip r:embed="rId2" cstate="print"/>
          <a:stretch>
            <a:fillRect/>
          </a:stretch>
        </p:blipFill>
        <p:spPr>
          <a:xfrm>
            <a:off x="2133600" y="1776635"/>
            <a:ext cx="4876800" cy="3934968"/>
          </a:xfrm>
        </p:spPr>
      </p:pic>
      <p:sp>
        <p:nvSpPr>
          <p:cNvPr id="3" name="Title 2"/>
          <p:cNvSpPr>
            <a:spLocks noGrp="1"/>
          </p:cNvSpPr>
          <p:nvPr>
            <p:ph type="title"/>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fontScale="85000" lnSpcReduction="20000"/>
          </a:bodyPr>
          <a:lstStyle/>
          <a:p>
            <a:r>
              <a:rPr lang="en-US" dirty="0" smtClean="0"/>
              <a:t>According to </a:t>
            </a:r>
            <a:r>
              <a:rPr lang="en-US" dirty="0" err="1" smtClean="0"/>
              <a:t>Koul</a:t>
            </a:r>
            <a:r>
              <a:rPr lang="en-US" dirty="0" smtClean="0"/>
              <a:t> and </a:t>
            </a:r>
            <a:r>
              <a:rPr lang="en-US" dirty="0" err="1" smtClean="0"/>
              <a:t>Madhu-Bala</a:t>
            </a:r>
            <a:r>
              <a:rPr lang="en-US" dirty="0" smtClean="0"/>
              <a:t> (1989), there is a difference between English and </a:t>
            </a:r>
            <a:r>
              <a:rPr lang="en-US" dirty="0" err="1" smtClean="0"/>
              <a:t>SouthAsian</a:t>
            </a:r>
            <a:r>
              <a:rPr lang="en-US" dirty="0" smtClean="0"/>
              <a:t> languages in this regard. There is a multiplicity of ways in which South-Asian languages permit their speakers to mark out different kinds of relationships. In Pakistan certain honorific words and reference terms are used to address people in formal and informal situations. For example: </a:t>
            </a:r>
          </a:p>
          <a:p>
            <a:r>
              <a:rPr lang="en-US" dirty="0" smtClean="0"/>
              <a:t>• Sir/ Madam </a:t>
            </a:r>
          </a:p>
          <a:p>
            <a:r>
              <a:rPr lang="en-US" dirty="0" smtClean="0"/>
              <a:t>• </a:t>
            </a:r>
            <a:r>
              <a:rPr lang="en-US" dirty="0" err="1" smtClean="0"/>
              <a:t>Muhtram</a:t>
            </a:r>
            <a:r>
              <a:rPr lang="en-US" dirty="0" smtClean="0"/>
              <a:t>/ </a:t>
            </a:r>
            <a:r>
              <a:rPr lang="en-US" dirty="0" err="1" smtClean="0"/>
              <a:t>muhtarmah</a:t>
            </a:r>
            <a:r>
              <a:rPr lang="en-US" dirty="0" smtClean="0"/>
              <a:t> </a:t>
            </a:r>
          </a:p>
          <a:p>
            <a:r>
              <a:rPr lang="en-US" dirty="0" smtClean="0"/>
              <a:t>• </a:t>
            </a:r>
            <a:r>
              <a:rPr lang="en-US" dirty="0" err="1" smtClean="0"/>
              <a:t>Jnāb</a:t>
            </a:r>
            <a:r>
              <a:rPr lang="en-US" dirty="0" smtClean="0"/>
              <a:t> </a:t>
            </a:r>
          </a:p>
          <a:p>
            <a:r>
              <a:rPr lang="en-US" dirty="0" smtClean="0"/>
              <a:t>• </a:t>
            </a:r>
            <a:r>
              <a:rPr lang="en-US" dirty="0" err="1" smtClean="0"/>
              <a:t>molānā</a:t>
            </a:r>
            <a:r>
              <a:rPr lang="en-US" dirty="0" smtClean="0"/>
              <a:t>  </a:t>
            </a:r>
          </a:p>
          <a:p>
            <a:r>
              <a:rPr lang="en-US" dirty="0" smtClean="0"/>
              <a:t>• </a:t>
            </a:r>
            <a:r>
              <a:rPr lang="en-US" dirty="0" err="1" smtClean="0"/>
              <a:t>mūfti</a:t>
            </a:r>
            <a:endParaRPr lang="en-US" dirty="0" smtClean="0"/>
          </a:p>
          <a:p>
            <a:r>
              <a:rPr lang="en-US" dirty="0" smtClean="0"/>
              <a:t> Ranks and social positions are also used as a mode of address. For example:  </a:t>
            </a:r>
            <a:endParaRPr lang="en-US" dirty="0" smtClean="0"/>
          </a:p>
          <a:p>
            <a:r>
              <a:rPr lang="en-US" dirty="0" smtClean="0"/>
              <a:t>• </a:t>
            </a:r>
            <a:r>
              <a:rPr lang="en-US" dirty="0" smtClean="0"/>
              <a:t>Doctor </a:t>
            </a:r>
            <a:r>
              <a:rPr lang="en-US" dirty="0" err="1" smtClean="0"/>
              <a:t>sāhib</a:t>
            </a:r>
            <a:r>
              <a:rPr lang="en-US" dirty="0" smtClean="0"/>
              <a:t>, doctor+ name+ </a:t>
            </a:r>
            <a:r>
              <a:rPr lang="en-US" dirty="0" err="1" smtClean="0"/>
              <a:t>sāhib</a:t>
            </a:r>
            <a:r>
              <a:rPr lang="en-US" dirty="0" smtClean="0"/>
              <a:t>,  </a:t>
            </a:r>
            <a:endParaRPr lang="en-US" dirty="0" smtClean="0"/>
          </a:p>
          <a:p>
            <a:r>
              <a:rPr lang="en-US" dirty="0" smtClean="0"/>
              <a:t>• </a:t>
            </a:r>
            <a:r>
              <a:rPr lang="en-US" dirty="0" smtClean="0"/>
              <a:t>Air commodore retired +name + </a:t>
            </a:r>
            <a:r>
              <a:rPr lang="en-US" dirty="0" err="1" smtClean="0"/>
              <a:t>sāhib</a:t>
            </a:r>
            <a:r>
              <a:rPr lang="en-US" dirty="0" smtClean="0"/>
              <a:t> etc. </a:t>
            </a:r>
            <a:endParaRPr lang="en-US" dirty="0" smtClean="0"/>
          </a:p>
          <a:p>
            <a:endParaRPr lang="en-US"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Reduplication </a:t>
            </a:r>
            <a:r>
              <a:rPr lang="en-US" dirty="0" smtClean="0"/>
              <a:t>is quite common in Urdu and the local languages of Pakistan.  Here are some examples in Urdu: </a:t>
            </a:r>
            <a:endParaRPr lang="en-US" dirty="0" smtClean="0"/>
          </a:p>
          <a:p>
            <a:r>
              <a:rPr lang="en-US" dirty="0" smtClean="0"/>
              <a:t>• </a:t>
            </a:r>
            <a:r>
              <a:rPr lang="en-US" dirty="0" err="1" smtClean="0"/>
              <a:t>pāni</a:t>
            </a:r>
            <a:r>
              <a:rPr lang="en-US" dirty="0" smtClean="0"/>
              <a:t>- </a:t>
            </a:r>
            <a:r>
              <a:rPr lang="en-US" dirty="0" err="1" smtClean="0"/>
              <a:t>shāni</a:t>
            </a:r>
            <a:r>
              <a:rPr lang="en-US" dirty="0" smtClean="0"/>
              <a:t> </a:t>
            </a:r>
            <a:endParaRPr lang="en-US" dirty="0" smtClean="0"/>
          </a:p>
          <a:p>
            <a:r>
              <a:rPr lang="en-US" dirty="0" smtClean="0"/>
              <a:t>• </a:t>
            </a:r>
            <a:r>
              <a:rPr lang="en-US" dirty="0" err="1" smtClean="0"/>
              <a:t>chāy</a:t>
            </a:r>
            <a:r>
              <a:rPr lang="en-US" dirty="0" smtClean="0"/>
              <a:t>- shay </a:t>
            </a:r>
            <a:endParaRPr lang="en-US" dirty="0" smtClean="0"/>
          </a:p>
          <a:p>
            <a:r>
              <a:rPr lang="en-US" dirty="0" smtClean="0"/>
              <a:t>• </a:t>
            </a:r>
            <a:r>
              <a:rPr lang="en-US" dirty="0" err="1" smtClean="0"/>
              <a:t>kām</a:t>
            </a:r>
            <a:r>
              <a:rPr lang="en-US" dirty="0" smtClean="0"/>
              <a:t>- </a:t>
            </a:r>
            <a:r>
              <a:rPr lang="en-US" dirty="0" err="1" smtClean="0"/>
              <a:t>shām</a:t>
            </a:r>
            <a:r>
              <a:rPr lang="en-US" dirty="0" smtClean="0"/>
              <a:t> </a:t>
            </a:r>
            <a:endParaRPr lang="en-US" dirty="0" smtClean="0"/>
          </a:p>
          <a:p>
            <a:r>
              <a:rPr lang="en-US" dirty="0" smtClean="0"/>
              <a:t>Examples </a:t>
            </a:r>
            <a:r>
              <a:rPr lang="en-US" dirty="0" smtClean="0"/>
              <a:t>in Punjabi: • </a:t>
            </a:r>
            <a:r>
              <a:rPr lang="en-US" dirty="0" err="1" smtClean="0"/>
              <a:t>gul</a:t>
            </a:r>
            <a:r>
              <a:rPr lang="en-US" dirty="0" smtClean="0"/>
              <a:t>- </a:t>
            </a:r>
            <a:r>
              <a:rPr lang="en-US" dirty="0" err="1" smtClean="0"/>
              <a:t>shul</a:t>
            </a:r>
            <a:r>
              <a:rPr lang="en-US" dirty="0" smtClean="0"/>
              <a:t> • </a:t>
            </a:r>
            <a:r>
              <a:rPr lang="en-US" dirty="0" err="1" smtClean="0"/>
              <a:t>kum</a:t>
            </a:r>
            <a:r>
              <a:rPr lang="en-US" dirty="0" smtClean="0"/>
              <a:t>- </a:t>
            </a:r>
            <a:r>
              <a:rPr lang="en-US" dirty="0" err="1" smtClean="0"/>
              <a:t>shum</a:t>
            </a:r>
            <a:r>
              <a:rPr lang="en-US" dirty="0" smtClean="0"/>
              <a:t> • </a:t>
            </a:r>
            <a:r>
              <a:rPr lang="en-US" dirty="0" err="1" smtClean="0"/>
              <a:t>Khayāl</a:t>
            </a:r>
            <a:r>
              <a:rPr lang="en-US" dirty="0" smtClean="0"/>
              <a:t>- </a:t>
            </a:r>
            <a:r>
              <a:rPr lang="en-US" dirty="0" err="1" smtClean="0"/>
              <a:t>shayāl</a:t>
            </a:r>
            <a:r>
              <a:rPr lang="en-US" dirty="0" smtClean="0"/>
              <a:t> </a:t>
            </a:r>
            <a:endParaRPr lang="en-US" dirty="0" smtClean="0"/>
          </a:p>
          <a:p>
            <a:r>
              <a:rPr lang="en-US" dirty="0" smtClean="0"/>
              <a:t>According </a:t>
            </a:r>
            <a:r>
              <a:rPr lang="en-US" dirty="0" smtClean="0"/>
              <a:t>to </a:t>
            </a:r>
            <a:r>
              <a:rPr lang="en-US" dirty="0" err="1" smtClean="0"/>
              <a:t>Kachru</a:t>
            </a:r>
            <a:r>
              <a:rPr lang="en-US" dirty="0" smtClean="0"/>
              <a:t> (1978), It “is very common in South Asian languages” and in the process of code mixing “it is applied to English items to convey the semantic function of </a:t>
            </a:r>
            <a:r>
              <a:rPr lang="en-US" dirty="0" err="1" smtClean="0"/>
              <a:t>indefinitization</a:t>
            </a:r>
            <a:r>
              <a:rPr lang="en-US" dirty="0" smtClean="0"/>
              <a:t>” (p.35). </a:t>
            </a:r>
            <a:endParaRPr lang="en-US" dirty="0" smtClean="0"/>
          </a:p>
          <a:p>
            <a:r>
              <a:rPr lang="en-US" dirty="0" smtClean="0"/>
              <a:t>Some </a:t>
            </a:r>
            <a:r>
              <a:rPr lang="en-US" dirty="0" smtClean="0"/>
              <a:t>examples are: • petrol-</a:t>
            </a:r>
            <a:r>
              <a:rPr lang="en-US" dirty="0" err="1" smtClean="0"/>
              <a:t>vetrol</a:t>
            </a:r>
            <a:r>
              <a:rPr lang="en-US" dirty="0" smtClean="0"/>
              <a:t> </a:t>
            </a:r>
            <a:r>
              <a:rPr lang="en-US" dirty="0" err="1" smtClean="0"/>
              <a:t>bhar</a:t>
            </a:r>
            <a:r>
              <a:rPr lang="en-US" dirty="0" smtClean="0"/>
              <a:t> </a:t>
            </a:r>
            <a:r>
              <a:rPr lang="en-US" dirty="0" err="1" smtClean="0"/>
              <a:t>lia</a:t>
            </a:r>
            <a:r>
              <a:rPr lang="en-US" dirty="0" smtClean="0"/>
              <a:t> </a:t>
            </a:r>
            <a:r>
              <a:rPr lang="en-US" dirty="0" err="1" smtClean="0"/>
              <a:t>hai</a:t>
            </a:r>
            <a:r>
              <a:rPr lang="en-US" dirty="0" smtClean="0"/>
              <a:t> • </a:t>
            </a:r>
            <a:r>
              <a:rPr lang="en-US" dirty="0" err="1" smtClean="0"/>
              <a:t>akting</a:t>
            </a:r>
            <a:r>
              <a:rPr lang="en-US" dirty="0" smtClean="0"/>
              <a:t> -</a:t>
            </a:r>
            <a:r>
              <a:rPr lang="en-US" dirty="0" err="1" smtClean="0"/>
              <a:t>vakting</a:t>
            </a:r>
            <a:r>
              <a:rPr lang="en-US" dirty="0" smtClean="0"/>
              <a:t> </a:t>
            </a:r>
            <a:r>
              <a:rPr lang="en-US" dirty="0" smtClean="0"/>
              <a:t>• </a:t>
            </a:r>
            <a:r>
              <a:rPr lang="en-US" dirty="0" smtClean="0"/>
              <a:t>water </a:t>
            </a:r>
            <a:r>
              <a:rPr lang="en-US" dirty="0" err="1" smtClean="0"/>
              <a:t>shater</a:t>
            </a:r>
            <a:r>
              <a:rPr lang="en-US" dirty="0" smtClean="0"/>
              <a:t> • girls </a:t>
            </a:r>
            <a:r>
              <a:rPr lang="en-US" dirty="0" err="1" smtClean="0"/>
              <a:t>shirls</a:t>
            </a:r>
            <a:r>
              <a:rPr lang="en-US" dirty="0" smtClean="0"/>
              <a:t>, • boys </a:t>
            </a:r>
            <a:r>
              <a:rPr lang="en-US" dirty="0" err="1" smtClean="0"/>
              <a:t>shoys</a:t>
            </a:r>
            <a:r>
              <a:rPr lang="en-US" dirty="0" smtClean="0"/>
              <a:t>  • work </a:t>
            </a:r>
            <a:r>
              <a:rPr lang="en-US" dirty="0" err="1" smtClean="0"/>
              <a:t>shurk</a:t>
            </a:r>
            <a:r>
              <a:rPr lang="en-US" dirty="0" smtClean="0"/>
              <a:t>, • time </a:t>
            </a:r>
            <a:r>
              <a:rPr lang="en-US" dirty="0" err="1" smtClean="0"/>
              <a:t>shime</a:t>
            </a:r>
            <a:endParaRPr lang="en-US" dirty="0"/>
          </a:p>
        </p:txBody>
      </p:sp>
      <p:sp>
        <p:nvSpPr>
          <p:cNvPr id="3" name="Title 2"/>
          <p:cNvSpPr>
            <a:spLocks noGrp="1"/>
          </p:cNvSpPr>
          <p:nvPr>
            <p:ph type="title"/>
          </p:nvPr>
        </p:nvSpPr>
        <p:spPr/>
        <p:txBody>
          <a:bodyPr>
            <a:normAutofit fontScale="90000"/>
          </a:bodyPr>
          <a:lstStyle/>
          <a:p>
            <a:r>
              <a:rPr lang="en-US" dirty="0" smtClean="0"/>
              <a:t>Reduplication and Sociolinguistic Scene of Pakistan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r>
              <a:rPr lang="en-US" dirty="0" smtClean="0"/>
              <a:t>Societies where speakers have more than one language available, speakers use different conversational strategies to serve specific linguistic functions</a:t>
            </a:r>
            <a:r>
              <a:rPr lang="en-US" dirty="0" smtClean="0"/>
              <a:t>.</a:t>
            </a:r>
          </a:p>
          <a:p>
            <a:r>
              <a:rPr lang="en-US" dirty="0" smtClean="0"/>
              <a:t> </a:t>
            </a:r>
            <a:r>
              <a:rPr lang="en-US" dirty="0" smtClean="0"/>
              <a:t>Repetitions in the process of code mixing are one of the strategies used by speakers to achieve certain linguistic goals</a:t>
            </a:r>
            <a:r>
              <a:rPr lang="en-US" dirty="0" smtClean="0"/>
              <a:t>.</a:t>
            </a:r>
          </a:p>
          <a:p>
            <a:r>
              <a:rPr lang="en-US" dirty="0" smtClean="0"/>
              <a:t> </a:t>
            </a:r>
            <a:r>
              <a:rPr lang="en-US" dirty="0" smtClean="0"/>
              <a:t>Functions of repetition include to reemphasize their idea, to ensure that they have conveyed to the listener exactly what they wanted to convey, to facilitate understanding on listener’s part, to convey certain socio-cultural connotations attached to the linguistic choice of the repeated item etc</a:t>
            </a:r>
            <a:r>
              <a:rPr lang="en-US" dirty="0" smtClean="0"/>
              <a:t>.</a:t>
            </a:r>
          </a:p>
          <a:p>
            <a:r>
              <a:rPr lang="en-US" dirty="0" smtClean="0"/>
              <a:t> </a:t>
            </a:r>
            <a:r>
              <a:rPr lang="en-US" dirty="0" smtClean="0"/>
              <a:t>A variety of ways are used by Pakistani speakers to create repetitions in the process of code mixing of Urdu/ English. </a:t>
            </a:r>
            <a:endParaRPr lang="en-US" dirty="0" smtClean="0"/>
          </a:p>
          <a:p>
            <a:r>
              <a:rPr lang="en-US" dirty="0" smtClean="0"/>
              <a:t>For </a:t>
            </a:r>
            <a:r>
              <a:rPr lang="en-US" dirty="0" smtClean="0"/>
              <a:t>example, a word used in one language is immediately repeated for instance: </a:t>
            </a:r>
            <a:r>
              <a:rPr lang="en-US" b="1" i="1" dirty="0" err="1" smtClean="0"/>
              <a:t>nisbatan</a:t>
            </a:r>
            <a:r>
              <a:rPr lang="en-US" b="1" i="1" dirty="0" smtClean="0"/>
              <a:t> comparatively</a:t>
            </a:r>
            <a:r>
              <a:rPr lang="en-US" i="1" dirty="0" smtClean="0"/>
              <a:t>, or </a:t>
            </a:r>
            <a:r>
              <a:rPr lang="en-US" b="1" i="1" dirty="0" smtClean="0"/>
              <a:t>north </a:t>
            </a:r>
            <a:r>
              <a:rPr lang="en-US" b="1" i="1" dirty="0" err="1" smtClean="0"/>
              <a:t>shūmāl</a:t>
            </a:r>
            <a:r>
              <a:rPr lang="en-US" b="1" i="1" dirty="0" smtClean="0"/>
              <a:t>.</a:t>
            </a:r>
          </a:p>
          <a:p>
            <a:r>
              <a:rPr lang="en-US" dirty="0" smtClean="0"/>
              <a:t> </a:t>
            </a:r>
            <a:r>
              <a:rPr lang="en-US" dirty="0" smtClean="0"/>
              <a:t>Sometimes a connector/ conjunction is inserted between the linguistic item and its repetition in the other language: peace </a:t>
            </a:r>
            <a:r>
              <a:rPr lang="en-US" dirty="0" err="1" smtClean="0"/>
              <a:t>aur</a:t>
            </a:r>
            <a:r>
              <a:rPr lang="en-US" dirty="0" smtClean="0"/>
              <a:t> </a:t>
            </a:r>
            <a:r>
              <a:rPr lang="en-US" dirty="0" err="1" smtClean="0"/>
              <a:t>aman</a:t>
            </a:r>
            <a:r>
              <a:rPr lang="en-US" dirty="0" smtClean="0"/>
              <a:t>, </a:t>
            </a:r>
            <a:r>
              <a:rPr lang="en-US" dirty="0" err="1" smtClean="0"/>
              <a:t>aman</a:t>
            </a:r>
            <a:r>
              <a:rPr lang="en-US" dirty="0" smtClean="0"/>
              <a:t> </a:t>
            </a:r>
            <a:r>
              <a:rPr lang="en-US" dirty="0" err="1" smtClean="0"/>
              <a:t>yā</a:t>
            </a:r>
            <a:r>
              <a:rPr lang="en-US" dirty="0" smtClean="0"/>
              <a:t> peace etc. </a:t>
            </a:r>
            <a:endParaRPr lang="en-US" dirty="0" smtClean="0"/>
          </a:p>
          <a:p>
            <a:r>
              <a:rPr lang="en-US" dirty="0" smtClean="0"/>
              <a:t>Other </a:t>
            </a:r>
            <a:r>
              <a:rPr lang="en-US" dirty="0" smtClean="0"/>
              <a:t>examples are: </a:t>
            </a:r>
            <a:r>
              <a:rPr lang="en-US" b="1" i="1" dirty="0" smtClean="0"/>
              <a:t>is war </a:t>
            </a:r>
            <a:r>
              <a:rPr lang="en-US" b="1" i="1" dirty="0" err="1" smtClean="0"/>
              <a:t>maen</a:t>
            </a:r>
            <a:r>
              <a:rPr lang="en-US" b="1" i="1" dirty="0" smtClean="0"/>
              <a:t> is </a:t>
            </a:r>
            <a:r>
              <a:rPr lang="en-US" b="1" i="1" dirty="0" err="1" smtClean="0"/>
              <a:t>jung</a:t>
            </a:r>
            <a:r>
              <a:rPr lang="en-US" b="1" i="1" dirty="0" smtClean="0"/>
              <a:t> </a:t>
            </a:r>
            <a:r>
              <a:rPr lang="en-US" b="1" i="1" dirty="0" err="1" smtClean="0"/>
              <a:t>maen</a:t>
            </a:r>
            <a:r>
              <a:rPr lang="en-US" b="1" i="1" dirty="0" smtClean="0"/>
              <a:t>, </a:t>
            </a:r>
            <a:r>
              <a:rPr lang="en-US" b="1" i="1" dirty="0" err="1" smtClean="0"/>
              <a:t>aur</a:t>
            </a:r>
            <a:r>
              <a:rPr lang="en-US" b="1" i="1" dirty="0" smtClean="0"/>
              <a:t> </a:t>
            </a:r>
            <a:r>
              <a:rPr lang="en-US" b="1" i="1" dirty="0" err="1" smtClean="0"/>
              <a:t>itni</a:t>
            </a:r>
            <a:r>
              <a:rPr lang="en-US" b="1" i="1" dirty="0" smtClean="0"/>
              <a:t> powerful </a:t>
            </a:r>
            <a:r>
              <a:rPr lang="en-US" b="1" i="1" dirty="0" err="1" smtClean="0"/>
              <a:t>ūnki</a:t>
            </a:r>
            <a:r>
              <a:rPr lang="en-US" b="1" i="1" dirty="0" smtClean="0"/>
              <a:t> </a:t>
            </a:r>
            <a:r>
              <a:rPr lang="en-US" b="1" i="1" dirty="0" err="1" smtClean="0"/>
              <a:t>āwāz</a:t>
            </a:r>
            <a:r>
              <a:rPr lang="en-US" b="1" i="1" dirty="0" smtClean="0"/>
              <a:t> </a:t>
            </a:r>
            <a:r>
              <a:rPr lang="en-US" b="1" i="1" dirty="0" err="1" smtClean="0"/>
              <a:t>honi</a:t>
            </a:r>
            <a:r>
              <a:rPr lang="en-US" b="1" i="1" dirty="0" smtClean="0"/>
              <a:t> </a:t>
            </a:r>
            <a:r>
              <a:rPr lang="en-US" b="1" i="1" dirty="0" err="1" smtClean="0"/>
              <a:t>chāhiay</a:t>
            </a:r>
            <a:r>
              <a:rPr lang="en-US" b="1" i="1" dirty="0" smtClean="0"/>
              <a:t> </a:t>
            </a:r>
            <a:r>
              <a:rPr lang="en-US" b="1" i="1" dirty="0" err="1" smtClean="0"/>
              <a:t>itni</a:t>
            </a:r>
            <a:r>
              <a:rPr lang="en-US" b="1" i="1" dirty="0" smtClean="0"/>
              <a:t> </a:t>
            </a:r>
            <a:r>
              <a:rPr lang="en-US" b="1" i="1" dirty="0" err="1" smtClean="0"/>
              <a:t>tāqatwar</a:t>
            </a:r>
            <a:r>
              <a:rPr lang="en-US" b="1" i="1" dirty="0" smtClean="0"/>
              <a:t> </a:t>
            </a:r>
            <a:r>
              <a:rPr lang="en-US" b="1" i="1" dirty="0" err="1" smtClean="0"/>
              <a:t>ūnki</a:t>
            </a:r>
            <a:r>
              <a:rPr lang="en-US" b="1" i="1" dirty="0" smtClean="0"/>
              <a:t> </a:t>
            </a:r>
            <a:r>
              <a:rPr lang="en-US" b="1" i="1" dirty="0" err="1" smtClean="0"/>
              <a:t>āwāz</a:t>
            </a:r>
            <a:r>
              <a:rPr lang="en-US" b="1" i="1" dirty="0" smtClean="0"/>
              <a:t> </a:t>
            </a:r>
            <a:r>
              <a:rPr lang="en-US" b="1" i="1" dirty="0" err="1" smtClean="0"/>
              <a:t>honi</a:t>
            </a:r>
            <a:r>
              <a:rPr lang="en-US" b="1" i="1" dirty="0" smtClean="0"/>
              <a:t> </a:t>
            </a:r>
            <a:r>
              <a:rPr lang="en-US" b="1" i="1" dirty="0" err="1" smtClean="0"/>
              <a:t>chāhiay</a:t>
            </a:r>
            <a:r>
              <a:rPr lang="en-US" b="1" i="1" dirty="0" smtClean="0"/>
              <a:t>’</a:t>
            </a:r>
            <a:endParaRPr lang="en-US" b="1" i="1" dirty="0"/>
          </a:p>
        </p:txBody>
      </p:sp>
      <p:sp>
        <p:nvSpPr>
          <p:cNvPr id="3" name="Title 2"/>
          <p:cNvSpPr>
            <a:spLocks noGrp="1"/>
          </p:cNvSpPr>
          <p:nvPr>
            <p:ph type="title"/>
          </p:nvPr>
        </p:nvSpPr>
        <p:spPr/>
        <p:txBody>
          <a:bodyPr>
            <a:normAutofit fontScale="90000"/>
          </a:bodyPr>
          <a:lstStyle/>
          <a:p>
            <a:r>
              <a:rPr lang="en-US" dirty="0" smtClean="0"/>
              <a:t> Repetition of Codes and Sociolinguistic Scene of Pakistan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General practices of code mixing in Pakistan are also reflected in names and tittles. </a:t>
            </a:r>
            <a:endParaRPr lang="en-US" dirty="0" smtClean="0"/>
          </a:p>
          <a:p>
            <a:r>
              <a:rPr lang="en-US" dirty="0" smtClean="0"/>
              <a:t>Names </a:t>
            </a:r>
            <a:r>
              <a:rPr lang="en-US" dirty="0" smtClean="0"/>
              <a:t>or titles of institutions or organizations are either created in English or in a hybridized language. </a:t>
            </a:r>
            <a:endParaRPr lang="en-US" dirty="0" smtClean="0"/>
          </a:p>
          <a:p>
            <a:r>
              <a:rPr lang="en-US" dirty="0" smtClean="0"/>
              <a:t>Apart </a:t>
            </a:r>
            <a:r>
              <a:rPr lang="en-US" dirty="0" smtClean="0"/>
              <a:t>from using names or titles purely from English language, hybridized names and titles are also very common, and are generally considered more trendy and attractive. </a:t>
            </a:r>
            <a:endParaRPr lang="en-US" dirty="0" smtClean="0"/>
          </a:p>
          <a:p>
            <a:r>
              <a:rPr lang="en-US" dirty="0" smtClean="0"/>
              <a:t>It </a:t>
            </a:r>
            <a:r>
              <a:rPr lang="en-US" dirty="0" smtClean="0"/>
              <a:t>is noteworthy that this trend is also reflected in the political sphere in Pakistan</a:t>
            </a:r>
            <a:r>
              <a:rPr lang="en-US" dirty="0" smtClean="0"/>
              <a:t>.</a:t>
            </a:r>
          </a:p>
          <a:p>
            <a:r>
              <a:rPr lang="en-US" dirty="0" smtClean="0"/>
              <a:t> </a:t>
            </a:r>
            <a:r>
              <a:rPr lang="en-US" dirty="0" smtClean="0"/>
              <a:t>Some examples of names of political parties</a:t>
            </a:r>
            <a:r>
              <a:rPr lang="en-US" i="1" dirty="0" smtClean="0"/>
              <a:t>: </a:t>
            </a:r>
            <a:r>
              <a:rPr lang="en-US" b="1" i="1" dirty="0" err="1" smtClean="0"/>
              <a:t>Awāmi</a:t>
            </a:r>
            <a:r>
              <a:rPr lang="en-US" b="1" i="1" dirty="0" smtClean="0"/>
              <a:t> National </a:t>
            </a:r>
            <a:r>
              <a:rPr lang="en-US" b="1" i="1" dirty="0" smtClean="0"/>
              <a:t>Party, </a:t>
            </a:r>
            <a:r>
              <a:rPr lang="en-US" b="1" i="1" dirty="0" smtClean="0"/>
              <a:t>Muslim League </a:t>
            </a:r>
            <a:r>
              <a:rPr lang="en-US" b="1" i="1" dirty="0" err="1" smtClean="0"/>
              <a:t>Qāf</a:t>
            </a:r>
            <a:r>
              <a:rPr lang="en-US" b="1" i="1" dirty="0" smtClean="0"/>
              <a:t>,  </a:t>
            </a:r>
            <a:r>
              <a:rPr lang="en-US" b="1" i="1" dirty="0" smtClean="0"/>
              <a:t>Muslim League </a:t>
            </a:r>
            <a:r>
              <a:rPr lang="en-US" b="1" i="1" dirty="0" err="1" smtClean="0"/>
              <a:t>Nūn</a:t>
            </a:r>
            <a:r>
              <a:rPr lang="en-US" b="1" i="1" dirty="0" smtClean="0"/>
              <a:t> </a:t>
            </a:r>
            <a:endParaRPr lang="en-US" b="1" i="1" dirty="0"/>
          </a:p>
        </p:txBody>
      </p:sp>
      <p:sp>
        <p:nvSpPr>
          <p:cNvPr id="3" name="Title 2"/>
          <p:cNvSpPr>
            <a:spLocks noGrp="1"/>
          </p:cNvSpPr>
          <p:nvPr>
            <p:ph type="title"/>
          </p:nvPr>
        </p:nvSpPr>
        <p:spPr/>
        <p:txBody>
          <a:bodyPr>
            <a:normAutofit fontScale="90000"/>
          </a:bodyPr>
          <a:lstStyle/>
          <a:p>
            <a:r>
              <a:rPr lang="en-US" dirty="0" smtClean="0"/>
              <a:t>Names and Titles and Sociolinguistic Scene of Pakistan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5626291"/>
          </a:xfrm>
        </p:spPr>
        <p:txBody>
          <a:bodyPr>
            <a:normAutofit fontScale="62500" lnSpcReduction="20000"/>
          </a:bodyPr>
          <a:lstStyle/>
          <a:p>
            <a:r>
              <a:rPr lang="en-US" dirty="0" smtClean="0"/>
              <a:t>Taking into account that language has a dynamic relationship with culture, as stated by the </a:t>
            </a:r>
            <a:r>
              <a:rPr lang="en-US" dirty="0" err="1" smtClean="0"/>
              <a:t>SapirWhorf</a:t>
            </a:r>
            <a:r>
              <a:rPr lang="en-US" dirty="0" smtClean="0"/>
              <a:t> hypothesis (</a:t>
            </a:r>
            <a:r>
              <a:rPr lang="en-US" dirty="0" err="1" smtClean="0"/>
              <a:t>Bonvillain</a:t>
            </a:r>
            <a:r>
              <a:rPr lang="en-US" dirty="0" smtClean="0"/>
              <a:t>, 1993), it can be stated that the process of code mixing would not only have a social meaning but also a cultural one. </a:t>
            </a:r>
            <a:endParaRPr lang="en-US" dirty="0" smtClean="0"/>
          </a:p>
          <a:p>
            <a:r>
              <a:rPr lang="en-US" dirty="0" smtClean="0"/>
              <a:t>When </a:t>
            </a:r>
            <a:r>
              <a:rPr lang="en-US" dirty="0" smtClean="0"/>
              <a:t>we think of identity, kinship and solidarity as foundations of a culture code mixing gathers significance. </a:t>
            </a:r>
            <a:endParaRPr lang="en-US" dirty="0" smtClean="0"/>
          </a:p>
          <a:p>
            <a:r>
              <a:rPr lang="en-US" dirty="0" smtClean="0"/>
              <a:t>In </a:t>
            </a:r>
            <a:r>
              <a:rPr lang="en-US" dirty="0" smtClean="0"/>
              <a:t>Pakistan, the coinage of names or titles of organizations, firms, products etc. in English or a mixed code has social significance  </a:t>
            </a:r>
            <a:endParaRPr lang="en-US" dirty="0" smtClean="0"/>
          </a:p>
          <a:p>
            <a:r>
              <a:rPr lang="en-US" dirty="0" smtClean="0"/>
              <a:t> </a:t>
            </a:r>
            <a:r>
              <a:rPr lang="en-US" dirty="0" smtClean="0"/>
              <a:t>Founders, holders or owners of an organization or firm, or the manufacturers of a product want to attach a certain identity through a particular name or title. </a:t>
            </a:r>
            <a:endParaRPr lang="en-US" dirty="0" smtClean="0"/>
          </a:p>
          <a:p>
            <a:r>
              <a:rPr lang="en-US" dirty="0" smtClean="0"/>
              <a:t>Since </a:t>
            </a:r>
            <a:r>
              <a:rPr lang="en-US" dirty="0" smtClean="0"/>
              <a:t>English is associated with being modern and updated its use suggests connotations of being more efficient, and up-to-date</a:t>
            </a:r>
            <a:r>
              <a:rPr lang="en-US" dirty="0" smtClean="0"/>
              <a:t>.</a:t>
            </a:r>
          </a:p>
          <a:p>
            <a:r>
              <a:rPr lang="en-US" dirty="0" smtClean="0"/>
              <a:t> </a:t>
            </a:r>
            <a:r>
              <a:rPr lang="en-US" dirty="0" smtClean="0"/>
              <a:t>Purely English titles as well as hybridized names and titles are common, and are generally considered more trendy and attractive</a:t>
            </a:r>
            <a:r>
              <a:rPr lang="en-US" dirty="0" smtClean="0"/>
              <a:t>.</a:t>
            </a:r>
          </a:p>
          <a:p>
            <a:r>
              <a:rPr lang="en-US" dirty="0" smtClean="0"/>
              <a:t> </a:t>
            </a:r>
            <a:r>
              <a:rPr lang="en-US" dirty="0" smtClean="0"/>
              <a:t>Examples from the domain of religion include </a:t>
            </a:r>
            <a:r>
              <a:rPr lang="en-US" b="1" i="1" dirty="0" err="1" smtClean="0"/>
              <a:t>Aalim</a:t>
            </a:r>
            <a:r>
              <a:rPr lang="en-US" b="1" i="1" dirty="0" smtClean="0"/>
              <a:t> Online</a:t>
            </a:r>
            <a:r>
              <a:rPr lang="en-US" dirty="0" smtClean="0"/>
              <a:t>. Here an element of modernization is attached to the program through the selection of the title. </a:t>
            </a:r>
            <a:endParaRPr lang="en-US" dirty="0" smtClean="0"/>
          </a:p>
          <a:p>
            <a:r>
              <a:rPr lang="en-US" dirty="0" smtClean="0"/>
              <a:t>As </a:t>
            </a:r>
            <a:r>
              <a:rPr lang="en-US" dirty="0" smtClean="0"/>
              <a:t>far as the use of Roman alphabet is concerned, names of television programs for instance </a:t>
            </a:r>
            <a:r>
              <a:rPr lang="en-US" b="1" i="1" dirty="0" err="1" smtClean="0"/>
              <a:t>shaadi</a:t>
            </a:r>
            <a:r>
              <a:rPr lang="en-US" b="1" i="1" dirty="0" smtClean="0"/>
              <a:t> online</a:t>
            </a:r>
            <a:endParaRPr lang="en-US" b="1" i="1" dirty="0"/>
          </a:p>
        </p:txBody>
      </p:sp>
      <p:sp>
        <p:nvSpPr>
          <p:cNvPr id="3" name="Title 2"/>
          <p:cNvSpPr>
            <a:spLocks noGrp="1"/>
          </p:cNvSpPr>
          <p:nvPr>
            <p:ph type="title"/>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Proverbs are short, pithy sayings that reflect the accumulated wisdom, prejudices, and superstitions of the human race (The New Dictionary of Cultural Literacy, 2002</a:t>
            </a:r>
            <a:r>
              <a:rPr lang="en-US" dirty="0" smtClean="0"/>
              <a:t>).</a:t>
            </a:r>
          </a:p>
          <a:p>
            <a:r>
              <a:rPr lang="en-US" dirty="0" smtClean="0"/>
              <a:t> </a:t>
            </a:r>
            <a:r>
              <a:rPr lang="en-US" dirty="0" smtClean="0"/>
              <a:t>It is not the ideas rather a particular phrasing that belongs to the culture and language of a particular nation. Otherwise, they are often common and shared. </a:t>
            </a:r>
            <a:endParaRPr lang="en-US" dirty="0" smtClean="0"/>
          </a:p>
          <a:p>
            <a:r>
              <a:rPr lang="en-US" dirty="0" smtClean="0"/>
              <a:t>Proverbs </a:t>
            </a:r>
            <a:r>
              <a:rPr lang="en-US" dirty="0" smtClean="0"/>
              <a:t>are oral tradition and folk wisdom. They pass down through time with little change in form. </a:t>
            </a:r>
            <a:endParaRPr lang="en-US" dirty="0" smtClean="0"/>
          </a:p>
          <a:p>
            <a:r>
              <a:rPr lang="en-US" dirty="0" smtClean="0"/>
              <a:t>Proverbs </a:t>
            </a:r>
            <a:r>
              <a:rPr lang="en-US" dirty="0" smtClean="0"/>
              <a:t>function as, general advice about how to act, how to live, reflect the cultural values and physical environment from which they arise. </a:t>
            </a:r>
            <a:endParaRPr lang="en-US" dirty="0"/>
          </a:p>
        </p:txBody>
      </p:sp>
      <p:sp>
        <p:nvSpPr>
          <p:cNvPr id="3" name="Title 2"/>
          <p:cNvSpPr>
            <a:spLocks noGrp="1"/>
          </p:cNvSpPr>
          <p:nvPr>
            <p:ph type="title"/>
          </p:nvPr>
        </p:nvSpPr>
        <p:spPr/>
        <p:txBody>
          <a:bodyPr>
            <a:normAutofit fontScale="90000"/>
          </a:bodyPr>
          <a:lstStyle/>
          <a:p>
            <a:r>
              <a:rPr lang="en-US" dirty="0" smtClean="0"/>
              <a:t> Proverbs in Pakistan and Sociolinguistic Perspective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r>
              <a:rPr lang="en-US" dirty="0" smtClean="0"/>
              <a:t>Some examples of Pakistani proverbs showing women as degraded and immoral objects:</a:t>
            </a:r>
          </a:p>
          <a:p>
            <a:r>
              <a:rPr lang="en-US" b="1" i="1" dirty="0" err="1" smtClean="0"/>
              <a:t>jis</a:t>
            </a:r>
            <a:r>
              <a:rPr lang="en-US" b="1" i="1" dirty="0" smtClean="0"/>
              <a:t> </a:t>
            </a:r>
            <a:r>
              <a:rPr lang="en-US" b="1" i="1" dirty="0" err="1" smtClean="0"/>
              <a:t>ki</a:t>
            </a:r>
            <a:r>
              <a:rPr lang="en-US" b="1" i="1" dirty="0" smtClean="0"/>
              <a:t> </a:t>
            </a:r>
            <a:r>
              <a:rPr lang="en-US" b="1" i="1" dirty="0" err="1" smtClean="0"/>
              <a:t>bandria</a:t>
            </a:r>
            <a:r>
              <a:rPr lang="en-US" b="1" i="1" dirty="0" smtClean="0"/>
              <a:t> </a:t>
            </a:r>
            <a:r>
              <a:rPr lang="en-US" b="1" i="1" dirty="0" err="1" smtClean="0"/>
              <a:t>wohi</a:t>
            </a:r>
            <a:r>
              <a:rPr lang="en-US" b="1" i="1" dirty="0" smtClean="0"/>
              <a:t> </a:t>
            </a:r>
            <a:r>
              <a:rPr lang="en-US" b="1" i="1" dirty="0" err="1" smtClean="0"/>
              <a:t>nachaay</a:t>
            </a:r>
            <a:r>
              <a:rPr lang="en-US" b="1" i="1" dirty="0" smtClean="0"/>
              <a:t>  </a:t>
            </a:r>
            <a:endParaRPr lang="en-US" b="1" i="1" dirty="0" smtClean="0"/>
          </a:p>
          <a:p>
            <a:r>
              <a:rPr lang="en-US" b="1" i="1" dirty="0" err="1" smtClean="0"/>
              <a:t>shakal</a:t>
            </a:r>
            <a:r>
              <a:rPr lang="en-US" b="1" i="1" dirty="0" smtClean="0"/>
              <a:t> </a:t>
            </a:r>
            <a:r>
              <a:rPr lang="en-US" b="1" i="1" dirty="0" err="1" smtClean="0"/>
              <a:t>churaylon</a:t>
            </a:r>
            <a:r>
              <a:rPr lang="en-US" b="1" i="1" dirty="0" smtClean="0"/>
              <a:t> </a:t>
            </a:r>
            <a:r>
              <a:rPr lang="en-US" b="1" i="1" dirty="0" err="1" smtClean="0"/>
              <a:t>ki</a:t>
            </a:r>
            <a:r>
              <a:rPr lang="en-US" b="1" i="1" dirty="0" smtClean="0"/>
              <a:t>, </a:t>
            </a:r>
            <a:r>
              <a:rPr lang="en-US" b="1" i="1" dirty="0" err="1" smtClean="0"/>
              <a:t>mizaj</a:t>
            </a:r>
            <a:r>
              <a:rPr lang="en-US" b="1" i="1" dirty="0" smtClean="0"/>
              <a:t> </a:t>
            </a:r>
            <a:r>
              <a:rPr lang="en-US" b="1" i="1" dirty="0" err="1" smtClean="0"/>
              <a:t>paryon</a:t>
            </a:r>
            <a:r>
              <a:rPr lang="en-US" b="1" i="1" dirty="0" smtClean="0"/>
              <a:t> ka  </a:t>
            </a:r>
            <a:endParaRPr lang="en-US" b="1" i="1" dirty="0" smtClean="0"/>
          </a:p>
          <a:p>
            <a:r>
              <a:rPr lang="en-US" b="1" i="1" dirty="0" err="1" smtClean="0"/>
              <a:t>ganji</a:t>
            </a:r>
            <a:r>
              <a:rPr lang="en-US" b="1" i="1" dirty="0" smtClean="0"/>
              <a:t> </a:t>
            </a:r>
            <a:r>
              <a:rPr lang="en-US" b="1" i="1" dirty="0" err="1" smtClean="0"/>
              <a:t>kabutri</a:t>
            </a:r>
            <a:r>
              <a:rPr lang="en-US" b="1" i="1" dirty="0" smtClean="0"/>
              <a:t>, </a:t>
            </a:r>
            <a:r>
              <a:rPr lang="en-US" b="1" i="1" dirty="0" err="1" smtClean="0"/>
              <a:t>mehlon</a:t>
            </a:r>
            <a:r>
              <a:rPr lang="en-US" b="1" i="1" dirty="0" smtClean="0"/>
              <a:t> </a:t>
            </a:r>
            <a:r>
              <a:rPr lang="en-US" b="1" i="1" dirty="0" err="1" smtClean="0"/>
              <a:t>mein</a:t>
            </a:r>
            <a:r>
              <a:rPr lang="en-US" b="1" i="1" dirty="0" smtClean="0"/>
              <a:t> </a:t>
            </a:r>
            <a:r>
              <a:rPr lang="en-US" b="1" i="1" dirty="0" err="1" smtClean="0"/>
              <a:t>dayra</a:t>
            </a:r>
            <a:r>
              <a:rPr lang="en-US" b="1" i="1" dirty="0" smtClean="0"/>
              <a:t>  </a:t>
            </a:r>
            <a:r>
              <a:rPr lang="en-US" b="1" i="1" dirty="0" err="1" smtClean="0"/>
              <a:t>biwi</a:t>
            </a:r>
            <a:r>
              <a:rPr lang="en-US" b="1" i="1" dirty="0" smtClean="0"/>
              <a:t> </a:t>
            </a:r>
            <a:r>
              <a:rPr lang="en-US" b="1" i="1" dirty="0" err="1" smtClean="0"/>
              <a:t>ki</a:t>
            </a:r>
            <a:r>
              <a:rPr lang="en-US" b="1" i="1" dirty="0" smtClean="0"/>
              <a:t> </a:t>
            </a:r>
            <a:r>
              <a:rPr lang="en-US" b="1" i="1" dirty="0" err="1" smtClean="0"/>
              <a:t>mout</a:t>
            </a:r>
            <a:r>
              <a:rPr lang="en-US" b="1" i="1" dirty="0" smtClean="0"/>
              <a:t> </a:t>
            </a:r>
            <a:r>
              <a:rPr lang="en-US" b="1" i="1" dirty="0" err="1" smtClean="0"/>
              <a:t>aur</a:t>
            </a:r>
            <a:r>
              <a:rPr lang="en-US" b="1" i="1" dirty="0" smtClean="0"/>
              <a:t> </a:t>
            </a:r>
            <a:r>
              <a:rPr lang="en-US" b="1" i="1" dirty="0" err="1" smtClean="0"/>
              <a:t>kohni</a:t>
            </a:r>
            <a:r>
              <a:rPr lang="en-US" b="1" i="1" dirty="0" smtClean="0"/>
              <a:t> </a:t>
            </a:r>
            <a:r>
              <a:rPr lang="en-US" b="1" i="1" dirty="0" err="1" smtClean="0"/>
              <a:t>ki</a:t>
            </a:r>
            <a:r>
              <a:rPr lang="en-US" b="1" i="1" dirty="0" smtClean="0"/>
              <a:t> </a:t>
            </a:r>
            <a:r>
              <a:rPr lang="en-US" b="1" i="1" dirty="0" err="1" smtClean="0"/>
              <a:t>chot</a:t>
            </a:r>
            <a:r>
              <a:rPr lang="en-US" b="1" i="1" dirty="0" smtClean="0"/>
              <a:t> </a:t>
            </a:r>
            <a:r>
              <a:rPr lang="en-US" b="1" i="1" dirty="0" err="1" smtClean="0"/>
              <a:t>braber</a:t>
            </a:r>
            <a:r>
              <a:rPr lang="en-US" b="1" i="1" dirty="0" smtClean="0"/>
              <a:t> </a:t>
            </a:r>
            <a:r>
              <a:rPr lang="en-US" b="1" i="1" dirty="0" err="1" smtClean="0"/>
              <a:t>hoti</a:t>
            </a:r>
            <a:r>
              <a:rPr lang="en-US" b="1" i="1" dirty="0" smtClean="0"/>
              <a:t> </a:t>
            </a:r>
            <a:r>
              <a:rPr lang="en-US" b="1" i="1" dirty="0" err="1" smtClean="0"/>
              <a:t>hai</a:t>
            </a:r>
            <a:r>
              <a:rPr lang="en-US" b="1" i="1" dirty="0" smtClean="0"/>
              <a:t> </a:t>
            </a:r>
            <a:endParaRPr lang="en-US" b="1" i="1" dirty="0"/>
          </a:p>
        </p:txBody>
      </p:sp>
      <p:sp>
        <p:nvSpPr>
          <p:cNvPr id="3" name="Title 2"/>
          <p:cNvSpPr>
            <a:spLocks noGrp="1"/>
          </p:cNvSpPr>
          <p:nvPr>
            <p:ph type="title"/>
          </p:nvPr>
        </p:nvSpPr>
        <p:spPr/>
        <p:txBody>
          <a:bodyPr/>
          <a:lstStyle/>
          <a:p>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88</TotalTime>
  <Words>2946</Words>
  <Application>Microsoft Office PowerPoint</Application>
  <PresentationFormat>On-screen Show (4:3)</PresentationFormat>
  <Paragraphs>175</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Concourse</vt:lpstr>
      <vt:lpstr>Sociolinguistics ELING (620)</vt:lpstr>
      <vt:lpstr>LANGUAGE PRACTICES AND SOCIOLINGUISTIC SCENE OF PAKISTAN</vt:lpstr>
      <vt:lpstr>Slide 3</vt:lpstr>
      <vt:lpstr>Reduplication and Sociolinguistic Scene of Pakistan   </vt:lpstr>
      <vt:lpstr> Repetition of Codes and Sociolinguistic Scene of Pakistan </vt:lpstr>
      <vt:lpstr>Names and Titles and Sociolinguistic Scene of Pakistan </vt:lpstr>
      <vt:lpstr>Slide 7</vt:lpstr>
      <vt:lpstr> Proverbs in Pakistan and Sociolinguistic Perspective </vt:lpstr>
      <vt:lpstr>Slide 9</vt:lpstr>
      <vt:lpstr>Sociolinguistics and Oral Literature in Pakistan </vt:lpstr>
      <vt:lpstr>  </vt:lpstr>
      <vt:lpstr>Social Media and Sociolinguistics</vt:lpstr>
      <vt:lpstr>Slide 13</vt:lpstr>
      <vt:lpstr>     </vt:lpstr>
      <vt:lpstr>Slide 15</vt:lpstr>
      <vt:lpstr>Social media and Unusual spellings</vt:lpstr>
      <vt:lpstr>Example</vt:lpstr>
      <vt:lpstr>Slide 18</vt:lpstr>
      <vt:lpstr>Social Media and change in language</vt:lpstr>
      <vt:lpstr>Slide 20</vt:lpstr>
      <vt:lpstr>Slide 21</vt:lpstr>
      <vt:lpstr>Writing on Social Media and Use of Non-linguistic Features  </vt:lpstr>
      <vt:lpstr>Impact of Social Media on English Language</vt:lpstr>
      <vt:lpstr>Social Media and Writing Practices in Pakistan  </vt:lpstr>
      <vt:lpstr>Slide 25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Sociolinguistics ELING (620)</dc:title>
  <dc:creator>Sadia</dc:creator>
  <cp:lastModifiedBy>Sadia</cp:lastModifiedBy>
  <cp:revision>1</cp:revision>
  <dcterms:created xsi:type="dcterms:W3CDTF">2020-09-10T03:14:00Z</dcterms:created>
  <dcterms:modified xsi:type="dcterms:W3CDTF">2020-09-10T04:42:07Z</dcterms:modified>
</cp:coreProperties>
</file>