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8" r:id="rId3"/>
    <p:sldId id="257"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7/15/2020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7/15/2020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7B682-CB3F-4B2F-BD27-31EA16886963}"/>
              </a:ext>
            </a:extLst>
          </p:cNvPr>
          <p:cNvSpPr>
            <a:spLocks noGrp="1"/>
          </p:cNvSpPr>
          <p:nvPr>
            <p:ph type="ctrTitle"/>
          </p:nvPr>
        </p:nvSpPr>
        <p:spPr/>
        <p:txBody>
          <a:bodyPr/>
          <a:lstStyle/>
          <a:p>
            <a:r>
              <a:rPr lang="en-US" dirty="0"/>
              <a:t>JOHN MILTAN</a:t>
            </a:r>
          </a:p>
        </p:txBody>
      </p:sp>
      <p:sp>
        <p:nvSpPr>
          <p:cNvPr id="3" name="Subtitle 2">
            <a:extLst>
              <a:ext uri="{FF2B5EF4-FFF2-40B4-BE49-F238E27FC236}">
                <a16:creationId xmlns:a16="http://schemas.microsoft.com/office/drawing/2014/main" id="{7577E378-D8CD-45AB-B3CA-306E72E52961}"/>
              </a:ext>
            </a:extLst>
          </p:cNvPr>
          <p:cNvSpPr>
            <a:spLocks noGrp="1"/>
          </p:cNvSpPr>
          <p:nvPr>
            <p:ph type="subTitle" idx="1"/>
          </p:nvPr>
        </p:nvSpPr>
        <p:spPr/>
        <p:txBody>
          <a:bodyPr/>
          <a:lstStyle/>
          <a:p>
            <a:r>
              <a:rPr lang="en-US" dirty="0"/>
              <a:t>By Thaterra Achakzai</a:t>
            </a:r>
          </a:p>
        </p:txBody>
      </p:sp>
    </p:spTree>
    <p:extLst>
      <p:ext uri="{BB962C8B-B14F-4D97-AF65-F5344CB8AC3E}">
        <p14:creationId xmlns:p14="http://schemas.microsoft.com/office/powerpoint/2010/main" val="2867579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168D8C5A-D6A8-4B82-A915-65B3BE9DE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a:extLst>
              <a:ext uri="{FF2B5EF4-FFF2-40B4-BE49-F238E27FC236}">
                <a16:creationId xmlns:a16="http://schemas.microsoft.com/office/drawing/2014/main" id="{1A4306A5-A549-4C0D-A7D2-34D4D4A996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7" name="Rectangle 26">
            <a:extLst>
              <a:ext uri="{FF2B5EF4-FFF2-40B4-BE49-F238E27FC236}">
                <a16:creationId xmlns:a16="http://schemas.microsoft.com/office/drawing/2014/main" id="{07D2FD6F-2673-45A6-A122-13D3E3D75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33E1637-F394-4B03-AFCB-EEB6754D54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59599"/>
            <a:ext cx="6092889" cy="5334001"/>
          </a:xfrm>
          <a:prstGeom prst="rect">
            <a:avLst/>
          </a:prstGeom>
          <a:solidFill>
            <a:srgbClr val="692B4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F365D36-CD8C-4B0C-82CE-7FB4529BD828}"/>
              </a:ext>
            </a:extLst>
          </p:cNvPr>
          <p:cNvSpPr>
            <a:spLocks noGrp="1"/>
          </p:cNvSpPr>
          <p:nvPr>
            <p:ph type="title"/>
          </p:nvPr>
        </p:nvSpPr>
        <p:spPr>
          <a:xfrm>
            <a:off x="1069848" y="1298448"/>
            <a:ext cx="4705801" cy="3255264"/>
          </a:xfrm>
        </p:spPr>
        <p:txBody>
          <a:bodyPr vert="horz" lIns="91440" tIns="45720" rIns="91440" bIns="45720" rtlCol="0" anchor="b">
            <a:normAutofit/>
          </a:bodyPr>
          <a:lstStyle/>
          <a:p>
            <a:r>
              <a:rPr lang="en-US" sz="5900" spc="-100" dirty="0"/>
              <a:t>1608 - 1674</a:t>
            </a:r>
          </a:p>
        </p:txBody>
      </p:sp>
      <p:pic>
        <p:nvPicPr>
          <p:cNvPr id="5" name="Content Placeholder 4" descr="A screen shot of a person&#10;&#10;Description automatically generated">
            <a:extLst>
              <a:ext uri="{FF2B5EF4-FFF2-40B4-BE49-F238E27FC236}">
                <a16:creationId xmlns:a16="http://schemas.microsoft.com/office/drawing/2014/main" id="{4DE79755-ACF2-460E-A328-E21DDF9627F4}"/>
              </a:ext>
            </a:extLst>
          </p:cNvPr>
          <p:cNvPicPr>
            <a:picLocks noGrp="1" noChangeAspect="1"/>
          </p:cNvPicPr>
          <p:nvPr>
            <p:ph idx="1"/>
          </p:nvPr>
        </p:nvPicPr>
        <p:blipFill rotWithShape="1">
          <a:blip r:embed="rId2"/>
          <a:srcRect l="193" r="7718" b="-1"/>
          <a:stretch/>
        </p:blipFill>
        <p:spPr>
          <a:xfrm>
            <a:off x="6586977" y="759599"/>
            <a:ext cx="4908848" cy="5330650"/>
          </a:xfrm>
          <a:prstGeom prst="rect">
            <a:avLst/>
          </a:prstGeom>
        </p:spPr>
      </p:pic>
      <p:sp>
        <p:nvSpPr>
          <p:cNvPr id="31" name="Rectangle 30">
            <a:extLst>
              <a:ext uri="{FF2B5EF4-FFF2-40B4-BE49-F238E27FC236}">
                <a16:creationId xmlns:a16="http://schemas.microsoft.com/office/drawing/2014/main" id="{66BBF280-910D-41A6-AF1D-EF789EC078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52183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6E898-107E-4F1A-BCCA-38375D411A02}"/>
              </a:ext>
            </a:extLst>
          </p:cNvPr>
          <p:cNvSpPr>
            <a:spLocks noGrp="1"/>
          </p:cNvSpPr>
          <p:nvPr>
            <p:ph type="title"/>
          </p:nvPr>
        </p:nvSpPr>
        <p:spPr/>
        <p:txBody>
          <a:bodyPr/>
          <a:lstStyle/>
          <a:p>
            <a:r>
              <a:rPr lang="en-US" dirty="0"/>
              <a:t>John’s</a:t>
            </a:r>
            <a:br>
              <a:rPr lang="en-US" dirty="0"/>
            </a:br>
            <a:r>
              <a:rPr lang="en-US" dirty="0"/>
              <a:t>Background.</a:t>
            </a:r>
          </a:p>
        </p:txBody>
      </p:sp>
      <p:sp>
        <p:nvSpPr>
          <p:cNvPr id="3" name="Content Placeholder 2">
            <a:extLst>
              <a:ext uri="{FF2B5EF4-FFF2-40B4-BE49-F238E27FC236}">
                <a16:creationId xmlns:a16="http://schemas.microsoft.com/office/drawing/2014/main" id="{02CE243A-D109-4A26-B3F9-F179B933B39B}"/>
              </a:ext>
            </a:extLst>
          </p:cNvPr>
          <p:cNvSpPr>
            <a:spLocks noGrp="1"/>
          </p:cNvSpPr>
          <p:nvPr>
            <p:ph idx="1"/>
          </p:nvPr>
        </p:nvSpPr>
        <p:spPr/>
        <p:txBody>
          <a:bodyPr/>
          <a:lstStyle/>
          <a:p>
            <a:r>
              <a:rPr lang="en-US" dirty="0">
                <a:solidFill>
                  <a:schemeClr val="tx1"/>
                </a:solidFill>
              </a:rPr>
              <a:t>John was born on </a:t>
            </a:r>
            <a:r>
              <a:rPr lang="en-US" b="0" i="0" dirty="0">
                <a:solidFill>
                  <a:srgbClr val="222222"/>
                </a:solidFill>
                <a:effectLst/>
              </a:rPr>
              <a:t>December 9th, 1608 to John and Sara</a:t>
            </a:r>
            <a:r>
              <a:rPr lang="en-US" b="0" i="0" dirty="0">
                <a:solidFill>
                  <a:schemeClr val="tx1"/>
                </a:solidFill>
                <a:effectLst/>
              </a:rPr>
              <a:t> in London, England.</a:t>
            </a:r>
          </a:p>
          <a:p>
            <a:r>
              <a:rPr lang="en-US" dirty="0">
                <a:solidFill>
                  <a:schemeClr val="tx1"/>
                </a:solidFill>
              </a:rPr>
              <a:t>John was </a:t>
            </a:r>
            <a:r>
              <a:rPr lang="en-US" b="0" i="0" dirty="0">
                <a:solidFill>
                  <a:srgbClr val="1A1A1A"/>
                </a:solidFill>
                <a:effectLst/>
              </a:rPr>
              <a:t> English poet, pamphleteer, and historian, considered the most significant English author after William Shakespeare.</a:t>
            </a:r>
          </a:p>
          <a:p>
            <a:r>
              <a:rPr lang="en-US" dirty="0">
                <a:solidFill>
                  <a:srgbClr val="1A1A1A"/>
                </a:solidFill>
              </a:rPr>
              <a:t>John died on </a:t>
            </a:r>
            <a:r>
              <a:rPr lang="en-US" b="0" i="0" dirty="0">
                <a:solidFill>
                  <a:srgbClr val="222222"/>
                </a:solidFill>
                <a:effectLst/>
              </a:rPr>
              <a:t>November 8, 1674, in London, England.</a:t>
            </a:r>
          </a:p>
          <a:p>
            <a:r>
              <a:rPr lang="en-US" b="0" i="0" dirty="0">
                <a:solidFill>
                  <a:srgbClr val="333333"/>
                </a:solidFill>
                <a:effectLst/>
                <a:latin typeface="open-sans"/>
              </a:rPr>
              <a:t>He had an older sister Anne, and a younger brother Christopher, and several siblings who died before reaching adulthood. </a:t>
            </a:r>
          </a:p>
          <a:p>
            <a:r>
              <a:rPr lang="en-US" b="0" i="0" dirty="0">
                <a:solidFill>
                  <a:srgbClr val="333333"/>
                </a:solidFill>
                <a:effectLst/>
                <a:latin typeface="open-sans"/>
              </a:rPr>
              <a:t>As a child, John Milton attended St. Paul’s School, and in his lifetime, he learned Latin, Greek, Italian, Hebrew, French, and Spanish.</a:t>
            </a:r>
          </a:p>
          <a:p>
            <a:r>
              <a:rPr lang="en-US" b="0" i="0" dirty="0">
                <a:solidFill>
                  <a:srgbClr val="333333"/>
                </a:solidFill>
                <a:effectLst/>
                <a:latin typeface="open-sans"/>
              </a:rPr>
              <a:t> He attended Christ’s College, Cambridge, graduating in 1629 with a Bachelor of Arts degree, and 1632 with a Master of Arts.</a:t>
            </a:r>
            <a:endParaRPr lang="en-US" b="0" i="0" dirty="0">
              <a:solidFill>
                <a:srgbClr val="222222"/>
              </a:solidFill>
              <a:effectLst/>
            </a:endParaRPr>
          </a:p>
          <a:p>
            <a:endParaRPr lang="en-US" dirty="0">
              <a:solidFill>
                <a:schemeClr val="tx1"/>
              </a:solidFill>
            </a:endParaRPr>
          </a:p>
        </p:txBody>
      </p:sp>
    </p:spTree>
    <p:extLst>
      <p:ext uri="{BB962C8B-B14F-4D97-AF65-F5344CB8AC3E}">
        <p14:creationId xmlns:p14="http://schemas.microsoft.com/office/powerpoint/2010/main" val="1040275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28E00-9D88-47B7-A2EC-DAFEBFB55C87}"/>
              </a:ext>
            </a:extLst>
          </p:cNvPr>
          <p:cNvSpPr>
            <a:spLocks noGrp="1"/>
          </p:cNvSpPr>
          <p:nvPr>
            <p:ph type="title"/>
          </p:nvPr>
        </p:nvSpPr>
        <p:spPr/>
        <p:txBody>
          <a:bodyPr/>
          <a:lstStyle/>
          <a:p>
            <a:r>
              <a:rPr lang="en-US" b="1" i="0" dirty="0">
                <a:solidFill>
                  <a:schemeClr val="bg1"/>
                </a:solidFill>
                <a:effectLst/>
                <a:latin typeface="open-sans"/>
              </a:rPr>
              <a:t>Poetry, Politics, and Personal Life</a:t>
            </a:r>
            <a:endParaRPr lang="en-US" dirty="0">
              <a:solidFill>
                <a:schemeClr val="bg1"/>
              </a:solidFill>
            </a:endParaRPr>
          </a:p>
        </p:txBody>
      </p:sp>
      <p:sp>
        <p:nvSpPr>
          <p:cNvPr id="3" name="Content Placeholder 2">
            <a:extLst>
              <a:ext uri="{FF2B5EF4-FFF2-40B4-BE49-F238E27FC236}">
                <a16:creationId xmlns:a16="http://schemas.microsoft.com/office/drawing/2014/main" id="{6063046C-0CD1-43D2-935E-326807B994A3}"/>
              </a:ext>
            </a:extLst>
          </p:cNvPr>
          <p:cNvSpPr>
            <a:spLocks noGrp="1"/>
          </p:cNvSpPr>
          <p:nvPr>
            <p:ph idx="1"/>
          </p:nvPr>
        </p:nvSpPr>
        <p:spPr/>
        <p:txBody>
          <a:bodyPr/>
          <a:lstStyle/>
          <a:p>
            <a:pPr algn="l"/>
            <a:r>
              <a:rPr lang="en-US" b="0" i="0" dirty="0">
                <a:solidFill>
                  <a:srgbClr val="333333"/>
                </a:solidFill>
                <a:effectLst/>
                <a:latin typeface="open-sans"/>
              </a:rPr>
              <a:t>After Cambridge, Milton spent six years living with his family in Buckinghamshire and studying independently. In that time, he wrote On the Morning of Christ’s Nativity, On Shakespeare, L’Allegro, Il Penseroso, and Lycidas, an elegy in memory of a friend who drowned.</a:t>
            </a:r>
          </a:p>
          <a:p>
            <a:pPr algn="l"/>
            <a:br>
              <a:rPr lang="en-US" dirty="0">
                <a:effectLst/>
              </a:rPr>
            </a:br>
            <a:r>
              <a:rPr lang="en-US" b="0" i="0" dirty="0">
                <a:solidFill>
                  <a:srgbClr val="333333"/>
                </a:solidFill>
                <a:effectLst/>
                <a:latin typeface="open-sans"/>
              </a:rPr>
              <a:t>In 1638, John Milton went to Europe, where he probably met the astronomer Galileo, who was under house arrest at the time. He returned to England earlier than he had planned because of the impending civil war there.</a:t>
            </a:r>
          </a:p>
          <a:p>
            <a:endParaRPr lang="en-US" dirty="0"/>
          </a:p>
        </p:txBody>
      </p:sp>
    </p:spTree>
    <p:extLst>
      <p:ext uri="{BB962C8B-B14F-4D97-AF65-F5344CB8AC3E}">
        <p14:creationId xmlns:p14="http://schemas.microsoft.com/office/powerpoint/2010/main" val="2376843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5BFD52-C881-42AA-92D2-FB6BA2F9AE52}"/>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6FA0E7B-426D-430C-B8E2-31488C3EF5A3}"/>
              </a:ext>
            </a:extLst>
          </p:cNvPr>
          <p:cNvSpPr>
            <a:spLocks noGrp="1"/>
          </p:cNvSpPr>
          <p:nvPr>
            <p:ph idx="1"/>
          </p:nvPr>
        </p:nvSpPr>
        <p:spPr/>
        <p:txBody>
          <a:bodyPr/>
          <a:lstStyle/>
          <a:p>
            <a:r>
              <a:rPr lang="en-US" b="0" i="0" dirty="0">
                <a:solidFill>
                  <a:srgbClr val="333333"/>
                </a:solidFill>
                <a:effectLst/>
                <a:latin typeface="open-sans"/>
              </a:rPr>
              <a:t>Milton was a Puritan who believed in the authority of the Bible, and opposed religious institutions like the Church of England, and the monarchy, with which it was entwined. He wrote pamphlets on radical topics like freedom of the press, supported Oliver Cornwell in the English Civil War, and was probably present at the beheading of Charles I. Milton wrote official publications for Cromwell’s government.</a:t>
            </a:r>
          </a:p>
          <a:p>
            <a:endParaRPr lang="en-US" dirty="0">
              <a:solidFill>
                <a:srgbClr val="333333"/>
              </a:solidFill>
              <a:latin typeface="open-sans"/>
            </a:endParaRPr>
          </a:p>
          <a:p>
            <a:r>
              <a:rPr lang="en-US" b="0" i="0" dirty="0">
                <a:solidFill>
                  <a:srgbClr val="333333"/>
                </a:solidFill>
                <a:effectLst/>
                <a:latin typeface="open-sans"/>
              </a:rPr>
              <a:t>It was during these years that Milton married for the first time. In 1642, when he was 34, he married 17-year-old Mary Powell. The two separated for several years, during which time Milton wrote </a:t>
            </a:r>
            <a:r>
              <a:rPr lang="en-US" b="0" i="1" dirty="0">
                <a:solidFill>
                  <a:srgbClr val="333333"/>
                </a:solidFill>
                <a:effectLst/>
                <a:latin typeface="open-sans"/>
              </a:rPr>
              <a:t>The Divorce Tracts</a:t>
            </a:r>
            <a:r>
              <a:rPr lang="en-US" b="0" i="0" dirty="0">
                <a:solidFill>
                  <a:srgbClr val="333333"/>
                </a:solidFill>
                <a:effectLst/>
                <a:latin typeface="open-sans"/>
              </a:rPr>
              <a:t>, a series of publications advocating for the availability of divorce. The couple reunited and had four children before Mary died in 1652. It was also in 1652 that Milton became totally blind. In 1656, he married Katherine Woodcock. She died in 1658.</a:t>
            </a:r>
          </a:p>
          <a:p>
            <a:endParaRPr lang="en-US" dirty="0"/>
          </a:p>
        </p:txBody>
      </p:sp>
    </p:spTree>
    <p:extLst>
      <p:ext uri="{BB962C8B-B14F-4D97-AF65-F5344CB8AC3E}">
        <p14:creationId xmlns:p14="http://schemas.microsoft.com/office/powerpoint/2010/main" val="4291109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E1733-C0AE-4FA9-B401-D8D62EDBEF9E}"/>
              </a:ext>
            </a:extLst>
          </p:cNvPr>
          <p:cNvSpPr>
            <a:spLocks noGrp="1"/>
          </p:cNvSpPr>
          <p:nvPr>
            <p:ph type="title"/>
          </p:nvPr>
        </p:nvSpPr>
        <p:spPr/>
        <p:txBody>
          <a:bodyPr/>
          <a:lstStyle/>
          <a:p>
            <a:r>
              <a:rPr lang="en-US" dirty="0"/>
              <a:t>   Prison Life</a:t>
            </a:r>
          </a:p>
        </p:txBody>
      </p:sp>
      <p:sp>
        <p:nvSpPr>
          <p:cNvPr id="3" name="Content Placeholder 2">
            <a:extLst>
              <a:ext uri="{FF2B5EF4-FFF2-40B4-BE49-F238E27FC236}">
                <a16:creationId xmlns:a16="http://schemas.microsoft.com/office/drawing/2014/main" id="{4241AF52-38B6-4B63-82C6-E1318EC73510}"/>
              </a:ext>
            </a:extLst>
          </p:cNvPr>
          <p:cNvSpPr>
            <a:spLocks noGrp="1"/>
          </p:cNvSpPr>
          <p:nvPr>
            <p:ph idx="1"/>
          </p:nvPr>
        </p:nvSpPr>
        <p:spPr/>
        <p:txBody>
          <a:bodyPr/>
          <a:lstStyle/>
          <a:p>
            <a:r>
              <a:rPr lang="en-US" b="0" i="0" dirty="0">
                <a:solidFill>
                  <a:srgbClr val="333333"/>
                </a:solidFill>
                <a:effectLst/>
                <a:latin typeface="open-sans"/>
              </a:rPr>
              <a:t>Near the end of 1659, Milton went to prison because of his role in the fall of Charles I and the rise of the Commonwealth. </a:t>
            </a:r>
          </a:p>
          <a:p>
            <a:endParaRPr lang="en-US" dirty="0">
              <a:solidFill>
                <a:srgbClr val="333333"/>
              </a:solidFill>
              <a:latin typeface="open-sans"/>
            </a:endParaRPr>
          </a:p>
          <a:p>
            <a:r>
              <a:rPr lang="en-US" b="0" i="0" dirty="0">
                <a:solidFill>
                  <a:srgbClr val="333333"/>
                </a:solidFill>
                <a:effectLst/>
                <a:latin typeface="open-sans"/>
              </a:rPr>
              <a:t>He was released, probably due to the influence of powerful supporters. The monarchy was reestablished in 1660 with Charles II as king.</a:t>
            </a:r>
            <a:endParaRPr lang="en-US" dirty="0"/>
          </a:p>
        </p:txBody>
      </p:sp>
    </p:spTree>
    <p:extLst>
      <p:ext uri="{BB962C8B-B14F-4D97-AF65-F5344CB8AC3E}">
        <p14:creationId xmlns:p14="http://schemas.microsoft.com/office/powerpoint/2010/main" val="2776784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4E17F-0B05-49C8-879E-2F10C5A122ED}"/>
              </a:ext>
            </a:extLst>
          </p:cNvPr>
          <p:cNvSpPr>
            <a:spLocks noGrp="1"/>
          </p:cNvSpPr>
          <p:nvPr>
            <p:ph type="title"/>
          </p:nvPr>
        </p:nvSpPr>
        <p:spPr/>
        <p:txBody>
          <a:bodyPr/>
          <a:lstStyle/>
          <a:p>
            <a:r>
              <a:rPr lang="en-US" dirty="0"/>
              <a:t>Paradise Lost</a:t>
            </a:r>
          </a:p>
        </p:txBody>
      </p:sp>
      <p:sp>
        <p:nvSpPr>
          <p:cNvPr id="3" name="Content Placeholder 2">
            <a:extLst>
              <a:ext uri="{FF2B5EF4-FFF2-40B4-BE49-F238E27FC236}">
                <a16:creationId xmlns:a16="http://schemas.microsoft.com/office/drawing/2014/main" id="{D7CF30CA-AB8F-4776-8690-A20152FB741E}"/>
              </a:ext>
            </a:extLst>
          </p:cNvPr>
          <p:cNvSpPr>
            <a:spLocks noGrp="1"/>
          </p:cNvSpPr>
          <p:nvPr>
            <p:ph idx="1"/>
          </p:nvPr>
        </p:nvSpPr>
        <p:spPr/>
        <p:txBody>
          <a:bodyPr>
            <a:normAutofit/>
          </a:bodyPr>
          <a:lstStyle/>
          <a:p>
            <a:r>
              <a:rPr lang="en-US" sz="2400" b="0" i="0" dirty="0">
                <a:solidFill>
                  <a:srgbClr val="333333"/>
                </a:solidFill>
                <a:effectLst/>
                <a:latin typeface="open-sans"/>
              </a:rPr>
              <a:t>After his release from prison, Milton married for the third time, this time to Elizabeth </a:t>
            </a:r>
            <a:r>
              <a:rPr lang="en-US" sz="2400" b="0" i="0" dirty="0" err="1">
                <a:solidFill>
                  <a:srgbClr val="333333"/>
                </a:solidFill>
                <a:effectLst/>
                <a:latin typeface="open-sans"/>
              </a:rPr>
              <a:t>Minsull</a:t>
            </a:r>
            <a:r>
              <a:rPr lang="en-US" sz="2400" b="0" i="0" dirty="0">
                <a:solidFill>
                  <a:srgbClr val="333333"/>
                </a:solidFill>
                <a:effectLst/>
                <a:latin typeface="open-sans"/>
              </a:rPr>
              <a:t>. In 1667, he published </a:t>
            </a:r>
            <a:r>
              <a:rPr lang="en-US" sz="2400" b="0" i="1" dirty="0">
                <a:solidFill>
                  <a:srgbClr val="333333"/>
                </a:solidFill>
                <a:effectLst/>
                <a:latin typeface="open-sans"/>
              </a:rPr>
              <a:t>Paradise Lost</a:t>
            </a:r>
            <a:r>
              <a:rPr lang="en-US" sz="2400" b="0" i="0" dirty="0">
                <a:solidFill>
                  <a:srgbClr val="333333"/>
                </a:solidFill>
                <a:effectLst/>
                <a:latin typeface="open-sans"/>
              </a:rPr>
              <a:t> in 10 volumes. It is considered his greatest work and the greatest epic poem written in English.</a:t>
            </a:r>
          </a:p>
          <a:p>
            <a:endParaRPr lang="en-US" sz="2400" dirty="0">
              <a:solidFill>
                <a:srgbClr val="333333"/>
              </a:solidFill>
              <a:latin typeface="open-sans"/>
            </a:endParaRPr>
          </a:p>
          <a:p>
            <a:r>
              <a:rPr lang="en-US" sz="2400" b="0" i="0" dirty="0">
                <a:solidFill>
                  <a:srgbClr val="333333"/>
                </a:solidFill>
                <a:effectLst/>
                <a:latin typeface="open-sans"/>
              </a:rPr>
              <a:t>The free-verse poem tells the story of how Satan tempted Adam and Eve, and their expulsion from the Garden of Eden.</a:t>
            </a:r>
            <a:endParaRPr lang="en-US" sz="2400" dirty="0"/>
          </a:p>
        </p:txBody>
      </p:sp>
    </p:spTree>
    <p:extLst>
      <p:ext uri="{BB962C8B-B14F-4D97-AF65-F5344CB8AC3E}">
        <p14:creationId xmlns:p14="http://schemas.microsoft.com/office/powerpoint/2010/main" val="2945122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6F0B8-AB68-4706-BC16-E5CD3B6CB36E}"/>
              </a:ext>
            </a:extLst>
          </p:cNvPr>
          <p:cNvSpPr>
            <a:spLocks noGrp="1"/>
          </p:cNvSpPr>
          <p:nvPr>
            <p:ph type="title"/>
          </p:nvPr>
        </p:nvSpPr>
        <p:spPr/>
        <p:txBody>
          <a:bodyPr/>
          <a:lstStyle/>
          <a:p>
            <a:r>
              <a:rPr lang="en-US" dirty="0"/>
              <a:t>John’s Death &amp; Reputation</a:t>
            </a:r>
          </a:p>
        </p:txBody>
      </p:sp>
      <p:sp>
        <p:nvSpPr>
          <p:cNvPr id="3" name="Content Placeholder 2">
            <a:extLst>
              <a:ext uri="{FF2B5EF4-FFF2-40B4-BE49-F238E27FC236}">
                <a16:creationId xmlns:a16="http://schemas.microsoft.com/office/drawing/2014/main" id="{12E0644B-807B-4E2D-A56E-2FD29695E5AC}"/>
              </a:ext>
            </a:extLst>
          </p:cNvPr>
          <p:cNvSpPr>
            <a:spLocks noGrp="1"/>
          </p:cNvSpPr>
          <p:nvPr>
            <p:ph idx="1"/>
          </p:nvPr>
        </p:nvSpPr>
        <p:spPr/>
        <p:txBody>
          <a:bodyPr/>
          <a:lstStyle/>
          <a:p>
            <a:endParaRPr lang="en-US" b="0" i="0" dirty="0">
              <a:solidFill>
                <a:srgbClr val="333333"/>
              </a:solidFill>
              <a:effectLst/>
            </a:endParaRPr>
          </a:p>
          <a:p>
            <a:endParaRPr lang="en-US" dirty="0">
              <a:solidFill>
                <a:srgbClr val="333333"/>
              </a:solidFill>
            </a:endParaRPr>
          </a:p>
          <a:p>
            <a:r>
              <a:rPr lang="en-US" b="0" i="0" dirty="0">
                <a:solidFill>
                  <a:schemeClr val="tx1"/>
                </a:solidFill>
                <a:effectLst/>
              </a:rPr>
              <a:t>John Milton died in England in November 1674 due to Gout at the age of 65. There is a monument dedicated to him in Poet’s Corner in Westminster Abbey in London.</a:t>
            </a:r>
          </a:p>
          <a:p>
            <a:endParaRPr lang="en-US" dirty="0">
              <a:solidFill>
                <a:schemeClr val="tx1"/>
              </a:solidFill>
            </a:endParaRPr>
          </a:p>
          <a:p>
            <a:r>
              <a:rPr lang="en-US" b="0" i="0" dirty="0">
                <a:solidFill>
                  <a:schemeClr val="tx1"/>
                </a:solidFill>
                <a:effectLst/>
              </a:rPr>
              <a:t>Milton’s reputation has only grown in the centuries since his death, and he has stood for different things to different readers at different times. Many Romantic Poets, for instance, saw him and, his Satan as a figurehead for revolutionary liberty.</a:t>
            </a:r>
          </a:p>
          <a:p>
            <a:endParaRPr lang="en-US" dirty="0">
              <a:solidFill>
                <a:srgbClr val="333333"/>
              </a:solidFill>
              <a:latin typeface="open-sans"/>
            </a:endParaRPr>
          </a:p>
          <a:p>
            <a:endParaRPr lang="en-US" dirty="0">
              <a:solidFill>
                <a:srgbClr val="333333"/>
              </a:solidFill>
              <a:latin typeface="open-sans"/>
            </a:endParaRPr>
          </a:p>
          <a:p>
            <a:endParaRPr lang="en-US" dirty="0">
              <a:solidFill>
                <a:srgbClr val="333333"/>
              </a:solidFill>
              <a:latin typeface="open-sans"/>
            </a:endParaRPr>
          </a:p>
        </p:txBody>
      </p:sp>
    </p:spTree>
    <p:extLst>
      <p:ext uri="{BB962C8B-B14F-4D97-AF65-F5344CB8AC3E}">
        <p14:creationId xmlns:p14="http://schemas.microsoft.com/office/powerpoint/2010/main" val="25130232"/>
      </p:ext>
    </p:extLst>
  </p:cSld>
  <p:clrMapOvr>
    <a:masterClrMapping/>
  </p:clrMapOvr>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39D77354-939E-4A26-AE51-B3F9618B14B7}"/>
    </a:ext>
  </a:extLst>
</a:theme>
</file>

<file path=docProps/app.xml><?xml version="1.0" encoding="utf-8"?>
<Properties xmlns="http://schemas.openxmlformats.org/officeDocument/2006/extended-properties" xmlns:vt="http://schemas.openxmlformats.org/officeDocument/2006/docPropsVTypes">
  <TotalTime>40</TotalTime>
  <Words>616</Words>
  <Application>Microsoft Office PowerPoint</Application>
  <PresentationFormat>Widescreen</PresentationFormat>
  <Paragraphs>31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Corbel</vt:lpstr>
      <vt:lpstr>open-sans</vt:lpstr>
      <vt:lpstr>Wingdings 2</vt:lpstr>
      <vt:lpstr>Frame</vt:lpstr>
      <vt:lpstr>JOHN MILTAN</vt:lpstr>
      <vt:lpstr>1608 - 1674</vt:lpstr>
      <vt:lpstr>John’s Background.</vt:lpstr>
      <vt:lpstr>Poetry, Politics, and Personal Life</vt:lpstr>
      <vt:lpstr>PowerPoint Presentation</vt:lpstr>
      <vt:lpstr>   Prison Life</vt:lpstr>
      <vt:lpstr>Paradise Lost</vt:lpstr>
      <vt:lpstr>John’s Death &amp; Reputation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MILTAN</dc:title>
  <dc:creator>Muhammad Fayzan</dc:creator>
  <cp:lastModifiedBy>Muhammad Fayzan</cp:lastModifiedBy>
  <cp:revision>4</cp:revision>
  <dcterms:created xsi:type="dcterms:W3CDTF">2020-07-15T10:14:34Z</dcterms:created>
  <dcterms:modified xsi:type="dcterms:W3CDTF">2020-07-15T10:55:03Z</dcterms:modified>
</cp:coreProperties>
</file>