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57" r:id="rId3"/>
    <p:sldId id="358" r:id="rId4"/>
    <p:sldId id="360" r:id="rId5"/>
    <p:sldId id="343" r:id="rId6"/>
    <p:sldId id="310" r:id="rId7"/>
    <p:sldId id="311" r:id="rId8"/>
    <p:sldId id="362" r:id="rId9"/>
    <p:sldId id="282" r:id="rId10"/>
    <p:sldId id="284" r:id="rId11"/>
    <p:sldId id="286" r:id="rId12"/>
    <p:sldId id="364" r:id="rId13"/>
    <p:sldId id="365" r:id="rId14"/>
    <p:sldId id="288" r:id="rId15"/>
    <p:sldId id="356" r:id="rId16"/>
    <p:sldId id="290" r:id="rId17"/>
    <p:sldId id="368" r:id="rId18"/>
    <p:sldId id="312" r:id="rId19"/>
    <p:sldId id="31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8208" autoAdjust="0"/>
  </p:normalViewPr>
  <p:slideViewPr>
    <p:cSldViewPr>
      <p:cViewPr varScale="1">
        <p:scale>
          <a:sx n="68" d="100"/>
          <a:sy n="68" d="100"/>
        </p:scale>
        <p:origin x="-13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38FD4-B2B7-4142-903A-7E757685DFB9}" type="datetimeFigureOut">
              <a:rPr lang="en-US" smtClean="0"/>
              <a:pPr/>
              <a:t>5/20/2020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40C36-A11C-4DB0-B891-29882A9A65C4}" type="slidenum">
              <a:rPr lang="en-US" smtClean="0"/>
              <a:pPr/>
              <a:t>‹#›</a:t>
            </a:fld>
            <a:endParaRPr lang="en-US"/>
          </a:p>
        </p:txBody>
      </p:sp>
    </p:spTree>
    <p:extLst>
      <p:ext uri="{BB962C8B-B14F-4D97-AF65-F5344CB8AC3E}">
        <p14:creationId xmlns="" xmlns:p14="http://schemas.microsoft.com/office/powerpoint/2010/main" val="213984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 verbal communication remember the acronym KISS </a:t>
            </a:r>
            <a:r>
              <a:rPr lang="en-US" dirty="0" smtClean="0"/>
              <a:t>(keep it short and simple).</a:t>
            </a:r>
          </a:p>
          <a:p>
            <a:r>
              <a:rPr lang="en-US" dirty="0" smtClean="0"/>
              <a:t>When we talk to others, we assume that others understand what we are saying because we know what we are saying. But this is not the case. usually people bring their own attitude, perception, emotions and thoughts about the topic and hence creates barrier in delivering the right meaning.</a:t>
            </a:r>
          </a:p>
          <a:p>
            <a:r>
              <a:rPr lang="en-US" dirty="0" smtClean="0"/>
              <a:t>So in order to deliver the right message, you must put yourself on the other side of the table and think from your receiver’s point of view. Would he understand the message? how it would sound on the other side of the table?</a:t>
            </a:r>
          </a:p>
        </p:txBody>
      </p:sp>
      <p:sp>
        <p:nvSpPr>
          <p:cNvPr id="4" name="Slide Number Placeholder 3"/>
          <p:cNvSpPr>
            <a:spLocks noGrp="1"/>
          </p:cNvSpPr>
          <p:nvPr>
            <p:ph type="sldNum" sz="quarter" idx="10"/>
          </p:nvPr>
        </p:nvSpPr>
        <p:spPr/>
        <p:txBody>
          <a:bodyPr/>
          <a:lstStyle/>
          <a:p>
            <a:fld id="{0791C825-A8C1-4DCA-85B5-D047EEB4C5A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US" sz="1200" dirty="0" smtClean="0"/>
              <a:t>You can use physical space to communicate many different nonverbal messages, including signals of intimacy (closeness, caring) and affection, aggression or dominance.</a:t>
            </a:r>
          </a:p>
          <a:p>
            <a:pPr fontAlgn="base"/>
            <a:endParaRPr lang="en-US" sz="1200" dirty="0" smtClean="0"/>
          </a:p>
          <a:p>
            <a:pPr fontAlgn="base"/>
            <a:r>
              <a:rPr lang="en-US" b="1" dirty="0" smtClean="0"/>
              <a:t>Public distance, </a:t>
            </a:r>
            <a:r>
              <a:rPr lang="en-US" dirty="0" smtClean="0"/>
              <a:t>which can be more than 12 feet, is appropriate in a presentation where the speaker is talking to many who are vaguely or not at all familiar. Leaning toward a person can help you feel positive about that person. Step in too close and you can be presumed as rude or inappropriate.</a:t>
            </a:r>
          </a:p>
          <a:p>
            <a:pPr fontAlgn="base"/>
            <a:endParaRPr lang="en-US" dirty="0" smtClean="0"/>
          </a:p>
          <a:p>
            <a:pPr fontAlgn="base"/>
            <a:endParaRPr lang="en-US" dirty="0" smtClean="0"/>
          </a:p>
          <a:p>
            <a:r>
              <a:rPr lang="en-US" dirty="0" smtClean="0"/>
              <a:t>The amount of personal space needed when having a casual (informal, relaxed) conversation with another person usually varies between 18 inches to four feet. </a:t>
            </a:r>
          </a:p>
          <a:p>
            <a:endParaRPr lang="en-US" dirty="0" smtClean="0"/>
          </a:p>
          <a:p>
            <a:r>
              <a:rPr lang="en-US" dirty="0" smtClean="0"/>
              <a:t>On the other hand, the personal distance needed when speaking to a crowd of people is around 10 to 12 feet.</a:t>
            </a:r>
          </a:p>
          <a:p>
            <a:endParaRPr lang="en-US" dirty="0" smtClean="0"/>
          </a:p>
          <a:p>
            <a:endParaRPr lang="en-US" dirty="0" smtClean="0"/>
          </a:p>
          <a:p>
            <a:r>
              <a:rPr lang="en-US" dirty="0" smtClean="0"/>
              <a:t>Intimate (personal, friendly, close) space private conversations only required about 18 inches or less between the sender and receiver. This is reserved for very close family or friends.   From there, the expected personal space increases as intimacy (closeness, understanding, confidence) between people increases. </a:t>
            </a:r>
          </a:p>
          <a:p>
            <a:endParaRPr lang="en-US" dirty="0" smtClean="0"/>
          </a:p>
          <a:p>
            <a:r>
              <a:rPr lang="en-US" b="1" dirty="0" smtClean="0"/>
              <a:t>Personal distance </a:t>
            </a:r>
            <a:r>
              <a:rPr lang="en-US" dirty="0" smtClean="0"/>
              <a:t>is appropriate for casual (informal, relaxed, unofficial) conversation.</a:t>
            </a:r>
          </a:p>
          <a:p>
            <a:endParaRPr lang="en-US" dirty="0" smtClean="0"/>
          </a:p>
          <a:p>
            <a:r>
              <a:rPr lang="en-US" b="1" dirty="0" smtClean="0"/>
              <a:t> Social distance </a:t>
            </a:r>
            <a:r>
              <a:rPr lang="en-US" dirty="0" smtClean="0"/>
              <a:t>impersonal (unfriendly, remote) is used in situations like an interview or small meetings.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Paralinguistic refers to vocal communication that is separate from actual language. Paralanguage also includes such vocal characteristics as rate (speed of speaking), pitch </a:t>
            </a:r>
            <a:r>
              <a:rPr lang="en-US" dirty="0" smtClean="0">
                <a:solidFill>
                  <a:srgbClr val="FF0000"/>
                </a:solidFill>
              </a:rPr>
              <a:t>(highness or lowness of tone)</a:t>
            </a:r>
            <a:r>
              <a:rPr lang="en-US" dirty="0" smtClean="0"/>
              <a:t>, inflection, volume (loudness) and quality (pleasing or unpleasant sound).</a:t>
            </a:r>
          </a:p>
          <a:p>
            <a:pPr>
              <a:buNone/>
            </a:pPr>
            <a:endParaRPr lang="en-US" dirty="0" smtClean="0"/>
          </a:p>
          <a:p>
            <a:pPr>
              <a:buNone/>
            </a:pPr>
            <a:endParaRPr lang="en-US" dirty="0" smtClean="0"/>
          </a:p>
          <a:p>
            <a:r>
              <a:rPr lang="en-US" dirty="0" smtClean="0"/>
              <a:t>Vocal characterizers (laugh, cry, yell, moan, whine, belch and yawn). These send different message in different cultures (Japan- giggling indicates embarrassment; India- belch indicates satisfaction).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Vocal segregates (UN-huh, </a:t>
            </a:r>
            <a:r>
              <a:rPr lang="en-US" dirty="0" err="1" smtClean="0"/>
              <a:t>shh</a:t>
            </a:r>
            <a:r>
              <a:rPr lang="en-US" dirty="0" smtClean="0"/>
              <a:t>, uh, ooh, </a:t>
            </a:r>
            <a:r>
              <a:rPr lang="en-US" dirty="0" err="1" smtClean="0"/>
              <a:t>mmmh</a:t>
            </a:r>
            <a:r>
              <a:rPr lang="en-US" dirty="0" smtClean="0"/>
              <a:t>, </a:t>
            </a:r>
            <a:r>
              <a:rPr lang="en-US" dirty="0" err="1" smtClean="0"/>
              <a:t>hummm</a:t>
            </a:r>
            <a:r>
              <a:rPr lang="en-US" dirty="0" smtClean="0"/>
              <a:t>, eh </a:t>
            </a:r>
            <a:r>
              <a:rPr lang="en-US" dirty="0" err="1" smtClean="0"/>
              <a:t>mah</a:t>
            </a:r>
            <a:r>
              <a:rPr lang="en-US" dirty="0" smtClean="0"/>
              <a:t>, </a:t>
            </a:r>
            <a:r>
              <a:rPr lang="en-US" dirty="0" err="1" smtClean="0"/>
              <a:t>lah</a:t>
            </a:r>
            <a:r>
              <a:rPr lang="en-US" dirty="0" smtClean="0"/>
              <a:t>). </a:t>
            </a:r>
            <a:r>
              <a:rPr lang="en-US" dirty="0" err="1" smtClean="0"/>
              <a:t>Segretates</a:t>
            </a:r>
            <a:r>
              <a:rPr lang="en-US" dirty="0" smtClean="0"/>
              <a:t> indicate formality, acceptance, assent, uncertainty.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(Generally, one learns not to “shout” in Asia for nearly any reason). Gender-based as well women tend to speak higher and more softly than men.</a:t>
            </a:r>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Touch or </a:t>
            </a:r>
            <a:r>
              <a:rPr lang="en-US" dirty="0" err="1" smtClean="0"/>
              <a:t>haptics</a:t>
            </a:r>
            <a:r>
              <a:rPr lang="en-US" dirty="0" smtClean="0"/>
              <a:t>, from the ancient Greek word </a:t>
            </a:r>
            <a:r>
              <a:rPr lang="en-US" i="1" dirty="0" smtClean="0"/>
              <a:t>haptikos</a:t>
            </a:r>
            <a:r>
              <a:rPr lang="en-US" dirty="0" smtClean="0"/>
              <a:t> is extremely important for communication; it is vital for survival. </a:t>
            </a:r>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18</a:t>
            </a:fld>
            <a:endParaRPr lang="en-US"/>
          </a:p>
        </p:txBody>
      </p:sp>
    </p:spTree>
    <p:extLst>
      <p:ext uri="{BB962C8B-B14F-4D97-AF65-F5344CB8AC3E}">
        <p14:creationId xmlns="" xmlns:p14="http://schemas.microsoft.com/office/powerpoint/2010/main" val="193398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can also be used as an indicator of status. For example, in most companies the boss can interrupt progress to hold an impromptu meeting in the middle of the work day, yet the average worker would have to make an appointment to see the boss. </a:t>
            </a:r>
          </a:p>
          <a:p>
            <a:endParaRPr lang="en-US" dirty="0" smtClean="0"/>
          </a:p>
          <a:p>
            <a:pPr>
              <a:buNone/>
            </a:pPr>
            <a:r>
              <a:rPr lang="en-US" dirty="0" smtClean="0"/>
              <a:t> Across cultures, time perception plays a large role in the nonverbal communication process. </a:t>
            </a:r>
          </a:p>
          <a:p>
            <a:pPr>
              <a:buNone/>
            </a:pPr>
            <a:endParaRPr lang="en-US" dirty="0" smtClean="0"/>
          </a:p>
          <a:p>
            <a:pPr>
              <a:buNone/>
            </a:pPr>
            <a:r>
              <a:rPr lang="en-US" dirty="0" smtClean="0"/>
              <a:t>Time perceptions include punctuality, willingness to wait, and interactions. </a:t>
            </a:r>
          </a:p>
          <a:p>
            <a:pPr>
              <a:buNone/>
            </a:pPr>
            <a:endParaRPr lang="en-US" dirty="0" smtClean="0"/>
          </a:p>
          <a:p>
            <a:pPr>
              <a:buNone/>
            </a:pPr>
            <a:r>
              <a:rPr lang="en-US" dirty="0" smtClean="0"/>
              <a:t>The use of time can affect lifestyles, daily agendas, speed of speech, movements and how long people are willing to listen.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Sometimes nonverbal response contradicts verbal communication</a:t>
            </a:r>
            <a:r>
              <a:rPr lang="en-US" dirty="0" smtClean="0"/>
              <a:t> and hence affect the effectiveness of message.</a:t>
            </a:r>
          </a:p>
          <a:p>
            <a:endParaRPr lang="en-US" dirty="0"/>
          </a:p>
        </p:txBody>
      </p:sp>
      <p:sp>
        <p:nvSpPr>
          <p:cNvPr id="4" name="Slide Number Placeholder 3"/>
          <p:cNvSpPr>
            <a:spLocks noGrp="1"/>
          </p:cNvSpPr>
          <p:nvPr>
            <p:ph type="sldNum" sz="quarter" idx="10"/>
          </p:nvPr>
        </p:nvSpPr>
        <p:spPr/>
        <p:txBody>
          <a:bodyPr/>
          <a:lstStyle/>
          <a:p>
            <a:fld id="{0791C825-A8C1-4DCA-85B5-D047EEB4C5A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6</a:t>
            </a:fld>
            <a:endParaRPr lang="en-US"/>
          </a:p>
        </p:txBody>
      </p:sp>
    </p:spTree>
    <p:extLst>
      <p:ext uri="{BB962C8B-B14F-4D97-AF65-F5344CB8AC3E}">
        <p14:creationId xmlns="" xmlns:p14="http://schemas.microsoft.com/office/powerpoint/2010/main" val="213557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parts of our body can express many indications without any sound. Message can be transmitted with the help of our body movements which is called body language. Body language is a form of non-verbal communication, which consists of posture, gestures, facial expressions, eye movements etc.</a:t>
            </a:r>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Eye contact is an especially important type of nonverbal communication.</a:t>
            </a:r>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Gestures refers to visible bodily actions communicate particular messages which include movement of the hands, face, eyes, head or other parts of the body.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Common gestures include waving, pointing, etc. Culture-specific gestures that can be used as replacement for words, such as the hand wave used in western cultures for “hello” and “goodbye”.</a:t>
            </a:r>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Standing, sitting, lying, slouching (stand, move, or sit in a lazy, drooping way).</a:t>
            </a:r>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Consider differing cultural standards on what is attractive in dress and on what constitutes modesty. For example, seeing the dress of army officers, we can easily determine the job status.</a:t>
            </a:r>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
            </a:r>
            <a:r>
              <a:rPr lang="en-US" sz="1200" b="0" i="0" kern="1200" dirty="0" smtClean="0">
                <a:solidFill>
                  <a:schemeClr val="tx1"/>
                </a:solidFill>
                <a:effectLst/>
                <a:latin typeface="+mn-lt"/>
                <a:ea typeface="+mn-ea"/>
                <a:cs typeface="+mn-cs"/>
              </a:rPr>
              <a:t>roxemics has three fundamental areas: space, distance and territory.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Proxemics refers to how near people are to something or to other people. E. T. Hall coined the term of proxemics from the Latin root </a:t>
            </a:r>
            <a:r>
              <a:rPr lang="en-US" sz="1200" b="0" i="0" kern="1200" dirty="0" err="1" smtClean="0">
                <a:solidFill>
                  <a:schemeClr val="tx1"/>
                </a:solidFill>
                <a:effectLst/>
                <a:latin typeface="+mn-lt"/>
                <a:ea typeface="+mn-ea"/>
                <a:cs typeface="+mn-cs"/>
              </a:rPr>
              <a:t>prox</a:t>
            </a:r>
            <a:r>
              <a:rPr lang="en-US" sz="1200" b="0" i="0" kern="1200" dirty="0" smtClean="0">
                <a:solidFill>
                  <a:schemeClr val="tx1"/>
                </a:solidFill>
                <a:effectLst/>
                <a:latin typeface="+mn-lt"/>
                <a:ea typeface="+mn-ea"/>
                <a:cs typeface="+mn-cs"/>
              </a:rPr>
              <a:t>- and the suffix -emic as in "proximity" and "systemic". He defined it as the science that studies how people usually organize their space, their houses and the places where they work.</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Have you ever felt uncomfortable during a conversation because the other person was standing too close and invading your space? </a:t>
            </a:r>
          </a:p>
          <a:p>
            <a:endParaRPr lang="en-US" dirty="0"/>
          </a:p>
        </p:txBody>
      </p:sp>
      <p:sp>
        <p:nvSpPr>
          <p:cNvPr id="4" name="Slide Number Placeholder 3"/>
          <p:cNvSpPr>
            <a:spLocks noGrp="1"/>
          </p:cNvSpPr>
          <p:nvPr>
            <p:ph type="sldNum" sz="quarter" idx="10"/>
          </p:nvPr>
        </p:nvSpPr>
        <p:spPr/>
        <p:txBody>
          <a:bodyPr/>
          <a:lstStyle/>
          <a:p>
            <a:fld id="{EA540C36-A11C-4DB0-B891-29882A9A65C4}" type="slidenum">
              <a:rPr lang="en-US" smtClean="0"/>
              <a:pPr/>
              <a:t>14</a:t>
            </a:fld>
            <a:endParaRPr lang="en-US"/>
          </a:p>
        </p:txBody>
      </p:sp>
    </p:spTree>
    <p:extLst>
      <p:ext uri="{BB962C8B-B14F-4D97-AF65-F5344CB8AC3E}">
        <p14:creationId xmlns="" xmlns:p14="http://schemas.microsoft.com/office/powerpoint/2010/main" val="104913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43000" y="6324600"/>
            <a:ext cx="7854696" cy="6858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altLang="sk-SK" sz="1400" b="1" i="1" dirty="0" smtClean="0">
                <a:solidFill>
                  <a:schemeClr val="bg1"/>
                </a:solidFill>
                <a:latin typeface="Times New Roman" panose="02020603050405020304" pitchFamily="18" charset="0"/>
                <a:cs typeface="Times New Roman" panose="02020603050405020304" pitchFamily="18" charset="0"/>
              </a:rPr>
              <a:t>Resource person: Asma Mushtaq </a:t>
            </a:r>
            <a:endParaRPr lang="en-US" sz="1400" i="1" dirty="0">
              <a:solidFill>
                <a:schemeClr val="bg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p:txBody>
          <a:bodyPr>
            <a:normAutofit/>
          </a:bodyPr>
          <a:lstStyle/>
          <a:p>
            <a:pPr algn="l"/>
            <a:r>
              <a:rPr lang="en-US" altLang="sk-SK" dirty="0" smtClean="0">
                <a:solidFill>
                  <a:schemeClr val="bg1"/>
                </a:solidFill>
              </a:rPr>
              <a:t>Non verbal </a:t>
            </a:r>
            <a:r>
              <a:rPr lang="sk-SK" altLang="sk-SK" dirty="0" smtClean="0">
                <a:solidFill>
                  <a:schemeClr val="bg1"/>
                </a:solidFill>
              </a:rPr>
              <a:t>Communication</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44880"/>
            <a:ext cx="8610600" cy="4389120"/>
          </a:xfrm>
        </p:spPr>
        <p:txBody>
          <a:bodyPr>
            <a:normAutofit lnSpcReduction="10000"/>
          </a:bodyPr>
          <a:lstStyle/>
          <a:p>
            <a:pPr>
              <a:buFont typeface="Courier New" pitchFamily="49" charset="0"/>
              <a:buChar char="o"/>
            </a:pPr>
            <a:r>
              <a:rPr lang="en-US" sz="2400" b="1" dirty="0" smtClean="0"/>
              <a:t>Gestures</a:t>
            </a:r>
          </a:p>
          <a:p>
            <a:pPr marL="0" indent="0">
              <a:buNone/>
            </a:pPr>
            <a:r>
              <a:rPr lang="en-US" sz="2400" dirty="0" smtClean="0"/>
              <a:t>Gestures refers to visible bodily actions  that communicate particular message . </a:t>
            </a:r>
          </a:p>
          <a:p>
            <a:pPr marL="0" indent="0">
              <a:buNone/>
            </a:pPr>
            <a:r>
              <a:rPr lang="en-US" sz="2400" dirty="0" smtClean="0"/>
              <a:t>We </a:t>
            </a:r>
            <a:r>
              <a:rPr lang="en-US" sz="2400" dirty="0"/>
              <a:t>wave, </a:t>
            </a:r>
            <a:r>
              <a:rPr lang="en-US" sz="2400" dirty="0" smtClean="0"/>
              <a:t> indicate, </a:t>
            </a:r>
            <a:r>
              <a:rPr lang="en-US" sz="2400" dirty="0"/>
              <a:t>folding arms </a:t>
            </a:r>
            <a:r>
              <a:rPr lang="en-US" sz="2400" dirty="0" smtClean="0"/>
              <a:t>and </a:t>
            </a:r>
            <a:r>
              <a:rPr lang="en-US" sz="2400" dirty="0"/>
              <a:t>use our hands when we’re arguing or speaking </a:t>
            </a:r>
            <a:r>
              <a:rPr lang="en-US" sz="2400" dirty="0" smtClean="0"/>
              <a:t>animatedly (</a:t>
            </a:r>
            <a:r>
              <a:rPr lang="en-US" sz="2400" dirty="0"/>
              <a:t>full of life, action, or spirit; </a:t>
            </a:r>
            <a:r>
              <a:rPr lang="en-US" sz="2400" dirty="0" smtClean="0"/>
              <a:t>lively)—expressing </a:t>
            </a:r>
            <a:r>
              <a:rPr lang="en-US" sz="2400" dirty="0"/>
              <a:t>ourselves with gestures often without thinking. </a:t>
            </a:r>
            <a:endParaRPr lang="en-US" sz="2400" dirty="0" smtClean="0"/>
          </a:p>
          <a:p>
            <a:pPr marL="0" indent="0">
              <a:buNone/>
            </a:pPr>
            <a:endParaRPr lang="en-US" sz="2400" dirty="0"/>
          </a:p>
          <a:p>
            <a:pPr marL="0" indent="0">
              <a:buNone/>
            </a:pPr>
            <a:r>
              <a:rPr lang="en-US" sz="2400" dirty="0" smtClean="0"/>
              <a:t>However</a:t>
            </a:r>
            <a:r>
              <a:rPr lang="en-US" sz="2400" dirty="0"/>
              <a:t>, the meaning of gestures can be very different across cultures and regions, so it’s important to be careful to avoid misinterpretation.</a:t>
            </a:r>
          </a:p>
        </p:txBody>
      </p:sp>
      <p:pic>
        <p:nvPicPr>
          <p:cNvPr id="3074" name="Picture 2"/>
          <p:cNvPicPr>
            <a:picLocks noChangeAspect="1" noChangeArrowheads="1"/>
          </p:cNvPicPr>
          <p:nvPr/>
        </p:nvPicPr>
        <p:blipFill>
          <a:blip r:embed="rId3" cstate="print"/>
          <a:srcRect l="25183" t="66667" r="33236" b="14583"/>
          <a:stretch>
            <a:fillRect/>
          </a:stretch>
        </p:blipFill>
        <p:spPr bwMode="auto">
          <a:xfrm>
            <a:off x="3124200" y="5105400"/>
            <a:ext cx="54102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C:\Documents and Settings\hstokes\Local Settings\Temporary Internet Files\Content.IE5\DIHZKCNT\MP900444098[1].jpg"/>
          <p:cNvPicPr>
            <a:picLocks noChangeAspect="1" noChangeArrowheads="1"/>
          </p:cNvPicPr>
          <p:nvPr/>
        </p:nvPicPr>
        <p:blipFill>
          <a:blip r:embed="rId4" cstate="print"/>
          <a:srcRect/>
          <a:stretch>
            <a:fillRect/>
          </a:stretch>
        </p:blipFill>
        <p:spPr bwMode="auto">
          <a:xfrm>
            <a:off x="457200" y="5410200"/>
            <a:ext cx="243840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46" name="Picture 2" descr="Image result for Gestures"/>
          <p:cNvPicPr>
            <a:picLocks noChangeAspect="1" noChangeArrowheads="1"/>
          </p:cNvPicPr>
          <p:nvPr/>
        </p:nvPicPr>
        <p:blipFill>
          <a:blip r:embed="rId5" cstate="print"/>
          <a:srcRect l="8397" r="3053" b="6202"/>
          <a:stretch>
            <a:fillRect/>
          </a:stretch>
        </p:blipFill>
        <p:spPr bwMode="auto">
          <a:xfrm>
            <a:off x="6858000" y="76200"/>
            <a:ext cx="2209800" cy="1152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48" name="Picture 4" descr="Image result for Gestures"/>
          <p:cNvPicPr>
            <a:picLocks noChangeAspect="1" noChangeArrowheads="1"/>
          </p:cNvPicPr>
          <p:nvPr/>
        </p:nvPicPr>
        <p:blipFill>
          <a:blip r:embed="rId6" cstate="print"/>
          <a:srcRect l="29333" r="6667"/>
          <a:stretch>
            <a:fillRect/>
          </a:stretch>
        </p:blipFill>
        <p:spPr bwMode="auto">
          <a:xfrm>
            <a:off x="4876800" y="76200"/>
            <a:ext cx="182880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50" name="Picture 6" descr="Image result for Gestures"/>
          <p:cNvPicPr>
            <a:picLocks noChangeAspect="1" noChangeArrowheads="1"/>
          </p:cNvPicPr>
          <p:nvPr/>
        </p:nvPicPr>
        <p:blipFill>
          <a:blip r:embed="rId7" cstate="print"/>
          <a:srcRect l="8000" t="32000" r="18000" b="29000"/>
          <a:stretch>
            <a:fillRect/>
          </a:stretch>
        </p:blipFill>
        <p:spPr bwMode="auto">
          <a:xfrm>
            <a:off x="2362200" y="76200"/>
            <a:ext cx="236220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40080"/>
            <a:ext cx="8229600" cy="4389120"/>
          </a:xfrm>
        </p:spPr>
        <p:txBody>
          <a:bodyPr>
            <a:normAutofit lnSpcReduction="10000"/>
          </a:bodyPr>
          <a:lstStyle/>
          <a:p>
            <a:pPr>
              <a:buFont typeface="Courier New" pitchFamily="49" charset="0"/>
              <a:buChar char="o"/>
            </a:pPr>
            <a:r>
              <a:rPr lang="en-US" b="1" dirty="0" smtClean="0"/>
              <a:t>Posture or Body Orientation</a:t>
            </a:r>
          </a:p>
          <a:p>
            <a:pPr>
              <a:buNone/>
            </a:pPr>
            <a:r>
              <a:rPr lang="en-US" dirty="0" smtClean="0"/>
              <a:t>Posture indicates the position in </a:t>
            </a:r>
          </a:p>
          <a:p>
            <a:pPr>
              <a:buNone/>
            </a:pPr>
            <a:r>
              <a:rPr lang="en-US" dirty="0" smtClean="0"/>
              <a:t>which we  hold the body when </a:t>
            </a:r>
          </a:p>
          <a:p>
            <a:pPr>
              <a:buNone/>
            </a:pPr>
            <a:r>
              <a:rPr lang="en-US" dirty="0" smtClean="0"/>
              <a:t>standing or sitting. </a:t>
            </a:r>
          </a:p>
          <a:p>
            <a:pPr marL="0" indent="0">
              <a:buNone/>
            </a:pPr>
            <a:r>
              <a:rPr lang="en-US" dirty="0" smtClean="0"/>
              <a:t>It conveys your feelings and attitudes.</a:t>
            </a:r>
          </a:p>
          <a:p>
            <a:pPr marL="0" indent="0">
              <a:buNone/>
            </a:pPr>
            <a:endParaRPr lang="en-US" dirty="0"/>
          </a:p>
          <a:p>
            <a:pPr marL="0" indent="0">
              <a:buNone/>
            </a:pPr>
            <a:r>
              <a:rPr lang="en-US" dirty="0"/>
              <a:t>Consider how your perceptions of people are affected by the way they sit, walk, stand, or hold their head. The way you move and carry yourself communicates a wealth of information to the world. </a:t>
            </a:r>
          </a:p>
        </p:txBody>
      </p:sp>
      <p:pic>
        <p:nvPicPr>
          <p:cNvPr id="4098" name="Picture 2"/>
          <p:cNvPicPr>
            <a:picLocks noChangeAspect="1" noChangeArrowheads="1"/>
          </p:cNvPicPr>
          <p:nvPr/>
        </p:nvPicPr>
        <p:blipFill>
          <a:blip r:embed="rId3" cstate="print"/>
          <a:srcRect l="21084" t="55208" r="20351" b="10417"/>
          <a:stretch>
            <a:fillRect/>
          </a:stretch>
        </p:blipFill>
        <p:spPr bwMode="auto">
          <a:xfrm>
            <a:off x="474617" y="4876800"/>
            <a:ext cx="7620000" cy="1752600"/>
          </a:xfrm>
          <a:prstGeom prst="rect">
            <a:avLst/>
          </a:prstGeom>
          <a:noFill/>
          <a:ln w="9525">
            <a:noFill/>
            <a:miter lim="800000"/>
            <a:headEnd/>
            <a:tailEnd/>
          </a:ln>
        </p:spPr>
      </p:pic>
      <p:pic>
        <p:nvPicPr>
          <p:cNvPr id="30722" name="Picture 2" descr="Image result for Posture and Body Orientation"/>
          <p:cNvPicPr>
            <a:picLocks noChangeAspect="1" noChangeArrowheads="1"/>
          </p:cNvPicPr>
          <p:nvPr/>
        </p:nvPicPr>
        <p:blipFill>
          <a:blip r:embed="rId4" cstate="print"/>
          <a:srcRect/>
          <a:stretch>
            <a:fillRect/>
          </a:stretch>
        </p:blipFill>
        <p:spPr bwMode="auto">
          <a:xfrm>
            <a:off x="5562600" y="0"/>
            <a:ext cx="3581400" cy="2438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a:bodyPr>
          <a:lstStyle/>
          <a:p>
            <a:pPr>
              <a:buFont typeface="Courier New" pitchFamily="49" charset="0"/>
              <a:buChar char="o"/>
            </a:pPr>
            <a:r>
              <a:rPr lang="en-US" b="1" dirty="0" smtClean="0"/>
              <a:t>Appearance and dress</a:t>
            </a:r>
          </a:p>
          <a:p>
            <a:pPr>
              <a:buNone/>
            </a:pPr>
            <a:r>
              <a:rPr lang="en-US" dirty="0" smtClean="0"/>
              <a:t>External appearances also play a vital role to communicate others. Our clothes/ dress provide a good visual signal to our interest, age, personality, and taste. </a:t>
            </a:r>
          </a:p>
          <a:p>
            <a:pPr>
              <a:buNone/>
            </a:pPr>
            <a:endParaRPr lang="en-US" dirty="0" smtClean="0"/>
          </a:p>
          <a:p>
            <a:pPr>
              <a:buNone/>
            </a:pPr>
            <a:r>
              <a:rPr lang="en-US" dirty="0" smtClean="0"/>
              <a:t>Our choice of color, clothing, hairstyles and other factors affecting appearance are also considered a means of nonverbal communication- can evoke different moods.</a:t>
            </a:r>
          </a:p>
          <a:p>
            <a:pPr>
              <a:buNone/>
            </a:pPr>
            <a:endParaRPr lang="en-US" dirty="0" smtClean="0"/>
          </a:p>
          <a:p>
            <a:endParaRPr lang="en-US" dirty="0"/>
          </a:p>
        </p:txBody>
      </p:sp>
      <p:pic>
        <p:nvPicPr>
          <p:cNvPr id="1026" name="Picture 2" descr="Image result for Appearance and dress"/>
          <p:cNvPicPr>
            <a:picLocks noChangeAspect="1" noChangeArrowheads="1"/>
          </p:cNvPicPr>
          <p:nvPr/>
        </p:nvPicPr>
        <p:blipFill>
          <a:blip r:embed="rId3" cstate="print"/>
          <a:srcRect/>
          <a:stretch>
            <a:fillRect/>
          </a:stretch>
        </p:blipFill>
        <p:spPr bwMode="auto">
          <a:xfrm>
            <a:off x="838200" y="76200"/>
            <a:ext cx="7162800" cy="15239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229600" cy="2667000"/>
          </a:xfrm>
        </p:spPr>
        <p:txBody>
          <a:bodyPr/>
          <a:lstStyle/>
          <a:p>
            <a:pPr>
              <a:buFont typeface="Courier New" pitchFamily="49" charset="0"/>
              <a:buChar char="o"/>
            </a:pPr>
            <a:r>
              <a:rPr lang="en-US" b="1" dirty="0" smtClean="0"/>
              <a:t>Silence</a:t>
            </a:r>
            <a:endParaRPr lang="en-US" dirty="0" smtClean="0"/>
          </a:p>
          <a:p>
            <a:pPr>
              <a:buNone/>
            </a:pPr>
            <a:r>
              <a:rPr lang="en-US" dirty="0" smtClean="0"/>
              <a:t>Silence is another form of non-verbal communication which expresses the positive or negative meanings of particular message. In a classroom, silence indicates that students are listening carefully and attentively.</a:t>
            </a:r>
          </a:p>
          <a:p>
            <a:endParaRPr lang="en-US" dirty="0"/>
          </a:p>
        </p:txBody>
      </p:sp>
      <p:pic>
        <p:nvPicPr>
          <p:cNvPr id="46082" name="Picture 2" descr="Image result for Silence"/>
          <p:cNvPicPr>
            <a:picLocks noChangeAspect="1" noChangeArrowheads="1"/>
          </p:cNvPicPr>
          <p:nvPr/>
        </p:nvPicPr>
        <p:blipFill>
          <a:blip r:embed="rId2" cstate="print"/>
          <a:srcRect/>
          <a:stretch>
            <a:fillRect/>
          </a:stretch>
        </p:blipFill>
        <p:spPr bwMode="auto">
          <a:xfrm>
            <a:off x="228600" y="3200400"/>
            <a:ext cx="2743200" cy="1219200"/>
          </a:xfrm>
          <a:prstGeom prst="rect">
            <a:avLst/>
          </a:prstGeom>
          <a:noFill/>
        </p:spPr>
      </p:pic>
      <p:pic>
        <p:nvPicPr>
          <p:cNvPr id="46084" name="Picture 4" descr="Related image"/>
          <p:cNvPicPr>
            <a:picLocks noChangeAspect="1" noChangeArrowheads="1"/>
          </p:cNvPicPr>
          <p:nvPr/>
        </p:nvPicPr>
        <p:blipFill>
          <a:blip r:embed="rId3" cstate="print"/>
          <a:srcRect/>
          <a:stretch>
            <a:fillRect/>
          </a:stretch>
        </p:blipFill>
        <p:spPr bwMode="auto">
          <a:xfrm>
            <a:off x="3200400" y="3200400"/>
            <a:ext cx="2438400" cy="1219200"/>
          </a:xfrm>
          <a:prstGeom prst="rect">
            <a:avLst/>
          </a:prstGeom>
          <a:noFill/>
        </p:spPr>
      </p:pic>
      <p:pic>
        <p:nvPicPr>
          <p:cNvPr id="46086" name="Picture 6" descr="Image result for Silence of human"/>
          <p:cNvPicPr>
            <a:picLocks noChangeAspect="1" noChangeArrowheads="1"/>
          </p:cNvPicPr>
          <p:nvPr/>
        </p:nvPicPr>
        <p:blipFill>
          <a:blip r:embed="rId4" cstate="print"/>
          <a:srcRect/>
          <a:stretch>
            <a:fillRect/>
          </a:stretch>
        </p:blipFill>
        <p:spPr bwMode="auto">
          <a:xfrm>
            <a:off x="5867400" y="2971800"/>
            <a:ext cx="2971800" cy="3200400"/>
          </a:xfrm>
          <a:prstGeom prst="rect">
            <a:avLst/>
          </a:prstGeom>
          <a:noFill/>
        </p:spPr>
      </p:pic>
      <p:pic>
        <p:nvPicPr>
          <p:cNvPr id="46088" name="Picture 8" descr="Image result for Silence of human"/>
          <p:cNvPicPr>
            <a:picLocks noChangeAspect="1" noChangeArrowheads="1"/>
          </p:cNvPicPr>
          <p:nvPr/>
        </p:nvPicPr>
        <p:blipFill>
          <a:blip r:embed="rId5" cstate="print"/>
          <a:srcRect/>
          <a:stretch>
            <a:fillRect/>
          </a:stretch>
        </p:blipFill>
        <p:spPr bwMode="auto">
          <a:xfrm>
            <a:off x="381000" y="4648200"/>
            <a:ext cx="5105400" cy="1676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5791200"/>
          </a:xfrm>
        </p:spPr>
        <p:txBody>
          <a:bodyPr>
            <a:normAutofit/>
          </a:bodyPr>
          <a:lstStyle/>
          <a:p>
            <a:pPr>
              <a:buNone/>
            </a:pPr>
            <a:r>
              <a:rPr lang="en-US" sz="2200" b="1" dirty="0" smtClean="0"/>
              <a:t>2. </a:t>
            </a:r>
            <a:r>
              <a:rPr lang="en-US" sz="2200" b="1" dirty="0" err="1" smtClean="0"/>
              <a:t>Proxemics</a:t>
            </a:r>
            <a:endParaRPr lang="en-US" sz="2200" b="1" dirty="0"/>
          </a:p>
          <a:p>
            <a:pPr marL="0" indent="0">
              <a:buNone/>
            </a:pPr>
            <a:r>
              <a:rPr lang="en-US" sz="2200" dirty="0" smtClean="0"/>
              <a:t> </a:t>
            </a:r>
            <a:r>
              <a:rPr lang="en-US" sz="2400" dirty="0" smtClean="0"/>
              <a:t>Also known as personal space.</a:t>
            </a:r>
          </a:p>
          <a:p>
            <a:pPr marL="0" indent="0">
              <a:buNone/>
            </a:pPr>
            <a:r>
              <a:rPr lang="en-US" sz="2400" dirty="0" smtClean="0"/>
              <a:t> </a:t>
            </a:r>
            <a:r>
              <a:rPr lang="en-US" sz="2400" dirty="0" err="1" smtClean="0"/>
              <a:t>Proxemics</a:t>
            </a:r>
            <a:r>
              <a:rPr lang="en-US" sz="2400" dirty="0" smtClean="0"/>
              <a:t> is the distance </a:t>
            </a:r>
          </a:p>
          <a:p>
            <a:pPr marL="0" indent="0">
              <a:buNone/>
            </a:pPr>
            <a:r>
              <a:rPr lang="en-US" sz="2400" dirty="0" smtClean="0"/>
              <a:t>we maintain when we interact with other people. </a:t>
            </a:r>
          </a:p>
          <a:p>
            <a:endParaRPr lang="en-US" sz="2400" dirty="0"/>
          </a:p>
          <a:p>
            <a:pPr marL="0" indent="0">
              <a:buNone/>
            </a:pPr>
            <a:r>
              <a:rPr lang="en-US" sz="2400" dirty="0" smtClean="0"/>
              <a:t>The physical distance between you and others signals your level of intimacy and comfort. If someone you don’t know stand too close, you will probably begin to feel uncomfortable.</a:t>
            </a:r>
          </a:p>
          <a:p>
            <a:pPr marL="0" indent="0">
              <a:buNone/>
            </a:pPr>
            <a:endParaRPr lang="en-US" sz="2400" dirty="0" smtClean="0"/>
          </a:p>
          <a:p>
            <a:pPr marL="0" indent="0">
              <a:buNone/>
            </a:pPr>
            <a:r>
              <a:rPr lang="en-US" sz="2400" dirty="0" smtClean="0"/>
              <a:t>We </a:t>
            </a:r>
            <a:r>
              <a:rPr lang="en-US" sz="2400" dirty="0"/>
              <a:t>all have a need for physical space, although that need differs depending on the culture, the situation, and the closeness of the relationship. </a:t>
            </a:r>
            <a:endParaRPr lang="en-US" sz="2400" dirty="0" smtClean="0"/>
          </a:p>
          <a:p>
            <a:pPr marL="0" indent="0">
              <a:buNone/>
            </a:pPr>
            <a:endParaRPr lang="en-US" sz="2200" dirty="0"/>
          </a:p>
        </p:txBody>
      </p:sp>
      <p:pic>
        <p:nvPicPr>
          <p:cNvPr id="29698" name="Picture 2" descr="Image result for Proxemics"/>
          <p:cNvPicPr>
            <a:picLocks noChangeAspect="1" noChangeArrowheads="1"/>
          </p:cNvPicPr>
          <p:nvPr/>
        </p:nvPicPr>
        <p:blipFill>
          <a:blip r:embed="rId3" cstate="print"/>
          <a:srcRect/>
          <a:stretch>
            <a:fillRect/>
          </a:stretch>
        </p:blipFill>
        <p:spPr bwMode="auto">
          <a:xfrm>
            <a:off x="7239001" y="152400"/>
            <a:ext cx="18288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0" name="Picture 4" descr="Image result for Proxemics"/>
          <p:cNvPicPr>
            <a:picLocks noChangeAspect="1" noChangeArrowheads="1"/>
          </p:cNvPicPr>
          <p:nvPr/>
        </p:nvPicPr>
        <p:blipFill>
          <a:blip r:embed="rId4" cstate="print"/>
          <a:srcRect/>
          <a:stretch>
            <a:fillRect/>
          </a:stretch>
        </p:blipFill>
        <p:spPr bwMode="auto">
          <a:xfrm>
            <a:off x="4977211" y="228600"/>
            <a:ext cx="2033189"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2" name="Picture 6" descr="Image result for Proxemics"/>
          <p:cNvPicPr>
            <a:picLocks noChangeAspect="1" noChangeArrowheads="1"/>
          </p:cNvPicPr>
          <p:nvPr/>
        </p:nvPicPr>
        <p:blipFill>
          <a:blip r:embed="rId5" cstate="print"/>
          <a:srcRect l="5342" t="6522" r="5175" b="9783"/>
          <a:stretch>
            <a:fillRect/>
          </a:stretch>
        </p:blipFill>
        <p:spPr bwMode="auto">
          <a:xfrm>
            <a:off x="457200" y="152400"/>
            <a:ext cx="43434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ClrTx/>
              <a:buSzTx/>
              <a:buFont typeface="Courier New" pitchFamily="49" charset="0"/>
              <a:buChar char="o"/>
              <a:defRPr/>
            </a:pPr>
            <a:r>
              <a:rPr lang="en-US" sz="2800" b="1" dirty="0" smtClean="0"/>
              <a:t> Public Space (12 Feet or More)</a:t>
            </a:r>
          </a:p>
          <a:p>
            <a:pPr fontAlgn="base">
              <a:buFont typeface="Courier New" pitchFamily="49" charset="0"/>
              <a:buChar char="o"/>
            </a:pPr>
            <a:r>
              <a:rPr lang="en-US" sz="2800" b="1" dirty="0" smtClean="0"/>
              <a:t>Social Space (4–12 Feet)</a:t>
            </a:r>
          </a:p>
          <a:p>
            <a:pPr fontAlgn="base">
              <a:buFont typeface="Courier New" pitchFamily="49" charset="0"/>
              <a:buChar char="o"/>
            </a:pPr>
            <a:r>
              <a:rPr lang="en-US" sz="2800" b="1" dirty="0" smtClean="0"/>
              <a:t>Personal Space- </a:t>
            </a:r>
            <a:r>
              <a:rPr lang="en-US" sz="2800" dirty="0" smtClean="0"/>
              <a:t>informal, relaxed</a:t>
            </a:r>
            <a:r>
              <a:rPr lang="en-US" sz="2800" b="1" dirty="0" smtClean="0"/>
              <a:t> (1.5–4 Feet)</a:t>
            </a:r>
          </a:p>
          <a:p>
            <a:pPr fontAlgn="base">
              <a:buFont typeface="Courier New" pitchFamily="49" charset="0"/>
              <a:buChar char="o"/>
            </a:pPr>
            <a:r>
              <a:rPr lang="en-US" sz="2800" b="1" dirty="0" smtClean="0"/>
              <a:t>Intimate Space-</a:t>
            </a:r>
            <a:r>
              <a:rPr lang="en-US" sz="2800" dirty="0" smtClean="0"/>
              <a:t> friendly, close:</a:t>
            </a:r>
            <a:r>
              <a:rPr lang="en-US" sz="2800" b="1" dirty="0" smtClean="0"/>
              <a:t> </a:t>
            </a:r>
            <a:r>
              <a:rPr lang="en-US" sz="2800" dirty="0" smtClean="0"/>
              <a:t>As we breach the invisible line that is 1.5 feet from our body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63880"/>
            <a:ext cx="8229600" cy="5989320"/>
          </a:xfrm>
        </p:spPr>
        <p:txBody>
          <a:bodyPr>
            <a:normAutofit fontScale="92500" lnSpcReduction="10000"/>
          </a:bodyPr>
          <a:lstStyle/>
          <a:p>
            <a:pPr>
              <a:buNone/>
            </a:pPr>
            <a:r>
              <a:rPr lang="en-US" b="1" dirty="0" smtClean="0"/>
              <a:t>3. Paralinguistic/ </a:t>
            </a:r>
            <a:r>
              <a:rPr lang="en-US" b="1" dirty="0"/>
              <a:t>vocalics (paralanguage),</a:t>
            </a:r>
            <a:endParaRPr lang="en-US" b="1" dirty="0" smtClean="0"/>
          </a:p>
          <a:p>
            <a:pPr marL="0" indent="0">
              <a:buNone/>
            </a:pPr>
            <a:r>
              <a:rPr lang="en-US" dirty="0" smtClean="0"/>
              <a:t>It’s </a:t>
            </a:r>
            <a:r>
              <a:rPr lang="en-US" dirty="0"/>
              <a:t>not just what you say, it’s </a:t>
            </a:r>
            <a:r>
              <a:rPr lang="en-US" b="1" i="1" dirty="0"/>
              <a:t>how</a:t>
            </a:r>
            <a:r>
              <a:rPr lang="en-US" b="1" dirty="0"/>
              <a:t> </a:t>
            </a:r>
            <a:r>
              <a:rPr lang="en-US" dirty="0"/>
              <a:t>you say it</a:t>
            </a:r>
            <a:r>
              <a:rPr lang="en-US" dirty="0" smtClean="0"/>
              <a:t>.</a:t>
            </a:r>
          </a:p>
          <a:p>
            <a:pPr marL="0" indent="0">
              <a:buNone/>
            </a:pPr>
            <a:r>
              <a:rPr lang="en-US" dirty="0" smtClean="0"/>
              <a:t> </a:t>
            </a:r>
            <a:r>
              <a:rPr lang="en-US" dirty="0"/>
              <a:t>When we speak, other people “read” our voices in addition to listening to our words. </a:t>
            </a:r>
            <a:endParaRPr lang="en-US" dirty="0" smtClean="0"/>
          </a:p>
          <a:p>
            <a:r>
              <a:rPr lang="en-US" dirty="0" smtClean="0"/>
              <a:t>Tone</a:t>
            </a:r>
            <a:endParaRPr lang="en-US" dirty="0"/>
          </a:p>
          <a:p>
            <a:r>
              <a:rPr lang="en-US" dirty="0" smtClean="0"/>
              <a:t> </a:t>
            </a:r>
            <a:r>
              <a:rPr lang="en-US" dirty="0"/>
              <a:t>Pitch: </a:t>
            </a:r>
            <a:r>
              <a:rPr lang="en-US" dirty="0" smtClean="0"/>
              <a:t>(highness or lowness of tone)</a:t>
            </a:r>
            <a:endParaRPr lang="en-US" dirty="0"/>
          </a:p>
          <a:p>
            <a:r>
              <a:rPr lang="en-US" dirty="0" smtClean="0"/>
              <a:t> </a:t>
            </a:r>
            <a:r>
              <a:rPr lang="en-US" dirty="0"/>
              <a:t>Rhythm: </a:t>
            </a:r>
            <a:r>
              <a:rPr lang="en-US" dirty="0" smtClean="0"/>
              <a:t>Speed</a:t>
            </a:r>
          </a:p>
          <a:p>
            <a:r>
              <a:rPr lang="en-US" dirty="0" smtClean="0"/>
              <a:t>Quality (pleasing or unpleasant sound).</a:t>
            </a:r>
          </a:p>
          <a:p>
            <a:r>
              <a:rPr lang="en-US" dirty="0" smtClean="0"/>
              <a:t>Sounds that convey understanding, such as “</a:t>
            </a:r>
            <a:r>
              <a:rPr lang="en-US" dirty="0" err="1" smtClean="0"/>
              <a:t>uff</a:t>
            </a:r>
            <a:r>
              <a:rPr lang="en-US" dirty="0" smtClean="0"/>
              <a:t>” and “hmm”, “UN-huh”, “</a:t>
            </a:r>
            <a:r>
              <a:rPr lang="en-US" dirty="0" err="1" smtClean="0"/>
              <a:t>shh</a:t>
            </a:r>
            <a:r>
              <a:rPr lang="en-US" dirty="0" smtClean="0"/>
              <a:t>”, ooh.</a:t>
            </a:r>
          </a:p>
          <a:p>
            <a:pPr marL="0" indent="0">
              <a:buNone/>
            </a:pPr>
            <a:r>
              <a:rPr lang="en-US" dirty="0" smtClean="0"/>
              <a:t> </a:t>
            </a:r>
            <a:r>
              <a:rPr lang="en-US" dirty="0"/>
              <a:t>Affect the way people perceive your emotions</a:t>
            </a:r>
            <a:r>
              <a:rPr lang="en-US" dirty="0" smtClean="0"/>
              <a:t>.</a:t>
            </a:r>
          </a:p>
          <a:p>
            <a:pPr marL="0" indent="0">
              <a:buNone/>
            </a:pPr>
            <a:endParaRPr lang="en-US" dirty="0" smtClean="0"/>
          </a:p>
          <a:p>
            <a:pPr marL="0" indent="0">
              <a:buNone/>
            </a:pPr>
            <a:r>
              <a:rPr lang="en-US" dirty="0"/>
              <a:t>Think about how someone's tone of voice, for example, can indicate sarcasm </a:t>
            </a:r>
            <a:r>
              <a:rPr lang="en-US" dirty="0" smtClean="0"/>
              <a:t>(irony, mockery), </a:t>
            </a:r>
            <a:r>
              <a:rPr lang="en-US" dirty="0"/>
              <a:t>anger, affection, or confidence.</a:t>
            </a:r>
          </a:p>
          <a:p>
            <a:pPr marL="0" indent="0">
              <a:buNone/>
            </a:pPr>
            <a:endParaRPr lang="en-US" dirty="0"/>
          </a:p>
          <a:p>
            <a:pPr marL="0" indent="0">
              <a:buNone/>
            </a:pPr>
            <a:endParaRPr lang="en-US" dirty="0"/>
          </a:p>
        </p:txBody>
      </p:sp>
      <p:pic>
        <p:nvPicPr>
          <p:cNvPr id="5122" name="Picture 2"/>
          <p:cNvPicPr>
            <a:picLocks noChangeAspect="1" noChangeArrowheads="1"/>
          </p:cNvPicPr>
          <p:nvPr/>
        </p:nvPicPr>
        <p:blipFill>
          <a:blip r:embed="rId3" cstate="print"/>
          <a:srcRect l="54465" t="46875" r="20352" b="25000"/>
          <a:stretch>
            <a:fillRect/>
          </a:stretch>
        </p:blipFill>
        <p:spPr bwMode="auto">
          <a:xfrm>
            <a:off x="6781800" y="1828800"/>
            <a:ext cx="2057400" cy="17526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l="17857" r="16071"/>
          <a:stretch>
            <a:fillRect/>
          </a:stretch>
        </p:blipFill>
        <p:spPr bwMode="auto">
          <a:xfrm>
            <a:off x="7010400" y="76200"/>
            <a:ext cx="1981200" cy="1371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buNone/>
            </a:pPr>
            <a:r>
              <a:rPr lang="en-US" dirty="0" smtClean="0"/>
              <a:t>Vocal qualifiers (volume, pitch, rhythm, and tone etc)</a:t>
            </a:r>
            <a:r>
              <a:rPr lang="en-US" b="1" dirty="0" smtClean="0"/>
              <a:t> </a:t>
            </a:r>
          </a:p>
          <a:p>
            <a:pPr>
              <a:buNone/>
            </a:pPr>
            <a:endParaRPr lang="en-US" b="1" dirty="0" smtClean="0"/>
          </a:p>
          <a:p>
            <a:pPr>
              <a:buNone/>
            </a:pPr>
            <a:r>
              <a:rPr lang="en-US" b="1" dirty="0" smtClean="0"/>
              <a:t>Loudness </a:t>
            </a:r>
          </a:p>
          <a:p>
            <a:pPr>
              <a:buNone/>
            </a:pPr>
            <a:r>
              <a:rPr lang="en-US" dirty="0" smtClean="0"/>
              <a:t>indicates strength in Arabic cultures and softness indicates weakness; </a:t>
            </a:r>
          </a:p>
          <a:p>
            <a:pPr>
              <a:buNone/>
            </a:pPr>
            <a:endParaRPr lang="en-US" dirty="0" smtClean="0"/>
          </a:p>
          <a:p>
            <a:pPr>
              <a:buNone/>
            </a:pPr>
            <a:r>
              <a:rPr lang="en-US" dirty="0" smtClean="0"/>
              <a:t>indicates confidence and authority to the Germans; </a:t>
            </a:r>
          </a:p>
          <a:p>
            <a:pPr>
              <a:buNone/>
            </a:pPr>
            <a:endParaRPr lang="en-US" dirty="0" smtClean="0"/>
          </a:p>
          <a:p>
            <a:pPr>
              <a:buNone/>
            </a:pPr>
            <a:r>
              <a:rPr lang="en-US" dirty="0" smtClean="0"/>
              <a:t>indicates impoliteness to the Thai;</a:t>
            </a:r>
          </a:p>
          <a:p>
            <a:pPr>
              <a:buNone/>
            </a:pPr>
            <a:endParaRPr lang="en-US" dirty="0" smtClean="0"/>
          </a:p>
          <a:p>
            <a:pPr>
              <a:buNone/>
            </a:pPr>
            <a:r>
              <a:rPr lang="en-US" dirty="0" smtClean="0"/>
              <a:t> indicates loss of control to the Japanese. </a:t>
            </a:r>
          </a:p>
          <a:p>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72000"/>
          </a:xfrm>
        </p:spPr>
        <p:txBody>
          <a:bodyPr>
            <a:normAutofit fontScale="85000" lnSpcReduction="10000"/>
          </a:bodyPr>
          <a:lstStyle/>
          <a:p>
            <a:pPr>
              <a:buNone/>
            </a:pPr>
            <a:r>
              <a:rPr lang="en-US" sz="2800" b="1" dirty="0" smtClean="0"/>
              <a:t>4. </a:t>
            </a:r>
            <a:r>
              <a:rPr lang="en-US" sz="2800" b="1" dirty="0" err="1" smtClean="0"/>
              <a:t>Haptics</a:t>
            </a:r>
            <a:endParaRPr lang="en-US" dirty="0" smtClean="0"/>
          </a:p>
          <a:p>
            <a:pPr>
              <a:buNone/>
            </a:pPr>
            <a:r>
              <a:rPr lang="en-US" dirty="0" smtClean="0"/>
              <a:t>refers </a:t>
            </a:r>
            <a:r>
              <a:rPr lang="en-US" dirty="0"/>
              <a:t>to the ways in which people and animals communicate and interact via the sense of </a:t>
            </a:r>
            <a:r>
              <a:rPr lang="en-US" dirty="0" smtClean="0"/>
              <a:t>touch like hugs, holding hands etc.</a:t>
            </a:r>
            <a:r>
              <a:rPr lang="en-US" dirty="0"/>
              <a:t> </a:t>
            </a:r>
            <a:r>
              <a:rPr lang="en-US" dirty="0" smtClean="0"/>
              <a:t>The </a:t>
            </a:r>
            <a:r>
              <a:rPr lang="en-US" dirty="0"/>
              <a:t>sense of touch allows one to experience different sensations such as: pleasure, pain, heat, or </a:t>
            </a:r>
            <a:r>
              <a:rPr lang="en-US" dirty="0" smtClean="0"/>
              <a:t>cold.</a:t>
            </a:r>
          </a:p>
          <a:p>
            <a:pPr>
              <a:buNone/>
            </a:pPr>
            <a:endParaRPr lang="en-US" dirty="0" smtClean="0"/>
          </a:p>
          <a:p>
            <a:pPr>
              <a:buNone/>
            </a:pPr>
            <a:r>
              <a:rPr lang="en-US" dirty="0" smtClean="0"/>
              <a:t>Basic message of touch is to affect or control-protect, support and disapprove (i.e. hug, kiss, hit, kick)</a:t>
            </a:r>
          </a:p>
          <a:p>
            <a:pPr marL="0" indent="0">
              <a:buNone/>
            </a:pPr>
            <a:endParaRPr lang="en-US" dirty="0" smtClean="0"/>
          </a:p>
          <a:p>
            <a:pPr marL="0" indent="0">
              <a:buNone/>
            </a:pPr>
            <a:r>
              <a:rPr lang="en-US" dirty="0" smtClean="0"/>
              <a:t>We </a:t>
            </a:r>
            <a:r>
              <a:rPr lang="en-US" dirty="0"/>
              <a:t>communicate a great deal through touch. Think about the messages given by the following: a weak handshake, a timid tap on the shoulder, a </a:t>
            </a:r>
            <a:r>
              <a:rPr lang="en-US" dirty="0" smtClean="0"/>
              <a:t>warm </a:t>
            </a:r>
            <a:r>
              <a:rPr lang="en-US" dirty="0"/>
              <a:t>hug, a reassuring </a:t>
            </a:r>
            <a:r>
              <a:rPr lang="en-US" dirty="0" smtClean="0"/>
              <a:t>(encouraging, supportive) </a:t>
            </a:r>
            <a:r>
              <a:rPr lang="en-US" dirty="0"/>
              <a:t>slap on the back, a patronizing pat on the </a:t>
            </a:r>
            <a:r>
              <a:rPr lang="en-US" dirty="0" smtClean="0"/>
              <a:t>head</a:t>
            </a:r>
            <a:r>
              <a:rPr lang="en-US" dirty="0"/>
              <a:t> </a:t>
            </a:r>
            <a:r>
              <a:rPr lang="en-US" dirty="0" smtClean="0"/>
              <a:t>etc.</a:t>
            </a:r>
            <a:endParaRPr lang="en-US" b="1" dirty="0"/>
          </a:p>
          <a:p>
            <a:endParaRPr lang="en-US" b="1" dirty="0"/>
          </a:p>
          <a:p>
            <a:endParaRPr lang="en-US" dirty="0"/>
          </a:p>
        </p:txBody>
      </p:sp>
      <p:grpSp>
        <p:nvGrpSpPr>
          <p:cNvPr id="4" name="Group 3"/>
          <p:cNvGrpSpPr/>
          <p:nvPr/>
        </p:nvGrpSpPr>
        <p:grpSpPr>
          <a:xfrm>
            <a:off x="228600" y="171796"/>
            <a:ext cx="5257800" cy="1657004"/>
            <a:chOff x="457200" y="228600"/>
            <a:chExt cx="5257800" cy="1657004"/>
          </a:xfrm>
        </p:grpSpPr>
        <p:pic>
          <p:nvPicPr>
            <p:cNvPr id="1026" name="Picture 2" descr="holding hand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285404"/>
              <a:ext cx="16002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8" name="Picture 4" descr="hug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3600" y="285404"/>
              <a:ext cx="1981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30" name="Picture 6" descr="haptic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7200" y="228600"/>
              <a:ext cx="1676400" cy="163830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pSp>
      <p:pic>
        <p:nvPicPr>
          <p:cNvPr id="26626" name="Picture 2" descr="Image result for Haptics"/>
          <p:cNvPicPr>
            <a:picLocks noChangeAspect="1" noChangeArrowheads="1"/>
          </p:cNvPicPr>
          <p:nvPr/>
        </p:nvPicPr>
        <p:blipFill>
          <a:blip r:embed="rId6" cstate="print"/>
          <a:srcRect/>
          <a:stretch>
            <a:fillRect/>
          </a:stretch>
        </p:blipFill>
        <p:spPr bwMode="auto">
          <a:xfrm>
            <a:off x="5562600" y="76200"/>
            <a:ext cx="1905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28" name="Picture 4" descr="Image result for Haptics"/>
          <p:cNvPicPr>
            <a:picLocks noChangeAspect="1" noChangeArrowheads="1"/>
          </p:cNvPicPr>
          <p:nvPr/>
        </p:nvPicPr>
        <p:blipFill>
          <a:blip r:embed="rId7" cstate="print"/>
          <a:srcRect l="12000" t="16979" r="39333" b="5119"/>
          <a:stretch>
            <a:fillRect/>
          </a:stretch>
        </p:blipFill>
        <p:spPr bwMode="auto">
          <a:xfrm>
            <a:off x="7620000" y="76200"/>
            <a:ext cx="12954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70295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6019800"/>
          </a:xfrm>
        </p:spPr>
        <p:txBody>
          <a:bodyPr>
            <a:normAutofit lnSpcReduction="10000"/>
          </a:bodyPr>
          <a:lstStyle/>
          <a:p>
            <a:pPr>
              <a:buNone/>
            </a:pPr>
            <a:r>
              <a:rPr lang="en-US" sz="2800" b="1" dirty="0" smtClean="0"/>
              <a:t>5. </a:t>
            </a:r>
            <a:r>
              <a:rPr lang="en-US" sz="2800" b="1" dirty="0" err="1" smtClean="0"/>
              <a:t>Chronemics</a:t>
            </a:r>
            <a:r>
              <a:rPr lang="en-US" dirty="0" smtClean="0"/>
              <a:t> </a:t>
            </a:r>
            <a:r>
              <a:rPr lang="en-US" dirty="0"/>
              <a:t>is the study of the use of time in nonverbal communication</a:t>
            </a:r>
            <a:r>
              <a:rPr lang="en-US" dirty="0" smtClean="0"/>
              <a:t>. </a:t>
            </a:r>
            <a:r>
              <a:rPr lang="en-US" dirty="0" err="1" smtClean="0"/>
              <a:t>Chronemics</a:t>
            </a:r>
            <a:r>
              <a:rPr lang="en-US" dirty="0" smtClean="0"/>
              <a:t> is how we give meaning to time- communicate a lot of things to other as well as to us. </a:t>
            </a:r>
          </a:p>
          <a:p>
            <a:pPr>
              <a:buNone/>
            </a:pPr>
            <a:endParaRPr lang="en-US" dirty="0" smtClean="0"/>
          </a:p>
          <a:p>
            <a:pPr>
              <a:buNone/>
            </a:pPr>
            <a:r>
              <a:rPr lang="en-US" dirty="0" smtClean="0"/>
              <a:t> </a:t>
            </a:r>
            <a:r>
              <a:rPr lang="en-US" dirty="0"/>
              <a:t>The way that an individual would perceive and value time, structure our time and react </a:t>
            </a:r>
            <a:r>
              <a:rPr lang="en-US" dirty="0" smtClean="0"/>
              <a:t>to time. </a:t>
            </a:r>
          </a:p>
          <a:p>
            <a:pPr>
              <a:buNone/>
            </a:pPr>
            <a:endParaRPr lang="en-US" dirty="0" smtClean="0"/>
          </a:p>
          <a:p>
            <a:pPr>
              <a:buNone/>
            </a:pPr>
            <a:r>
              <a:rPr lang="en-US" dirty="0" smtClean="0"/>
              <a:t>For example, begin late in work everybody a worker can be considered as a man of carelessness but if a manager does it; we say it is a symbol of power. </a:t>
            </a:r>
          </a:p>
          <a:p>
            <a:pPr>
              <a:buNone/>
            </a:pPr>
            <a:endParaRPr lang="en-US" dirty="0" smtClean="0"/>
          </a:p>
          <a:p>
            <a:pPr>
              <a:buNone/>
            </a:pPr>
            <a:r>
              <a:rPr lang="en-US" dirty="0" smtClean="0"/>
              <a:t>We know, time can play a vital role to reduce tension, conflict among groups. It is said that- “Kill the time to delay the justice”.</a:t>
            </a:r>
          </a:p>
          <a:p>
            <a:pPr>
              <a:buNone/>
            </a:pPr>
            <a:endParaRPr lang="en-US" dirty="0" smtClean="0"/>
          </a:p>
          <a:p>
            <a:pPr>
              <a:buNone/>
            </a:pPr>
            <a:endParaRPr lang="en-US" dirty="0" smtClean="0"/>
          </a:p>
          <a:p>
            <a:pPr>
              <a:buNone/>
            </a:pPr>
            <a:endParaRPr lang="en-US" dirty="0"/>
          </a:p>
        </p:txBody>
      </p:sp>
    </p:spTree>
    <p:extLst>
      <p:ext uri="{BB962C8B-B14F-4D97-AF65-F5344CB8AC3E}">
        <p14:creationId xmlns="" xmlns:p14="http://schemas.microsoft.com/office/powerpoint/2010/main" val="296239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229600" cy="1066800"/>
          </a:xfrm>
        </p:spPr>
        <p:txBody>
          <a:bodyPr>
            <a:noAutofit/>
          </a:bodyPr>
          <a:lstStyle/>
          <a:p>
            <a:pPr algn="ctr"/>
            <a:r>
              <a:rPr lang="en-US" sz="4400" b="1" dirty="0" smtClean="0">
                <a:solidFill>
                  <a:schemeClr val="tx1"/>
                </a:solidFill>
                <a:latin typeface="Times New Roman" pitchFamily="18" charset="0"/>
                <a:cs typeface="Times New Roman" pitchFamily="18" charset="0"/>
              </a:rPr>
              <a:t>Types of Communication</a:t>
            </a:r>
            <a:br>
              <a:rPr lang="en-US" sz="4400" b="1" dirty="0" smtClean="0">
                <a:solidFill>
                  <a:schemeClr val="tx1"/>
                </a:solidFill>
                <a:latin typeface="Times New Roman" pitchFamily="18" charset="0"/>
                <a:cs typeface="Times New Roman" pitchFamily="18" charset="0"/>
              </a:rPr>
            </a:br>
            <a:endParaRPr lang="en-US" sz="44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389120"/>
          </a:xfrm>
        </p:spPr>
        <p:txBody>
          <a:bodyPr>
            <a:normAutofit fontScale="92500" lnSpcReduction="10000"/>
          </a:bodyPr>
          <a:lstStyle/>
          <a:p>
            <a:pPr marL="624078" lvl="0" indent="-514350">
              <a:buFont typeface="+mj-lt"/>
              <a:buAutoNum type="arabicPeriod"/>
            </a:pPr>
            <a:r>
              <a:rPr lang="en-US" dirty="0" smtClean="0"/>
              <a:t>Verbal Communication</a:t>
            </a:r>
          </a:p>
          <a:p>
            <a:pPr marL="624078" lvl="0" indent="-514350">
              <a:buFont typeface="+mj-lt"/>
              <a:buAutoNum type="arabicPeriod"/>
            </a:pPr>
            <a:r>
              <a:rPr lang="en-US" dirty="0" smtClean="0"/>
              <a:t>Nonverbal Communication</a:t>
            </a:r>
          </a:p>
          <a:p>
            <a:pPr marL="624078" lvl="0" indent="-514350">
              <a:buNone/>
            </a:pPr>
            <a:endParaRPr lang="en-US" dirty="0" smtClean="0"/>
          </a:p>
          <a:p>
            <a:pPr>
              <a:buFont typeface="Wingdings" pitchFamily="2" charset="2"/>
              <a:buChar char="Ø"/>
            </a:pPr>
            <a:r>
              <a:rPr lang="en-US" b="1" dirty="0" smtClean="0"/>
              <a:t> Verbal Communication</a:t>
            </a:r>
            <a:endParaRPr lang="en-US" dirty="0" smtClean="0"/>
          </a:p>
          <a:p>
            <a:pPr>
              <a:buNone/>
            </a:pPr>
            <a:r>
              <a:rPr lang="en-US" dirty="0" smtClean="0"/>
              <a:t>Verbal communication refers to the form of communication in which message is transmitted verbally; communication is done by word of mouth and a piece of writing.  </a:t>
            </a:r>
          </a:p>
          <a:p>
            <a:pPr>
              <a:buNone/>
            </a:pPr>
            <a:endParaRPr lang="en-US" dirty="0" smtClean="0"/>
          </a:p>
          <a:p>
            <a:pPr>
              <a:buNone/>
            </a:pPr>
            <a:r>
              <a:rPr lang="en-US" dirty="0" smtClean="0"/>
              <a:t>So </a:t>
            </a:r>
            <a:r>
              <a:rPr lang="en-US" b="1" dirty="0" smtClean="0"/>
              <a:t>Verbal Communication</a:t>
            </a:r>
            <a:r>
              <a:rPr lang="en-US" dirty="0" smtClean="0"/>
              <a:t> is further divided into:</a:t>
            </a:r>
            <a:endParaRPr lang="en-US" sz="2400" dirty="0" smtClean="0"/>
          </a:p>
          <a:p>
            <a:pPr lvl="1"/>
            <a:r>
              <a:rPr lang="en-US" sz="2800" dirty="0" smtClean="0"/>
              <a:t>Oral Communication</a:t>
            </a:r>
            <a:endParaRPr lang="en-US" dirty="0" smtClean="0"/>
          </a:p>
          <a:p>
            <a:pPr lvl="1"/>
            <a:r>
              <a:rPr lang="en-US" sz="2800" dirty="0" smtClean="0"/>
              <a:t>Written Communication</a:t>
            </a:r>
          </a:p>
          <a:p>
            <a:pPr marL="624078" lvl="0" indent="-514350">
              <a:buNone/>
            </a:pPr>
            <a:endParaRPr lang="en-US" dirty="0" smtClean="0"/>
          </a:p>
          <a:p>
            <a:pPr marL="624078" indent="-514350">
              <a:buNone/>
            </a:pPr>
            <a:endParaRPr lang="en-US" dirty="0" smtClean="0"/>
          </a:p>
          <a:p>
            <a:pPr>
              <a:buNone/>
            </a:pPr>
            <a:endParaRPr lang="en-US" dirty="0"/>
          </a:p>
        </p:txBody>
      </p:sp>
      <p:pic>
        <p:nvPicPr>
          <p:cNvPr id="40964" name="Picture 4" descr="Image result for informal communication"/>
          <p:cNvPicPr>
            <a:picLocks noChangeAspect="1" noChangeArrowheads="1"/>
          </p:cNvPicPr>
          <p:nvPr/>
        </p:nvPicPr>
        <p:blipFill>
          <a:blip r:embed="rId2" cstate="print"/>
          <a:srcRect/>
          <a:stretch>
            <a:fillRect/>
          </a:stretch>
        </p:blipFill>
        <p:spPr bwMode="auto">
          <a:xfrm>
            <a:off x="6477000" y="1143000"/>
            <a:ext cx="2514600" cy="1981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486400"/>
          </a:xfrm>
        </p:spPr>
        <p:txBody>
          <a:bodyPr>
            <a:normAutofit/>
          </a:bodyPr>
          <a:lstStyle/>
          <a:p>
            <a:pPr>
              <a:buFont typeface="Courier New" pitchFamily="49" charset="0"/>
              <a:buChar char="o"/>
            </a:pPr>
            <a:r>
              <a:rPr lang="en-US" b="1" i="1" dirty="0" smtClean="0"/>
              <a:t> Oral Communication</a:t>
            </a:r>
            <a:endParaRPr lang="en-US" sz="2400" dirty="0" smtClean="0"/>
          </a:p>
          <a:p>
            <a:pPr>
              <a:buNone/>
            </a:pPr>
            <a:r>
              <a:rPr lang="en-US" i="1" dirty="0" smtClean="0"/>
              <a:t>In oral communication, Spoken words are used. It includes face-to-face conversations, speech, telephonic conversation, video, radio, television, voice over internet. </a:t>
            </a:r>
          </a:p>
          <a:p>
            <a:pPr>
              <a:buNone/>
            </a:pPr>
            <a:endParaRPr lang="en-US" sz="2400" i="1" dirty="0" smtClean="0"/>
          </a:p>
          <a:p>
            <a:pPr>
              <a:buFont typeface="Courier New" pitchFamily="49" charset="0"/>
              <a:buChar char="o"/>
            </a:pPr>
            <a:r>
              <a:rPr lang="en-US" sz="2400" b="1" i="1" dirty="0" smtClean="0"/>
              <a:t> Written Communication</a:t>
            </a:r>
            <a:endParaRPr lang="en-US" sz="2400" dirty="0" smtClean="0"/>
          </a:p>
          <a:p>
            <a:pPr>
              <a:buNone/>
            </a:pPr>
            <a:r>
              <a:rPr lang="en-US" sz="2400" i="1" dirty="0" smtClean="0"/>
              <a:t>In written communication, written signs or symbols are used to communicate. A written message may be printed or hand written. In written communication message can be transmitted via email, letter, report, memo etc.</a:t>
            </a:r>
          </a:p>
          <a:p>
            <a:pPr>
              <a:buNone/>
            </a:pPr>
            <a:endParaRPr lang="en-US" sz="2400" dirty="0" smtClean="0"/>
          </a:p>
          <a:p>
            <a:endParaRPr lang="en-US" dirty="0" smtClean="0"/>
          </a:p>
          <a:p>
            <a:endParaRPr lang="en-US" b="1" dirty="0" smtClean="0"/>
          </a:p>
          <a:p>
            <a:endParaRPr lang="en-US" dirty="0"/>
          </a:p>
        </p:txBody>
      </p:sp>
      <p:pic>
        <p:nvPicPr>
          <p:cNvPr id="4" name="Picture 15" descr="truba"/>
          <p:cNvPicPr>
            <a:picLocks noChangeAspect="1" noChangeArrowheads="1"/>
          </p:cNvPicPr>
          <p:nvPr/>
        </p:nvPicPr>
        <p:blipFill>
          <a:blip r:embed="rId3" cstate="print"/>
          <a:srcRect/>
          <a:stretch>
            <a:fillRect/>
          </a:stretch>
        </p:blipFill>
        <p:spPr>
          <a:xfrm>
            <a:off x="5486400" y="0"/>
            <a:ext cx="3657600" cy="762000"/>
          </a:xfrm>
          <a:prstGeom prst="rect">
            <a:avLst/>
          </a:prstGeom>
          <a:noFill/>
        </p:spPr>
      </p:pic>
      <p:pic>
        <p:nvPicPr>
          <p:cNvPr id="5" name="Picture 2"/>
          <p:cNvPicPr>
            <a:picLocks noChangeAspect="1" noChangeArrowheads="1"/>
          </p:cNvPicPr>
          <p:nvPr/>
        </p:nvPicPr>
        <p:blipFill>
          <a:blip r:embed="rId4" cstate="print"/>
          <a:srcRect r="17391"/>
          <a:stretch>
            <a:fillRect/>
          </a:stretch>
        </p:blipFill>
        <p:spPr bwMode="auto">
          <a:xfrm>
            <a:off x="1143000" y="5562600"/>
            <a:ext cx="3200400" cy="762000"/>
          </a:xfrm>
          <a:prstGeom prst="rect">
            <a:avLst/>
          </a:prstGeom>
          <a:noFill/>
          <a:ln w="9525">
            <a:noFill/>
            <a:miter lim="800000"/>
            <a:headEnd/>
            <a:tailEnd/>
          </a:ln>
        </p:spPr>
      </p:pic>
      <p:pic>
        <p:nvPicPr>
          <p:cNvPr id="6" name="Picture 1"/>
          <p:cNvPicPr>
            <a:picLocks noChangeAspect="1" noChangeArrowheads="1"/>
          </p:cNvPicPr>
          <p:nvPr/>
        </p:nvPicPr>
        <p:blipFill>
          <a:blip r:embed="rId5" cstate="print"/>
          <a:srcRect/>
          <a:stretch>
            <a:fillRect/>
          </a:stretch>
        </p:blipFill>
        <p:spPr bwMode="auto">
          <a:xfrm>
            <a:off x="4572000" y="5410200"/>
            <a:ext cx="3505200" cy="857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066800"/>
          </a:xfrm>
        </p:spPr>
        <p:txBody>
          <a:bodyPr>
            <a:noAutofit/>
          </a:bodyPr>
          <a:lstStyle/>
          <a:p>
            <a:pPr lvl="0">
              <a:buFont typeface="Wingdings" pitchFamily="2" charset="2"/>
              <a:buChar char="Ø"/>
            </a:pPr>
            <a:r>
              <a:rPr lang="en-US" sz="3600" b="1" dirty="0" smtClean="0">
                <a:solidFill>
                  <a:schemeClr val="tx1"/>
                </a:solidFill>
                <a:latin typeface="Times New Roman" pitchFamily="18" charset="0"/>
                <a:cs typeface="Times New Roman" pitchFamily="18" charset="0"/>
              </a:rPr>
              <a:t> Nonverbal Communication</a:t>
            </a: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990600"/>
            <a:ext cx="5105400" cy="5562600"/>
          </a:xfrm>
        </p:spPr>
        <p:txBody>
          <a:bodyPr>
            <a:normAutofit lnSpcReduction="10000"/>
          </a:bodyPr>
          <a:lstStyle/>
          <a:p>
            <a:pPr>
              <a:buNone/>
            </a:pPr>
            <a:r>
              <a:rPr lang="en-US" dirty="0" smtClean="0"/>
              <a:t>Nonverbal communication </a:t>
            </a:r>
            <a:r>
              <a:rPr lang="en-US" sz="2800" dirty="0" smtClean="0"/>
              <a:t>(</a:t>
            </a:r>
            <a:r>
              <a:rPr lang="en-US" sz="2800" b="1" dirty="0" smtClean="0"/>
              <a:t>NVC</a:t>
            </a:r>
            <a:r>
              <a:rPr lang="en-US" sz="2800" dirty="0" smtClean="0"/>
              <a:t>) </a:t>
            </a:r>
            <a:r>
              <a:rPr lang="en-US" dirty="0" smtClean="0"/>
              <a:t>is the sending or receiving of wordless messages. </a:t>
            </a:r>
          </a:p>
          <a:p>
            <a:pPr>
              <a:buNone/>
            </a:pPr>
            <a:endParaRPr lang="en-US" dirty="0" smtClean="0"/>
          </a:p>
          <a:p>
            <a:pPr>
              <a:buNone/>
            </a:pPr>
            <a:r>
              <a:rPr lang="en-US" dirty="0" smtClean="0"/>
              <a:t>We can say that communication other than oral and written, such as gesture, posture or facial expressions, is called nonverbal communication. </a:t>
            </a:r>
          </a:p>
          <a:p>
            <a:pPr>
              <a:buNone/>
            </a:pPr>
            <a:endParaRPr lang="en-US" dirty="0" smtClean="0"/>
          </a:p>
          <a:p>
            <a:pPr>
              <a:buNone/>
            </a:pPr>
            <a:r>
              <a:rPr lang="en-US" dirty="0" smtClean="0"/>
              <a:t>Often, nonverbal signals reflects the situation more accurately than verbal messages. </a:t>
            </a:r>
            <a:endParaRPr lang="en-US" dirty="0"/>
          </a:p>
        </p:txBody>
      </p:sp>
      <p:pic>
        <p:nvPicPr>
          <p:cNvPr id="4" name="Picture 14" descr="posunkova rec"/>
          <p:cNvPicPr>
            <a:picLocks noChangeAspect="1" noChangeArrowheads="1"/>
          </p:cNvPicPr>
          <p:nvPr/>
        </p:nvPicPr>
        <p:blipFill>
          <a:blip r:embed="rId3" cstate="print"/>
          <a:srcRect l="43753" b="37500"/>
          <a:stretch>
            <a:fillRect/>
          </a:stretch>
        </p:blipFill>
        <p:spPr>
          <a:xfrm>
            <a:off x="7239000" y="762000"/>
            <a:ext cx="1665288" cy="1143000"/>
          </a:xfrm>
          <a:prstGeom prst="rect">
            <a:avLst/>
          </a:prstGeom>
          <a:noFill/>
        </p:spPr>
      </p:pic>
      <p:pic>
        <p:nvPicPr>
          <p:cNvPr id="5" name="Picture 16" descr="Road-Signsjpg"/>
          <p:cNvPicPr>
            <a:picLocks noChangeAspect="1" noChangeArrowheads="1"/>
          </p:cNvPicPr>
          <p:nvPr/>
        </p:nvPicPr>
        <p:blipFill>
          <a:blip r:embed="rId4" cstate="print"/>
          <a:srcRect r="49500" b="33333"/>
          <a:stretch>
            <a:fillRect/>
          </a:stretch>
        </p:blipFill>
        <p:spPr>
          <a:xfrm>
            <a:off x="5715000" y="762000"/>
            <a:ext cx="1524000" cy="1219200"/>
          </a:xfrm>
          <a:prstGeom prst="rect">
            <a:avLst/>
          </a:prstGeom>
          <a:noFill/>
        </p:spPr>
      </p:pic>
      <p:pic>
        <p:nvPicPr>
          <p:cNvPr id="6" name="Picture 18" descr="15151,xcitefun-body-language-0"/>
          <p:cNvPicPr>
            <a:picLocks noChangeAspect="1" noChangeArrowheads="1"/>
          </p:cNvPicPr>
          <p:nvPr/>
        </p:nvPicPr>
        <p:blipFill>
          <a:blip r:embed="rId5" cstate="print"/>
          <a:srcRect/>
          <a:stretch>
            <a:fillRect/>
          </a:stretch>
        </p:blipFill>
        <p:spPr>
          <a:xfrm>
            <a:off x="5791200" y="4800600"/>
            <a:ext cx="2922588" cy="1849438"/>
          </a:xfrm>
          <a:prstGeom prst="rect">
            <a:avLst/>
          </a:prstGeom>
          <a:noFill/>
        </p:spPr>
      </p:pic>
      <p:pic>
        <p:nvPicPr>
          <p:cNvPr id="51201" name="Picture 1"/>
          <p:cNvPicPr>
            <a:picLocks noChangeAspect="1" noChangeArrowheads="1"/>
          </p:cNvPicPr>
          <p:nvPr/>
        </p:nvPicPr>
        <p:blipFill>
          <a:blip r:embed="rId6" cstate="print"/>
          <a:srcRect/>
          <a:stretch>
            <a:fillRect/>
          </a:stretch>
        </p:blipFill>
        <p:spPr bwMode="auto">
          <a:xfrm>
            <a:off x="5867400" y="1981201"/>
            <a:ext cx="3000375"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92500" lnSpcReduction="20000"/>
          </a:bodyPr>
          <a:lstStyle/>
          <a:p>
            <a:r>
              <a:rPr lang="en-US" dirty="0" smtClean="0"/>
              <a:t>Nonverbal communication is also called manual language. </a:t>
            </a:r>
          </a:p>
          <a:p>
            <a:endParaRPr lang="en-US" dirty="0" smtClean="0"/>
          </a:p>
          <a:p>
            <a:r>
              <a:rPr lang="en-US" dirty="0" smtClean="0"/>
              <a:t>The term nonverbal communication was introduced in 1956 by psychiatrist </a:t>
            </a:r>
            <a:r>
              <a:rPr lang="en-US" dirty="0" err="1" smtClean="0"/>
              <a:t>Jurgen</a:t>
            </a:r>
            <a:r>
              <a:rPr lang="en-US" dirty="0" smtClean="0"/>
              <a:t> </a:t>
            </a:r>
            <a:r>
              <a:rPr lang="en-US" dirty="0" err="1" smtClean="0"/>
              <a:t>Ruesch</a:t>
            </a:r>
            <a:r>
              <a:rPr lang="en-US" dirty="0" smtClean="0"/>
              <a:t> and author Weldon </a:t>
            </a:r>
            <a:r>
              <a:rPr lang="en-US" dirty="0" err="1" smtClean="0"/>
              <a:t>Kees</a:t>
            </a:r>
            <a:r>
              <a:rPr lang="en-US" dirty="0" smtClean="0"/>
              <a:t> in the book "Nonverbal Communication: Notes on the Visual Perception of Human Relations."</a:t>
            </a:r>
          </a:p>
          <a:p>
            <a:endParaRPr lang="en-US" dirty="0" smtClean="0"/>
          </a:p>
          <a:p>
            <a:r>
              <a:rPr lang="en-US" sz="2800" dirty="0" smtClean="0"/>
              <a:t>When </a:t>
            </a:r>
            <a:r>
              <a:rPr lang="en-US" sz="2800" dirty="0" smtClean="0"/>
              <a:t>we interact with others, we continuously give and receive wordless signals. All of our nonverbal behaviors—the gestures we make, the way we sit, how fast or how loud we talk, how close we stand, how much eye contact we make—send strong messages. </a:t>
            </a:r>
          </a:p>
          <a:p>
            <a:endParaRPr lang="en-US" sz="2800" dirty="0" smtClean="0"/>
          </a:p>
          <a:p>
            <a:r>
              <a:rPr lang="en-US" sz="2800" dirty="0" smtClean="0"/>
              <a:t>These messages don't stop when you stop speaking either. Even when you're silent, you're still communicating nonverbally.</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9829800" cy="591312"/>
          </a:xfrm>
        </p:spPr>
        <p:txBody>
          <a:bodyPr>
            <a:normAutofit fontScale="90000"/>
          </a:bodyPr>
          <a:lstStyle/>
          <a:p>
            <a:r>
              <a:rPr lang="en-US" sz="4400" b="1" dirty="0" smtClean="0">
                <a:solidFill>
                  <a:schemeClr val="tx1"/>
                </a:solidFill>
                <a:latin typeface="Times New Roman" pitchFamily="18" charset="0"/>
                <a:cs typeface="Times New Roman" pitchFamily="18" charset="0"/>
              </a:rPr>
              <a:t>Forms of Nonverbal communication</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389120"/>
          </a:xfrm>
        </p:spPr>
        <p:txBody>
          <a:bodyPr/>
          <a:lstStyle/>
          <a:p>
            <a:pPr marL="514350" indent="-514350" fontAlgn="base">
              <a:buFont typeface="+mj-lt"/>
              <a:buAutoNum type="arabicPeriod"/>
            </a:pPr>
            <a:r>
              <a:rPr lang="en-US" sz="2800" dirty="0" smtClean="0"/>
              <a:t>Kinesics or Body language.</a:t>
            </a:r>
          </a:p>
          <a:p>
            <a:pPr marL="514350" indent="-514350" fontAlgn="base">
              <a:buFont typeface="+mj-lt"/>
              <a:buAutoNum type="arabicPeriod"/>
            </a:pPr>
            <a:r>
              <a:rPr lang="en-US" sz="2800" dirty="0" err="1" smtClean="0"/>
              <a:t>Proxemics</a:t>
            </a:r>
            <a:r>
              <a:rPr lang="en-US" sz="2800" dirty="0" smtClean="0"/>
              <a:t> or personal space</a:t>
            </a:r>
          </a:p>
          <a:p>
            <a:pPr marL="514350" indent="-514350" fontAlgn="base">
              <a:buFont typeface="+mj-lt"/>
              <a:buAutoNum type="arabicPeriod"/>
            </a:pPr>
            <a:r>
              <a:rPr lang="en-US" sz="2800" dirty="0" err="1" smtClean="0"/>
              <a:t>Vocalics</a:t>
            </a:r>
            <a:r>
              <a:rPr lang="en-US" sz="2800" dirty="0" smtClean="0"/>
              <a:t> or  </a:t>
            </a:r>
            <a:r>
              <a:rPr lang="en-US" sz="2800" dirty="0" err="1" smtClean="0"/>
              <a:t>Paralinguistics</a:t>
            </a:r>
            <a:endParaRPr lang="en-US" sz="2800" dirty="0"/>
          </a:p>
          <a:p>
            <a:pPr marL="514350" indent="-514350" fontAlgn="base">
              <a:buFont typeface="+mj-lt"/>
              <a:buAutoNum type="arabicPeriod"/>
            </a:pPr>
            <a:r>
              <a:rPr lang="en-US" sz="2800" dirty="0" err="1" smtClean="0"/>
              <a:t>Haptics</a:t>
            </a:r>
            <a:r>
              <a:rPr lang="en-US" sz="2800" dirty="0"/>
              <a:t> </a:t>
            </a:r>
            <a:r>
              <a:rPr lang="en-US" sz="2800" dirty="0" smtClean="0"/>
              <a:t>(Touch)</a:t>
            </a:r>
            <a:endParaRPr lang="en-US" sz="2800" dirty="0"/>
          </a:p>
          <a:p>
            <a:pPr marL="514350" indent="-514350" fontAlgn="base">
              <a:buFont typeface="+mj-lt"/>
              <a:buAutoNum type="arabicPeriod"/>
            </a:pPr>
            <a:r>
              <a:rPr lang="en-US" sz="2800" dirty="0" err="1" smtClean="0"/>
              <a:t>Chronemics</a:t>
            </a:r>
            <a:r>
              <a:rPr lang="en-US" sz="2800" dirty="0" smtClean="0"/>
              <a:t> (Time)</a:t>
            </a:r>
          </a:p>
          <a:p>
            <a:pPr marL="514350" indent="-514350" fontAlgn="base">
              <a:buNone/>
            </a:pPr>
            <a:endParaRPr lang="en-US" dirty="0"/>
          </a:p>
        </p:txBody>
      </p:sp>
    </p:spTree>
    <p:extLst>
      <p:ext uri="{BB962C8B-B14F-4D97-AF65-F5344CB8AC3E}">
        <p14:creationId xmlns="" xmlns:p14="http://schemas.microsoft.com/office/powerpoint/2010/main" val="60522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172200"/>
          </a:xfrm>
        </p:spPr>
        <p:txBody>
          <a:bodyPr>
            <a:normAutofit fontScale="92500" lnSpcReduction="10000"/>
          </a:bodyPr>
          <a:lstStyle/>
          <a:p>
            <a:pPr marL="514350" indent="-514350" fontAlgn="base">
              <a:buAutoNum type="arabicPeriod"/>
            </a:pPr>
            <a:r>
              <a:rPr lang="en-US" sz="3000" b="1" dirty="0" smtClean="0"/>
              <a:t>Kinesics</a:t>
            </a:r>
          </a:p>
          <a:p>
            <a:pPr fontAlgn="base">
              <a:buNone/>
            </a:pPr>
            <a:r>
              <a:rPr lang="en-US" dirty="0" smtClean="0"/>
              <a:t>The </a:t>
            </a:r>
            <a:r>
              <a:rPr lang="en-US" dirty="0"/>
              <a:t>word kinesics comes from the root word </a:t>
            </a:r>
            <a:r>
              <a:rPr lang="en-US" i="1" dirty="0"/>
              <a:t>kinesis</a:t>
            </a:r>
            <a:r>
              <a:rPr lang="en-US" dirty="0"/>
              <a:t>, which means “movement,” and refers to the study of hand, arm, body, and face movements. </a:t>
            </a:r>
            <a:endParaRPr lang="en-US" dirty="0" smtClean="0"/>
          </a:p>
          <a:p>
            <a:pPr fontAlgn="base">
              <a:buNone/>
            </a:pPr>
            <a:endParaRPr lang="en-US" dirty="0" smtClean="0"/>
          </a:p>
          <a:p>
            <a:pPr fontAlgn="base">
              <a:buNone/>
            </a:pPr>
            <a:r>
              <a:rPr lang="en-US" dirty="0" smtClean="0"/>
              <a:t>Specifically</a:t>
            </a:r>
            <a:r>
              <a:rPr lang="en-US" dirty="0"/>
              <a:t>, this section will outline the use of gestures, head movements and posture, eye contact, and facial expressions as nonverbal communication</a:t>
            </a:r>
            <a:r>
              <a:rPr lang="en-US" dirty="0" smtClean="0"/>
              <a:t>.</a:t>
            </a:r>
          </a:p>
          <a:p>
            <a:pPr fontAlgn="base">
              <a:buNone/>
            </a:pPr>
            <a:endParaRPr lang="en-US" dirty="0" smtClean="0"/>
          </a:p>
          <a:p>
            <a:pPr marL="971550" indent="-342900">
              <a:buFont typeface="Courier New" pitchFamily="49" charset="0"/>
              <a:buChar char="o"/>
            </a:pPr>
            <a:r>
              <a:rPr lang="en-US" dirty="0" smtClean="0"/>
              <a:t>Facial Expression</a:t>
            </a:r>
          </a:p>
          <a:p>
            <a:pPr marL="971550" indent="-342900">
              <a:buFont typeface="Courier New" pitchFamily="49" charset="0"/>
              <a:buChar char="o"/>
            </a:pPr>
            <a:r>
              <a:rPr lang="en-US" dirty="0" smtClean="0"/>
              <a:t>Eye Contact</a:t>
            </a:r>
          </a:p>
          <a:p>
            <a:pPr marL="971550" indent="-342900">
              <a:buFont typeface="Courier New" pitchFamily="49" charset="0"/>
              <a:buChar char="o"/>
            </a:pPr>
            <a:r>
              <a:rPr lang="en-US" dirty="0" smtClean="0"/>
              <a:t>Gestures</a:t>
            </a:r>
          </a:p>
          <a:p>
            <a:pPr marL="971550" indent="-342900">
              <a:buFont typeface="Courier New" pitchFamily="49" charset="0"/>
              <a:buChar char="o"/>
            </a:pPr>
            <a:r>
              <a:rPr lang="en-US" dirty="0" smtClean="0"/>
              <a:t>Posture and Body Orientation</a:t>
            </a:r>
          </a:p>
          <a:p>
            <a:pPr marL="971550" indent="-342900">
              <a:buFont typeface="Courier New" pitchFamily="49" charset="0"/>
              <a:buChar char="o"/>
            </a:pPr>
            <a:r>
              <a:rPr lang="en-US" dirty="0" smtClean="0"/>
              <a:t>Appearance and dress</a:t>
            </a:r>
          </a:p>
          <a:p>
            <a:pPr marL="971550" indent="-342900">
              <a:buFont typeface="Courier New" pitchFamily="49" charset="0"/>
              <a:buChar char="o"/>
            </a:pPr>
            <a:r>
              <a:rPr lang="en-US" dirty="0" smtClean="0"/>
              <a:t>Silence</a:t>
            </a:r>
          </a:p>
          <a:p>
            <a:pPr marL="971550" indent="-342900">
              <a:buFont typeface="Courier New" pitchFamily="49" charset="0"/>
              <a:buChar char="o"/>
            </a:pPr>
            <a:endParaRPr lang="en-US" dirty="0" smtClean="0"/>
          </a:p>
          <a:p>
            <a:pPr fontAlgn="base">
              <a:buNone/>
            </a:pPr>
            <a:endParaRPr lang="en-US" dirty="0"/>
          </a:p>
          <a:p>
            <a:endParaRPr lang="en-US" dirty="0"/>
          </a:p>
        </p:txBody>
      </p:sp>
    </p:spTree>
    <p:extLst>
      <p:ext uri="{BB962C8B-B14F-4D97-AF65-F5344CB8AC3E}">
        <p14:creationId xmlns="" xmlns:p14="http://schemas.microsoft.com/office/powerpoint/2010/main" val="378319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515112"/>
          </a:xfrm>
        </p:spPr>
        <p:txBody>
          <a:bodyPr>
            <a:normAutofit fontScale="90000"/>
          </a:bodyPr>
          <a:lstStyle/>
          <a:p>
            <a:pPr>
              <a:buFont typeface="Courier New" pitchFamily="49" charset="0"/>
              <a:buChar char="o"/>
            </a:pPr>
            <a:r>
              <a:rPr lang="en-US" sz="2900" b="1" dirty="0" smtClean="0">
                <a:solidFill>
                  <a:schemeClr val="tx1"/>
                </a:solidFill>
                <a:latin typeface="+mn-lt"/>
                <a:ea typeface="+mn-ea"/>
                <a:cs typeface="+mn-cs"/>
              </a:rPr>
              <a:t>  Facial</a:t>
            </a:r>
            <a:r>
              <a:rPr lang="en-US" b="1" dirty="0" smtClean="0"/>
              <a:t> </a:t>
            </a:r>
            <a:r>
              <a:rPr lang="en-US" sz="2900" b="1" dirty="0" smtClean="0">
                <a:solidFill>
                  <a:schemeClr val="tx1"/>
                </a:solidFill>
                <a:latin typeface="+mn-lt"/>
                <a:ea typeface="+mn-ea"/>
                <a:cs typeface="+mn-cs"/>
              </a:rPr>
              <a:t>Expression</a:t>
            </a:r>
            <a:r>
              <a:rPr lang="en-US" b="1" dirty="0" smtClean="0"/>
              <a:t/>
            </a:r>
            <a:br>
              <a:rPr lang="en-US" b="1" dirty="0" smtClean="0"/>
            </a:br>
            <a:endParaRPr lang="en-US" dirty="0"/>
          </a:p>
        </p:txBody>
      </p:sp>
      <p:sp>
        <p:nvSpPr>
          <p:cNvPr id="3" name="Content Placeholder 2"/>
          <p:cNvSpPr>
            <a:spLocks noGrp="1"/>
          </p:cNvSpPr>
          <p:nvPr>
            <p:ph idx="1"/>
          </p:nvPr>
        </p:nvSpPr>
        <p:spPr>
          <a:xfrm>
            <a:off x="381000" y="1219200"/>
            <a:ext cx="8534400" cy="5334000"/>
          </a:xfrm>
        </p:spPr>
        <p:txBody>
          <a:bodyPr>
            <a:normAutofit/>
          </a:bodyPr>
          <a:lstStyle/>
          <a:p>
            <a:pPr>
              <a:buNone/>
            </a:pPr>
            <a:r>
              <a:rPr lang="en-US" dirty="0" smtClean="0"/>
              <a:t>A facial expression is one or more motions or positions of the muscles in the skin of face. </a:t>
            </a:r>
          </a:p>
          <a:p>
            <a:pPr>
              <a:buNone/>
            </a:pPr>
            <a:endParaRPr lang="en-US" dirty="0" smtClean="0"/>
          </a:p>
          <a:p>
            <a:pPr>
              <a:buNone/>
            </a:pPr>
            <a:r>
              <a:rPr lang="en-US" dirty="0" smtClean="0"/>
              <a:t>These movements convey the emotional state of the individual to observers. Facial expressions for happiness, sadness, anger and fear are similar throughout the world.</a:t>
            </a:r>
          </a:p>
          <a:p>
            <a:pPr>
              <a:buNone/>
            </a:pPr>
            <a:endParaRPr lang="en-US" dirty="0" smtClean="0"/>
          </a:p>
          <a:p>
            <a:endParaRPr lang="en-US" dirty="0"/>
          </a:p>
        </p:txBody>
      </p:sp>
      <p:pic>
        <p:nvPicPr>
          <p:cNvPr id="4" name="Picture 2"/>
          <p:cNvPicPr>
            <a:picLocks noChangeAspect="1" noChangeArrowheads="1"/>
          </p:cNvPicPr>
          <p:nvPr/>
        </p:nvPicPr>
        <p:blipFill>
          <a:blip r:embed="rId2" cstate="print"/>
          <a:srcRect l="23426" t="61458" r="24451" b="6250"/>
          <a:stretch>
            <a:fillRect/>
          </a:stretch>
        </p:blipFill>
        <p:spPr bwMode="auto">
          <a:xfrm>
            <a:off x="5334000" y="4170406"/>
            <a:ext cx="3581400" cy="2306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Image result for Facial Expression"/>
          <p:cNvPicPr>
            <a:picLocks noChangeAspect="1" noChangeArrowheads="1"/>
          </p:cNvPicPr>
          <p:nvPr/>
        </p:nvPicPr>
        <p:blipFill>
          <a:blip r:embed="rId3" cstate="print"/>
          <a:srcRect l="3797" t="2702" r="3797" b="12182"/>
          <a:stretch>
            <a:fillRect/>
          </a:stretch>
        </p:blipFill>
        <p:spPr bwMode="auto">
          <a:xfrm>
            <a:off x="685800" y="4343400"/>
            <a:ext cx="4419600"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534400" cy="5181600"/>
          </a:xfrm>
        </p:spPr>
        <p:txBody>
          <a:bodyPr>
            <a:normAutofit lnSpcReduction="10000"/>
          </a:bodyPr>
          <a:lstStyle/>
          <a:p>
            <a:pPr>
              <a:buFont typeface="Courier New" pitchFamily="49" charset="0"/>
              <a:buChar char="o"/>
            </a:pPr>
            <a:r>
              <a:rPr lang="en-US" b="1" dirty="0" smtClean="0"/>
              <a:t>Eye Contact</a:t>
            </a:r>
          </a:p>
          <a:p>
            <a:pPr>
              <a:buNone/>
            </a:pPr>
            <a:r>
              <a:rPr lang="en-US" dirty="0"/>
              <a:t> </a:t>
            </a:r>
            <a:r>
              <a:rPr lang="en-US" dirty="0" smtClean="0"/>
              <a:t>Eye contact indicates looking, staring and blinking etc. which is important in nonverbal behaviors. </a:t>
            </a:r>
          </a:p>
          <a:p>
            <a:pPr>
              <a:buNone/>
            </a:pPr>
            <a:endParaRPr lang="en-US" dirty="0" smtClean="0"/>
          </a:p>
          <a:p>
            <a:pPr>
              <a:buNone/>
            </a:pPr>
            <a:r>
              <a:rPr lang="en-US" dirty="0" smtClean="0"/>
              <a:t>Looking at another person can indicate a range of emotions, including hostility, attention, interest, and attraction, defines power and status and has a central role in managing impressions of others.</a:t>
            </a:r>
          </a:p>
          <a:p>
            <a:pPr>
              <a:buNone/>
            </a:pPr>
            <a:endParaRPr lang="en-US" dirty="0" smtClean="0"/>
          </a:p>
          <a:p>
            <a:pPr>
              <a:buNone/>
            </a:pPr>
            <a:r>
              <a:rPr lang="en-US" dirty="0" smtClean="0"/>
              <a:t>Helps to regulate the flow of communication. Eye contact is also important in maintaining the flow of conversation and for gauging the other person’s interest and response.</a:t>
            </a:r>
          </a:p>
          <a:p>
            <a:endParaRPr lang="en-US" dirty="0" smtClean="0"/>
          </a:p>
          <a:p>
            <a:endParaRPr lang="en-US" dirty="0" smtClean="0"/>
          </a:p>
          <a:p>
            <a:endParaRPr lang="en-US" dirty="0" smtClean="0"/>
          </a:p>
        </p:txBody>
      </p:sp>
      <p:pic>
        <p:nvPicPr>
          <p:cNvPr id="2050" name="Picture 2"/>
          <p:cNvPicPr>
            <a:picLocks noChangeAspect="1" noChangeArrowheads="1"/>
          </p:cNvPicPr>
          <p:nvPr/>
        </p:nvPicPr>
        <p:blipFill>
          <a:blip r:embed="rId3" cstate="print"/>
          <a:srcRect l="43338" t="29527" r="19766" b="66266"/>
          <a:stretch>
            <a:fillRect/>
          </a:stretch>
        </p:blipFill>
        <p:spPr bwMode="auto">
          <a:xfrm>
            <a:off x="304800" y="152400"/>
            <a:ext cx="4038600" cy="91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0" name="AutoShape 2" descr="Image result for Eye Cont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Image result for Eye Contact"/>
          <p:cNvPicPr>
            <a:picLocks noChangeAspect="1" noChangeArrowheads="1"/>
          </p:cNvPicPr>
          <p:nvPr/>
        </p:nvPicPr>
        <p:blipFill>
          <a:blip r:embed="rId4" cstate="print"/>
          <a:srcRect l="2632"/>
          <a:stretch>
            <a:fillRect/>
          </a:stretch>
        </p:blipFill>
        <p:spPr bwMode="auto">
          <a:xfrm>
            <a:off x="5257800" y="76199"/>
            <a:ext cx="3810000" cy="1524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4" name="AutoShape 6" descr="Image result for Eye Cont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Image result for Eye Cont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8" name="AutoShape 10" descr="Image result for Eye Cont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80" name="AutoShape 12" descr="Image result for Eye Cont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82" name="AutoShape 14" descr="Image result for Eye Cont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84" name="AutoShape 16" descr="Image result for Eye Cont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1566</TotalTime>
  <Words>1866</Words>
  <Application>Microsoft Office PowerPoint</Application>
  <PresentationFormat>On-screen Show (4:3)</PresentationFormat>
  <Paragraphs>188</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Non verbal Communication</vt:lpstr>
      <vt:lpstr>Types of Communication </vt:lpstr>
      <vt:lpstr>Slide 3</vt:lpstr>
      <vt:lpstr> Nonverbal Communication </vt:lpstr>
      <vt:lpstr>Slide 5</vt:lpstr>
      <vt:lpstr>Forms of Nonverbal communication </vt:lpstr>
      <vt:lpstr>Slide 7</vt:lpstr>
      <vt:lpstr>  Facial Expression </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HAIER</dc:creator>
  <cp:lastModifiedBy>HAIER</cp:lastModifiedBy>
  <cp:revision>283</cp:revision>
  <dcterms:created xsi:type="dcterms:W3CDTF">2006-08-16T00:00:00Z</dcterms:created>
  <dcterms:modified xsi:type="dcterms:W3CDTF">2020-05-20T15:40:13Z</dcterms:modified>
</cp:coreProperties>
</file>