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57" r:id="rId2"/>
    <p:sldId id="258" r:id="rId3"/>
    <p:sldId id="260" r:id="rId4"/>
    <p:sldId id="304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314" r:id="rId13"/>
    <p:sldId id="312" r:id="rId14"/>
    <p:sldId id="315" r:id="rId15"/>
    <p:sldId id="300" r:id="rId16"/>
    <p:sldId id="317" r:id="rId17"/>
    <p:sldId id="318" r:id="rId18"/>
    <p:sldId id="319" r:id="rId19"/>
    <p:sldId id="320" r:id="rId20"/>
    <p:sldId id="311" r:id="rId21"/>
    <p:sldId id="309" r:id="rId22"/>
    <p:sldId id="321" r:id="rId23"/>
    <p:sldId id="31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81D55-936B-40EC-B331-71733C45D8C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608CB-47BB-43EF-A2A5-6A52E5BB9079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Indicators of Development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C1D767-739F-483C-8B7B-5BB13DA423F9}" type="parTrans" cxnId="{3F38F412-54B6-41A4-A1E5-9AA14773EAC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98B20B9-8823-4D8D-8111-B2253C55BAE8}" type="sibTrans" cxnId="{3F38F412-54B6-41A4-A1E5-9AA14773EAC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EF4CA0-85D5-41EF-B8F0-10CA0499BEF7}">
      <dgm:prSet phldrT="[Text]" custT="1"/>
      <dgm:spPr/>
      <dgm:t>
        <a:bodyPr/>
        <a:lstStyle/>
        <a:p>
          <a:r>
            <a:rPr lang="en-US" sz="3200" b="1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Growth</a:t>
          </a:r>
          <a:endParaRPr lang="en-US" sz="3200" b="1" i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DF8A27-AC87-4FF1-9A8F-A515FB22B67B}" type="parTrans" cxnId="{9FB726D8-658F-4AE6-9353-E5B9A252CF17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3165979-722D-4D8C-9920-73196A5C9FF5}" type="sibTrans" cxnId="{9FB726D8-658F-4AE6-9353-E5B9A252CF17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AD0DD9-456D-4117-8FFD-30F1B698159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Development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2CAC4A1-9DBC-4016-92AA-8B85B3A30A0D}" type="parTrans" cxnId="{DD06B6E7-771F-4972-9CE2-9009F306209E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251E70-FF41-4640-90F2-96AF8390E5A0}" type="sibTrans" cxnId="{DD06B6E7-771F-4972-9CE2-9009F306209E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E2B07B-D229-408F-B35B-17B0F4AC587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 Measures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47CC7-DABF-4D23-B610-5D665EB3BBC7}" type="parTrans" cxnId="{8B4D95E4-63C3-4D74-A466-56C498E1F0B1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6950CF-0EB4-4AAF-8193-2EAABA4E8C37}" type="sibTrans" cxnId="{8B4D95E4-63C3-4D74-A466-56C498E1F0B1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C7163-3D7E-4BAE-A893-CBD44BCD7E1F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Human Development Index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891A50-2A86-4493-BC1E-6BA9E60EA7F9}" type="parTrans" cxnId="{0C16F683-2B16-4038-84D6-B655962251B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BA9B3D-CB05-47AA-BAB5-D43D74D003B1}" type="sibTrans" cxnId="{0C16F683-2B16-4038-84D6-B655962251B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DCFA31-AD8A-4103-975B-460345D3D18F}" type="pres">
      <dgm:prSet presAssocID="{E9781D55-936B-40EC-B331-71733C45D8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86740-748A-4E5D-84DD-295E4A171989}" type="pres">
      <dgm:prSet presAssocID="{E9781D55-936B-40EC-B331-71733C45D8CF}" presName="matrix" presStyleCnt="0"/>
      <dgm:spPr/>
    </dgm:pt>
    <dgm:pt modelId="{76A966EB-3A4E-4A62-8612-80D9F6126F0D}" type="pres">
      <dgm:prSet presAssocID="{E9781D55-936B-40EC-B331-71733C45D8CF}" presName="tile1" presStyleLbl="node1" presStyleIdx="0" presStyleCnt="4"/>
      <dgm:spPr/>
      <dgm:t>
        <a:bodyPr/>
        <a:lstStyle/>
        <a:p>
          <a:endParaRPr lang="en-US"/>
        </a:p>
      </dgm:t>
    </dgm:pt>
    <dgm:pt modelId="{9370944E-47CE-4A9D-9A18-B32CDB59633C}" type="pres">
      <dgm:prSet presAssocID="{E9781D55-936B-40EC-B331-71733C45D8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4324D-2E19-4674-B40F-EF82984277E2}" type="pres">
      <dgm:prSet presAssocID="{E9781D55-936B-40EC-B331-71733C45D8CF}" presName="tile2" presStyleLbl="node1" presStyleIdx="1" presStyleCnt="4"/>
      <dgm:spPr/>
      <dgm:t>
        <a:bodyPr/>
        <a:lstStyle/>
        <a:p>
          <a:endParaRPr lang="en-US"/>
        </a:p>
      </dgm:t>
    </dgm:pt>
    <dgm:pt modelId="{CD04A6B3-50D5-4E96-8AF0-33AA6938C836}" type="pres">
      <dgm:prSet presAssocID="{E9781D55-936B-40EC-B331-71733C45D8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F6947-12F2-499C-A1A8-F44A1EBC18AD}" type="pres">
      <dgm:prSet presAssocID="{E9781D55-936B-40EC-B331-71733C45D8CF}" presName="tile3" presStyleLbl="node1" presStyleIdx="2" presStyleCnt="4"/>
      <dgm:spPr/>
      <dgm:t>
        <a:bodyPr/>
        <a:lstStyle/>
        <a:p>
          <a:endParaRPr lang="en-US"/>
        </a:p>
      </dgm:t>
    </dgm:pt>
    <dgm:pt modelId="{F8C3B8D0-2795-4EB4-9980-313ACABED834}" type="pres">
      <dgm:prSet presAssocID="{E9781D55-936B-40EC-B331-71733C45D8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C7688-1ED3-4788-953D-3DD3E1CBA009}" type="pres">
      <dgm:prSet presAssocID="{E9781D55-936B-40EC-B331-71733C45D8CF}" presName="tile4" presStyleLbl="node1" presStyleIdx="3" presStyleCnt="4"/>
      <dgm:spPr/>
      <dgm:t>
        <a:bodyPr/>
        <a:lstStyle/>
        <a:p>
          <a:endParaRPr lang="en-US"/>
        </a:p>
      </dgm:t>
    </dgm:pt>
    <dgm:pt modelId="{BFE8ADCC-CF4A-4B16-9885-C150713D8D3A}" type="pres">
      <dgm:prSet presAssocID="{E9781D55-936B-40EC-B331-71733C45D8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015E3-121D-472C-8ACB-F5F25155D9B2}" type="pres">
      <dgm:prSet presAssocID="{E9781D55-936B-40EC-B331-71733C45D8C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97B35-A9B6-4485-874D-CA2CA7B45597}" type="presOf" srcId="{BDE2B07B-D229-408F-B35B-17B0F4AC587C}" destId="{2C4F6947-12F2-499C-A1A8-F44A1EBC18AD}" srcOrd="0" destOrd="0" presId="urn:microsoft.com/office/officeart/2005/8/layout/matrix1"/>
    <dgm:cxn modelId="{E0AADE0E-299D-4207-A536-0BFBBCA26D00}" type="presOf" srcId="{76EF4CA0-85D5-41EF-B8F0-10CA0499BEF7}" destId="{76A966EB-3A4E-4A62-8612-80D9F6126F0D}" srcOrd="0" destOrd="0" presId="urn:microsoft.com/office/officeart/2005/8/layout/matrix1"/>
    <dgm:cxn modelId="{7A5ECF4F-7E02-4FE2-BCA1-ACFC8FF11976}" type="presOf" srcId="{76EF4CA0-85D5-41EF-B8F0-10CA0499BEF7}" destId="{9370944E-47CE-4A9D-9A18-B32CDB59633C}" srcOrd="1" destOrd="0" presId="urn:microsoft.com/office/officeart/2005/8/layout/matrix1"/>
    <dgm:cxn modelId="{78040366-BCC6-448A-A094-B29C315E6F8C}" type="presOf" srcId="{E06608CB-47BB-43EF-A2A5-6A52E5BB9079}" destId="{C94015E3-121D-472C-8ACB-F5F25155D9B2}" srcOrd="0" destOrd="0" presId="urn:microsoft.com/office/officeart/2005/8/layout/matrix1"/>
    <dgm:cxn modelId="{2DEC2E7B-4CA7-4FF0-98B5-C322888985D4}" type="presOf" srcId="{DBEC7163-3D7E-4BAE-A893-CBD44BCD7E1F}" destId="{E5EC7688-1ED3-4788-953D-3DD3E1CBA009}" srcOrd="0" destOrd="0" presId="urn:microsoft.com/office/officeart/2005/8/layout/matrix1"/>
    <dgm:cxn modelId="{DD06B6E7-771F-4972-9CE2-9009F306209E}" srcId="{E06608CB-47BB-43EF-A2A5-6A52E5BB9079}" destId="{70AD0DD9-456D-4117-8FFD-30F1B698159C}" srcOrd="1" destOrd="0" parTransId="{12CAC4A1-9DBC-4016-92AA-8B85B3A30A0D}" sibTransId="{E3251E70-FF41-4640-90F2-96AF8390E5A0}"/>
    <dgm:cxn modelId="{6C428518-EBE1-43FE-96D0-A020CEBFA9C9}" type="presOf" srcId="{70AD0DD9-456D-4117-8FFD-30F1B698159C}" destId="{CD04A6B3-50D5-4E96-8AF0-33AA6938C836}" srcOrd="1" destOrd="0" presId="urn:microsoft.com/office/officeart/2005/8/layout/matrix1"/>
    <dgm:cxn modelId="{0C16F683-2B16-4038-84D6-B655962251BC}" srcId="{E06608CB-47BB-43EF-A2A5-6A52E5BB9079}" destId="{DBEC7163-3D7E-4BAE-A893-CBD44BCD7E1F}" srcOrd="3" destOrd="0" parTransId="{B6891A50-2A86-4493-BC1E-6BA9E60EA7F9}" sibTransId="{51BA9B3D-CB05-47AA-BAB5-D43D74D003B1}"/>
    <dgm:cxn modelId="{3F38F412-54B6-41A4-A1E5-9AA14773EACC}" srcId="{E9781D55-936B-40EC-B331-71733C45D8CF}" destId="{E06608CB-47BB-43EF-A2A5-6A52E5BB9079}" srcOrd="0" destOrd="0" parTransId="{44C1D767-739F-483C-8B7B-5BB13DA423F9}" sibTransId="{498B20B9-8823-4D8D-8111-B2253C55BAE8}"/>
    <dgm:cxn modelId="{B13E3638-50A0-4BC0-9D95-BEE95099E2C2}" type="presOf" srcId="{DBEC7163-3D7E-4BAE-A893-CBD44BCD7E1F}" destId="{BFE8ADCC-CF4A-4B16-9885-C150713D8D3A}" srcOrd="1" destOrd="0" presId="urn:microsoft.com/office/officeart/2005/8/layout/matrix1"/>
    <dgm:cxn modelId="{8B4D95E4-63C3-4D74-A466-56C498E1F0B1}" srcId="{E06608CB-47BB-43EF-A2A5-6A52E5BB9079}" destId="{BDE2B07B-D229-408F-B35B-17B0F4AC587C}" srcOrd="2" destOrd="0" parTransId="{C2A47CC7-DABF-4D23-B610-5D665EB3BBC7}" sibTransId="{8A6950CF-0EB4-4AAF-8193-2EAABA4E8C37}"/>
    <dgm:cxn modelId="{9FB726D8-658F-4AE6-9353-E5B9A252CF17}" srcId="{E06608CB-47BB-43EF-A2A5-6A52E5BB9079}" destId="{76EF4CA0-85D5-41EF-B8F0-10CA0499BEF7}" srcOrd="0" destOrd="0" parTransId="{6DDF8A27-AC87-4FF1-9A8F-A515FB22B67B}" sibTransId="{53165979-722D-4D8C-9920-73196A5C9FF5}"/>
    <dgm:cxn modelId="{743F1598-4252-4D2A-A782-10E37475B428}" type="presOf" srcId="{70AD0DD9-456D-4117-8FFD-30F1B698159C}" destId="{86A4324D-2E19-4674-B40F-EF82984277E2}" srcOrd="0" destOrd="0" presId="urn:microsoft.com/office/officeart/2005/8/layout/matrix1"/>
    <dgm:cxn modelId="{17AFADD4-1C09-495C-808B-29C90D473A22}" type="presOf" srcId="{E9781D55-936B-40EC-B331-71733C45D8CF}" destId="{CBDCFA31-AD8A-4103-975B-460345D3D18F}" srcOrd="0" destOrd="0" presId="urn:microsoft.com/office/officeart/2005/8/layout/matrix1"/>
    <dgm:cxn modelId="{6E0EAEB3-8A0E-422D-9BB8-0A0054AEE0D9}" type="presOf" srcId="{BDE2B07B-D229-408F-B35B-17B0F4AC587C}" destId="{F8C3B8D0-2795-4EB4-9980-313ACABED834}" srcOrd="1" destOrd="0" presId="urn:microsoft.com/office/officeart/2005/8/layout/matrix1"/>
    <dgm:cxn modelId="{1FA25EFD-915E-4304-8D1F-F9022BCDB8AA}" type="presParOf" srcId="{CBDCFA31-AD8A-4103-975B-460345D3D18F}" destId="{98B86740-748A-4E5D-84DD-295E4A171989}" srcOrd="0" destOrd="0" presId="urn:microsoft.com/office/officeart/2005/8/layout/matrix1"/>
    <dgm:cxn modelId="{1AD1CA9B-1E35-4DF8-A5A8-AEC1A7AF33A1}" type="presParOf" srcId="{98B86740-748A-4E5D-84DD-295E4A171989}" destId="{76A966EB-3A4E-4A62-8612-80D9F6126F0D}" srcOrd="0" destOrd="0" presId="urn:microsoft.com/office/officeart/2005/8/layout/matrix1"/>
    <dgm:cxn modelId="{F2C370C3-AABD-4E4A-8419-AFAF24FA52AD}" type="presParOf" srcId="{98B86740-748A-4E5D-84DD-295E4A171989}" destId="{9370944E-47CE-4A9D-9A18-B32CDB59633C}" srcOrd="1" destOrd="0" presId="urn:microsoft.com/office/officeart/2005/8/layout/matrix1"/>
    <dgm:cxn modelId="{291569A2-E48A-4F8C-A03F-A9B912C152FD}" type="presParOf" srcId="{98B86740-748A-4E5D-84DD-295E4A171989}" destId="{86A4324D-2E19-4674-B40F-EF82984277E2}" srcOrd="2" destOrd="0" presId="urn:microsoft.com/office/officeart/2005/8/layout/matrix1"/>
    <dgm:cxn modelId="{2FA63382-E8AB-4299-8F9B-5F5D8A6D8F34}" type="presParOf" srcId="{98B86740-748A-4E5D-84DD-295E4A171989}" destId="{CD04A6B3-50D5-4E96-8AF0-33AA6938C836}" srcOrd="3" destOrd="0" presId="urn:microsoft.com/office/officeart/2005/8/layout/matrix1"/>
    <dgm:cxn modelId="{12BD25A6-7473-43DF-B1CB-39D0568A8E47}" type="presParOf" srcId="{98B86740-748A-4E5D-84DD-295E4A171989}" destId="{2C4F6947-12F2-499C-A1A8-F44A1EBC18AD}" srcOrd="4" destOrd="0" presId="urn:microsoft.com/office/officeart/2005/8/layout/matrix1"/>
    <dgm:cxn modelId="{D2CDD7F5-494E-4A06-B188-89C8E74BE279}" type="presParOf" srcId="{98B86740-748A-4E5D-84DD-295E4A171989}" destId="{F8C3B8D0-2795-4EB4-9980-313ACABED834}" srcOrd="5" destOrd="0" presId="urn:microsoft.com/office/officeart/2005/8/layout/matrix1"/>
    <dgm:cxn modelId="{0F5C8470-8D22-44E3-85B6-1BE475274B27}" type="presParOf" srcId="{98B86740-748A-4E5D-84DD-295E4A171989}" destId="{E5EC7688-1ED3-4788-953D-3DD3E1CBA009}" srcOrd="6" destOrd="0" presId="urn:microsoft.com/office/officeart/2005/8/layout/matrix1"/>
    <dgm:cxn modelId="{5DC8C1EC-0624-4378-AF5C-46787083AE88}" type="presParOf" srcId="{98B86740-748A-4E5D-84DD-295E4A171989}" destId="{BFE8ADCC-CF4A-4B16-9885-C150713D8D3A}" srcOrd="7" destOrd="0" presId="urn:microsoft.com/office/officeart/2005/8/layout/matrix1"/>
    <dgm:cxn modelId="{37947652-F787-4D51-B8EE-4F40C6BEE848}" type="presParOf" srcId="{CBDCFA31-AD8A-4103-975B-460345D3D18F}" destId="{C94015E3-121D-472C-8ACB-F5F25155D9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81D55-936B-40EC-B331-71733C45D8C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608CB-47BB-43EF-A2A5-6A52E5BB9079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Indicators of Development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C1D767-739F-483C-8B7B-5BB13DA423F9}" type="parTrans" cxnId="{3F38F412-54B6-41A4-A1E5-9AA14773EAC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98B20B9-8823-4D8D-8111-B2253C55BAE8}" type="sibTrans" cxnId="{3F38F412-54B6-41A4-A1E5-9AA14773EAC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EF4CA0-85D5-41EF-B8F0-10CA0499BEF7}">
      <dgm:prSet phldrT="[Text]" custT="1"/>
      <dgm:spPr/>
      <dgm:t>
        <a:bodyPr/>
        <a:lstStyle/>
        <a:p>
          <a:r>
            <a:rPr lang="en-US" sz="3200" b="1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Growth</a:t>
          </a:r>
          <a:endParaRPr lang="en-US" sz="3200" b="1" i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DF8A27-AC87-4FF1-9A8F-A515FB22B67B}" type="parTrans" cxnId="{9FB726D8-658F-4AE6-9353-E5B9A252CF17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3165979-722D-4D8C-9920-73196A5C9FF5}" type="sibTrans" cxnId="{9FB726D8-658F-4AE6-9353-E5B9A252CF17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AD0DD9-456D-4117-8FFD-30F1B698159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Development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2CAC4A1-9DBC-4016-92AA-8B85B3A30A0D}" type="parTrans" cxnId="{DD06B6E7-771F-4972-9CE2-9009F306209E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251E70-FF41-4640-90F2-96AF8390E5A0}" type="sibTrans" cxnId="{DD06B6E7-771F-4972-9CE2-9009F306209E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E2B07B-D229-408F-B35B-17B0F4AC587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 Measures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47CC7-DABF-4D23-B610-5D665EB3BBC7}" type="parTrans" cxnId="{8B4D95E4-63C3-4D74-A466-56C498E1F0B1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6950CF-0EB4-4AAF-8193-2EAABA4E8C37}" type="sibTrans" cxnId="{8B4D95E4-63C3-4D74-A466-56C498E1F0B1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C7163-3D7E-4BAE-A893-CBD44BCD7E1F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Human Development Index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891A50-2A86-4493-BC1E-6BA9E60EA7F9}" type="parTrans" cxnId="{0C16F683-2B16-4038-84D6-B655962251B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BA9B3D-CB05-47AA-BAB5-D43D74D003B1}" type="sibTrans" cxnId="{0C16F683-2B16-4038-84D6-B655962251B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DCFA31-AD8A-4103-975B-460345D3D18F}" type="pres">
      <dgm:prSet presAssocID="{E9781D55-936B-40EC-B331-71733C45D8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86740-748A-4E5D-84DD-295E4A171989}" type="pres">
      <dgm:prSet presAssocID="{E9781D55-936B-40EC-B331-71733C45D8CF}" presName="matrix" presStyleCnt="0"/>
      <dgm:spPr/>
    </dgm:pt>
    <dgm:pt modelId="{76A966EB-3A4E-4A62-8612-80D9F6126F0D}" type="pres">
      <dgm:prSet presAssocID="{E9781D55-936B-40EC-B331-71733C45D8CF}" presName="tile1" presStyleLbl="node1" presStyleIdx="0" presStyleCnt="4"/>
      <dgm:spPr/>
      <dgm:t>
        <a:bodyPr/>
        <a:lstStyle/>
        <a:p>
          <a:endParaRPr lang="en-US"/>
        </a:p>
      </dgm:t>
    </dgm:pt>
    <dgm:pt modelId="{9370944E-47CE-4A9D-9A18-B32CDB59633C}" type="pres">
      <dgm:prSet presAssocID="{E9781D55-936B-40EC-B331-71733C45D8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4324D-2E19-4674-B40F-EF82984277E2}" type="pres">
      <dgm:prSet presAssocID="{E9781D55-936B-40EC-B331-71733C45D8CF}" presName="tile2" presStyleLbl="node1" presStyleIdx="1" presStyleCnt="4"/>
      <dgm:spPr/>
      <dgm:t>
        <a:bodyPr/>
        <a:lstStyle/>
        <a:p>
          <a:endParaRPr lang="en-US"/>
        </a:p>
      </dgm:t>
    </dgm:pt>
    <dgm:pt modelId="{CD04A6B3-50D5-4E96-8AF0-33AA6938C836}" type="pres">
      <dgm:prSet presAssocID="{E9781D55-936B-40EC-B331-71733C45D8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F6947-12F2-499C-A1A8-F44A1EBC18AD}" type="pres">
      <dgm:prSet presAssocID="{E9781D55-936B-40EC-B331-71733C45D8CF}" presName="tile3" presStyleLbl="node1" presStyleIdx="2" presStyleCnt="4"/>
      <dgm:spPr/>
      <dgm:t>
        <a:bodyPr/>
        <a:lstStyle/>
        <a:p>
          <a:endParaRPr lang="en-US"/>
        </a:p>
      </dgm:t>
    </dgm:pt>
    <dgm:pt modelId="{F8C3B8D0-2795-4EB4-9980-313ACABED834}" type="pres">
      <dgm:prSet presAssocID="{E9781D55-936B-40EC-B331-71733C45D8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C7688-1ED3-4788-953D-3DD3E1CBA009}" type="pres">
      <dgm:prSet presAssocID="{E9781D55-936B-40EC-B331-71733C45D8CF}" presName="tile4" presStyleLbl="node1" presStyleIdx="3" presStyleCnt="4"/>
      <dgm:spPr/>
      <dgm:t>
        <a:bodyPr/>
        <a:lstStyle/>
        <a:p>
          <a:endParaRPr lang="en-US"/>
        </a:p>
      </dgm:t>
    </dgm:pt>
    <dgm:pt modelId="{BFE8ADCC-CF4A-4B16-9885-C150713D8D3A}" type="pres">
      <dgm:prSet presAssocID="{E9781D55-936B-40EC-B331-71733C45D8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015E3-121D-472C-8ACB-F5F25155D9B2}" type="pres">
      <dgm:prSet presAssocID="{E9781D55-936B-40EC-B331-71733C45D8C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A76E0-3F55-4282-ADD4-B306D6429339}" type="presOf" srcId="{E9781D55-936B-40EC-B331-71733C45D8CF}" destId="{CBDCFA31-AD8A-4103-975B-460345D3D18F}" srcOrd="0" destOrd="0" presId="urn:microsoft.com/office/officeart/2005/8/layout/matrix1"/>
    <dgm:cxn modelId="{04B05B1D-F058-4735-896F-F02524BE1A9F}" type="presOf" srcId="{E06608CB-47BB-43EF-A2A5-6A52E5BB9079}" destId="{C94015E3-121D-472C-8ACB-F5F25155D9B2}" srcOrd="0" destOrd="0" presId="urn:microsoft.com/office/officeart/2005/8/layout/matrix1"/>
    <dgm:cxn modelId="{DF271A06-6D24-48CD-A641-1EBAD1648A47}" type="presOf" srcId="{DBEC7163-3D7E-4BAE-A893-CBD44BCD7E1F}" destId="{E5EC7688-1ED3-4788-953D-3DD3E1CBA009}" srcOrd="0" destOrd="0" presId="urn:microsoft.com/office/officeart/2005/8/layout/matrix1"/>
    <dgm:cxn modelId="{680E19E6-73AA-43AD-846B-4205D599934C}" type="presOf" srcId="{76EF4CA0-85D5-41EF-B8F0-10CA0499BEF7}" destId="{76A966EB-3A4E-4A62-8612-80D9F6126F0D}" srcOrd="0" destOrd="0" presId="urn:microsoft.com/office/officeart/2005/8/layout/matrix1"/>
    <dgm:cxn modelId="{28E9A216-AF4A-4292-9072-A9D177B19E10}" type="presOf" srcId="{70AD0DD9-456D-4117-8FFD-30F1B698159C}" destId="{CD04A6B3-50D5-4E96-8AF0-33AA6938C836}" srcOrd="1" destOrd="0" presId="urn:microsoft.com/office/officeart/2005/8/layout/matrix1"/>
    <dgm:cxn modelId="{5B481844-6F82-4F32-BE73-26CA6881FE61}" type="presOf" srcId="{70AD0DD9-456D-4117-8FFD-30F1B698159C}" destId="{86A4324D-2E19-4674-B40F-EF82984277E2}" srcOrd="0" destOrd="0" presId="urn:microsoft.com/office/officeart/2005/8/layout/matrix1"/>
    <dgm:cxn modelId="{10173CFE-66D2-4F0F-B704-B8D5F1660448}" type="presOf" srcId="{76EF4CA0-85D5-41EF-B8F0-10CA0499BEF7}" destId="{9370944E-47CE-4A9D-9A18-B32CDB59633C}" srcOrd="1" destOrd="0" presId="urn:microsoft.com/office/officeart/2005/8/layout/matrix1"/>
    <dgm:cxn modelId="{D9EA26F5-2E0B-4221-B1D6-76692B25301C}" type="presOf" srcId="{BDE2B07B-D229-408F-B35B-17B0F4AC587C}" destId="{F8C3B8D0-2795-4EB4-9980-313ACABED834}" srcOrd="1" destOrd="0" presId="urn:microsoft.com/office/officeart/2005/8/layout/matrix1"/>
    <dgm:cxn modelId="{DD06B6E7-771F-4972-9CE2-9009F306209E}" srcId="{E06608CB-47BB-43EF-A2A5-6A52E5BB9079}" destId="{70AD0DD9-456D-4117-8FFD-30F1B698159C}" srcOrd="1" destOrd="0" parTransId="{12CAC4A1-9DBC-4016-92AA-8B85B3A30A0D}" sibTransId="{E3251E70-FF41-4640-90F2-96AF8390E5A0}"/>
    <dgm:cxn modelId="{0C16F683-2B16-4038-84D6-B655962251BC}" srcId="{E06608CB-47BB-43EF-A2A5-6A52E5BB9079}" destId="{DBEC7163-3D7E-4BAE-A893-CBD44BCD7E1F}" srcOrd="3" destOrd="0" parTransId="{B6891A50-2A86-4493-BC1E-6BA9E60EA7F9}" sibTransId="{51BA9B3D-CB05-47AA-BAB5-D43D74D003B1}"/>
    <dgm:cxn modelId="{3F38F412-54B6-41A4-A1E5-9AA14773EACC}" srcId="{E9781D55-936B-40EC-B331-71733C45D8CF}" destId="{E06608CB-47BB-43EF-A2A5-6A52E5BB9079}" srcOrd="0" destOrd="0" parTransId="{44C1D767-739F-483C-8B7B-5BB13DA423F9}" sibTransId="{498B20B9-8823-4D8D-8111-B2253C55BAE8}"/>
    <dgm:cxn modelId="{8B4D95E4-63C3-4D74-A466-56C498E1F0B1}" srcId="{E06608CB-47BB-43EF-A2A5-6A52E5BB9079}" destId="{BDE2B07B-D229-408F-B35B-17B0F4AC587C}" srcOrd="2" destOrd="0" parTransId="{C2A47CC7-DABF-4D23-B610-5D665EB3BBC7}" sibTransId="{8A6950CF-0EB4-4AAF-8193-2EAABA4E8C37}"/>
    <dgm:cxn modelId="{9FB726D8-658F-4AE6-9353-E5B9A252CF17}" srcId="{E06608CB-47BB-43EF-A2A5-6A52E5BB9079}" destId="{76EF4CA0-85D5-41EF-B8F0-10CA0499BEF7}" srcOrd="0" destOrd="0" parTransId="{6DDF8A27-AC87-4FF1-9A8F-A515FB22B67B}" sibTransId="{53165979-722D-4D8C-9920-73196A5C9FF5}"/>
    <dgm:cxn modelId="{EB2D8290-6DBE-411E-8B42-0604D59B71AE}" type="presOf" srcId="{DBEC7163-3D7E-4BAE-A893-CBD44BCD7E1F}" destId="{BFE8ADCC-CF4A-4B16-9885-C150713D8D3A}" srcOrd="1" destOrd="0" presId="urn:microsoft.com/office/officeart/2005/8/layout/matrix1"/>
    <dgm:cxn modelId="{BDE1F56C-B33B-4034-B9EF-E7B4FF16D3D7}" type="presOf" srcId="{BDE2B07B-D229-408F-B35B-17B0F4AC587C}" destId="{2C4F6947-12F2-499C-A1A8-F44A1EBC18AD}" srcOrd="0" destOrd="0" presId="urn:microsoft.com/office/officeart/2005/8/layout/matrix1"/>
    <dgm:cxn modelId="{317D48F9-7A92-4E18-8808-A2AC4BDF5565}" type="presParOf" srcId="{CBDCFA31-AD8A-4103-975B-460345D3D18F}" destId="{98B86740-748A-4E5D-84DD-295E4A171989}" srcOrd="0" destOrd="0" presId="urn:microsoft.com/office/officeart/2005/8/layout/matrix1"/>
    <dgm:cxn modelId="{6C45D7C9-1CCC-4562-8200-1A3D3420CC50}" type="presParOf" srcId="{98B86740-748A-4E5D-84DD-295E4A171989}" destId="{76A966EB-3A4E-4A62-8612-80D9F6126F0D}" srcOrd="0" destOrd="0" presId="urn:microsoft.com/office/officeart/2005/8/layout/matrix1"/>
    <dgm:cxn modelId="{12E7DFBA-821D-4701-A9C7-DFCB2769BE9D}" type="presParOf" srcId="{98B86740-748A-4E5D-84DD-295E4A171989}" destId="{9370944E-47CE-4A9D-9A18-B32CDB59633C}" srcOrd="1" destOrd="0" presId="urn:microsoft.com/office/officeart/2005/8/layout/matrix1"/>
    <dgm:cxn modelId="{5D2A9D21-DD96-421E-AC5B-905961680829}" type="presParOf" srcId="{98B86740-748A-4E5D-84DD-295E4A171989}" destId="{86A4324D-2E19-4674-B40F-EF82984277E2}" srcOrd="2" destOrd="0" presId="urn:microsoft.com/office/officeart/2005/8/layout/matrix1"/>
    <dgm:cxn modelId="{A9642851-6FAD-4CFA-AC6F-70CBA4494940}" type="presParOf" srcId="{98B86740-748A-4E5D-84DD-295E4A171989}" destId="{CD04A6B3-50D5-4E96-8AF0-33AA6938C836}" srcOrd="3" destOrd="0" presId="urn:microsoft.com/office/officeart/2005/8/layout/matrix1"/>
    <dgm:cxn modelId="{A8C4C8B6-2127-45D6-9970-BF997E9B0B6B}" type="presParOf" srcId="{98B86740-748A-4E5D-84DD-295E4A171989}" destId="{2C4F6947-12F2-499C-A1A8-F44A1EBC18AD}" srcOrd="4" destOrd="0" presId="urn:microsoft.com/office/officeart/2005/8/layout/matrix1"/>
    <dgm:cxn modelId="{742AFCE7-B158-4152-9873-6B8F2FE0A7F2}" type="presParOf" srcId="{98B86740-748A-4E5D-84DD-295E4A171989}" destId="{F8C3B8D0-2795-4EB4-9980-313ACABED834}" srcOrd="5" destOrd="0" presId="urn:microsoft.com/office/officeart/2005/8/layout/matrix1"/>
    <dgm:cxn modelId="{A25D4E17-134C-49A1-A40E-DCFE87BB4E6E}" type="presParOf" srcId="{98B86740-748A-4E5D-84DD-295E4A171989}" destId="{E5EC7688-1ED3-4788-953D-3DD3E1CBA009}" srcOrd="6" destOrd="0" presId="urn:microsoft.com/office/officeart/2005/8/layout/matrix1"/>
    <dgm:cxn modelId="{A474FBC0-F886-4CF4-AA24-D51E31D45572}" type="presParOf" srcId="{98B86740-748A-4E5D-84DD-295E4A171989}" destId="{BFE8ADCC-CF4A-4B16-9885-C150713D8D3A}" srcOrd="7" destOrd="0" presId="urn:microsoft.com/office/officeart/2005/8/layout/matrix1"/>
    <dgm:cxn modelId="{44473313-E248-42FE-9189-41C736D9A63B}" type="presParOf" srcId="{CBDCFA31-AD8A-4103-975B-460345D3D18F}" destId="{C94015E3-121D-472C-8ACB-F5F25155D9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81D55-936B-40EC-B331-71733C45D8C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6608CB-47BB-43EF-A2A5-6A52E5BB9079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Indicators of Development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C1D767-739F-483C-8B7B-5BB13DA423F9}" type="parTrans" cxnId="{3F38F412-54B6-41A4-A1E5-9AA14773EAC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98B20B9-8823-4D8D-8111-B2253C55BAE8}" type="sibTrans" cxnId="{3F38F412-54B6-41A4-A1E5-9AA14773EAC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EF4CA0-85D5-41EF-B8F0-10CA0499BEF7}">
      <dgm:prSet phldrT="[Text]" custT="1"/>
      <dgm:spPr/>
      <dgm:t>
        <a:bodyPr/>
        <a:lstStyle/>
        <a:p>
          <a:r>
            <a:rPr lang="en-US" sz="3200" b="1" i="0" dirty="0" smtClean="0">
              <a:solidFill>
                <a:schemeClr val="tx1">
                  <a:lumMod val="85000"/>
                  <a:lumOff val="15000"/>
                </a:schemeClr>
              </a:solidFill>
            </a:rPr>
            <a:t>Growth</a:t>
          </a:r>
          <a:endParaRPr lang="en-US" sz="3200" b="1" i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DF8A27-AC87-4FF1-9A8F-A515FB22B67B}" type="parTrans" cxnId="{9FB726D8-658F-4AE6-9353-E5B9A252CF17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3165979-722D-4D8C-9920-73196A5C9FF5}" type="sibTrans" cxnId="{9FB726D8-658F-4AE6-9353-E5B9A252CF17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AD0DD9-456D-4117-8FFD-30F1B698159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Development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2CAC4A1-9DBC-4016-92AA-8B85B3A30A0D}" type="parTrans" cxnId="{DD06B6E7-771F-4972-9CE2-9009F306209E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251E70-FF41-4640-90F2-96AF8390E5A0}" type="sibTrans" cxnId="{DD06B6E7-771F-4972-9CE2-9009F306209E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E2B07B-D229-408F-B35B-17B0F4AC587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 Measures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47CC7-DABF-4D23-B610-5D665EB3BBC7}" type="parTrans" cxnId="{8B4D95E4-63C3-4D74-A466-56C498E1F0B1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6950CF-0EB4-4AAF-8193-2EAABA4E8C37}" type="sibTrans" cxnId="{8B4D95E4-63C3-4D74-A466-56C498E1F0B1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C7163-3D7E-4BAE-A893-CBD44BCD7E1F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Human Development Index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891A50-2A86-4493-BC1E-6BA9E60EA7F9}" type="parTrans" cxnId="{0C16F683-2B16-4038-84D6-B655962251B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BA9B3D-CB05-47AA-BAB5-D43D74D003B1}" type="sibTrans" cxnId="{0C16F683-2B16-4038-84D6-B655962251BC}">
      <dgm:prSet/>
      <dgm:spPr/>
      <dgm:t>
        <a:bodyPr/>
        <a:lstStyle/>
        <a:p>
          <a:endParaRPr lang="en-US" sz="32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DCFA31-AD8A-4103-975B-460345D3D18F}" type="pres">
      <dgm:prSet presAssocID="{E9781D55-936B-40EC-B331-71733C45D8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86740-748A-4E5D-84DD-295E4A171989}" type="pres">
      <dgm:prSet presAssocID="{E9781D55-936B-40EC-B331-71733C45D8CF}" presName="matrix" presStyleCnt="0"/>
      <dgm:spPr/>
    </dgm:pt>
    <dgm:pt modelId="{76A966EB-3A4E-4A62-8612-80D9F6126F0D}" type="pres">
      <dgm:prSet presAssocID="{E9781D55-936B-40EC-B331-71733C45D8CF}" presName="tile1" presStyleLbl="node1" presStyleIdx="0" presStyleCnt="4"/>
      <dgm:spPr/>
      <dgm:t>
        <a:bodyPr/>
        <a:lstStyle/>
        <a:p>
          <a:endParaRPr lang="en-US"/>
        </a:p>
      </dgm:t>
    </dgm:pt>
    <dgm:pt modelId="{9370944E-47CE-4A9D-9A18-B32CDB59633C}" type="pres">
      <dgm:prSet presAssocID="{E9781D55-936B-40EC-B331-71733C45D8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4324D-2E19-4674-B40F-EF82984277E2}" type="pres">
      <dgm:prSet presAssocID="{E9781D55-936B-40EC-B331-71733C45D8CF}" presName="tile2" presStyleLbl="node1" presStyleIdx="1" presStyleCnt="4"/>
      <dgm:spPr/>
      <dgm:t>
        <a:bodyPr/>
        <a:lstStyle/>
        <a:p>
          <a:endParaRPr lang="en-US"/>
        </a:p>
      </dgm:t>
    </dgm:pt>
    <dgm:pt modelId="{CD04A6B3-50D5-4E96-8AF0-33AA6938C836}" type="pres">
      <dgm:prSet presAssocID="{E9781D55-936B-40EC-B331-71733C45D8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F6947-12F2-499C-A1A8-F44A1EBC18AD}" type="pres">
      <dgm:prSet presAssocID="{E9781D55-936B-40EC-B331-71733C45D8CF}" presName="tile3" presStyleLbl="node1" presStyleIdx="2" presStyleCnt="4"/>
      <dgm:spPr/>
      <dgm:t>
        <a:bodyPr/>
        <a:lstStyle/>
        <a:p>
          <a:endParaRPr lang="en-US"/>
        </a:p>
      </dgm:t>
    </dgm:pt>
    <dgm:pt modelId="{F8C3B8D0-2795-4EB4-9980-313ACABED834}" type="pres">
      <dgm:prSet presAssocID="{E9781D55-936B-40EC-B331-71733C45D8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C7688-1ED3-4788-953D-3DD3E1CBA009}" type="pres">
      <dgm:prSet presAssocID="{E9781D55-936B-40EC-B331-71733C45D8CF}" presName="tile4" presStyleLbl="node1" presStyleIdx="3" presStyleCnt="4"/>
      <dgm:spPr/>
      <dgm:t>
        <a:bodyPr/>
        <a:lstStyle/>
        <a:p>
          <a:endParaRPr lang="en-US"/>
        </a:p>
      </dgm:t>
    </dgm:pt>
    <dgm:pt modelId="{BFE8ADCC-CF4A-4B16-9885-C150713D8D3A}" type="pres">
      <dgm:prSet presAssocID="{E9781D55-936B-40EC-B331-71733C45D8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015E3-121D-472C-8ACB-F5F25155D9B2}" type="pres">
      <dgm:prSet presAssocID="{E9781D55-936B-40EC-B331-71733C45D8C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0724F-FB38-4E5C-B4C2-7C3F9A8E6A00}" type="presOf" srcId="{DBEC7163-3D7E-4BAE-A893-CBD44BCD7E1F}" destId="{BFE8ADCC-CF4A-4B16-9885-C150713D8D3A}" srcOrd="1" destOrd="0" presId="urn:microsoft.com/office/officeart/2005/8/layout/matrix1"/>
    <dgm:cxn modelId="{DE04445F-AF4C-4C92-8F67-A272C4BAFACF}" type="presOf" srcId="{76EF4CA0-85D5-41EF-B8F0-10CA0499BEF7}" destId="{76A966EB-3A4E-4A62-8612-80D9F6126F0D}" srcOrd="0" destOrd="0" presId="urn:microsoft.com/office/officeart/2005/8/layout/matrix1"/>
    <dgm:cxn modelId="{8C911446-7766-4F15-865A-0F1ED0DF3E39}" type="presOf" srcId="{E9781D55-936B-40EC-B331-71733C45D8CF}" destId="{CBDCFA31-AD8A-4103-975B-460345D3D18F}" srcOrd="0" destOrd="0" presId="urn:microsoft.com/office/officeart/2005/8/layout/matrix1"/>
    <dgm:cxn modelId="{39FE29AE-FF78-42F4-87FC-8E1AACE127F9}" type="presOf" srcId="{76EF4CA0-85D5-41EF-B8F0-10CA0499BEF7}" destId="{9370944E-47CE-4A9D-9A18-B32CDB59633C}" srcOrd="1" destOrd="0" presId="urn:microsoft.com/office/officeart/2005/8/layout/matrix1"/>
    <dgm:cxn modelId="{9B6E8E17-1966-4872-81B1-53180CC64A0A}" type="presOf" srcId="{70AD0DD9-456D-4117-8FFD-30F1B698159C}" destId="{86A4324D-2E19-4674-B40F-EF82984277E2}" srcOrd="0" destOrd="0" presId="urn:microsoft.com/office/officeart/2005/8/layout/matrix1"/>
    <dgm:cxn modelId="{DD06B6E7-771F-4972-9CE2-9009F306209E}" srcId="{E06608CB-47BB-43EF-A2A5-6A52E5BB9079}" destId="{70AD0DD9-456D-4117-8FFD-30F1B698159C}" srcOrd="1" destOrd="0" parTransId="{12CAC4A1-9DBC-4016-92AA-8B85B3A30A0D}" sibTransId="{E3251E70-FF41-4640-90F2-96AF8390E5A0}"/>
    <dgm:cxn modelId="{6AC12E0B-6ED9-4E71-82BF-2F6B37F08A49}" type="presOf" srcId="{E06608CB-47BB-43EF-A2A5-6A52E5BB9079}" destId="{C94015E3-121D-472C-8ACB-F5F25155D9B2}" srcOrd="0" destOrd="0" presId="urn:microsoft.com/office/officeart/2005/8/layout/matrix1"/>
    <dgm:cxn modelId="{C0FE6256-0850-4071-823B-1FDEBA92C74B}" type="presOf" srcId="{BDE2B07B-D229-408F-B35B-17B0F4AC587C}" destId="{F8C3B8D0-2795-4EB4-9980-313ACABED834}" srcOrd="1" destOrd="0" presId="urn:microsoft.com/office/officeart/2005/8/layout/matrix1"/>
    <dgm:cxn modelId="{0C16F683-2B16-4038-84D6-B655962251BC}" srcId="{E06608CB-47BB-43EF-A2A5-6A52E5BB9079}" destId="{DBEC7163-3D7E-4BAE-A893-CBD44BCD7E1F}" srcOrd="3" destOrd="0" parTransId="{B6891A50-2A86-4493-BC1E-6BA9E60EA7F9}" sibTransId="{51BA9B3D-CB05-47AA-BAB5-D43D74D003B1}"/>
    <dgm:cxn modelId="{32007D18-8CC7-4792-97D6-85326960715D}" type="presOf" srcId="{70AD0DD9-456D-4117-8FFD-30F1B698159C}" destId="{CD04A6B3-50D5-4E96-8AF0-33AA6938C836}" srcOrd="1" destOrd="0" presId="urn:microsoft.com/office/officeart/2005/8/layout/matrix1"/>
    <dgm:cxn modelId="{1C307FB1-9B05-4E99-86C5-8343A293D763}" type="presOf" srcId="{DBEC7163-3D7E-4BAE-A893-CBD44BCD7E1F}" destId="{E5EC7688-1ED3-4788-953D-3DD3E1CBA009}" srcOrd="0" destOrd="0" presId="urn:microsoft.com/office/officeart/2005/8/layout/matrix1"/>
    <dgm:cxn modelId="{3F38F412-54B6-41A4-A1E5-9AA14773EACC}" srcId="{E9781D55-936B-40EC-B331-71733C45D8CF}" destId="{E06608CB-47BB-43EF-A2A5-6A52E5BB9079}" srcOrd="0" destOrd="0" parTransId="{44C1D767-739F-483C-8B7B-5BB13DA423F9}" sibTransId="{498B20B9-8823-4D8D-8111-B2253C55BAE8}"/>
    <dgm:cxn modelId="{DFAEE1EA-675F-42AD-8FD0-A40A3FF1CA0D}" type="presOf" srcId="{BDE2B07B-D229-408F-B35B-17B0F4AC587C}" destId="{2C4F6947-12F2-499C-A1A8-F44A1EBC18AD}" srcOrd="0" destOrd="0" presId="urn:microsoft.com/office/officeart/2005/8/layout/matrix1"/>
    <dgm:cxn modelId="{8B4D95E4-63C3-4D74-A466-56C498E1F0B1}" srcId="{E06608CB-47BB-43EF-A2A5-6A52E5BB9079}" destId="{BDE2B07B-D229-408F-B35B-17B0F4AC587C}" srcOrd="2" destOrd="0" parTransId="{C2A47CC7-DABF-4D23-B610-5D665EB3BBC7}" sibTransId="{8A6950CF-0EB4-4AAF-8193-2EAABA4E8C37}"/>
    <dgm:cxn modelId="{9FB726D8-658F-4AE6-9353-E5B9A252CF17}" srcId="{E06608CB-47BB-43EF-A2A5-6A52E5BB9079}" destId="{76EF4CA0-85D5-41EF-B8F0-10CA0499BEF7}" srcOrd="0" destOrd="0" parTransId="{6DDF8A27-AC87-4FF1-9A8F-A515FB22B67B}" sibTransId="{53165979-722D-4D8C-9920-73196A5C9FF5}"/>
    <dgm:cxn modelId="{18C8CEDA-C1B0-4AB2-8EDD-0ED64C6FE6C6}" type="presParOf" srcId="{CBDCFA31-AD8A-4103-975B-460345D3D18F}" destId="{98B86740-748A-4E5D-84DD-295E4A171989}" srcOrd="0" destOrd="0" presId="urn:microsoft.com/office/officeart/2005/8/layout/matrix1"/>
    <dgm:cxn modelId="{9407A405-9A5F-4956-8D63-F881F09BE29E}" type="presParOf" srcId="{98B86740-748A-4E5D-84DD-295E4A171989}" destId="{76A966EB-3A4E-4A62-8612-80D9F6126F0D}" srcOrd="0" destOrd="0" presId="urn:microsoft.com/office/officeart/2005/8/layout/matrix1"/>
    <dgm:cxn modelId="{B0D6C8DA-CDBF-41D1-AD92-D90367B36D94}" type="presParOf" srcId="{98B86740-748A-4E5D-84DD-295E4A171989}" destId="{9370944E-47CE-4A9D-9A18-B32CDB59633C}" srcOrd="1" destOrd="0" presId="urn:microsoft.com/office/officeart/2005/8/layout/matrix1"/>
    <dgm:cxn modelId="{52ACE0B2-6EA0-4D7E-A963-0FB1F98D1ECE}" type="presParOf" srcId="{98B86740-748A-4E5D-84DD-295E4A171989}" destId="{86A4324D-2E19-4674-B40F-EF82984277E2}" srcOrd="2" destOrd="0" presId="urn:microsoft.com/office/officeart/2005/8/layout/matrix1"/>
    <dgm:cxn modelId="{00C64A9D-6CE2-4AC7-A86E-21AFDF7F140C}" type="presParOf" srcId="{98B86740-748A-4E5D-84DD-295E4A171989}" destId="{CD04A6B3-50D5-4E96-8AF0-33AA6938C836}" srcOrd="3" destOrd="0" presId="urn:microsoft.com/office/officeart/2005/8/layout/matrix1"/>
    <dgm:cxn modelId="{1B87E9CF-01AF-4E98-83EE-68ADC0C62387}" type="presParOf" srcId="{98B86740-748A-4E5D-84DD-295E4A171989}" destId="{2C4F6947-12F2-499C-A1A8-F44A1EBC18AD}" srcOrd="4" destOrd="0" presId="urn:microsoft.com/office/officeart/2005/8/layout/matrix1"/>
    <dgm:cxn modelId="{D52A9878-7B8E-4824-AFCA-E58BD8011332}" type="presParOf" srcId="{98B86740-748A-4E5D-84DD-295E4A171989}" destId="{F8C3B8D0-2795-4EB4-9980-313ACABED834}" srcOrd="5" destOrd="0" presId="urn:microsoft.com/office/officeart/2005/8/layout/matrix1"/>
    <dgm:cxn modelId="{9CF77D23-1B1D-4357-BBEB-49C1BF6EB2D3}" type="presParOf" srcId="{98B86740-748A-4E5D-84DD-295E4A171989}" destId="{E5EC7688-1ED3-4788-953D-3DD3E1CBA009}" srcOrd="6" destOrd="0" presId="urn:microsoft.com/office/officeart/2005/8/layout/matrix1"/>
    <dgm:cxn modelId="{A32A0188-3CA7-46CB-B045-82E665D3FFDC}" type="presParOf" srcId="{98B86740-748A-4E5D-84DD-295E4A171989}" destId="{BFE8ADCC-CF4A-4B16-9885-C150713D8D3A}" srcOrd="7" destOrd="0" presId="urn:microsoft.com/office/officeart/2005/8/layout/matrix1"/>
    <dgm:cxn modelId="{88284444-F01F-407E-9574-38C8F61F9AA5}" type="presParOf" srcId="{CBDCFA31-AD8A-4103-975B-460345D3D18F}" destId="{C94015E3-121D-472C-8ACB-F5F25155D9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66EB-3A4E-4A62-8612-80D9F6126F0D}">
      <dsp:nvSpPr>
        <dsp:cNvPr id="0" name=""/>
        <dsp:cNvSpPr/>
      </dsp:nvSpPr>
      <dsp:spPr>
        <a:xfrm rot="16200000">
          <a:off x="1270793" y="-1270793"/>
          <a:ext cx="2436812" cy="497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Growth</a:t>
          </a:r>
          <a:endParaRPr lang="en-US" sz="3200" b="1" i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0" y="0"/>
        <a:ext cx="4978400" cy="1827609"/>
      </dsp:txXfrm>
    </dsp:sp>
    <dsp:sp modelId="{86A4324D-2E19-4674-B40F-EF82984277E2}">
      <dsp:nvSpPr>
        <dsp:cNvPr id="0" name=""/>
        <dsp:cNvSpPr/>
      </dsp:nvSpPr>
      <dsp:spPr>
        <a:xfrm>
          <a:off x="4978400" y="0"/>
          <a:ext cx="49784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Development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978400" y="0"/>
        <a:ext cx="4978400" cy="1827609"/>
      </dsp:txXfrm>
    </dsp:sp>
    <dsp:sp modelId="{2C4F6947-12F2-499C-A1A8-F44A1EBC18AD}">
      <dsp:nvSpPr>
        <dsp:cNvPr id="0" name=""/>
        <dsp:cNvSpPr/>
      </dsp:nvSpPr>
      <dsp:spPr>
        <a:xfrm rot="10800000">
          <a:off x="0" y="2436812"/>
          <a:ext cx="49784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 Measures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0" y="3046015"/>
        <a:ext cx="4978400" cy="1827609"/>
      </dsp:txXfrm>
    </dsp:sp>
    <dsp:sp modelId="{E5EC7688-1ED3-4788-953D-3DD3E1CBA009}">
      <dsp:nvSpPr>
        <dsp:cNvPr id="0" name=""/>
        <dsp:cNvSpPr/>
      </dsp:nvSpPr>
      <dsp:spPr>
        <a:xfrm rot="5400000">
          <a:off x="6249193" y="1166018"/>
          <a:ext cx="2436812" cy="497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Human Development Index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4978400" y="3046015"/>
        <a:ext cx="4978400" cy="1827609"/>
      </dsp:txXfrm>
    </dsp:sp>
    <dsp:sp modelId="{C94015E3-121D-472C-8ACB-F5F25155D9B2}">
      <dsp:nvSpPr>
        <dsp:cNvPr id="0" name=""/>
        <dsp:cNvSpPr/>
      </dsp:nvSpPr>
      <dsp:spPr>
        <a:xfrm>
          <a:off x="3484880" y="1827609"/>
          <a:ext cx="2987040" cy="121840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Indicators of Development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44358" y="1887087"/>
        <a:ext cx="2868084" cy="1099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66EB-3A4E-4A62-8612-80D9F6126F0D}">
      <dsp:nvSpPr>
        <dsp:cNvPr id="0" name=""/>
        <dsp:cNvSpPr/>
      </dsp:nvSpPr>
      <dsp:spPr>
        <a:xfrm rot="16200000">
          <a:off x="1270793" y="-1270793"/>
          <a:ext cx="2436812" cy="497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Growth</a:t>
          </a:r>
          <a:endParaRPr lang="en-US" sz="3200" b="1" i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0" y="0"/>
        <a:ext cx="4978400" cy="1827609"/>
      </dsp:txXfrm>
    </dsp:sp>
    <dsp:sp modelId="{86A4324D-2E19-4674-B40F-EF82984277E2}">
      <dsp:nvSpPr>
        <dsp:cNvPr id="0" name=""/>
        <dsp:cNvSpPr/>
      </dsp:nvSpPr>
      <dsp:spPr>
        <a:xfrm>
          <a:off x="4978400" y="0"/>
          <a:ext cx="49784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Development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978400" y="0"/>
        <a:ext cx="4978400" cy="1827609"/>
      </dsp:txXfrm>
    </dsp:sp>
    <dsp:sp modelId="{2C4F6947-12F2-499C-A1A8-F44A1EBC18AD}">
      <dsp:nvSpPr>
        <dsp:cNvPr id="0" name=""/>
        <dsp:cNvSpPr/>
      </dsp:nvSpPr>
      <dsp:spPr>
        <a:xfrm rot="10800000">
          <a:off x="0" y="2436812"/>
          <a:ext cx="49784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 Measures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0" y="3046015"/>
        <a:ext cx="4978400" cy="1827609"/>
      </dsp:txXfrm>
    </dsp:sp>
    <dsp:sp modelId="{E5EC7688-1ED3-4788-953D-3DD3E1CBA009}">
      <dsp:nvSpPr>
        <dsp:cNvPr id="0" name=""/>
        <dsp:cNvSpPr/>
      </dsp:nvSpPr>
      <dsp:spPr>
        <a:xfrm rot="5400000">
          <a:off x="6249193" y="1166018"/>
          <a:ext cx="2436812" cy="497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Human Development Index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4978400" y="3046015"/>
        <a:ext cx="4978400" cy="1827609"/>
      </dsp:txXfrm>
    </dsp:sp>
    <dsp:sp modelId="{C94015E3-121D-472C-8ACB-F5F25155D9B2}">
      <dsp:nvSpPr>
        <dsp:cNvPr id="0" name=""/>
        <dsp:cNvSpPr/>
      </dsp:nvSpPr>
      <dsp:spPr>
        <a:xfrm>
          <a:off x="3484880" y="1827609"/>
          <a:ext cx="2987040" cy="121840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Indicators of Development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44358" y="1887087"/>
        <a:ext cx="2868084" cy="1099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66EB-3A4E-4A62-8612-80D9F6126F0D}">
      <dsp:nvSpPr>
        <dsp:cNvPr id="0" name=""/>
        <dsp:cNvSpPr/>
      </dsp:nvSpPr>
      <dsp:spPr>
        <a:xfrm rot="16200000">
          <a:off x="1270793" y="-1270793"/>
          <a:ext cx="2436812" cy="497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Growth</a:t>
          </a:r>
          <a:endParaRPr lang="en-US" sz="3200" b="1" i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0" y="0"/>
        <a:ext cx="4978400" cy="1827609"/>
      </dsp:txXfrm>
    </dsp:sp>
    <dsp:sp modelId="{86A4324D-2E19-4674-B40F-EF82984277E2}">
      <dsp:nvSpPr>
        <dsp:cNvPr id="0" name=""/>
        <dsp:cNvSpPr/>
      </dsp:nvSpPr>
      <dsp:spPr>
        <a:xfrm>
          <a:off x="4978400" y="0"/>
          <a:ext cx="49784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Development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978400" y="0"/>
        <a:ext cx="4978400" cy="1827609"/>
      </dsp:txXfrm>
    </dsp:sp>
    <dsp:sp modelId="{2C4F6947-12F2-499C-A1A8-F44A1EBC18AD}">
      <dsp:nvSpPr>
        <dsp:cNvPr id="0" name=""/>
        <dsp:cNvSpPr/>
      </dsp:nvSpPr>
      <dsp:spPr>
        <a:xfrm rot="10800000">
          <a:off x="0" y="2436812"/>
          <a:ext cx="4978400" cy="2436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 Measures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0" y="3046015"/>
        <a:ext cx="4978400" cy="1827609"/>
      </dsp:txXfrm>
    </dsp:sp>
    <dsp:sp modelId="{E5EC7688-1ED3-4788-953D-3DD3E1CBA009}">
      <dsp:nvSpPr>
        <dsp:cNvPr id="0" name=""/>
        <dsp:cNvSpPr/>
      </dsp:nvSpPr>
      <dsp:spPr>
        <a:xfrm rot="5400000">
          <a:off x="6249193" y="1166018"/>
          <a:ext cx="2436812" cy="4978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Human Development Index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4978400" y="3046015"/>
        <a:ext cx="4978400" cy="1827609"/>
      </dsp:txXfrm>
    </dsp:sp>
    <dsp:sp modelId="{C94015E3-121D-472C-8ACB-F5F25155D9B2}">
      <dsp:nvSpPr>
        <dsp:cNvPr id="0" name=""/>
        <dsp:cNvSpPr/>
      </dsp:nvSpPr>
      <dsp:spPr>
        <a:xfrm>
          <a:off x="3484880" y="1827609"/>
          <a:ext cx="2987040" cy="121840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Indicators of Development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44358" y="1887087"/>
        <a:ext cx="2868084" cy="109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8A7B-E933-4E9D-8739-708481D83D83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47BE6-A232-42DE-A9B5-16D1DF152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47BE6-A232-42DE-A9B5-16D1DF152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28902A6-CEB0-4542-A44D-A494A7F3E4B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2B28-EDCB-4C1C-AEDB-B2273DEB255C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6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D2A-6A22-4038-91A5-9BB5DCF8D5E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10477500" cy="857250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algn="ctr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sz="1687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sym typeface="Helvetica"/>
            </a:endParaRPr>
          </a:p>
        </p:txBody>
      </p:sp>
      <p:pic>
        <p:nvPicPr>
          <p:cNvPr id="36" name="U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50" y="142874"/>
            <a:ext cx="986366" cy="47466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10572750" y="0"/>
            <a:ext cx="285750" cy="857250"/>
          </a:xfrm>
          <a:prstGeom prst="rect">
            <a:avLst/>
          </a:prstGeom>
          <a:gradFill>
            <a:gsLst>
              <a:gs pos="0">
                <a:srgbClr val="A03500"/>
              </a:gs>
              <a:gs pos="50000">
                <a:srgbClr val="E65100"/>
              </a:gs>
              <a:gs pos="100000">
                <a:srgbClr val="FF6200"/>
              </a:gs>
            </a:gsLst>
          </a:gradFill>
          <a:ln w="12700">
            <a:miter lim="400000"/>
          </a:ln>
        </p:spPr>
        <p:txBody>
          <a:bodyPr lIns="50799" tIns="50799" rIns="50799" bIns="50799" anchor="ctr"/>
          <a:lstStyle/>
          <a:p>
            <a:pPr algn="ctr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sz="1687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sym typeface="Helvetica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0858500" y="642937"/>
            <a:ext cx="1333500" cy="29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>
            <a:spAutoFit/>
          </a:bodyPr>
          <a:lstStyle>
            <a:lvl1pPr algn="l" defTabSz="457200">
              <a:defRPr sz="1600" i="1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i="0">
                <a:solidFill>
                  <a:srgbClr val="000000"/>
                </a:solidFill>
                <a:uFillTx/>
              </a:defRPr>
            </a:pPr>
            <a:r>
              <a:rPr sz="1266" kern="0"/>
              <a:t>We lead</a:t>
            </a:r>
          </a:p>
        </p:txBody>
      </p:sp>
      <p:sp>
        <p:nvSpPr>
          <p:cNvPr id="39" name="Shape 39"/>
          <p:cNvSpPr/>
          <p:nvPr/>
        </p:nvSpPr>
        <p:spPr>
          <a:xfrm>
            <a:off x="0" y="928687"/>
            <a:ext cx="10858500" cy="71438"/>
          </a:xfrm>
          <a:prstGeom prst="rect">
            <a:avLst/>
          </a:prstGeom>
          <a:gradFill>
            <a:gsLst>
              <a:gs pos="0">
                <a:srgbClr val="7E7E7E"/>
              </a:gs>
              <a:gs pos="50000">
                <a:srgbClr val="B6B6B6"/>
              </a:gs>
              <a:gs pos="100000">
                <a:srgbClr val="D9D9D9"/>
              </a:gs>
            </a:gsLst>
          </a:gradFill>
          <a:ln w="12700">
            <a:miter lim="400000"/>
          </a:ln>
        </p:spPr>
        <p:txBody>
          <a:bodyPr lIns="50799" tIns="50799" rIns="50799" bIns="50799" anchor="ctr"/>
          <a:lstStyle/>
          <a:p>
            <a:pPr algn="ctr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sz="1687" kern="0">
              <a:solidFill>
                <a:srgbClr val="FFFFFF"/>
              </a:solidFill>
              <a:uFill>
                <a:solidFill>
                  <a:srgbClr val="FFFFFF"/>
                </a:solidFill>
              </a:u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98538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4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735EEA3-0ABA-495C-A86A-CEC48345F0AD}" type="datetime1">
              <a:rPr lang="en-US" smtClean="0">
                <a:solidFill>
                  <a:srgbClr val="FFF39D"/>
                </a:solidFill>
              </a:rPr>
              <a:t>07-Jul-20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3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FF41-10D8-4E09-9448-1C887F307798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67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4D54-611D-44F8-BA7A-BCD254CCF3DC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7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28E75C-B65D-4CDB-B2B4-23A163E190D7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5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D636-6D8C-4629-AB3D-7CA272E6FB5F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7698A4-1679-4B21-B56A-E9318685DB6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0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A7FEA-5DBE-4502-A948-DE1A70400235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fld id="{BE8A2A99-6A92-41C0-A28C-0ECEBA607B4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87439"/>
            <a:ext cx="6172200" cy="2667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Introduction to Development Studies</a:t>
            </a:r>
            <a:endParaRPr lang="en-US" sz="6000" u="sng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378242"/>
            <a:ext cx="6172200" cy="161844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Dr. Ghulam </a:t>
            </a:r>
            <a:r>
              <a:rPr lang="en-US" sz="32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Murtaza</a:t>
            </a:r>
            <a:endParaRPr lang="en-US" sz="3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Disaster Management and Development Studies</a:t>
            </a:r>
            <a:endParaRPr lang="en-IN" sz="3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5634" y="3454730"/>
            <a:ext cx="526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DMDS </a:t>
            </a:r>
            <a:r>
              <a:rPr lang="en-GB" sz="2800" b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321				CH-3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29-30D6-4B27-A022-6C79F64B1D36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9693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(2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) Alternative </a:t>
            </a:r>
            <a:r>
              <a:rPr lang="en-US" sz="3200" dirty="0"/>
              <a:t>Interpretations of Development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99693" y="1285620"/>
            <a:ext cx="9124467" cy="474942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Development as Modernization-</a:t>
            </a:r>
            <a:r>
              <a:rPr lang="en-US" dirty="0"/>
              <a:t> emphasizes process of social change which is required to produce economic advancement; examines changes in social, psychological and political processes;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How to develop </a:t>
            </a:r>
            <a:r>
              <a:rPr lang="en-US" b="1" dirty="0"/>
              <a:t>wealth oriented behavior</a:t>
            </a:r>
            <a:r>
              <a:rPr lang="en-US" dirty="0"/>
              <a:t> and values in individuals; </a:t>
            </a:r>
            <a:r>
              <a:rPr lang="en-US" b="1" dirty="0"/>
              <a:t>profit seeking </a:t>
            </a:r>
            <a:r>
              <a:rPr lang="en-US" dirty="0"/>
              <a:t>rather than subsistence and self </a:t>
            </a:r>
            <a:r>
              <a:rPr lang="en-US" dirty="0" smtClean="0"/>
              <a:t>sufficiency.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Shift from commodity to human approach with investment in education and skill </a:t>
            </a:r>
            <a:r>
              <a:rPr lang="en-US" dirty="0" smtClean="0"/>
              <a:t>training.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Thus Modernization emphasizes on two aspects;</a:t>
            </a:r>
          </a:p>
          <a:p>
            <a:pPr marL="880110" lvl="1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More production of wealth/ commodities</a:t>
            </a:r>
          </a:p>
          <a:p>
            <a:pPr marL="880110" lvl="1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Improving human skills through education and training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5B069C-AF0D-4A80-8E19-A34B49BCF1B6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87887" y="268035"/>
            <a:ext cx="8860665" cy="1213035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) Alternative </a:t>
            </a:r>
            <a:r>
              <a:rPr lang="en-US" sz="2800" dirty="0"/>
              <a:t>Interpretations of Development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87887" y="1318031"/>
            <a:ext cx="9550801" cy="5059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Development as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Distributive Justice-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view development as improving </a:t>
            </a:r>
            <a:r>
              <a:rPr lang="en-US" sz="2200" b="1" dirty="0"/>
              <a:t>basic </a:t>
            </a:r>
            <a:r>
              <a:rPr lang="en-US" sz="2200" b="1" dirty="0" smtClean="0"/>
              <a:t>needs (Food, Clothing, Shelter, (</a:t>
            </a:r>
            <a:r>
              <a:rPr lang="en-US" sz="2200" b="1" i="1" dirty="0" smtClean="0"/>
              <a:t>roti, </a:t>
            </a:r>
            <a:r>
              <a:rPr lang="en-US" sz="2200" b="1" i="1" dirty="0" err="1" smtClean="0"/>
              <a:t>kapda</a:t>
            </a:r>
            <a:r>
              <a:rPr lang="en-US" sz="2200" b="1" i="1" dirty="0" smtClean="0"/>
              <a:t>, </a:t>
            </a:r>
            <a:r>
              <a:rPr lang="en-US" sz="2200" b="1" i="1" dirty="0" err="1" smtClean="0"/>
              <a:t>makan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Interest/focuses </a:t>
            </a:r>
            <a:r>
              <a:rPr lang="en-US" sz="2200" dirty="0"/>
              <a:t>in </a:t>
            </a:r>
            <a:r>
              <a:rPr lang="en-US" sz="2200" b="1" dirty="0" smtClean="0"/>
              <a:t>social/distributive </a:t>
            </a:r>
            <a:r>
              <a:rPr lang="en-US" sz="2200" b="1" dirty="0"/>
              <a:t>justice </a:t>
            </a:r>
            <a:r>
              <a:rPr lang="en-US" sz="2200" dirty="0"/>
              <a:t>which has raised </a:t>
            </a:r>
            <a:r>
              <a:rPr lang="en-US" sz="2200" b="1" dirty="0"/>
              <a:t>three</a:t>
            </a:r>
            <a:r>
              <a:rPr lang="en-US" sz="2200" dirty="0"/>
              <a:t> issues: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2200" dirty="0"/>
              <a:t>1.Nature of goods and services provided by governments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2200" dirty="0"/>
              <a:t>2. Matter of access of these public goods to different social classes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2200" dirty="0"/>
              <a:t>3. How burden of development can be shared among these classes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Target groups include small farmers, </a:t>
            </a:r>
            <a:r>
              <a:rPr lang="en-US" sz="2200" dirty="0" smtClean="0"/>
              <a:t>landless people, </a:t>
            </a:r>
            <a:r>
              <a:rPr lang="en-US" sz="2200" dirty="0"/>
              <a:t>urban </a:t>
            </a:r>
            <a:r>
              <a:rPr lang="en-US" sz="2200" dirty="0" smtClean="0"/>
              <a:t>poor and </a:t>
            </a:r>
            <a:r>
              <a:rPr lang="en-US" sz="2200" dirty="0"/>
              <a:t>unemployed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154AF4-7EA8-430D-9138-53B392D8C354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2960" y="2076515"/>
            <a:ext cx="1869440" cy="971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4" y="274638"/>
            <a:ext cx="9281886" cy="1143000"/>
          </a:xfrm>
        </p:spPr>
        <p:txBody>
          <a:bodyPr anchor="ctr"/>
          <a:lstStyle/>
          <a:p>
            <a:r>
              <a:rPr lang="en-US" dirty="0" smtClean="0"/>
              <a:t>Measurement Indicators </a:t>
            </a:r>
            <a:r>
              <a:rPr lang="en-US" dirty="0"/>
              <a:t>of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6382803"/>
              </p:ext>
            </p:extLst>
          </p:nvPr>
        </p:nvGraphicFramePr>
        <p:xfrm>
          <a:off x="609600" y="1600200"/>
          <a:ext cx="99568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1137920" y="2177145"/>
            <a:ext cx="955040" cy="77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67876" y="6373252"/>
            <a:ext cx="990598" cy="48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892" y="5973203"/>
            <a:ext cx="482283" cy="80009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body" idx="4294967295"/>
          </p:nvPr>
        </p:nvSpPr>
        <p:spPr>
          <a:xfrm>
            <a:off x="1300480" y="1196975"/>
            <a:ext cx="9123680" cy="5203825"/>
          </a:xfrm>
          <a:prstGeom prst="rect">
            <a:avLst/>
          </a:prstGeom>
        </p:spPr>
        <p:txBody>
          <a:bodyPr vert="horz" lIns="45719" tIns="45719" rIns="45719" bIns="45719" anchor="t">
            <a:normAutofit fontScale="92500" lnSpcReduction="10000"/>
          </a:bodyPr>
          <a:lstStyle/>
          <a:p>
            <a:pPr marL="305384" indent="-305384" algn="just" defTabSz="642915">
              <a:spcBef>
                <a:spcPts val="422"/>
              </a:spcBef>
              <a:buClr>
                <a:srgbClr val="330066"/>
              </a:buClr>
              <a:buFont typeface="Helvetica"/>
              <a:buChar char="●"/>
              <a:defRPr sz="1800"/>
            </a:pPr>
            <a:r>
              <a:rPr sz="2800" dirty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 economic terms, development is the capacity of a nation to generate and sustain an annual increase in its GNP of 5% or more. </a:t>
            </a:r>
          </a:p>
          <a:p>
            <a:pPr marL="305384" indent="-305384" algn="just" defTabSz="642915">
              <a:spcBef>
                <a:spcPts val="422"/>
              </a:spcBef>
              <a:buClr>
                <a:srgbClr val="330066"/>
              </a:buClr>
              <a:buFont typeface="Helvetica"/>
              <a:buChar char="●"/>
              <a:defRPr sz="1800"/>
            </a:pPr>
            <a:r>
              <a:rPr sz="2800" dirty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Traditional economic measures: </a:t>
            </a:r>
          </a:p>
          <a:p>
            <a:pPr marL="599641" lvl="1" indent="-278184" algn="just" defTabSz="642915">
              <a:spcBef>
                <a:spcPts val="422"/>
              </a:spcBef>
              <a:buClr>
                <a:srgbClr val="669999"/>
              </a:buClr>
              <a:buSzPct val="70000"/>
              <a:buFont typeface="Helvetica"/>
              <a:buChar char="●"/>
              <a:defRPr sz="1800"/>
            </a:pPr>
            <a:r>
              <a:rPr sz="2800" b="1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GDP</a:t>
            </a:r>
            <a:r>
              <a:rPr lang="en-US" sz="2800" b="1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(Gross Domestic Product)</a:t>
            </a:r>
            <a:r>
              <a:rPr sz="2800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sz="2800" dirty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 the market value of all final goods and services produced within a country in a given period of time</a:t>
            </a:r>
          </a:p>
          <a:p>
            <a:pPr marL="599641" lvl="1" indent="-278184" algn="just" defTabSz="642915">
              <a:spcBef>
                <a:spcPts val="422"/>
              </a:spcBef>
              <a:buClr>
                <a:srgbClr val="669999"/>
              </a:buClr>
              <a:buSzPct val="70000"/>
              <a:buFont typeface="Helvetica"/>
              <a:buChar char="●"/>
              <a:defRPr sz="1800"/>
            </a:pPr>
            <a:r>
              <a:rPr sz="2800" b="1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GNP</a:t>
            </a:r>
            <a:r>
              <a:rPr lang="en-US" sz="2800" b="1" dirty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(Gross </a:t>
            </a:r>
            <a:r>
              <a:rPr lang="en-US" sz="2800" b="1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National Product)</a:t>
            </a:r>
            <a:r>
              <a:rPr sz="2800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sz="2800" dirty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is the market value of all final goods and services produced by permanent residents of a country in a given period of </a:t>
            </a:r>
            <a:r>
              <a:rPr sz="2800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time</a:t>
            </a:r>
            <a:endParaRPr sz="2800" dirty="0">
              <a:uFill>
                <a:solidFill/>
              </a:u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00911" lvl="1" indent="120546" algn="just" defTabSz="642915">
              <a:spcBef>
                <a:spcPts val="422"/>
              </a:spcBef>
              <a:buClr>
                <a:srgbClr val="330066"/>
              </a:buClr>
              <a:buFont typeface="Helvetica"/>
              <a:defRPr sz="1800"/>
            </a:pPr>
            <a:r>
              <a:rPr sz="2800" dirty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GNP= GDP+ net factor income from </a:t>
            </a:r>
            <a:r>
              <a:rPr sz="2800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abroad</a:t>
            </a:r>
            <a:endParaRPr lang="en-US" sz="2800" dirty="0" smtClean="0">
              <a:uFill>
                <a:solidFill/>
              </a:u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00911" lvl="1" indent="120546" algn="just" defTabSz="642915">
              <a:spcBef>
                <a:spcPts val="422"/>
              </a:spcBef>
              <a:buClr>
                <a:srgbClr val="330066"/>
              </a:buClr>
              <a:buFont typeface="Helvetica"/>
              <a:defRPr sz="1800"/>
            </a:pPr>
            <a:r>
              <a:rPr lang="en-US" sz="2800" dirty="0" smtClean="0">
                <a:uFill>
                  <a:solid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GDP per Capita?? GDP/ Total Population, not a representative indicator</a:t>
            </a:r>
            <a:endParaRPr sz="2800" dirty="0">
              <a:uFill>
                <a:solidFill/>
              </a:u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title" idx="4294967295"/>
          </p:nvPr>
        </p:nvSpPr>
        <p:spPr>
          <a:xfrm>
            <a:off x="1909762" y="182880"/>
            <a:ext cx="7543801" cy="548958"/>
          </a:xfrm>
          <a:prstGeom prst="rect">
            <a:avLst/>
          </a:prstGeom>
        </p:spPr>
        <p:txBody>
          <a:bodyPr vert="horz" lIns="45719" tIns="45719" rIns="45719" bIns="45719" anchor="b">
            <a:normAutofit fontScale="90000"/>
          </a:bodyPr>
          <a:lstStyle/>
          <a:p>
            <a:pPr defTabSz="758925">
              <a:defRPr sz="1800"/>
            </a:pPr>
            <a:r>
              <a:rPr sz="3151" b="1" dirty="0">
                <a:solidFill>
                  <a:srgbClr val="FFFFFF"/>
                </a:solidFill>
                <a:uFill>
                  <a:solidFill>
                    <a:srgbClr val="330066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3151" b="1" dirty="0">
                <a:solidFill>
                  <a:srgbClr val="FFFFFF"/>
                </a:solidFill>
                <a:uFill>
                  <a:solidFill>
                    <a:srgbClr val="330066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568" b="1" dirty="0">
                <a:solidFill>
                  <a:srgbClr val="FFFFFF"/>
                </a:solidFill>
                <a:uFill>
                  <a:solidFill>
                    <a:srgbClr val="330066"/>
                  </a:solidFill>
                </a:uFill>
                <a:latin typeface="Arial"/>
                <a:ea typeface="Arial"/>
                <a:cs typeface="Arial"/>
                <a:sym typeface="Arial"/>
              </a:rPr>
              <a:t>Definition of Economic Development: 1950s</a:t>
            </a:r>
            <a:r>
              <a:rPr sz="2918" b="1" dirty="0">
                <a:solidFill>
                  <a:srgbClr val="FFFFFF"/>
                </a:solidFill>
                <a:uFill>
                  <a:solidFill>
                    <a:srgbClr val="33006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101" b="1" dirty="0">
                <a:solidFill>
                  <a:srgbClr val="FFFFFF"/>
                </a:solidFill>
                <a:uFill>
                  <a:solidFill>
                    <a:srgbClr val="330066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182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2960" y="2076515"/>
            <a:ext cx="1869440" cy="971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4" y="274638"/>
            <a:ext cx="9281886" cy="1143000"/>
          </a:xfrm>
        </p:spPr>
        <p:txBody>
          <a:bodyPr anchor="ctr"/>
          <a:lstStyle/>
          <a:p>
            <a:r>
              <a:rPr lang="en-US" dirty="0" smtClean="0"/>
              <a:t>Measurement Indicators </a:t>
            </a:r>
            <a:r>
              <a:rPr lang="en-US" dirty="0"/>
              <a:t>of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6382803"/>
              </p:ext>
            </p:extLst>
          </p:nvPr>
        </p:nvGraphicFramePr>
        <p:xfrm>
          <a:off x="609600" y="1600200"/>
          <a:ext cx="99568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5730240" y="2177145"/>
            <a:ext cx="955040" cy="77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0614" y="274638"/>
            <a:ext cx="9355786" cy="858703"/>
          </a:xfrm>
        </p:spPr>
        <p:txBody>
          <a:bodyPr anchor="ctr"/>
          <a:lstStyle/>
          <a:p>
            <a:r>
              <a:rPr lang="en-US" sz="3200" dirty="0" smtClean="0"/>
              <a:t>Development</a:t>
            </a:r>
            <a:endParaRPr lang="en-US" sz="3200" dirty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0614" y="1133341"/>
            <a:ext cx="8630072" cy="51219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Development incorporates the concept of </a:t>
            </a:r>
            <a:r>
              <a:rPr lang="en-US" sz="2800" b="1" dirty="0" smtClean="0"/>
              <a:t>Human Welfare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is </a:t>
            </a:r>
            <a:r>
              <a:rPr lang="en-US" sz="2800" b="1" dirty="0" smtClean="0"/>
              <a:t>normative </a:t>
            </a:r>
            <a:r>
              <a:rPr lang="en-US" sz="2800" dirty="0" smtClean="0"/>
              <a:t>concept- open to interpretation and subjectively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What should it include?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23FE41-003C-4E4A-8141-F70748BBA8E7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0614" y="274638"/>
            <a:ext cx="9355786" cy="858703"/>
          </a:xfrm>
        </p:spPr>
        <p:txBody>
          <a:bodyPr anchor="ctr"/>
          <a:lstStyle/>
          <a:p>
            <a:r>
              <a:rPr lang="en-US" sz="3200" dirty="0" smtClean="0"/>
              <a:t>Development (aspects)</a:t>
            </a:r>
            <a:endParaRPr lang="en-US" sz="3200" dirty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0614" y="956930"/>
            <a:ext cx="9355786" cy="52983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sz="2800" b="1" dirty="0" smtClean="0"/>
              <a:t>Poverty</a:t>
            </a:r>
            <a:r>
              <a:rPr lang="en-US" sz="2800" dirty="0" smtClean="0"/>
              <a:t>: It is relative term</a:t>
            </a:r>
          </a:p>
          <a:p>
            <a:pPr algn="just">
              <a:lnSpc>
                <a:spcPct val="160000"/>
              </a:lnSpc>
            </a:pPr>
            <a:r>
              <a:rPr lang="en-US" sz="2800" dirty="0" smtClean="0"/>
              <a:t>Level of poverty:</a:t>
            </a:r>
          </a:p>
          <a:p>
            <a:pPr lvl="1" algn="just">
              <a:lnSpc>
                <a:spcPct val="160000"/>
              </a:lnSpc>
            </a:pPr>
            <a:r>
              <a:rPr lang="en-US" sz="2500" dirty="0" smtClean="0"/>
              <a:t>Absolute Poverty</a:t>
            </a:r>
          </a:p>
          <a:p>
            <a:pPr lvl="1" algn="just">
              <a:lnSpc>
                <a:spcPct val="160000"/>
              </a:lnSpc>
            </a:pPr>
            <a:r>
              <a:rPr lang="en-US" sz="2500" dirty="0" smtClean="0"/>
              <a:t>Relative Poverty</a:t>
            </a:r>
          </a:p>
          <a:p>
            <a:pPr algn="just">
              <a:lnSpc>
                <a:spcPct val="160000"/>
              </a:lnSpc>
            </a:pPr>
            <a:r>
              <a:rPr lang="en-US" sz="2800" b="1" dirty="0" smtClean="0"/>
              <a:t>Inequality:</a:t>
            </a:r>
            <a:r>
              <a:rPr lang="en-US" sz="2800" dirty="0" smtClean="0"/>
              <a:t> or disparities in Income</a:t>
            </a:r>
          </a:p>
          <a:p>
            <a:pPr algn="just">
              <a:lnSpc>
                <a:spcPct val="160000"/>
              </a:lnSpc>
            </a:pPr>
            <a:r>
              <a:rPr lang="en-US" sz="2800" b="1" dirty="0" smtClean="0"/>
              <a:t>Progress: </a:t>
            </a:r>
            <a:r>
              <a:rPr lang="en-US" sz="2800" dirty="0" smtClean="0"/>
              <a:t>what items constitute progress?</a:t>
            </a:r>
          </a:p>
          <a:p>
            <a:pPr lvl="2" algn="just">
              <a:lnSpc>
                <a:spcPct val="160000"/>
              </a:lnSpc>
            </a:pPr>
            <a:r>
              <a:rPr lang="en-US" sz="2200" dirty="0" smtClean="0"/>
              <a:t>Definition of progress is highly subjective</a:t>
            </a:r>
          </a:p>
          <a:p>
            <a:pPr lvl="2" algn="just">
              <a:lnSpc>
                <a:spcPct val="160000"/>
              </a:lnSpc>
            </a:pPr>
            <a:r>
              <a:rPr lang="en-US" sz="2200" dirty="0" smtClean="0"/>
              <a:t>What has progress brought to native tribes across the world</a:t>
            </a:r>
            <a:endParaRPr 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23FE41-003C-4E4A-8141-F70748BBA8E7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0614" y="274638"/>
            <a:ext cx="9355786" cy="858703"/>
          </a:xfrm>
        </p:spPr>
        <p:txBody>
          <a:bodyPr anchor="ctr"/>
          <a:lstStyle/>
          <a:p>
            <a:r>
              <a:rPr lang="en-US" sz="3200" dirty="0" smtClean="0"/>
              <a:t>Development (aspects)</a:t>
            </a:r>
            <a:endParaRPr lang="en-US" sz="3200" dirty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0614" y="956930"/>
            <a:ext cx="9355786" cy="5298328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800" b="1" dirty="0" smtClean="0"/>
              <a:t>Freedom</a:t>
            </a:r>
            <a:r>
              <a:rPr lang="en-US" sz="2800" dirty="0" smtClean="0"/>
              <a:t>: political, religious, gender </a:t>
            </a:r>
          </a:p>
          <a:p>
            <a:pPr algn="just">
              <a:lnSpc>
                <a:spcPct val="160000"/>
              </a:lnSpc>
            </a:pPr>
            <a:r>
              <a:rPr lang="en-US" sz="2800" b="1" dirty="0" smtClean="0"/>
              <a:t>Self esteem</a:t>
            </a:r>
          </a:p>
          <a:p>
            <a:pPr algn="just">
              <a:lnSpc>
                <a:spcPct val="160000"/>
              </a:lnSpc>
            </a:pPr>
            <a:r>
              <a:rPr lang="en-US" sz="2800" b="1" dirty="0" smtClean="0"/>
              <a:t>Sustainable development</a:t>
            </a:r>
          </a:p>
          <a:p>
            <a:pPr algn="just">
              <a:lnSpc>
                <a:spcPct val="160000"/>
              </a:lnSpc>
            </a:pPr>
            <a:r>
              <a:rPr lang="en-US" sz="2800" dirty="0" smtClean="0"/>
              <a:t>Proportion of activity in different sectors of economy</a:t>
            </a:r>
          </a:p>
          <a:p>
            <a:pPr lvl="1" algn="just">
              <a:lnSpc>
                <a:spcPct val="160000"/>
              </a:lnSpc>
            </a:pPr>
            <a:r>
              <a:rPr lang="en-US" sz="2500" dirty="0" smtClean="0"/>
              <a:t>Primary (Agriculture)</a:t>
            </a:r>
            <a:endParaRPr lang="en-US" sz="2500" dirty="0" smtClean="0"/>
          </a:p>
          <a:p>
            <a:pPr lvl="1" algn="just">
              <a:lnSpc>
                <a:spcPct val="160000"/>
              </a:lnSpc>
            </a:pPr>
            <a:r>
              <a:rPr lang="en-US" sz="2500" dirty="0" smtClean="0"/>
              <a:t>Secondary (Industry)</a:t>
            </a:r>
            <a:endParaRPr lang="en-US" sz="2500" dirty="0" smtClean="0"/>
          </a:p>
          <a:p>
            <a:pPr lvl="1" algn="just">
              <a:lnSpc>
                <a:spcPct val="160000"/>
              </a:lnSpc>
            </a:pPr>
            <a:r>
              <a:rPr lang="en-US" sz="2500" dirty="0" smtClean="0"/>
              <a:t>Tertiary (Services)</a:t>
            </a:r>
            <a:endParaRPr lang="en-US" sz="25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23FE41-003C-4E4A-8141-F70748BBA8E7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2960" y="2076515"/>
            <a:ext cx="1869440" cy="971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4" y="274638"/>
            <a:ext cx="9281886" cy="1143000"/>
          </a:xfrm>
        </p:spPr>
        <p:txBody>
          <a:bodyPr anchor="ctr"/>
          <a:lstStyle/>
          <a:p>
            <a:r>
              <a:rPr lang="en-US" dirty="0" smtClean="0"/>
              <a:t>Measurement Indicators </a:t>
            </a:r>
            <a:r>
              <a:rPr lang="en-US" dirty="0"/>
              <a:t>of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6382803"/>
              </p:ext>
            </p:extLst>
          </p:nvPr>
        </p:nvGraphicFramePr>
        <p:xfrm>
          <a:off x="609600" y="1600200"/>
          <a:ext cx="99568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5925457" y="5485035"/>
            <a:ext cx="955040" cy="77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Human Development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Index (HDI)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Human Development Index (HDI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is a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socio-economic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measure of Development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focuses on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dimensions of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human welfare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74320" lvl="1">
              <a:lnSpc>
                <a:spcPct val="15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srgbClr val="C00000"/>
                </a:solidFill>
              </a:rPr>
              <a:t>Longevity: </a:t>
            </a:r>
            <a:r>
              <a:rPr lang="en-US" sz="2400" dirty="0"/>
              <a:t>Life Expectancy (from 37 - 80 years)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Knowledge: </a:t>
            </a:r>
            <a:r>
              <a:rPr lang="en-US" sz="2800" dirty="0" smtClean="0"/>
              <a:t>Access to education and literacy rate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Standard of living: </a:t>
            </a:r>
            <a:r>
              <a:rPr lang="en-US" sz="2800" dirty="0" smtClean="0"/>
              <a:t>GDP per capita in Purchasing Power Parity (PPP) terms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1: The nature of development and </a:t>
            </a:r>
            <a:r>
              <a:rPr lang="en-US" sz="3200" dirty="0" smtClean="0"/>
              <a:t>Development </a:t>
            </a:r>
            <a:r>
              <a:rPr lang="en-US" sz="3200" dirty="0"/>
              <a:t>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08062"/>
            <a:ext cx="99568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/>
              <a:t>Development concepts and paradigms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Development in a global-historical context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Third World, developing countries, the South, emerging markets and rising powers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Development and economic growth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Development and social welfare/human rights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Development as freedom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Measuring development: From GDP to the HDI and wider approaches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</a:t>
            </a:r>
            <a:r>
              <a:rPr lang="en-US" sz="2000" dirty="0" smtClean="0"/>
              <a:t>concept of poverty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16425" y="3944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8BD55C-6D56-46F5-A9A5-D392EC57D45D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zimbabwe curr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69122"/>
            <a:ext cx="6309360" cy="312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imbabwe inf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969122"/>
            <a:ext cx="522480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zimbabwe inf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1" y="390773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15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63" y="274638"/>
            <a:ext cx="9281886" cy="1143000"/>
          </a:xfrm>
        </p:spPr>
        <p:txBody>
          <a:bodyPr anchor="ctr"/>
          <a:lstStyle/>
          <a:p>
            <a:r>
              <a:rPr lang="en-US" dirty="0" smtClean="0"/>
              <a:t>Other Measures…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863" y="1395646"/>
            <a:ext cx="9956800" cy="4873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Number of Doctors per 1000 people (</a:t>
            </a:r>
            <a:r>
              <a:rPr lang="en-US" sz="2800" b="1" dirty="0" smtClean="0"/>
              <a:t>Highest</a:t>
            </a:r>
            <a:r>
              <a:rPr lang="en-US" sz="2800" dirty="0" smtClean="0"/>
              <a:t> Cuba7.5, </a:t>
            </a:r>
            <a:r>
              <a:rPr lang="en-US" sz="2800" b="1" dirty="0" smtClean="0"/>
              <a:t>Pakistan</a:t>
            </a:r>
            <a:r>
              <a:rPr lang="en-US" sz="2800" dirty="0" smtClean="0"/>
              <a:t> 0.98, </a:t>
            </a:r>
            <a:r>
              <a:rPr lang="en-US" sz="2800" b="1" dirty="0" smtClean="0"/>
              <a:t>Lowest </a:t>
            </a:r>
            <a:r>
              <a:rPr lang="en-US" sz="2800" dirty="0" smtClean="0"/>
              <a:t>Malawi 0.016)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Number </a:t>
            </a:r>
            <a:r>
              <a:rPr lang="en-US" sz="2800" dirty="0" smtClean="0"/>
              <a:t>of </a:t>
            </a:r>
            <a:r>
              <a:rPr lang="en-US" sz="2800" dirty="0" err="1" smtClean="0"/>
              <a:t>Tv</a:t>
            </a:r>
            <a:r>
              <a:rPr lang="en-US" sz="2800" dirty="0" smtClean="0"/>
              <a:t> sets per Household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Number </a:t>
            </a:r>
            <a:r>
              <a:rPr lang="en-US" sz="2800" dirty="0" smtClean="0"/>
              <a:t>of cars per HH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Level of stress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Crime rate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Health care data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4" y="274638"/>
            <a:ext cx="9281886" cy="1143000"/>
          </a:xfrm>
        </p:spPr>
        <p:txBody>
          <a:bodyPr anchor="ctr"/>
          <a:lstStyle/>
          <a:p>
            <a:r>
              <a:rPr lang="en-US" dirty="0" smtClean="0"/>
              <a:t>Measurement Indicators </a:t>
            </a:r>
            <a:r>
              <a:rPr lang="en-US" dirty="0"/>
              <a:t>of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8288" y="1417638"/>
            <a:ext cx="9956800" cy="4873752"/>
          </a:xfrm>
        </p:spPr>
        <p:txBody>
          <a:bodyPr/>
          <a:lstStyle/>
          <a:p>
            <a:r>
              <a:rPr lang="en-US" dirty="0"/>
              <a:t>Human Development Index (HDI), Gender Development Index (GDI), Human Poverty Index (HPI) </a:t>
            </a:r>
            <a:endParaRPr lang="en-US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Economic </a:t>
            </a:r>
            <a:r>
              <a:rPr lang="en-US" b="1" dirty="0">
                <a:solidFill>
                  <a:schemeClr val="accent3"/>
                </a:solidFill>
              </a:rPr>
              <a:t>Indicators 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Gross </a:t>
            </a:r>
            <a:r>
              <a:rPr lang="en-US" dirty="0"/>
              <a:t>Domestic Product (GDP) </a:t>
            </a:r>
            <a:endParaRPr lang="en-US" dirty="0" smtClean="0"/>
          </a:p>
          <a:p>
            <a:pPr lvl="1"/>
            <a:r>
              <a:rPr lang="en-US" dirty="0" smtClean="0"/>
              <a:t>Types </a:t>
            </a:r>
            <a:r>
              <a:rPr lang="en-US" dirty="0"/>
              <a:t>of Work (Economic Sectors) </a:t>
            </a:r>
            <a:endParaRPr lang="en-US" dirty="0" smtClean="0"/>
          </a:p>
          <a:p>
            <a:r>
              <a:rPr lang="en-US" b="1" dirty="0">
                <a:solidFill>
                  <a:schemeClr val="accent3"/>
                </a:solidFill>
              </a:rPr>
              <a:t>Social Indicators </a:t>
            </a:r>
          </a:p>
          <a:p>
            <a:pPr lvl="1"/>
            <a:r>
              <a:rPr lang="en-US" dirty="0" smtClean="0"/>
              <a:t>Education </a:t>
            </a:r>
            <a:r>
              <a:rPr lang="en-US" dirty="0"/>
              <a:t>and </a:t>
            </a:r>
            <a:r>
              <a:rPr lang="en-US" dirty="0" smtClean="0"/>
              <a:t>Literacy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Health and Welfare </a:t>
            </a:r>
            <a:endParaRPr lang="en-US" dirty="0" smtClean="0"/>
          </a:p>
          <a:p>
            <a:r>
              <a:rPr lang="en-US" b="1" dirty="0">
                <a:solidFill>
                  <a:schemeClr val="accent3"/>
                </a:solidFill>
              </a:rPr>
              <a:t>Demographic Indicators </a:t>
            </a:r>
          </a:p>
          <a:p>
            <a:pPr lvl="1"/>
            <a:r>
              <a:rPr lang="en-US" dirty="0" smtClean="0"/>
              <a:t>Life </a:t>
            </a:r>
            <a:r>
              <a:rPr lang="en-US" dirty="0"/>
              <a:t>Expectancy </a:t>
            </a:r>
            <a:r>
              <a:rPr lang="en-US" dirty="0" smtClean="0"/>
              <a:t>(from 37 </a:t>
            </a:r>
            <a:r>
              <a:rPr lang="en-US" dirty="0"/>
              <a:t>- 80 years) </a:t>
            </a:r>
            <a:endParaRPr lang="en-US" dirty="0" smtClean="0"/>
          </a:p>
          <a:p>
            <a:pPr lvl="1"/>
            <a:r>
              <a:rPr lang="en-US" dirty="0" smtClean="0"/>
              <a:t>Infant </a:t>
            </a:r>
            <a:r>
              <a:rPr lang="en-US" dirty="0"/>
              <a:t>Mortality </a:t>
            </a:r>
            <a:endParaRPr lang="en-US" dirty="0" smtClean="0"/>
          </a:p>
          <a:p>
            <a:pPr lvl="1"/>
            <a:r>
              <a:rPr lang="en-US" dirty="0" smtClean="0"/>
              <a:t>Natural </a:t>
            </a:r>
            <a:r>
              <a:rPr lang="en-US" dirty="0"/>
              <a:t>Increase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88" y="2342704"/>
            <a:ext cx="9956800" cy="1143000"/>
          </a:xfrm>
        </p:spPr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8E1A06-1D0F-4D34-85C6-A24A5D68983A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2: Theories </a:t>
            </a:r>
            <a:r>
              <a:rPr lang="en-US" sz="3200" dirty="0"/>
              <a:t>and strategies of development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49690"/>
            <a:ext cx="9956800" cy="53035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Enlightenment </a:t>
            </a:r>
            <a:r>
              <a:rPr lang="en-US" sz="2200" dirty="0"/>
              <a:t>and the era of modernity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Dualistic </a:t>
            </a:r>
            <a:r>
              <a:rPr lang="en-US" sz="2200" dirty="0"/>
              <a:t>and </a:t>
            </a:r>
            <a:r>
              <a:rPr lang="en-US" sz="2200" dirty="0" err="1"/>
              <a:t>unilinear</a:t>
            </a:r>
            <a:r>
              <a:rPr lang="en-US" sz="2200" dirty="0"/>
              <a:t> concepts of development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Neoliberalism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Dependency theories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World-systems </a:t>
            </a:r>
            <a:r>
              <a:rPr lang="en-US" sz="2200" dirty="0"/>
              <a:t>theory: Core, semi-peripheral, and peripheral regions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Indigenous </a:t>
            </a:r>
            <a:r>
              <a:rPr lang="en-US" sz="2200" dirty="0"/>
              <a:t>knowledge and development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Participatory </a:t>
            </a:r>
            <a:r>
              <a:rPr lang="en-US" sz="2200" dirty="0"/>
              <a:t>development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Post-colonialism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Social </a:t>
            </a:r>
            <a:r>
              <a:rPr lang="en-US" sz="2200" dirty="0"/>
              <a:t>capital and development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972609-2309-4552-AF43-6407357718D9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Reference Books/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17638"/>
            <a:ext cx="99568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Robert B. </a:t>
            </a:r>
            <a:r>
              <a:rPr lang="en-US" sz="1800" dirty="0" smtClean="0"/>
              <a:t>Potter, Tony </a:t>
            </a:r>
            <a:r>
              <a:rPr lang="en-US" sz="1800" dirty="0" err="1" smtClean="0"/>
              <a:t>Binns</a:t>
            </a:r>
            <a:r>
              <a:rPr lang="en-US" sz="1800" dirty="0" smtClean="0"/>
              <a:t>, Jennifer </a:t>
            </a:r>
            <a:r>
              <a:rPr lang="en-US" sz="1800" dirty="0"/>
              <a:t>A. </a:t>
            </a:r>
            <a:r>
              <a:rPr lang="en-US" sz="1800" dirty="0" smtClean="0"/>
              <a:t>Elliott, David Smith (2008), “</a:t>
            </a:r>
            <a:r>
              <a:rPr lang="en-US" sz="1800" b="1" i="1" dirty="0" smtClean="0"/>
              <a:t>Geographies </a:t>
            </a:r>
            <a:r>
              <a:rPr lang="en-US" sz="1800" b="1" i="1" dirty="0"/>
              <a:t>of development : an introduction to development studies</a:t>
            </a:r>
            <a:r>
              <a:rPr lang="en-US" sz="1800" dirty="0"/>
              <a:t>”, Pearson Education </a:t>
            </a:r>
            <a:r>
              <a:rPr lang="en-US" sz="1800" dirty="0" smtClean="0"/>
              <a:t>Limited, England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err="1"/>
              <a:t>Vandana</a:t>
            </a:r>
            <a:r>
              <a:rPr lang="en-US" sz="1800" dirty="0"/>
              <a:t> Desai and Robert B. </a:t>
            </a:r>
            <a:r>
              <a:rPr lang="en-US" sz="1800" dirty="0" smtClean="0"/>
              <a:t>Potter, (2014) “</a:t>
            </a:r>
            <a:r>
              <a:rPr lang="en-US" sz="1800" b="1" i="1" dirty="0" smtClean="0"/>
              <a:t>The </a:t>
            </a:r>
            <a:r>
              <a:rPr lang="en-US" sz="1800" b="1" i="1" dirty="0"/>
              <a:t>Companion to Development </a:t>
            </a:r>
            <a:r>
              <a:rPr lang="en-US" sz="1800" b="1" i="1" dirty="0" smtClean="0"/>
              <a:t>Studies</a:t>
            </a:r>
            <a:r>
              <a:rPr lang="en-US" sz="1800" dirty="0" smtClean="0"/>
              <a:t>”, Third edition</a:t>
            </a:r>
            <a:r>
              <a:rPr lang="en-US" sz="1800" dirty="0"/>
              <a:t>, </a:t>
            </a:r>
            <a:r>
              <a:rPr lang="en-US" sz="1800" dirty="0" smtClean="0"/>
              <a:t>Routledge, 711 </a:t>
            </a:r>
            <a:r>
              <a:rPr lang="en-US" sz="1800" dirty="0"/>
              <a:t>Third Avenue, New </a:t>
            </a:r>
            <a:r>
              <a:rPr lang="en-US" sz="1800" dirty="0" smtClean="0"/>
              <a:t>York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Seth </a:t>
            </a:r>
            <a:r>
              <a:rPr lang="en-US" sz="1800" dirty="0"/>
              <a:t>D. Kaplan </a:t>
            </a:r>
            <a:r>
              <a:rPr lang="en-US" sz="1800" dirty="0" smtClean="0"/>
              <a:t>(2013) “</a:t>
            </a:r>
            <a:r>
              <a:rPr lang="en-US" sz="1800" b="1" i="1" dirty="0" smtClean="0"/>
              <a:t>Betrayed: Politics</a:t>
            </a:r>
            <a:r>
              <a:rPr lang="en-US" sz="1800" b="1" i="1" dirty="0"/>
              <a:t>, Power, and </a:t>
            </a:r>
            <a:r>
              <a:rPr lang="en-US" sz="1800" b="1" i="1" dirty="0" smtClean="0"/>
              <a:t>Prosperity</a:t>
            </a:r>
            <a:r>
              <a:rPr lang="en-US" sz="1800" dirty="0" smtClean="0"/>
              <a:t>”, </a:t>
            </a:r>
            <a:r>
              <a:rPr lang="en-US" sz="1800" dirty="0"/>
              <a:t>PALGRAVE </a:t>
            </a:r>
            <a:r>
              <a:rPr lang="en-US" sz="1800" dirty="0" smtClean="0"/>
              <a:t>MACMILLAN, 175 </a:t>
            </a:r>
            <a:r>
              <a:rPr lang="en-US" sz="1800" dirty="0"/>
              <a:t>Fifth Avenue, New </a:t>
            </a:r>
            <a:r>
              <a:rPr lang="en-US" sz="1800" dirty="0" smtClean="0"/>
              <a:t>York.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/>
              <a:t>Development in Practice, </a:t>
            </a:r>
            <a:r>
              <a:rPr lang="en-US" sz="1800" dirty="0" smtClean="0"/>
              <a:t>Journal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Development and Change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DBC16-06AE-4A9A-8F3C-17331688A134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1364597"/>
            <a:ext cx="8229600" cy="1894362"/>
          </a:xfrm>
        </p:spPr>
        <p:txBody>
          <a:bodyPr/>
          <a:lstStyle/>
          <a:p>
            <a:r>
              <a:rPr lang="en-US" sz="4400" dirty="0"/>
              <a:t>The </a:t>
            </a:r>
            <a:r>
              <a:rPr lang="en-US" sz="4400" dirty="0" smtClean="0"/>
              <a:t>Concepts and Measures of </a:t>
            </a:r>
            <a:r>
              <a:rPr lang="en-US" sz="4400" dirty="0"/>
              <a:t>Development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1787-A149-4130-8B8C-933E0A2C06EF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Definitions of Development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For almost every writer a different  definition of development </a:t>
            </a:r>
            <a:r>
              <a:rPr lang="en-US" sz="2800" dirty="0" smtClean="0"/>
              <a:t>exists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Thus definitions of, and approaches to, development have varied from place to place</a:t>
            </a:r>
            <a:r>
              <a:rPr lang="en-US" sz="2800" dirty="0" smtClean="0"/>
              <a:t>, from </a:t>
            </a:r>
            <a:r>
              <a:rPr lang="en-US" sz="2800" dirty="0"/>
              <a:t>time to time, from country to country, region to </a:t>
            </a:r>
            <a:r>
              <a:rPr lang="en-US" sz="2800" dirty="0" smtClean="0"/>
              <a:t>region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Brookfield’s (1975) simple and straightforward definition of development as </a:t>
            </a:r>
            <a:r>
              <a:rPr lang="en-US" sz="2800" b="1" dirty="0" smtClean="0">
                <a:solidFill>
                  <a:srgbClr val="C00000"/>
                </a:solidFill>
              </a:rPr>
              <a:t>Positive change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32A998-5A27-4345-B907-C1FF00959AAB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Meaning of Development-Todaro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Development is not purely an economic phenomenon but rather a </a:t>
            </a:r>
            <a:r>
              <a:rPr lang="en-US" sz="2800" b="1" dirty="0"/>
              <a:t>multi-dimensional process </a:t>
            </a:r>
            <a:r>
              <a:rPr lang="en-US" sz="2800" dirty="0"/>
              <a:t>involving reorganization and reorientation of entire </a:t>
            </a:r>
            <a:r>
              <a:rPr lang="en-US" sz="2800" b="1" dirty="0"/>
              <a:t>economic </a:t>
            </a:r>
            <a:r>
              <a:rPr lang="en-US" sz="2800" dirty="0" smtClean="0"/>
              <a:t>and </a:t>
            </a:r>
            <a:r>
              <a:rPr lang="en-US" sz="2800" b="1" dirty="0" smtClean="0"/>
              <a:t>social</a:t>
            </a:r>
            <a:r>
              <a:rPr lang="en-US" sz="2800" dirty="0" smtClean="0"/>
              <a:t> </a:t>
            </a:r>
            <a:r>
              <a:rPr lang="en-US" sz="2800" dirty="0"/>
              <a:t>system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Development is process of improving the quality of all human lives with </a:t>
            </a:r>
            <a:r>
              <a:rPr lang="en-US" sz="2800" b="1" dirty="0"/>
              <a:t>three</a:t>
            </a:r>
            <a:r>
              <a:rPr lang="en-US" sz="2800" dirty="0"/>
              <a:t> equally important aspects.  These are: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28FC20-AB6A-451A-A129-BB151B1471EF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62743" y="0"/>
            <a:ext cx="9575945" cy="1143000"/>
          </a:xfrm>
        </p:spPr>
        <p:txBody>
          <a:bodyPr/>
          <a:lstStyle/>
          <a:p>
            <a:r>
              <a:rPr lang="en-US" sz="3200" dirty="0" err="1"/>
              <a:t>Todaro’s</a:t>
            </a:r>
            <a:r>
              <a:rPr lang="en-US" sz="3200" dirty="0"/>
              <a:t> Three Objectives of Development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62743" y="1392491"/>
            <a:ext cx="9144000" cy="4862767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Raising </a:t>
            </a:r>
            <a:r>
              <a:rPr lang="en-US" sz="2600" dirty="0"/>
              <a:t>peoples’ living levels, i.e. incomes and consumption, levels of food, medical services, education through relevant growth processes</a:t>
            </a:r>
          </a:p>
          <a:p>
            <a:pPr marL="514350" indent="-514350" algn="just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2600" dirty="0"/>
              <a:t>Increasing peoples’ freedom to choose </a:t>
            </a:r>
            <a:r>
              <a:rPr lang="en-US" sz="2600" dirty="0" smtClean="0"/>
              <a:t>by </a:t>
            </a:r>
            <a:r>
              <a:rPr lang="en-US" sz="2600" dirty="0"/>
              <a:t>enlarging the range of their choice variables, e.g. varieties of goods and </a:t>
            </a:r>
            <a:r>
              <a:rPr lang="en-US" sz="2600" dirty="0" smtClean="0"/>
              <a:t>services</a:t>
            </a:r>
          </a:p>
          <a:p>
            <a:pPr marL="514350" indent="-514350" algn="just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2600" dirty="0" smtClean="0"/>
              <a:t>Creating </a:t>
            </a:r>
            <a:r>
              <a:rPr lang="en-US" sz="2600" dirty="0"/>
              <a:t>conditions conducive to the growth of peoples’ </a:t>
            </a:r>
            <a:r>
              <a:rPr lang="en-US" sz="2600" dirty="0">
                <a:solidFill>
                  <a:srgbClr val="FF0000"/>
                </a:solidFill>
              </a:rPr>
              <a:t>self-esteem</a:t>
            </a:r>
            <a:r>
              <a:rPr lang="en-US" sz="2600" dirty="0"/>
              <a:t> through the establishment of social, political and economic systems and institutions which promote human dignity and </a:t>
            </a:r>
            <a:r>
              <a:rPr lang="en-US" sz="2600" dirty="0" smtClean="0"/>
              <a:t>respect.</a:t>
            </a:r>
            <a:endParaRPr lang="en-US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14E5F-65E7-48A9-82C7-1FEDF93B7CBF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56068" y="274638"/>
            <a:ext cx="9510332" cy="1143000"/>
          </a:xfrm>
        </p:spPr>
        <p:txBody>
          <a:bodyPr/>
          <a:lstStyle/>
          <a:p>
            <a:r>
              <a:rPr lang="en-US" sz="3200" dirty="0"/>
              <a:t>Alternative Interpretations of Development (</a:t>
            </a:r>
            <a:r>
              <a:rPr lang="en-US" sz="3200" dirty="0" err="1"/>
              <a:t>Mabogunje</a:t>
            </a:r>
            <a:r>
              <a:rPr lang="en-US" sz="3200" dirty="0"/>
              <a:t>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56068" y="1600200"/>
            <a:ext cx="9510332" cy="48737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/>
              <a:t>Development as Economic Growth-</a:t>
            </a:r>
            <a:r>
              <a:rPr lang="en-US" sz="2600" dirty="0"/>
              <a:t> </a:t>
            </a:r>
            <a:r>
              <a:rPr lang="en-US" sz="2600" dirty="0" smtClean="0"/>
              <a:t>Emphasizes on commodity output (GNP) rather than people. 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Note in this interpretation the </a:t>
            </a:r>
            <a:r>
              <a:rPr lang="en-US" sz="2600" dirty="0"/>
              <a:t>persistence of a </a:t>
            </a:r>
            <a:r>
              <a:rPr lang="en-US" sz="2600" b="1" dirty="0">
                <a:solidFill>
                  <a:srgbClr val="FF0000"/>
                </a:solidFill>
              </a:rPr>
              <a:t>dual economy</a:t>
            </a:r>
            <a:r>
              <a:rPr lang="en-US" sz="2600" b="1" dirty="0"/>
              <a:t> </a:t>
            </a:r>
            <a:r>
              <a:rPr lang="en-US" sz="2600" dirty="0"/>
              <a:t>where the </a:t>
            </a:r>
            <a:r>
              <a:rPr lang="en-US" sz="2600" b="1" dirty="0">
                <a:solidFill>
                  <a:srgbClr val="FF0000"/>
                </a:solidFill>
              </a:rPr>
              <a:t>export sector</a:t>
            </a:r>
            <a:r>
              <a:rPr lang="en-US" sz="2600" b="1" dirty="0"/>
              <a:t> </a:t>
            </a:r>
            <a:r>
              <a:rPr lang="en-US" sz="2600" b="1" dirty="0" smtClean="0"/>
              <a:t>(Industry) </a:t>
            </a:r>
            <a:r>
              <a:rPr lang="en-US" sz="2600" dirty="0" smtClean="0"/>
              <a:t>contains </a:t>
            </a:r>
            <a:r>
              <a:rPr lang="en-US" sz="2600" dirty="0"/>
              <a:t>small number of workers but draws technology as opposed to </a:t>
            </a:r>
            <a:r>
              <a:rPr lang="en-US" sz="2600" b="1" dirty="0">
                <a:solidFill>
                  <a:srgbClr val="FF0000"/>
                </a:solidFill>
              </a:rPr>
              <a:t>traditional </a:t>
            </a:r>
            <a:r>
              <a:rPr lang="en-US" sz="2600" b="1" dirty="0" smtClean="0">
                <a:solidFill>
                  <a:srgbClr val="FF0000"/>
                </a:solidFill>
              </a:rPr>
              <a:t>sector </a:t>
            </a:r>
            <a:r>
              <a:rPr lang="en-US" sz="2600" b="1" dirty="0" smtClean="0"/>
              <a:t>(Agriculture) </a:t>
            </a:r>
            <a:r>
              <a:rPr lang="en-US" sz="2600" dirty="0"/>
              <a:t>where most people work and is dominated by inefficient technology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9D180C-C0DE-4FC4-B982-9737FADAD431}" type="datetime1">
              <a:rPr lang="en-US" smtClean="0">
                <a:solidFill>
                  <a:srgbClr val="575F6D"/>
                </a:solidFill>
              </a:rPr>
              <a:t>07-Jul-20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2519</TotalTime>
  <Words>1109</Words>
  <Application>Microsoft Office PowerPoint</Application>
  <PresentationFormat>Widescreen</PresentationFormat>
  <Paragraphs>174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BatangChe</vt:lpstr>
      <vt:lpstr>SimSun</vt:lpstr>
      <vt:lpstr>Arial</vt:lpstr>
      <vt:lpstr>Calibri</vt:lpstr>
      <vt:lpstr>Century Schoolbook</vt:lpstr>
      <vt:lpstr>Helvetica</vt:lpstr>
      <vt:lpstr>Times New Roman</vt:lpstr>
      <vt:lpstr>Wingdings</vt:lpstr>
      <vt:lpstr>Wingdings 2</vt:lpstr>
      <vt:lpstr>Oriel</vt:lpstr>
      <vt:lpstr>Introduction to Development Studies</vt:lpstr>
      <vt:lpstr>1: The nature of development and Development studies</vt:lpstr>
      <vt:lpstr>2: Theories and strategies of development </vt:lpstr>
      <vt:lpstr>Reference Books/ Journals</vt:lpstr>
      <vt:lpstr>The Concepts and Measures of Development</vt:lpstr>
      <vt:lpstr>Definitions of Development</vt:lpstr>
      <vt:lpstr>Meaning of Development-Todaro</vt:lpstr>
      <vt:lpstr>Todaro’s Three Objectives of Development</vt:lpstr>
      <vt:lpstr>Alternative Interpretations of Development (Mabogunje)</vt:lpstr>
      <vt:lpstr>(2nd) Alternative Interpretations of Development</vt:lpstr>
      <vt:lpstr>(3rd) Alternative Interpretations of Development</vt:lpstr>
      <vt:lpstr>Measurement Indicators of Development</vt:lpstr>
      <vt:lpstr> Definition of Economic Development: 1950s  </vt:lpstr>
      <vt:lpstr>Measurement Indicators of Development</vt:lpstr>
      <vt:lpstr>Development</vt:lpstr>
      <vt:lpstr>Development (aspects)</vt:lpstr>
      <vt:lpstr>Development (aspects)</vt:lpstr>
      <vt:lpstr>Measurement Indicators of Development</vt:lpstr>
      <vt:lpstr>Human Development Index (HDI)</vt:lpstr>
      <vt:lpstr>PowerPoint Presentation</vt:lpstr>
      <vt:lpstr>Other Measures…</vt:lpstr>
      <vt:lpstr>Measurement Indicators of Development</vt:lpstr>
      <vt:lpstr>End of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Development Studies</dc:title>
  <dc:creator>Ghulam Murtaza</dc:creator>
  <cp:lastModifiedBy>Ghulam Murtaza</cp:lastModifiedBy>
  <cp:revision>62</cp:revision>
  <dcterms:created xsi:type="dcterms:W3CDTF">2019-06-24T13:49:50Z</dcterms:created>
  <dcterms:modified xsi:type="dcterms:W3CDTF">2020-07-07T06:00:09Z</dcterms:modified>
</cp:coreProperties>
</file>