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20"/>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BACEB1-787D-4CB5-9DB0-5C17B7B91130}" type="datetimeFigureOut">
              <a:rPr lang="en-US" smtClean="0"/>
              <a:t>5/30/2020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14F71C-2260-4F5F-87C7-C5920E0863DC}" type="slidenum">
              <a:rPr lang="en-US" smtClean="0"/>
              <a:t>‹#›</a:t>
            </a:fld>
            <a:endParaRPr lang="en-US"/>
          </a:p>
        </p:txBody>
      </p:sp>
    </p:spTree>
    <p:extLst>
      <p:ext uri="{BB962C8B-B14F-4D97-AF65-F5344CB8AC3E}">
        <p14:creationId xmlns:p14="http://schemas.microsoft.com/office/powerpoint/2010/main" val="37805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816B87B1-943D-4E6F-9915-2A95A47CAF51}" type="slidenum">
              <a:rPr lang="en-US"/>
              <a:pPr/>
              <a:t>1</a:t>
            </a:fld>
            <a:endParaRPr lang="en-US"/>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424102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685800" y="5349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9" name="Title 28"/>
          <p:cNvSpPr>
            <a:spLocks noGrp="1"/>
          </p:cNvSpPr>
          <p:nvPr>
            <p:ph type="ctrTitle"/>
          </p:nvPr>
        </p:nvSpPr>
        <p:spPr>
          <a:xfrm>
            <a:off x="508000" y="4853412"/>
            <a:ext cx="112776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508000" y="3886200"/>
            <a:ext cx="112776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C39C4573-CB97-4E56-A3A0-EBDD267BBAA6}" type="datetimeFigureOut">
              <a:rPr lang="en-US" smtClean="0"/>
              <a:t>5/30/2020</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10972800" y="6473952"/>
            <a:ext cx="1011936" cy="246888"/>
          </a:xfrm>
        </p:spPr>
        <p:txBody>
          <a:bodyPr/>
          <a:lstStyle/>
          <a:p>
            <a:fld id="{93E9B88F-EADB-47B4-81B8-8D9E7118F3A8}" type="slidenum">
              <a:rPr lang="en-US" smtClean="0"/>
              <a:t>‹#›</a:t>
            </a:fld>
            <a:endParaRPr lang="en-US"/>
          </a:p>
        </p:txBody>
      </p:sp>
    </p:spTree>
    <p:extLst>
      <p:ext uri="{BB962C8B-B14F-4D97-AF65-F5344CB8AC3E}">
        <p14:creationId xmlns:p14="http://schemas.microsoft.com/office/powerpoint/2010/main" val="3026689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39C4573-CB97-4E56-A3A0-EBDD267BBAA6}"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9B88F-EADB-47B4-81B8-8D9E7118F3A8}" type="slidenum">
              <a:rPr lang="en-US" smtClean="0"/>
              <a:t>‹#›</a:t>
            </a:fld>
            <a:endParaRPr lang="en-US"/>
          </a:p>
        </p:txBody>
      </p:sp>
    </p:spTree>
    <p:extLst>
      <p:ext uri="{BB962C8B-B14F-4D97-AF65-F5344CB8AC3E}">
        <p14:creationId xmlns:p14="http://schemas.microsoft.com/office/powerpoint/2010/main" val="35995554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549277"/>
            <a:ext cx="2438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549277"/>
            <a:ext cx="8331200" cy="5851525"/>
          </a:xfrm>
        </p:spPr>
        <p:txBody>
          <a:bodyPr vert="eaVert"/>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39C4573-CB97-4E56-A3A0-EBDD267BBAA6}"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9B88F-EADB-47B4-81B8-8D9E7118F3A8}" type="slidenum">
              <a:rPr lang="en-US" smtClean="0"/>
              <a:t>‹#›</a:t>
            </a:fld>
            <a:endParaRPr lang="en-US"/>
          </a:p>
        </p:txBody>
      </p:sp>
    </p:spTree>
    <p:extLst>
      <p:ext uri="{BB962C8B-B14F-4D97-AF65-F5344CB8AC3E}">
        <p14:creationId xmlns:p14="http://schemas.microsoft.com/office/powerpoint/2010/main" val="1017913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39C4573-CB97-4E56-A3A0-EBDD267BBAA6}" type="datetimeFigureOut">
              <a:rPr lang="en-US" smtClean="0"/>
              <a:t>5/30/2020</a:t>
            </a:fld>
            <a:endParaRPr lang="en-US"/>
          </a:p>
        </p:txBody>
      </p:sp>
      <p:sp>
        <p:nvSpPr>
          <p:cNvPr id="19" name="Footer Placeholder 18"/>
          <p:cNvSpPr>
            <a:spLocks noGrp="1"/>
          </p:cNvSpPr>
          <p:nvPr>
            <p:ph type="ftr" sz="quarter" idx="11"/>
          </p:nvPr>
        </p:nvSpPr>
        <p:spPr>
          <a:xfrm>
            <a:off x="4775200" y="76201"/>
            <a:ext cx="3860800" cy="288925"/>
          </a:xfrm>
        </p:spPr>
        <p:txBody>
          <a:bodyPr/>
          <a:lstStyle/>
          <a:p>
            <a:endParaRPr lang="en-US"/>
          </a:p>
        </p:txBody>
      </p:sp>
      <p:sp>
        <p:nvSpPr>
          <p:cNvPr id="16" name="Slide Number Placeholder 15"/>
          <p:cNvSpPr>
            <a:spLocks noGrp="1"/>
          </p:cNvSpPr>
          <p:nvPr>
            <p:ph type="sldNum" sz="quarter" idx="12"/>
          </p:nvPr>
        </p:nvSpPr>
        <p:spPr>
          <a:xfrm>
            <a:off x="10972800" y="6473952"/>
            <a:ext cx="1011936" cy="246888"/>
          </a:xfrm>
        </p:spPr>
        <p:txBody>
          <a:bodyPr/>
          <a:lstStyle/>
          <a:p>
            <a:fld id="{93E9B88F-EADB-47B4-81B8-8D9E7118F3A8}" type="slidenum">
              <a:rPr lang="en-US" smtClean="0"/>
              <a:t>‹#›</a:t>
            </a:fld>
            <a:endParaRPr lang="en-US"/>
          </a:p>
        </p:txBody>
      </p:sp>
    </p:spTree>
    <p:extLst>
      <p:ext uri="{BB962C8B-B14F-4D97-AF65-F5344CB8AC3E}">
        <p14:creationId xmlns:p14="http://schemas.microsoft.com/office/powerpoint/2010/main" val="2803048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685800" y="3444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6" name="Text Placeholder 5"/>
          <p:cNvSpPr>
            <a:spLocks noGrp="1"/>
          </p:cNvSpPr>
          <p:nvPr>
            <p:ph type="body" idx="1"/>
          </p:nvPr>
        </p:nvSpPr>
        <p:spPr>
          <a:xfrm>
            <a:off x="508000" y="1676400"/>
            <a:ext cx="112776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Edit Master text styles</a:t>
            </a:r>
          </a:p>
        </p:txBody>
      </p:sp>
      <p:sp>
        <p:nvSpPr>
          <p:cNvPr id="19" name="Date Placeholder 18"/>
          <p:cNvSpPr>
            <a:spLocks noGrp="1"/>
          </p:cNvSpPr>
          <p:nvPr>
            <p:ph type="dt" sz="half" idx="10"/>
          </p:nvPr>
        </p:nvSpPr>
        <p:spPr/>
        <p:txBody>
          <a:bodyPr/>
          <a:lstStyle/>
          <a:p>
            <a:fld id="{C39C4573-CB97-4E56-A3A0-EBDD267BBAA6}" type="datetimeFigureOut">
              <a:rPr lang="en-US" smtClean="0"/>
              <a:t>5/30/2020</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93E9B88F-EADB-47B4-81B8-8D9E7118F3A8}" type="slidenum">
              <a:rPr lang="en-US" smtClean="0"/>
              <a:t>‹#›</a:t>
            </a:fld>
            <a:endParaRPr lang="en-US"/>
          </a:p>
        </p:txBody>
      </p:sp>
      <p:sp>
        <p:nvSpPr>
          <p:cNvPr id="8" name="Title 7"/>
          <p:cNvSpPr>
            <a:spLocks noGrp="1"/>
          </p:cNvSpPr>
          <p:nvPr>
            <p:ph type="title"/>
          </p:nvPr>
        </p:nvSpPr>
        <p:spPr>
          <a:xfrm>
            <a:off x="240633" y="2947086"/>
            <a:ext cx="11582400" cy="1184825"/>
          </a:xfrm>
        </p:spPr>
        <p:txBody>
          <a:bodyPr rtlCol="0" anchor="t"/>
          <a:lstStyle>
            <a:lvl1pPr algn="r">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37475054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402336" y="457200"/>
            <a:ext cx="115824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406400" y="1600200"/>
            <a:ext cx="5588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6197600" y="1600200"/>
            <a:ext cx="57912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C39C4573-CB97-4E56-A3A0-EBDD267BBAA6}" type="datetimeFigureOut">
              <a:rPr lang="en-US" smtClean="0"/>
              <a:t>5/30/2020</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93E9B88F-EADB-47B4-81B8-8D9E7118F3A8}" type="slidenum">
              <a:rPr lang="en-US" smtClean="0"/>
              <a:t>‹#›</a:t>
            </a:fld>
            <a:endParaRPr lang="en-US"/>
          </a:p>
        </p:txBody>
      </p:sp>
    </p:spTree>
    <p:extLst>
      <p:ext uri="{BB962C8B-B14F-4D97-AF65-F5344CB8AC3E}">
        <p14:creationId xmlns:p14="http://schemas.microsoft.com/office/powerpoint/2010/main" val="1895613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406400" y="5410200"/>
            <a:ext cx="114808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375259" y="666750"/>
            <a:ext cx="57207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Edit Master text styles</a:t>
            </a:r>
          </a:p>
        </p:txBody>
      </p:sp>
      <p:sp>
        <p:nvSpPr>
          <p:cNvPr id="25" name="Text Placeholder 24"/>
          <p:cNvSpPr>
            <a:spLocks noGrp="1"/>
          </p:cNvSpPr>
          <p:nvPr>
            <p:ph type="body" sz="half" idx="3"/>
          </p:nvPr>
        </p:nvSpPr>
        <p:spPr>
          <a:xfrm>
            <a:off x="6193367" y="666750"/>
            <a:ext cx="5722988"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Edit Master text styles</a:t>
            </a:r>
          </a:p>
        </p:txBody>
      </p:sp>
      <p:sp>
        <p:nvSpPr>
          <p:cNvPr id="4" name="Content Placeholder 3"/>
          <p:cNvSpPr>
            <a:spLocks noGrp="1"/>
          </p:cNvSpPr>
          <p:nvPr>
            <p:ph sz="quarter" idx="2"/>
          </p:nvPr>
        </p:nvSpPr>
        <p:spPr>
          <a:xfrm>
            <a:off x="375259" y="1316038"/>
            <a:ext cx="5720741"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6198307" y="1316038"/>
            <a:ext cx="571804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C39C4573-CB97-4E56-A3A0-EBDD267BBAA6}" type="datetimeFigureOut">
              <a:rPr lang="en-US" smtClean="0"/>
              <a:t>5/30/2020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972800" y="6477000"/>
            <a:ext cx="1016000" cy="246888"/>
          </a:xfrm>
        </p:spPr>
        <p:txBody>
          <a:bodyPr/>
          <a:lstStyle/>
          <a:p>
            <a:fld id="{93E9B88F-EADB-47B4-81B8-8D9E7118F3A8}" type="slidenum">
              <a:rPr lang="en-US" smtClean="0"/>
              <a:t>‹#›</a:t>
            </a:fld>
            <a:endParaRPr lang="en-US"/>
          </a:p>
        </p:txBody>
      </p:sp>
      <p:sp>
        <p:nvSpPr>
          <p:cNvPr id="11" name="Straight Connector 10"/>
          <p:cNvSpPr>
            <a:spLocks noChangeShapeType="1"/>
          </p:cNvSpPr>
          <p:nvPr/>
        </p:nvSpPr>
        <p:spPr bwMode="auto">
          <a:xfrm>
            <a:off x="685800" y="6019801"/>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Tree>
    <p:extLst>
      <p:ext uri="{BB962C8B-B14F-4D97-AF65-F5344CB8AC3E}">
        <p14:creationId xmlns:p14="http://schemas.microsoft.com/office/powerpoint/2010/main" val="787271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402336" y="457200"/>
            <a:ext cx="115824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C39C4573-CB97-4E56-A3A0-EBDD267BBAA6}" type="datetimeFigureOut">
              <a:rPr lang="en-US" smtClean="0"/>
              <a:t>5/30/2020</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9B88F-EADB-47B4-81B8-8D9E7118F3A8}" type="slidenum">
              <a:rPr lang="en-US" smtClean="0"/>
              <a:t>‹#›</a:t>
            </a:fld>
            <a:endParaRPr lang="en-US"/>
          </a:p>
        </p:txBody>
      </p:sp>
    </p:spTree>
    <p:extLst>
      <p:ext uri="{BB962C8B-B14F-4D97-AF65-F5344CB8AC3E}">
        <p14:creationId xmlns:p14="http://schemas.microsoft.com/office/powerpoint/2010/main" val="2386820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39C4573-CB97-4E56-A3A0-EBDD267BBAA6}" type="datetimeFigureOut">
              <a:rPr lang="en-US" smtClean="0"/>
              <a:t>5/30/2020</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9B88F-EADB-47B4-81B8-8D9E7118F3A8}" type="slidenum">
              <a:rPr lang="en-US" smtClean="0"/>
              <a:t>‹#›</a:t>
            </a:fld>
            <a:endParaRPr lang="en-US"/>
          </a:p>
        </p:txBody>
      </p:sp>
    </p:spTree>
    <p:extLst>
      <p:ext uri="{BB962C8B-B14F-4D97-AF65-F5344CB8AC3E}">
        <p14:creationId xmlns:p14="http://schemas.microsoft.com/office/powerpoint/2010/main" val="3987244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685800" y="5849118"/>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Title 11"/>
          <p:cNvSpPr>
            <a:spLocks noGrp="1"/>
          </p:cNvSpPr>
          <p:nvPr>
            <p:ph type="title"/>
          </p:nvPr>
        </p:nvSpPr>
        <p:spPr>
          <a:xfrm>
            <a:off x="609600" y="5486400"/>
            <a:ext cx="112776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609601" y="609600"/>
            <a:ext cx="4011084"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Edit Master text styles</a:t>
            </a:r>
          </a:p>
        </p:txBody>
      </p:sp>
      <p:sp>
        <p:nvSpPr>
          <p:cNvPr id="14" name="Content Placeholder 13"/>
          <p:cNvSpPr>
            <a:spLocks noGrp="1"/>
          </p:cNvSpPr>
          <p:nvPr>
            <p:ph sz="half" idx="1"/>
          </p:nvPr>
        </p:nvSpPr>
        <p:spPr>
          <a:xfrm>
            <a:off x="4766733" y="609600"/>
            <a:ext cx="7120467"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39C4573-CB97-4E56-A3A0-EBDD267BBAA6}" type="datetimeFigureOut">
              <a:rPr lang="en-US" smtClean="0"/>
              <a:t>5/30/2020</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9B88F-EADB-47B4-81B8-8D9E7118F3A8}" type="slidenum">
              <a:rPr lang="en-US" smtClean="0"/>
              <a:t>‹#›</a:t>
            </a:fld>
            <a:endParaRPr lang="en-US"/>
          </a:p>
        </p:txBody>
      </p:sp>
    </p:spTree>
    <p:extLst>
      <p:ext uri="{BB962C8B-B14F-4D97-AF65-F5344CB8AC3E}">
        <p14:creationId xmlns:p14="http://schemas.microsoft.com/office/powerpoint/2010/main" val="325703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4673600" y="616634"/>
            <a:ext cx="67056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C39C4573-CB97-4E56-A3A0-EBDD267BBAA6}"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93E9B88F-EADB-47B4-81B8-8D9E7118F3A8}" type="slidenum">
              <a:rPr lang="en-US" smtClean="0"/>
              <a:t>‹#›</a:t>
            </a:fld>
            <a:endParaRPr lang="en-US"/>
          </a:p>
        </p:txBody>
      </p:sp>
      <p:sp>
        <p:nvSpPr>
          <p:cNvPr id="17" name="Title 16"/>
          <p:cNvSpPr>
            <a:spLocks noGrp="1"/>
          </p:cNvSpPr>
          <p:nvPr>
            <p:ph type="title"/>
          </p:nvPr>
        </p:nvSpPr>
        <p:spPr>
          <a:xfrm>
            <a:off x="508000" y="4993760"/>
            <a:ext cx="78232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508000" y="5533218"/>
            <a:ext cx="78232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Edit Master text styles</a:t>
            </a:r>
          </a:p>
        </p:txBody>
      </p:sp>
    </p:spTree>
    <p:extLst>
      <p:ext uri="{BB962C8B-B14F-4D97-AF65-F5344CB8AC3E}">
        <p14:creationId xmlns:p14="http://schemas.microsoft.com/office/powerpoint/2010/main" val="3400189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Text Placeholder 7"/>
          <p:cNvSpPr>
            <a:spLocks noGrp="1"/>
          </p:cNvSpPr>
          <p:nvPr>
            <p:ph type="body" idx="1"/>
          </p:nvPr>
        </p:nvSpPr>
        <p:spPr>
          <a:xfrm>
            <a:off x="406400" y="1554163"/>
            <a:ext cx="11582400" cy="4525963"/>
          </a:xfrm>
          <a:prstGeom prst="rect">
            <a:avLst/>
          </a:prstGeom>
        </p:spPr>
        <p:txBody>
          <a:bodyPr vert="horz">
            <a:normAutofit/>
          </a:bodyPr>
          <a:lstStyle/>
          <a:p>
            <a:pPr lvl="0" eaLnBrk="1" latinLnBrk="0" hangingPunct="1"/>
            <a:r>
              <a:rPr kumimoji="0" lang="en-US" smtClean="0"/>
              <a:t>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8636000" y="76201"/>
            <a:ext cx="3352800" cy="288925"/>
          </a:xfrm>
          <a:prstGeom prst="rect">
            <a:avLst/>
          </a:prstGeom>
        </p:spPr>
        <p:txBody>
          <a:bodyPr vert="horz"/>
          <a:lstStyle>
            <a:lvl1pPr algn="l" eaLnBrk="1" latinLnBrk="0" hangingPunct="1">
              <a:defRPr kumimoji="0" sz="1200">
                <a:solidFill>
                  <a:schemeClr val="accent1">
                    <a:shade val="75000"/>
                  </a:schemeClr>
                </a:solidFill>
              </a:defRPr>
            </a:lvl1pPr>
          </a:lstStyle>
          <a:p>
            <a:fld id="{C39C4573-CB97-4E56-A3A0-EBDD267BBAA6}" type="datetimeFigureOut">
              <a:rPr lang="en-US" smtClean="0"/>
              <a:t>5/30/2020</a:t>
            </a:fld>
            <a:endParaRPr lang="en-US"/>
          </a:p>
        </p:txBody>
      </p:sp>
      <p:sp>
        <p:nvSpPr>
          <p:cNvPr id="28" name="Footer Placeholder 27"/>
          <p:cNvSpPr>
            <a:spLocks noGrp="1"/>
          </p:cNvSpPr>
          <p:nvPr>
            <p:ph type="ftr" sz="quarter" idx="3"/>
          </p:nvPr>
        </p:nvSpPr>
        <p:spPr>
          <a:xfrm>
            <a:off x="4165600" y="76201"/>
            <a:ext cx="44704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10972800" y="6477001"/>
            <a:ext cx="1016000" cy="244475"/>
          </a:xfrm>
          <a:prstGeom prst="rect">
            <a:avLst/>
          </a:prstGeom>
        </p:spPr>
        <p:txBody>
          <a:bodyPr vert="horz"/>
          <a:lstStyle>
            <a:lvl1pPr algn="r" eaLnBrk="1" latinLnBrk="0" hangingPunct="1">
              <a:defRPr kumimoji="0" sz="1200">
                <a:solidFill>
                  <a:schemeClr val="accent1">
                    <a:shade val="75000"/>
                  </a:schemeClr>
                </a:solidFill>
              </a:defRPr>
            </a:lvl1pPr>
          </a:lstStyle>
          <a:p>
            <a:fld id="{93E9B88F-EADB-47B4-81B8-8D9E7118F3A8}" type="slidenum">
              <a:rPr lang="en-US" smtClean="0"/>
              <a:t>‹#›</a:t>
            </a:fld>
            <a:endParaRPr lang="en-US"/>
          </a:p>
        </p:txBody>
      </p:sp>
      <p:sp>
        <p:nvSpPr>
          <p:cNvPr id="10" name="Title Placeholder 9"/>
          <p:cNvSpPr>
            <a:spLocks noGrp="1"/>
          </p:cNvSpPr>
          <p:nvPr>
            <p:ph type="title"/>
          </p:nvPr>
        </p:nvSpPr>
        <p:spPr>
          <a:xfrm>
            <a:off x="406400" y="457200"/>
            <a:ext cx="115824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Straight Connector 11"/>
          <p:cNvSpPr>
            <a:spLocks noChangeShapeType="1"/>
          </p:cNvSpPr>
          <p:nvPr/>
        </p:nvSpPr>
        <p:spPr bwMode="auto">
          <a:xfrm>
            <a:off x="685800" y="1057987"/>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Tree>
    <p:extLst>
      <p:ext uri="{BB962C8B-B14F-4D97-AF65-F5344CB8AC3E}">
        <p14:creationId xmlns:p14="http://schemas.microsoft.com/office/powerpoint/2010/main" val="2661665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ctrTitle"/>
          </p:nvPr>
        </p:nvSpPr>
        <p:spPr>
          <a:xfrm>
            <a:off x="2362200" y="3030583"/>
            <a:ext cx="6248400" cy="1685108"/>
          </a:xfrm>
        </p:spPr>
        <p:txBody>
          <a:bodyPr>
            <a:normAutofit/>
          </a:bodyPr>
          <a:lstStyle/>
          <a:p>
            <a:pPr algn="ctr" eaLnBrk="1" hangingPunct="1">
              <a:defRPr/>
            </a:pPr>
            <a:r>
              <a:rPr lang="en-US" b="0" dirty="0" smtClean="0"/>
              <a:t>	</a:t>
            </a:r>
            <a:r>
              <a:rPr lang="en-US" cap="none" dirty="0" smtClean="0"/>
              <a:t>Resource Person</a:t>
            </a:r>
            <a:br>
              <a:rPr lang="en-US" cap="none" dirty="0" smtClean="0"/>
            </a:br>
            <a:r>
              <a:rPr lang="en-US" cap="none" dirty="0" smtClean="0"/>
              <a:t>	Ms </a:t>
            </a:r>
            <a:r>
              <a:rPr lang="en-US" cap="none" dirty="0" err="1" smtClean="0"/>
              <a:t>Mahwish</a:t>
            </a:r>
            <a:r>
              <a:rPr lang="en-US" cap="none" dirty="0" smtClean="0"/>
              <a:t> </a:t>
            </a:r>
            <a:r>
              <a:rPr lang="en-US" cap="none" dirty="0" err="1" smtClean="0"/>
              <a:t>Talib</a:t>
            </a:r>
            <a:endParaRPr lang="en-US" b="0" dirty="0" smtClean="0"/>
          </a:p>
        </p:txBody>
      </p:sp>
      <p:sp>
        <p:nvSpPr>
          <p:cNvPr id="67587" name="Rectangle 3"/>
          <p:cNvSpPr>
            <a:spLocks noGrp="1" noChangeArrowheads="1"/>
          </p:cNvSpPr>
          <p:nvPr>
            <p:ph type="subTitle" idx="1"/>
          </p:nvPr>
        </p:nvSpPr>
        <p:spPr>
          <a:xfrm>
            <a:off x="2590800" y="533400"/>
            <a:ext cx="6400800" cy="2286000"/>
          </a:xfrm>
        </p:spPr>
        <p:txBody>
          <a:bodyPr>
            <a:normAutofit fontScale="92500"/>
          </a:bodyPr>
          <a:lstStyle/>
          <a:p>
            <a:pPr algn="ctr">
              <a:defRPr/>
            </a:pPr>
            <a:r>
              <a:rPr lang="en-US" sz="4800" b="1" dirty="0"/>
              <a:t>Introduction</a:t>
            </a:r>
            <a:r>
              <a:rPr lang="en-US" sz="4800" b="1" dirty="0">
                <a:solidFill>
                  <a:srgbClr val="008080"/>
                </a:solidFill>
              </a:rPr>
              <a:t> </a:t>
            </a:r>
            <a:r>
              <a:rPr lang="en-US" sz="4800" b="1" dirty="0"/>
              <a:t>to Sociology</a:t>
            </a:r>
          </a:p>
          <a:p>
            <a:pPr algn="ctr">
              <a:defRPr/>
            </a:pPr>
            <a:r>
              <a:rPr lang="en-US" sz="3500" b="1" dirty="0">
                <a:solidFill>
                  <a:srgbClr val="336699"/>
                </a:solidFill>
                <a:latin typeface="Arial" charset="0"/>
              </a:rPr>
              <a:t>Chapter </a:t>
            </a:r>
            <a:r>
              <a:rPr lang="en-US" sz="3500" b="1" dirty="0" smtClean="0">
                <a:solidFill>
                  <a:srgbClr val="336699"/>
                </a:solidFill>
                <a:latin typeface="Arial" charset="0"/>
              </a:rPr>
              <a:t>2 </a:t>
            </a:r>
            <a:endParaRPr lang="en-US" sz="3500" b="1" dirty="0">
              <a:solidFill>
                <a:srgbClr val="336699"/>
              </a:solidFill>
              <a:latin typeface="Arial" charset="0"/>
            </a:endParaRPr>
          </a:p>
          <a:p>
            <a:pPr algn="ctr">
              <a:defRPr/>
            </a:pPr>
            <a:r>
              <a:rPr lang="en-US" sz="3500" b="1" dirty="0" smtClean="0">
                <a:solidFill>
                  <a:srgbClr val="336699"/>
                </a:solidFill>
                <a:latin typeface="Arial" charset="0"/>
              </a:rPr>
              <a:t>Culture </a:t>
            </a:r>
            <a:endParaRPr lang="en-US" sz="3500" b="1" dirty="0">
              <a:solidFill>
                <a:srgbClr val="336699"/>
              </a:solidFill>
              <a:latin typeface="Arial" charset="0"/>
            </a:endParaRPr>
          </a:p>
        </p:txBody>
      </p:sp>
      <p:sp>
        <p:nvSpPr>
          <p:cNvPr id="3076" name="Text Box 4"/>
          <p:cNvSpPr txBox="1">
            <a:spLocks noChangeArrowheads="1"/>
          </p:cNvSpPr>
          <p:nvPr/>
        </p:nvSpPr>
        <p:spPr bwMode="auto">
          <a:xfrm>
            <a:off x="3505200" y="5562600"/>
            <a:ext cx="5943600" cy="457200"/>
          </a:xfrm>
          <a:prstGeom prst="rect">
            <a:avLst/>
          </a:prstGeom>
          <a:noFill/>
          <a:ln w="9525">
            <a:noFill/>
            <a:miter lim="800000"/>
            <a:headEnd/>
            <a:tailEnd/>
          </a:ln>
        </p:spPr>
        <p:txBody>
          <a:bodyPr>
            <a:spAutoFit/>
          </a:bodyPr>
          <a:lstStyle/>
          <a:p>
            <a:pPr eaLnBrk="1" hangingPunct="1">
              <a:spcBef>
                <a:spcPct val="50000"/>
              </a:spcBef>
            </a:pPr>
            <a:r>
              <a:rPr lang="en-US" sz="2400" b="1" dirty="0">
                <a:solidFill>
                  <a:srgbClr val="0099FF"/>
                </a:solidFill>
                <a:latin typeface="Times New Roman" pitchFamily="18" charset="0"/>
              </a:rPr>
              <a:t>Prepared </a:t>
            </a:r>
            <a:r>
              <a:rPr lang="en-US" sz="2400" b="1">
                <a:solidFill>
                  <a:srgbClr val="0099FF"/>
                </a:solidFill>
                <a:latin typeface="Times New Roman" pitchFamily="18" charset="0"/>
              </a:rPr>
              <a:t>For </a:t>
            </a:r>
            <a:r>
              <a:rPr lang="en-US" sz="2400" b="1" smtClean="0">
                <a:solidFill>
                  <a:srgbClr val="0099FF"/>
                </a:solidFill>
                <a:latin typeface="Times New Roman" pitchFamily="18" charset="0"/>
              </a:rPr>
              <a:t>BPA 2</a:t>
            </a:r>
            <a:r>
              <a:rPr lang="en-US" sz="2400" b="1" baseline="30000" smtClean="0">
                <a:solidFill>
                  <a:srgbClr val="0099FF"/>
                </a:solidFill>
                <a:latin typeface="Times New Roman" pitchFamily="18" charset="0"/>
              </a:rPr>
              <a:t>nd</a:t>
            </a:r>
            <a:r>
              <a:rPr lang="en-US" sz="2400" b="1" smtClean="0">
                <a:solidFill>
                  <a:srgbClr val="0099FF"/>
                </a:solidFill>
                <a:latin typeface="Times New Roman" pitchFamily="18" charset="0"/>
              </a:rPr>
              <a:t>  </a:t>
            </a:r>
            <a:r>
              <a:rPr lang="en-US" sz="2400" b="1" dirty="0">
                <a:solidFill>
                  <a:srgbClr val="0099FF"/>
                </a:solidFill>
                <a:latin typeface="Times New Roman" pitchFamily="18" charset="0"/>
              </a:rPr>
              <a:t>Semester</a:t>
            </a:r>
            <a:endParaRPr lang="en-US" sz="2800" b="1" dirty="0">
              <a:solidFill>
                <a:srgbClr val="0099FF"/>
              </a:solidFill>
              <a:latin typeface="Arial Unicode MS" pitchFamily="34" charset="-128"/>
            </a:endParaRPr>
          </a:p>
        </p:txBody>
      </p:sp>
      <p:pic>
        <p:nvPicPr>
          <p:cNvPr id="5" name="Picture 1028" descr="popula2"/>
          <p:cNvPicPr>
            <a:picLocks noChangeAspect="1" noChangeArrowheads="1"/>
          </p:cNvPicPr>
          <p:nvPr/>
        </p:nvPicPr>
        <p:blipFill>
          <a:blip r:embed="rId3"/>
          <a:srcRect/>
          <a:stretch>
            <a:fillRect/>
          </a:stretch>
        </p:blipFill>
        <p:spPr bwMode="auto">
          <a:xfrm>
            <a:off x="9446624" y="1676400"/>
            <a:ext cx="1905000" cy="2667000"/>
          </a:xfrm>
          <a:prstGeom prst="rect">
            <a:avLst/>
          </a:prstGeom>
          <a:noFill/>
          <a:ln w="9525">
            <a:noFill/>
            <a:miter lim="800000"/>
            <a:headEnd/>
            <a:tailEnd/>
          </a:ln>
        </p:spPr>
      </p:pic>
    </p:spTree>
    <p:extLst>
      <p:ext uri="{BB962C8B-B14F-4D97-AF65-F5344CB8AC3E}">
        <p14:creationId xmlns:p14="http://schemas.microsoft.com/office/powerpoint/2010/main" val="547481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Role of Culture</a:t>
            </a:r>
            <a:br>
              <a:rPr lang="en-US" dirty="0"/>
            </a:br>
            <a:endParaRPr lang="en-US" dirty="0"/>
          </a:p>
        </p:txBody>
      </p:sp>
      <p:sp>
        <p:nvSpPr>
          <p:cNvPr id="3" name="Content Placeholder 2"/>
          <p:cNvSpPr>
            <a:spLocks noGrp="1"/>
          </p:cNvSpPr>
          <p:nvPr>
            <p:ph idx="1"/>
          </p:nvPr>
        </p:nvSpPr>
        <p:spPr>
          <a:xfrm>
            <a:off x="406400" y="1295401"/>
            <a:ext cx="11582400" cy="5471160"/>
          </a:xfrm>
        </p:spPr>
        <p:txBody>
          <a:bodyPr>
            <a:normAutofit fontScale="85000" lnSpcReduction="10000"/>
          </a:bodyPr>
          <a:lstStyle/>
          <a:p>
            <a:r>
              <a:rPr lang="en-US" dirty="0"/>
              <a:t>Culture has two distinctive, but inter-related aspects.  On the one hand, it is an expression of human beings ingenuity; it cannot be adequately understood without reference to certain characteristics which are unique to human beings.  These unique characteristics include rationality and imagination, capacity for self-awareness and self-reflection, and capacity for symbolic communication or language. </a:t>
            </a:r>
            <a:endParaRPr lang="en-US" dirty="0" smtClean="0"/>
          </a:p>
          <a:p>
            <a:r>
              <a:rPr lang="en-US" dirty="0" smtClean="0"/>
              <a:t>On </a:t>
            </a:r>
            <a:r>
              <a:rPr lang="en-US" dirty="0"/>
              <a:t>the other hand, culture has played a crucial role in the fulfilment of capacities and potentialities.  Their survival in the evolutionary process was made possible due to culture.  Such factors as co-operations, the domestication of plants and animals, the discovery and use of fire, the making of tools and implements, and the invention and use of language greatly facilitated their adaptation to the natural environment.  Modern biologists point out that, unlike animals, human beings played an active role in their own evolutionary career.</a:t>
            </a:r>
          </a:p>
        </p:txBody>
      </p:sp>
    </p:spTree>
    <p:extLst>
      <p:ext uri="{BB962C8B-B14F-4D97-AF65-F5344CB8AC3E}">
        <p14:creationId xmlns:p14="http://schemas.microsoft.com/office/powerpoint/2010/main" val="41456614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Features of Culture </a:t>
            </a:r>
          </a:p>
        </p:txBody>
      </p:sp>
      <p:sp>
        <p:nvSpPr>
          <p:cNvPr id="3" name="Content Placeholder 2"/>
          <p:cNvSpPr>
            <a:spLocks noGrp="1"/>
          </p:cNvSpPr>
          <p:nvPr>
            <p:ph idx="1"/>
          </p:nvPr>
        </p:nvSpPr>
        <p:spPr>
          <a:xfrm>
            <a:off x="406400" y="1295401"/>
            <a:ext cx="11582400" cy="5471160"/>
          </a:xfrm>
        </p:spPr>
        <p:txBody>
          <a:bodyPr>
            <a:normAutofit fontScale="92500" lnSpcReduction="20000"/>
          </a:bodyPr>
          <a:lstStyle/>
          <a:p>
            <a:r>
              <a:rPr lang="en-US" dirty="0" err="1"/>
              <a:t>i</a:t>
            </a:r>
            <a:r>
              <a:rPr lang="en-US" dirty="0"/>
              <a:t>) It is shared in common by the members of a given society or community. Culture therefore, refers not to beliefs and activities of individuals, but to those of groups of people who are </a:t>
            </a:r>
            <a:r>
              <a:rPr lang="en-US" dirty="0" smtClean="0"/>
              <a:t>organized </a:t>
            </a:r>
            <a:r>
              <a:rPr lang="en-US" dirty="0"/>
              <a:t>in communities.  It is fundamentally a social, rather than personal or individual, phenomenon. </a:t>
            </a:r>
            <a:endParaRPr lang="en-US" dirty="0" smtClean="0"/>
          </a:p>
          <a:p>
            <a:r>
              <a:rPr lang="en-US" dirty="0" smtClean="0"/>
              <a:t>ii</a:t>
            </a:r>
            <a:r>
              <a:rPr lang="en-US" dirty="0"/>
              <a:t>) Culture is learnt and acquired by human beings in interaction with others.  An individual acquires the characteristics of his parents and his group in two ways. On the one hand, she or he acquires the physical characteristics and features of her or his parents, such as skin </a:t>
            </a:r>
            <a:r>
              <a:rPr lang="en-US" dirty="0" smtClean="0"/>
              <a:t>color, </a:t>
            </a:r>
            <a:r>
              <a:rPr lang="en-US" dirty="0"/>
              <a:t>stature, texture of hair and </a:t>
            </a:r>
            <a:r>
              <a:rPr lang="en-US" dirty="0" smtClean="0"/>
              <a:t>color </a:t>
            </a:r>
            <a:r>
              <a:rPr lang="en-US" dirty="0"/>
              <a:t>of the eyes, through genetic transmission, over which he or she has no control. On the other hand, he or she learns and acquires the thoughts, attitudes, language and habits of his or her parents, and through them, of his or her group, by way of cultural transmission. </a:t>
            </a:r>
          </a:p>
        </p:txBody>
      </p:sp>
    </p:spTree>
    <p:extLst>
      <p:ext uri="{BB962C8B-B14F-4D97-AF65-F5344CB8AC3E}">
        <p14:creationId xmlns:p14="http://schemas.microsoft.com/office/powerpoint/2010/main" val="5883483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Features of Culture </a:t>
            </a:r>
          </a:p>
        </p:txBody>
      </p:sp>
      <p:sp>
        <p:nvSpPr>
          <p:cNvPr id="3" name="Content Placeholder 2"/>
          <p:cNvSpPr>
            <a:spLocks noGrp="1"/>
          </p:cNvSpPr>
          <p:nvPr>
            <p:ph idx="1"/>
          </p:nvPr>
        </p:nvSpPr>
        <p:spPr>
          <a:xfrm>
            <a:off x="406400" y="1295401"/>
            <a:ext cx="11582400" cy="5471160"/>
          </a:xfrm>
        </p:spPr>
        <p:txBody>
          <a:bodyPr>
            <a:normAutofit fontScale="92500" lnSpcReduction="10000"/>
          </a:bodyPr>
          <a:lstStyle/>
          <a:p>
            <a:r>
              <a:rPr lang="en-US" dirty="0"/>
              <a:t>It follows from the above observation that differences among various groups and communities in regard to language, beliefs, customs and rituals are to be understood and explained not in terms of physical or racial differences, which are biologically inherited, but in terms of learnt and acquired cultural differences.</a:t>
            </a:r>
          </a:p>
          <a:p>
            <a:r>
              <a:rPr lang="en-US" dirty="0"/>
              <a:t> iii) Culture is not only learnt and acquired by individuals in a social context, but it is also accumulated and transmitted from generation to generation, through the mechanism of symbolic communication or language.  In other words, a society or a community accumulates, over long periods of time, experiences, knowledge and skill, which are shared in common by its members, and it passes from one generation to another.</a:t>
            </a:r>
          </a:p>
          <a:p>
            <a:endParaRPr lang="en-US" dirty="0"/>
          </a:p>
        </p:txBody>
      </p:sp>
    </p:spTree>
    <p:extLst>
      <p:ext uri="{BB962C8B-B14F-4D97-AF65-F5344CB8AC3E}">
        <p14:creationId xmlns:p14="http://schemas.microsoft.com/office/powerpoint/2010/main" val="39176261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150125"/>
            <a:ext cx="11582400" cy="764276"/>
          </a:xfrm>
        </p:spPr>
        <p:txBody>
          <a:bodyPr/>
          <a:lstStyle/>
          <a:p>
            <a:r>
              <a:rPr lang="en-US" dirty="0"/>
              <a:t>Culture and Human </a:t>
            </a:r>
            <a:r>
              <a:rPr lang="en-US" dirty="0" smtClean="0"/>
              <a:t>Behavior </a:t>
            </a:r>
            <a:endParaRPr lang="en-US" dirty="0"/>
          </a:p>
        </p:txBody>
      </p:sp>
      <p:sp>
        <p:nvSpPr>
          <p:cNvPr id="3" name="Content Placeholder 2"/>
          <p:cNvSpPr>
            <a:spLocks noGrp="1"/>
          </p:cNvSpPr>
          <p:nvPr>
            <p:ph idx="1"/>
          </p:nvPr>
        </p:nvSpPr>
        <p:spPr>
          <a:xfrm>
            <a:off x="406400" y="1146412"/>
            <a:ext cx="11582400" cy="5609229"/>
          </a:xfrm>
        </p:spPr>
        <p:txBody>
          <a:bodyPr>
            <a:normAutofit/>
          </a:bodyPr>
          <a:lstStyle/>
          <a:p>
            <a:r>
              <a:rPr lang="en-US" dirty="0"/>
              <a:t>A little reflection will show that in similar situations, people of different cultures reveal differences in the way they meet these situations. For example, while greeting friends and relatives, at home or on the street, men in our society may shake hands with other men but as a rule, not with women. Similarly, </a:t>
            </a:r>
            <a:r>
              <a:rPr lang="en-US" dirty="0" smtClean="0"/>
              <a:t>not withstanding </a:t>
            </a:r>
            <a:r>
              <a:rPr lang="en-US" dirty="0"/>
              <a:t>great hunger, a </a:t>
            </a:r>
            <a:r>
              <a:rPr lang="en-US" dirty="0" smtClean="0"/>
              <a:t>Muslim </a:t>
            </a:r>
            <a:r>
              <a:rPr lang="en-US" dirty="0"/>
              <a:t>refuses </a:t>
            </a:r>
            <a:r>
              <a:rPr lang="en-US" dirty="0" smtClean="0"/>
              <a:t>“Haram” </a:t>
            </a:r>
            <a:r>
              <a:rPr lang="en-US" dirty="0"/>
              <a:t>food. This is because culture influences our </a:t>
            </a:r>
            <a:r>
              <a:rPr lang="en-US" dirty="0" smtClean="0"/>
              <a:t>behavior </a:t>
            </a:r>
            <a:r>
              <a:rPr lang="en-US" dirty="0"/>
              <a:t>in given situations. Stated in sociological terms, culture is </a:t>
            </a:r>
            <a:r>
              <a:rPr lang="en-US" b="1" dirty="0"/>
              <a:t>normative</a:t>
            </a:r>
            <a:r>
              <a:rPr lang="en-US" dirty="0"/>
              <a:t>, that is, it provides standards of proper conduct, and also therefore, tells us, what is right or wrong. Concretely, these standards are provided to us by what are called </a:t>
            </a:r>
            <a:r>
              <a:rPr lang="en-US" b="1" dirty="0"/>
              <a:t>cultural </a:t>
            </a:r>
            <a:r>
              <a:rPr lang="en-US" b="1" dirty="0" smtClean="0"/>
              <a:t>norms.</a:t>
            </a:r>
            <a:endParaRPr lang="en-US" b="1" dirty="0"/>
          </a:p>
        </p:txBody>
      </p:sp>
    </p:spTree>
    <p:extLst>
      <p:ext uri="{BB962C8B-B14F-4D97-AF65-F5344CB8AC3E}">
        <p14:creationId xmlns:p14="http://schemas.microsoft.com/office/powerpoint/2010/main" val="26358661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122830"/>
            <a:ext cx="11582400" cy="818866"/>
          </a:xfrm>
        </p:spPr>
        <p:txBody>
          <a:bodyPr>
            <a:normAutofit/>
          </a:bodyPr>
          <a:lstStyle/>
          <a:p>
            <a:r>
              <a:rPr lang="en-US" dirty="0"/>
              <a:t>Folkways </a:t>
            </a:r>
          </a:p>
        </p:txBody>
      </p:sp>
      <p:sp>
        <p:nvSpPr>
          <p:cNvPr id="3" name="Content Placeholder 2"/>
          <p:cNvSpPr>
            <a:spLocks noGrp="1"/>
          </p:cNvSpPr>
          <p:nvPr>
            <p:ph idx="1"/>
          </p:nvPr>
        </p:nvSpPr>
        <p:spPr>
          <a:xfrm>
            <a:off x="406400" y="1173707"/>
            <a:ext cx="11582400" cy="5568287"/>
          </a:xfrm>
        </p:spPr>
        <p:txBody>
          <a:bodyPr>
            <a:normAutofit fontScale="85000" lnSpcReduction="10000"/>
          </a:bodyPr>
          <a:lstStyle/>
          <a:p>
            <a:r>
              <a:rPr lang="en-US" dirty="0"/>
              <a:t>There are </a:t>
            </a:r>
            <a:r>
              <a:rPr lang="en-US" dirty="0" smtClean="0"/>
              <a:t>behavior </a:t>
            </a:r>
            <a:r>
              <a:rPr lang="en-US" dirty="0"/>
              <a:t>patterns that govern most </a:t>
            </a:r>
            <a:r>
              <a:rPr lang="en-US" dirty="0" smtClean="0"/>
              <a:t>of our </a:t>
            </a:r>
            <a:r>
              <a:rPr lang="en-US" dirty="0"/>
              <a:t>daily life and contacts with other people. Thus, rising up from seats, when teachers enter into classrooms, allowing women to purchase tickets without queuing, distribution of sweets after getting a job or a promotion, and so on, are examples of folkways. A number of folkways are simply acts of politeness. </a:t>
            </a:r>
            <a:endParaRPr lang="en-US" dirty="0" smtClean="0"/>
          </a:p>
          <a:p>
            <a:r>
              <a:rPr lang="en-US" dirty="0"/>
              <a:t>In order that folkways may not be taken lightly, mechanisms such as praise, approval and acceptance exist to make individuals conform to them. Conversely, a word of' criticism, frown, or sarcastic remark or laughter are modes of expressing disapproval of incorrect </a:t>
            </a:r>
            <a:r>
              <a:rPr lang="en-US" dirty="0" smtClean="0"/>
              <a:t>behavior. </a:t>
            </a:r>
            <a:r>
              <a:rPr lang="en-US" dirty="0"/>
              <a:t>Since most people desire that they should not look funny or be considered rude and </a:t>
            </a:r>
            <a:r>
              <a:rPr lang="en-US" dirty="0" smtClean="0"/>
              <a:t>rude </a:t>
            </a:r>
            <a:r>
              <a:rPr lang="en-US" dirty="0"/>
              <a:t>by their group, they fall in line with what the group expects and desires. Therefore, most people conform to the </a:t>
            </a:r>
            <a:r>
              <a:rPr lang="en-US" dirty="0" smtClean="0"/>
              <a:t>folkways </a:t>
            </a:r>
            <a:r>
              <a:rPr lang="en-US" dirty="0"/>
              <a:t>without </a:t>
            </a:r>
            <a:r>
              <a:rPr lang="en-US" dirty="0" smtClean="0"/>
              <a:t>even </a:t>
            </a:r>
            <a:r>
              <a:rPr lang="en-US" dirty="0"/>
              <a:t>being aware that they are conforming, or that there are alternative ways of behaving. </a:t>
            </a:r>
          </a:p>
        </p:txBody>
      </p:sp>
    </p:spTree>
    <p:extLst>
      <p:ext uri="{BB962C8B-B14F-4D97-AF65-F5344CB8AC3E}">
        <p14:creationId xmlns:p14="http://schemas.microsoft.com/office/powerpoint/2010/main" val="4317243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136478"/>
            <a:ext cx="11582400" cy="764274"/>
          </a:xfrm>
        </p:spPr>
        <p:txBody>
          <a:bodyPr/>
          <a:lstStyle/>
          <a:p>
            <a:r>
              <a:rPr lang="en-US" dirty="0"/>
              <a:t>Mores</a:t>
            </a:r>
          </a:p>
        </p:txBody>
      </p:sp>
      <p:sp>
        <p:nvSpPr>
          <p:cNvPr id="3" name="Content Placeholder 2"/>
          <p:cNvSpPr>
            <a:spLocks noGrp="1"/>
          </p:cNvSpPr>
          <p:nvPr>
            <p:ph idx="1"/>
          </p:nvPr>
        </p:nvSpPr>
        <p:spPr>
          <a:xfrm>
            <a:off x="406400" y="1119116"/>
            <a:ext cx="11582400" cy="5636525"/>
          </a:xfrm>
        </p:spPr>
        <p:txBody>
          <a:bodyPr>
            <a:normAutofit fontScale="92500" lnSpcReduction="10000"/>
          </a:bodyPr>
          <a:lstStyle/>
          <a:p>
            <a:r>
              <a:rPr lang="en-US" dirty="0"/>
              <a:t>These are norms that are considered to be more important by group, and even vital for its welfare. Violation of the mores evokes an emotional response and instead of the mere raising of eyebrow or ridicule, a strong group action follows. Thus, prohibition of the consumption of </a:t>
            </a:r>
            <a:r>
              <a:rPr lang="en-US" dirty="0" smtClean="0"/>
              <a:t>pork </a:t>
            </a:r>
            <a:r>
              <a:rPr lang="en-US" dirty="0"/>
              <a:t>and alcoholic drinks are part of the mores of </a:t>
            </a:r>
            <a:r>
              <a:rPr lang="en-US" dirty="0" smtClean="0"/>
              <a:t>Muslim societies. </a:t>
            </a:r>
            <a:r>
              <a:rPr lang="en-US" dirty="0"/>
              <a:t>Any violation </a:t>
            </a:r>
            <a:r>
              <a:rPr lang="en-US" dirty="0" smtClean="0"/>
              <a:t>of these </a:t>
            </a:r>
            <a:r>
              <a:rPr lang="en-US" dirty="0"/>
              <a:t>will not be tolerated. Mores are linked to cultural values. </a:t>
            </a:r>
          </a:p>
          <a:p>
            <a:r>
              <a:rPr lang="en-US" dirty="0"/>
              <a:t>It should now be clear that mores are norms of a higher order than folkways. There is an element of compulsion in them and they are linked to the dominant values of the culture. Mores clearly and definitely reflect the concepts of what is moral and immoral. This is seen from the fact that mores are generally expressed in terms of 'must </a:t>
            </a:r>
            <a:r>
              <a:rPr lang="en-US" dirty="0" smtClean="0"/>
              <a:t>behavior' or</a:t>
            </a:r>
            <a:r>
              <a:rPr lang="en-US" dirty="0"/>
              <a:t>, negatively, in terms of 'must-not' </a:t>
            </a:r>
            <a:r>
              <a:rPr lang="en-US" dirty="0" smtClean="0"/>
              <a:t>behavior.</a:t>
            </a:r>
            <a:endParaRPr lang="en-US" dirty="0"/>
          </a:p>
        </p:txBody>
      </p:sp>
    </p:spTree>
    <p:extLst>
      <p:ext uri="{BB962C8B-B14F-4D97-AF65-F5344CB8AC3E}">
        <p14:creationId xmlns:p14="http://schemas.microsoft.com/office/powerpoint/2010/main" val="22657745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122830"/>
            <a:ext cx="11582400" cy="859809"/>
          </a:xfrm>
        </p:spPr>
        <p:txBody>
          <a:bodyPr>
            <a:normAutofit/>
          </a:bodyPr>
          <a:lstStyle/>
          <a:p>
            <a:r>
              <a:rPr lang="en-US" dirty="0"/>
              <a:t> Values </a:t>
            </a:r>
          </a:p>
        </p:txBody>
      </p:sp>
      <p:sp>
        <p:nvSpPr>
          <p:cNvPr id="3" name="Content Placeholder 2"/>
          <p:cNvSpPr>
            <a:spLocks noGrp="1"/>
          </p:cNvSpPr>
          <p:nvPr>
            <p:ph idx="1"/>
          </p:nvPr>
        </p:nvSpPr>
        <p:spPr>
          <a:xfrm>
            <a:off x="406400" y="1146412"/>
            <a:ext cx="11582400" cy="5595581"/>
          </a:xfrm>
        </p:spPr>
        <p:txBody>
          <a:bodyPr>
            <a:normAutofit fontScale="92500" lnSpcReduction="20000"/>
          </a:bodyPr>
          <a:lstStyle/>
          <a:p>
            <a:r>
              <a:rPr lang="en-US" dirty="0"/>
              <a:t>Values, the ultimate essence and spirit of cultures, are the underlying principles and ideas on the basis of which societies and individuals choose their goals. Values are also the criteria on which social and individual ends and means are judged and evaluated. Apart from goals, all conduct and </a:t>
            </a:r>
            <a:r>
              <a:rPr lang="en-US" dirty="0" smtClean="0"/>
              <a:t>behavior </a:t>
            </a:r>
            <a:r>
              <a:rPr lang="en-US" dirty="0"/>
              <a:t>whether for achieving these goals, or otherwise, are judged and evaluated in the framework of accepted values. Any action that is contrary to the cherished values of the group or society is condemned and punished. For example, in </a:t>
            </a:r>
            <a:r>
              <a:rPr lang="en-US" dirty="0" smtClean="0"/>
              <a:t>Eastern </a:t>
            </a:r>
            <a:r>
              <a:rPr lang="en-US" dirty="0"/>
              <a:t>society there is a value regarding junior persons' </a:t>
            </a:r>
            <a:r>
              <a:rPr lang="en-US" dirty="0" smtClean="0"/>
              <a:t>behavior </a:t>
            </a:r>
            <a:r>
              <a:rPr lang="en-US" dirty="0"/>
              <a:t>towards senior persons. Any deviance from accepted </a:t>
            </a:r>
            <a:r>
              <a:rPr lang="en-US" dirty="0" smtClean="0"/>
              <a:t>behavior </a:t>
            </a:r>
            <a:r>
              <a:rPr lang="en-US" dirty="0"/>
              <a:t>is always a subject of criticism. </a:t>
            </a:r>
          </a:p>
          <a:p>
            <a:r>
              <a:rPr lang="en-US" dirty="0"/>
              <a:t>Unlike norms, which are quite specific, values tend to be </a:t>
            </a:r>
            <a:r>
              <a:rPr lang="en-US" dirty="0" smtClean="0"/>
              <a:t>generalized </a:t>
            </a:r>
            <a:r>
              <a:rPr lang="en-US" dirty="0"/>
              <a:t>ideals and somewhat abstract; nevertheless, they attract the total commitment of the society. </a:t>
            </a:r>
          </a:p>
          <a:p>
            <a:pPr marL="0" indent="0">
              <a:buNone/>
            </a:pPr>
            <a:endParaRPr lang="en-US" dirty="0"/>
          </a:p>
        </p:txBody>
      </p:sp>
    </p:spTree>
    <p:extLst>
      <p:ext uri="{BB962C8B-B14F-4D97-AF65-F5344CB8AC3E}">
        <p14:creationId xmlns:p14="http://schemas.microsoft.com/office/powerpoint/2010/main" val="16452337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204716"/>
            <a:ext cx="11582400" cy="682388"/>
          </a:xfrm>
        </p:spPr>
        <p:txBody>
          <a:bodyPr/>
          <a:lstStyle/>
          <a:p>
            <a:r>
              <a:rPr lang="en-US" dirty="0" smtClean="0"/>
              <a:t>Sub Culture</a:t>
            </a:r>
            <a:endParaRPr lang="en-US" dirty="0"/>
          </a:p>
        </p:txBody>
      </p:sp>
      <p:sp>
        <p:nvSpPr>
          <p:cNvPr id="3" name="Content Placeholder 2"/>
          <p:cNvSpPr>
            <a:spLocks noGrp="1"/>
          </p:cNvSpPr>
          <p:nvPr>
            <p:ph idx="1"/>
          </p:nvPr>
        </p:nvSpPr>
        <p:spPr>
          <a:xfrm>
            <a:off x="406400" y="1105469"/>
            <a:ext cx="11582400" cy="5636525"/>
          </a:xfrm>
        </p:spPr>
        <p:txBody>
          <a:bodyPr>
            <a:normAutofit fontScale="92500" lnSpcReduction="20000"/>
          </a:bodyPr>
          <a:lstStyle/>
          <a:p>
            <a:r>
              <a:rPr lang="en-US" dirty="0"/>
              <a:t>Another important point to bear in mind is, that in the case of complex and heterogeneous societies, </a:t>
            </a:r>
            <a:r>
              <a:rPr lang="en-US" dirty="0" smtClean="0"/>
              <a:t>like Pakistan and </a:t>
            </a:r>
            <a:r>
              <a:rPr lang="en-US" dirty="0"/>
              <a:t>India, which are </a:t>
            </a:r>
            <a:r>
              <a:rPr lang="en-US" dirty="0" smtClean="0"/>
              <a:t>characterized </a:t>
            </a:r>
            <a:r>
              <a:rPr lang="en-US" dirty="0"/>
              <a:t>by many religious, linguistic and other diversities, it is usual to have a number of sub-cultures within the framework of the larger overall cultures. Thus, in </a:t>
            </a:r>
            <a:r>
              <a:rPr lang="en-US" dirty="0" smtClean="0"/>
              <a:t>Pakistan, </a:t>
            </a:r>
            <a:r>
              <a:rPr lang="en-US" dirty="0"/>
              <a:t>religious communities like </a:t>
            </a:r>
            <a:r>
              <a:rPr lang="en-US" dirty="0" smtClean="0"/>
              <a:t>Hindus, </a:t>
            </a:r>
            <a:r>
              <a:rPr lang="en-US" dirty="0"/>
              <a:t>Christians or Sikhs or linguistic groups like </a:t>
            </a:r>
            <a:r>
              <a:rPr lang="en-US" dirty="0" err="1" smtClean="0"/>
              <a:t>Pathan</a:t>
            </a:r>
            <a:r>
              <a:rPr lang="en-US" dirty="0" smtClean="0"/>
              <a:t>, Baloch </a:t>
            </a:r>
            <a:r>
              <a:rPr lang="en-US" dirty="0"/>
              <a:t>or Punjabis and so on, have their own sub-cultural characteristics that distinguish them from other communities or groups. But simultaneously, we also share certain core values like secularism, democracy and equality of all citizens, irrespective of our diversities, and these integrate us. But heterogeneous societies have constantly to keep </a:t>
            </a:r>
            <a:r>
              <a:rPr lang="en-US" dirty="0" smtClean="0"/>
              <a:t>emphasizing </a:t>
            </a:r>
            <a:r>
              <a:rPr lang="en-US" dirty="0"/>
              <a:t>and nurturing their more universal and cultural values so that they are not forsaken in </a:t>
            </a:r>
            <a:r>
              <a:rPr lang="en-US" dirty="0" smtClean="0"/>
              <a:t>favor </a:t>
            </a:r>
            <a:r>
              <a:rPr lang="en-US" dirty="0"/>
              <a:t>of the sub-cultural values. </a:t>
            </a:r>
          </a:p>
        </p:txBody>
      </p:sp>
    </p:spTree>
    <p:extLst>
      <p:ext uri="{BB962C8B-B14F-4D97-AF65-F5344CB8AC3E}">
        <p14:creationId xmlns:p14="http://schemas.microsoft.com/office/powerpoint/2010/main" val="41319558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 and Ideal Culture</a:t>
            </a:r>
            <a:endParaRPr lang="en-US" dirty="0"/>
          </a:p>
        </p:txBody>
      </p:sp>
      <p:sp>
        <p:nvSpPr>
          <p:cNvPr id="3" name="Content Placeholder 2"/>
          <p:cNvSpPr>
            <a:spLocks noGrp="1"/>
          </p:cNvSpPr>
          <p:nvPr>
            <p:ph idx="1"/>
          </p:nvPr>
        </p:nvSpPr>
        <p:spPr/>
        <p:txBody>
          <a:bodyPr/>
          <a:lstStyle/>
          <a:p>
            <a:r>
              <a:rPr lang="en-US" dirty="0" smtClean="0"/>
              <a:t>Ideal Culture: The ideal culture includes the formally approved folkways and mores which people suppose to follow, i.e. Cultural Norms.</a:t>
            </a:r>
          </a:p>
          <a:p>
            <a:r>
              <a:rPr lang="en-US" dirty="0"/>
              <a:t>Real </a:t>
            </a:r>
            <a:r>
              <a:rPr lang="en-US" dirty="0" smtClean="0"/>
              <a:t>Culture: It consist of those which they actually practice i.e. the </a:t>
            </a:r>
            <a:r>
              <a:rPr lang="en-US" smtClean="0"/>
              <a:t>statistical norms.</a:t>
            </a:r>
          </a:p>
          <a:p>
            <a:endParaRPr lang="en-US" dirty="0" smtClean="0"/>
          </a:p>
          <a:p>
            <a:endParaRPr lang="en-US" dirty="0"/>
          </a:p>
        </p:txBody>
      </p:sp>
    </p:spTree>
    <p:extLst>
      <p:ext uri="{BB962C8B-B14F-4D97-AF65-F5344CB8AC3E}">
        <p14:creationId xmlns:p14="http://schemas.microsoft.com/office/powerpoint/2010/main" val="2315365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Culture</a:t>
            </a:r>
            <a:endParaRPr lang="en-US" dirty="0"/>
          </a:p>
        </p:txBody>
      </p:sp>
      <p:sp>
        <p:nvSpPr>
          <p:cNvPr id="3" name="Content Placeholder 2"/>
          <p:cNvSpPr>
            <a:spLocks noGrp="1"/>
          </p:cNvSpPr>
          <p:nvPr>
            <p:ph idx="1"/>
          </p:nvPr>
        </p:nvSpPr>
        <p:spPr>
          <a:xfrm>
            <a:off x="406400" y="1554163"/>
            <a:ext cx="11582400" cy="5120957"/>
          </a:xfrm>
        </p:spPr>
        <p:txBody>
          <a:bodyPr>
            <a:normAutofit/>
          </a:bodyPr>
          <a:lstStyle/>
          <a:p>
            <a:pPr>
              <a:lnSpc>
                <a:spcPct val="80000"/>
              </a:lnSpc>
              <a:defRPr/>
            </a:pPr>
            <a:r>
              <a:rPr lang="en-US" sz="3600" dirty="0"/>
              <a:t>Culture:</a:t>
            </a:r>
          </a:p>
          <a:p>
            <a:pPr lvl="1">
              <a:lnSpc>
                <a:spcPct val="80000"/>
              </a:lnSpc>
              <a:defRPr/>
            </a:pPr>
            <a:r>
              <a:rPr lang="en-US" sz="3600" dirty="0"/>
              <a:t>Those qualities and attributes that seem to be characteristic of all humankind.</a:t>
            </a:r>
          </a:p>
          <a:p>
            <a:pPr>
              <a:lnSpc>
                <a:spcPct val="80000"/>
              </a:lnSpc>
              <a:defRPr/>
            </a:pPr>
            <a:r>
              <a:rPr lang="en-US" sz="3600" dirty="0"/>
              <a:t>Humans evolve and adapt primarily through culture rather than changes in anatomy or genetics.</a:t>
            </a:r>
          </a:p>
          <a:p>
            <a:pPr>
              <a:lnSpc>
                <a:spcPct val="80000"/>
              </a:lnSpc>
              <a:defRPr/>
            </a:pPr>
            <a:r>
              <a:rPr lang="en-US" sz="3600" dirty="0"/>
              <a:t>Culture survives if it can accommodate to changing conditions.</a:t>
            </a:r>
          </a:p>
          <a:p>
            <a:pPr>
              <a:lnSpc>
                <a:spcPct val="80000"/>
              </a:lnSpc>
              <a:defRPr/>
            </a:pPr>
            <a:r>
              <a:rPr lang="en-US" sz="3600" dirty="0"/>
              <a:t>Culture is viewed as </a:t>
            </a:r>
            <a:r>
              <a:rPr lang="en-US" sz="3600"/>
              <a:t>a </a:t>
            </a:r>
            <a:r>
              <a:rPr lang="en-US" sz="3600" smtClean="0"/>
              <a:t>macro system.</a:t>
            </a:r>
            <a:endParaRPr lang="en-US" sz="3600" dirty="0"/>
          </a:p>
          <a:p>
            <a:pPr>
              <a:lnSpc>
                <a:spcPct val="80000"/>
              </a:lnSpc>
              <a:defRPr/>
            </a:pPr>
            <a:r>
              <a:rPr lang="en-US" sz="3600" dirty="0"/>
              <a:t>Binds a particular society together, and includes its manners, morals, tools, and techniques.</a:t>
            </a:r>
          </a:p>
          <a:p>
            <a:pPr>
              <a:lnSpc>
                <a:spcPct val="80000"/>
              </a:lnSpc>
              <a:defRPr/>
            </a:pPr>
            <a:endParaRPr lang="en-US" sz="3600" dirty="0"/>
          </a:p>
          <a:p>
            <a:endParaRPr lang="en-US" dirty="0"/>
          </a:p>
        </p:txBody>
      </p:sp>
    </p:spTree>
    <p:extLst>
      <p:ext uri="{BB962C8B-B14F-4D97-AF65-F5344CB8AC3E}">
        <p14:creationId xmlns:p14="http://schemas.microsoft.com/office/powerpoint/2010/main" val="988850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Nature of Culture </a:t>
            </a:r>
          </a:p>
        </p:txBody>
      </p:sp>
      <p:sp>
        <p:nvSpPr>
          <p:cNvPr id="3" name="Content Placeholder 2"/>
          <p:cNvSpPr>
            <a:spLocks noGrp="1"/>
          </p:cNvSpPr>
          <p:nvPr>
            <p:ph idx="1"/>
          </p:nvPr>
        </p:nvSpPr>
        <p:spPr/>
        <p:txBody>
          <a:bodyPr/>
          <a:lstStyle/>
          <a:p>
            <a:pPr>
              <a:defRPr/>
            </a:pPr>
            <a:r>
              <a:rPr lang="en-US" sz="4400" dirty="0"/>
              <a:t>Culture is a group phenomenon.</a:t>
            </a:r>
          </a:p>
          <a:p>
            <a:pPr>
              <a:defRPr/>
            </a:pPr>
            <a:r>
              <a:rPr lang="en-US" sz="4400" dirty="0"/>
              <a:t>Cultures evolve from the interaction of person with others, and a person’s belief or behavior becomes part of the culture when it is externalized and objectified.</a:t>
            </a:r>
          </a:p>
          <a:p>
            <a:endParaRPr lang="en-US" dirty="0"/>
          </a:p>
        </p:txBody>
      </p:sp>
    </p:spTree>
    <p:extLst>
      <p:ext uri="{BB962C8B-B14F-4D97-AF65-F5344CB8AC3E}">
        <p14:creationId xmlns:p14="http://schemas.microsoft.com/office/powerpoint/2010/main" val="337735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the culture evolved</a:t>
            </a:r>
            <a:endParaRPr lang="en-US" dirty="0"/>
          </a:p>
        </p:txBody>
      </p:sp>
      <p:sp>
        <p:nvSpPr>
          <p:cNvPr id="3" name="Content Placeholder 2"/>
          <p:cNvSpPr>
            <a:spLocks noGrp="1"/>
          </p:cNvSpPr>
          <p:nvPr>
            <p:ph idx="1"/>
          </p:nvPr>
        </p:nvSpPr>
        <p:spPr>
          <a:xfrm>
            <a:off x="406400" y="1554163"/>
            <a:ext cx="11582400" cy="5160146"/>
          </a:xfrm>
        </p:spPr>
        <p:txBody>
          <a:bodyPr/>
          <a:lstStyle/>
          <a:p>
            <a:pPr>
              <a:defRPr/>
            </a:pPr>
            <a:r>
              <a:rPr lang="en-US" dirty="0"/>
              <a:t>A culture evolves as each person encounters four “poles”.</a:t>
            </a:r>
          </a:p>
          <a:p>
            <a:pPr>
              <a:defRPr/>
            </a:pPr>
            <a:r>
              <a:rPr lang="en-US" dirty="0"/>
              <a:t>One’s own body or somatic process.</a:t>
            </a:r>
          </a:p>
          <a:p>
            <a:pPr lvl="1">
              <a:defRPr/>
            </a:pPr>
            <a:r>
              <a:rPr lang="en-US" sz="3200" dirty="0"/>
              <a:t>Biological constitution</a:t>
            </a:r>
          </a:p>
          <a:p>
            <a:pPr lvl="1">
              <a:defRPr/>
            </a:pPr>
            <a:r>
              <a:rPr lang="en-US" sz="3200" dirty="0"/>
              <a:t>Genetic endowment </a:t>
            </a:r>
          </a:p>
          <a:p>
            <a:pPr>
              <a:defRPr/>
            </a:pPr>
            <a:r>
              <a:rPr lang="en-US" dirty="0"/>
              <a:t>Other persons or society.</a:t>
            </a:r>
          </a:p>
          <a:p>
            <a:pPr lvl="1">
              <a:defRPr/>
            </a:pPr>
            <a:r>
              <a:rPr lang="en-US" sz="3200" dirty="0"/>
              <a:t>Feedback cycle</a:t>
            </a:r>
          </a:p>
          <a:p>
            <a:pPr>
              <a:defRPr/>
            </a:pPr>
            <a:r>
              <a:rPr lang="en-US" dirty="0"/>
              <a:t>The material world of nonhuman objects. </a:t>
            </a:r>
          </a:p>
          <a:p>
            <a:pPr>
              <a:defRPr/>
            </a:pPr>
            <a:r>
              <a:rPr lang="en-US" dirty="0"/>
              <a:t>The universe of social constructed meanings.</a:t>
            </a:r>
          </a:p>
          <a:p>
            <a:endParaRPr lang="en-US" dirty="0"/>
          </a:p>
        </p:txBody>
      </p:sp>
    </p:spTree>
    <p:extLst>
      <p:ext uri="{BB962C8B-B14F-4D97-AF65-F5344CB8AC3E}">
        <p14:creationId xmlns:p14="http://schemas.microsoft.com/office/powerpoint/2010/main" val="20653939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06400" y="1554163"/>
            <a:ext cx="11582400" cy="5199334"/>
          </a:xfrm>
        </p:spPr>
        <p:txBody>
          <a:bodyPr>
            <a:normAutofit lnSpcReduction="10000"/>
          </a:bodyPr>
          <a:lstStyle/>
          <a:p>
            <a:pPr>
              <a:lnSpc>
                <a:spcPct val="90000"/>
              </a:lnSpc>
              <a:defRPr/>
            </a:pPr>
            <a:r>
              <a:rPr lang="en-US" sz="4000" dirty="0"/>
              <a:t>According to Erikson, cultures change through the action of persons whose ideas and behavior “fit” the culture.</a:t>
            </a:r>
          </a:p>
          <a:p>
            <a:pPr>
              <a:lnSpc>
                <a:spcPct val="90000"/>
              </a:lnSpc>
              <a:defRPr/>
            </a:pPr>
            <a:r>
              <a:rPr lang="en-US" sz="4000" dirty="0"/>
              <a:t>Change can also occur as a result of </a:t>
            </a:r>
            <a:r>
              <a:rPr lang="en-US" sz="4000" dirty="0" smtClean="0"/>
              <a:t>catastrophe, </a:t>
            </a:r>
            <a:r>
              <a:rPr lang="en-US" sz="4000" dirty="0"/>
              <a:t>either physical as in </a:t>
            </a:r>
            <a:r>
              <a:rPr lang="en-US" sz="4000" dirty="0" smtClean="0"/>
              <a:t>scarcity, </a:t>
            </a:r>
            <a:r>
              <a:rPr lang="en-US" sz="4000" dirty="0"/>
              <a:t>war, epidemic, or disaster.</a:t>
            </a:r>
          </a:p>
          <a:p>
            <a:pPr>
              <a:lnSpc>
                <a:spcPct val="90000"/>
              </a:lnSpc>
              <a:defRPr/>
            </a:pPr>
            <a:r>
              <a:rPr lang="en-US" sz="4000" dirty="0"/>
              <a:t>It can also change as a result of a “paradigm shift” in fundamental understandings by those in the culture.</a:t>
            </a:r>
          </a:p>
          <a:p>
            <a:endParaRPr lang="en-US" dirty="0"/>
          </a:p>
        </p:txBody>
      </p:sp>
    </p:spTree>
    <p:extLst>
      <p:ext uri="{BB962C8B-B14F-4D97-AF65-F5344CB8AC3E}">
        <p14:creationId xmlns:p14="http://schemas.microsoft.com/office/powerpoint/2010/main" val="22282150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06400" y="1554163"/>
            <a:ext cx="11582400" cy="5212397"/>
          </a:xfrm>
        </p:spPr>
        <p:txBody>
          <a:bodyPr>
            <a:noAutofit/>
          </a:bodyPr>
          <a:lstStyle/>
          <a:p>
            <a:pPr>
              <a:defRPr/>
            </a:pPr>
            <a:r>
              <a:rPr lang="en-US" sz="4400" dirty="0"/>
              <a:t>Culture is that complex whole that includes knowledge, belief, art, law, morals, custom, and any other capabilities and habits acquired by a human being as a member of society.</a:t>
            </a:r>
          </a:p>
          <a:p>
            <a:pPr>
              <a:defRPr/>
            </a:pPr>
            <a:r>
              <a:rPr lang="en-US" sz="4400" dirty="0"/>
              <a:t>Culture is viewed as the ways of doing, being, and explaining, as they exist in each particular system.</a:t>
            </a:r>
          </a:p>
          <a:p>
            <a:endParaRPr lang="en-US" sz="4400" dirty="0"/>
          </a:p>
        </p:txBody>
      </p:sp>
    </p:spTree>
    <p:extLst>
      <p:ext uri="{BB962C8B-B14F-4D97-AF65-F5344CB8AC3E}">
        <p14:creationId xmlns:p14="http://schemas.microsoft.com/office/powerpoint/2010/main" val="8906811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 of culture</a:t>
            </a:r>
            <a:endParaRPr lang="en-US" dirty="0"/>
          </a:p>
        </p:txBody>
      </p:sp>
      <p:sp>
        <p:nvSpPr>
          <p:cNvPr id="3" name="Content Placeholder 2"/>
          <p:cNvSpPr>
            <a:spLocks noGrp="1"/>
          </p:cNvSpPr>
          <p:nvPr>
            <p:ph idx="1"/>
          </p:nvPr>
        </p:nvSpPr>
        <p:spPr/>
        <p:txBody>
          <a:bodyPr/>
          <a:lstStyle/>
          <a:p>
            <a:r>
              <a:rPr lang="en-US" dirty="0"/>
              <a:t>We sometimes describe an individual as “a highly cultured person”, meaning thereby that the person in question has certain features such as his or her speech, manners, taste for literature, music or painting, which distinguish him/her from others.  Culture, in this sense, refers to certain personal characteristics of an individual.  However, this is not the sense in which the word culture is used and understood in social sciences.</a:t>
            </a:r>
          </a:p>
        </p:txBody>
      </p:sp>
    </p:spTree>
    <p:extLst>
      <p:ext uri="{BB962C8B-B14F-4D97-AF65-F5344CB8AC3E}">
        <p14:creationId xmlns:p14="http://schemas.microsoft.com/office/powerpoint/2010/main" val="10012590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culture</a:t>
            </a:r>
          </a:p>
        </p:txBody>
      </p:sp>
      <p:sp>
        <p:nvSpPr>
          <p:cNvPr id="3" name="Content Placeholder 2"/>
          <p:cNvSpPr>
            <a:spLocks noGrp="1"/>
          </p:cNvSpPr>
          <p:nvPr>
            <p:ph idx="1"/>
          </p:nvPr>
        </p:nvSpPr>
        <p:spPr/>
        <p:txBody>
          <a:bodyPr/>
          <a:lstStyle/>
          <a:p>
            <a:r>
              <a:rPr lang="en-US" dirty="0"/>
              <a:t>Sometimes, culture is used in popular discourse to refer to a celebration or an evening of entertainment, as when one speaks of a “cultural show”.  In this sense, culture is identified with aesthetics or the fine arts, such as dance, music or drama.  This also is different from the technical  meaning of the word culture.</a:t>
            </a:r>
          </a:p>
          <a:p>
            <a:endParaRPr lang="en-US" dirty="0"/>
          </a:p>
        </p:txBody>
      </p:sp>
    </p:spTree>
    <p:extLst>
      <p:ext uri="{BB962C8B-B14F-4D97-AF65-F5344CB8AC3E}">
        <p14:creationId xmlns:p14="http://schemas.microsoft.com/office/powerpoint/2010/main" val="34289593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culture</a:t>
            </a:r>
          </a:p>
        </p:txBody>
      </p:sp>
      <p:sp>
        <p:nvSpPr>
          <p:cNvPr id="3" name="Content Placeholder 2"/>
          <p:cNvSpPr>
            <a:spLocks noGrp="1"/>
          </p:cNvSpPr>
          <p:nvPr>
            <p:ph idx="1"/>
          </p:nvPr>
        </p:nvSpPr>
        <p:spPr/>
        <p:txBody>
          <a:bodyPr>
            <a:normAutofit lnSpcReduction="10000"/>
          </a:bodyPr>
          <a:lstStyle/>
          <a:p>
            <a:r>
              <a:rPr lang="en-US" dirty="0"/>
              <a:t>Culture is used in a special sense in anthropology and sociology.  It refers to the sum total of human beings’ </a:t>
            </a:r>
            <a:r>
              <a:rPr lang="en-US" dirty="0" smtClean="0"/>
              <a:t>behavior, </a:t>
            </a:r>
            <a:r>
              <a:rPr lang="en-US" dirty="0"/>
              <a:t>feelings, beliefs, thoughts; it connotes everything that is acquired by them as social beings. </a:t>
            </a:r>
            <a:endParaRPr lang="en-US" dirty="0" smtClean="0"/>
          </a:p>
          <a:p>
            <a:r>
              <a:rPr lang="en-US" dirty="0" smtClean="0"/>
              <a:t> </a:t>
            </a:r>
            <a:r>
              <a:rPr lang="en-US" dirty="0"/>
              <a:t>One of the most comprehensive definition of the term culture was provided by the 19th century British anthropologist,  Edward Tylor.  He defined culture as </a:t>
            </a:r>
            <a:r>
              <a:rPr lang="en-US" b="1" dirty="0"/>
              <a:t>“that complex whole which includes knowledge, belief, art, morals, law, custom and any other capabilities and habits acquired by man as member of society.” </a:t>
            </a:r>
          </a:p>
        </p:txBody>
      </p:sp>
    </p:spTree>
    <p:extLst>
      <p:ext uri="{BB962C8B-B14F-4D97-AF65-F5344CB8AC3E}">
        <p14:creationId xmlns:p14="http://schemas.microsoft.com/office/powerpoint/2010/main" val="39797708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extLst>
    <a:ext uri="{05A4C25C-085E-4340-85A3-A5531E510DB2}">
      <thm15:themeFamily xmlns:thm15="http://schemas.microsoft.com/office/thememl/2012/main" name="Theme1" id="{CF91D6C3-0C20-42AC-AE44-A61E96E80F26}" vid="{46C0D749-B41C-4761-A5B5-1747DF89AFA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156</TotalTime>
  <Words>1841</Words>
  <Application>Microsoft Office PowerPoint</Application>
  <PresentationFormat>Widescreen</PresentationFormat>
  <Paragraphs>62</Paragraphs>
  <Slides>18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 Unicode MS</vt:lpstr>
      <vt:lpstr>Arial</vt:lpstr>
      <vt:lpstr>Calibri</vt:lpstr>
      <vt:lpstr>Franklin Gothic Book</vt:lpstr>
      <vt:lpstr>Franklin Gothic Medium</vt:lpstr>
      <vt:lpstr>Times New Roman</vt:lpstr>
      <vt:lpstr>Wingdings 2</vt:lpstr>
      <vt:lpstr>Theme1</vt:lpstr>
      <vt:lpstr> Resource Person  Ms Mahwish Talib</vt:lpstr>
      <vt:lpstr>Culture</vt:lpstr>
      <vt:lpstr>Nature of Culture </vt:lpstr>
      <vt:lpstr>How the culture evolved</vt:lpstr>
      <vt:lpstr>PowerPoint Presentation</vt:lpstr>
      <vt:lpstr>PowerPoint Presentation</vt:lpstr>
      <vt:lpstr>Characteristics of culture</vt:lpstr>
      <vt:lpstr>Characteristics of culture</vt:lpstr>
      <vt:lpstr>Characteristics of culture</vt:lpstr>
      <vt:lpstr>Role of Culture </vt:lpstr>
      <vt:lpstr>Features of Culture </vt:lpstr>
      <vt:lpstr>Features of Culture </vt:lpstr>
      <vt:lpstr>Culture and Human Behavior </vt:lpstr>
      <vt:lpstr>Folkways </vt:lpstr>
      <vt:lpstr>Mores</vt:lpstr>
      <vt:lpstr> Values </vt:lpstr>
      <vt:lpstr>Sub Culture</vt:lpstr>
      <vt:lpstr>Real and Ideal Culture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Resource Person  Ms Mahwish Talib</dc:title>
  <dc:creator>Mr. Atta Ullah</dc:creator>
  <cp:lastModifiedBy>Mehwish Talib</cp:lastModifiedBy>
  <cp:revision>19</cp:revision>
  <dcterms:created xsi:type="dcterms:W3CDTF">2017-12-18T05:26:05Z</dcterms:created>
  <dcterms:modified xsi:type="dcterms:W3CDTF">2020-05-30T18:54:47Z</dcterms:modified>
</cp:coreProperties>
</file>