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32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F3F32F5-2644-4D80-94FE-2B07F635A523}" type="datetimeFigureOut">
              <a:rPr lang="en-US" smtClean="0"/>
              <a:pPr/>
              <a:t>6/22/2020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570B475-FCDB-4466-99F1-33E19AAB433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3F32F5-2644-4D80-94FE-2B07F635A523}" type="datetimeFigureOut">
              <a:rPr lang="en-US" smtClean="0"/>
              <a:pPr/>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70B475-FCDB-4466-99F1-33E19AAB433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3F32F5-2644-4D80-94FE-2B07F635A523}" type="datetimeFigureOut">
              <a:rPr lang="en-US" smtClean="0"/>
              <a:pPr/>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70B475-FCDB-4466-99F1-33E19AAB43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3F32F5-2644-4D80-94FE-2B07F635A523}" type="datetimeFigureOut">
              <a:rPr lang="en-US" smtClean="0"/>
              <a:pPr/>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70B475-FCDB-4466-99F1-33E19AAB433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F3F32F5-2644-4D80-94FE-2B07F635A523}" type="datetimeFigureOut">
              <a:rPr lang="en-US" smtClean="0"/>
              <a:pPr/>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70B475-FCDB-4466-99F1-33E19AAB433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F3F32F5-2644-4D80-94FE-2B07F635A523}" type="datetimeFigureOut">
              <a:rPr lang="en-US" smtClean="0"/>
              <a:pPr/>
              <a:t>6/22/2020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70B475-FCDB-4466-99F1-33E19AAB433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F3F32F5-2644-4D80-94FE-2B07F635A523}" type="datetimeFigureOut">
              <a:rPr lang="en-US" smtClean="0"/>
              <a:pPr/>
              <a:t>6/22/2020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70B475-FCDB-4466-99F1-33E19AAB433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F3F32F5-2644-4D80-94FE-2B07F635A523}" type="datetimeFigureOut">
              <a:rPr lang="en-US" smtClean="0"/>
              <a:pPr/>
              <a:t>6/22/2020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70B475-FCDB-4466-99F1-33E19AAB433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3F32F5-2644-4D80-94FE-2B07F635A523}" type="datetimeFigureOut">
              <a:rPr lang="en-US" smtClean="0"/>
              <a:pPr/>
              <a:t>6/22/2020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70B475-FCDB-4466-99F1-33E19AAB433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F3F32F5-2644-4D80-94FE-2B07F635A523}" type="datetimeFigureOut">
              <a:rPr lang="en-US" smtClean="0"/>
              <a:pPr/>
              <a:t>6/22/2020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70B475-FCDB-4466-99F1-33E19AAB433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F3F32F5-2644-4D80-94FE-2B07F635A523}" type="datetimeFigureOut">
              <a:rPr lang="en-US" smtClean="0"/>
              <a:pPr/>
              <a:t>6/22/2020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570B475-FCDB-4466-99F1-33E19AAB433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F3F32F5-2644-4D80-94FE-2B07F635A523}" type="datetimeFigureOut">
              <a:rPr lang="en-US" smtClean="0"/>
              <a:pPr/>
              <a:t>6/22/2020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570B475-FCDB-4466-99F1-33E19AAB433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685800"/>
          </a:xfrm>
        </p:spPr>
        <p:txBody>
          <a:bodyPr>
            <a:normAutofit fontScale="90000"/>
          </a:bodyPr>
          <a:lstStyle/>
          <a:p>
            <a:r>
              <a:rPr lang="en-US" sz="4800" dirty="0" smtClean="0">
                <a:latin typeface="Times New Roman" pitchFamily="18" charset="0"/>
                <a:cs typeface="Times New Roman" pitchFamily="18" charset="0"/>
              </a:rPr>
              <a:t>Code of criminal pocedure,1898</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152400" y="914400"/>
            <a:ext cx="8839200" cy="5791200"/>
          </a:xfrm>
        </p:spPr>
        <p:txBody>
          <a:bodyPr>
            <a:normAutofit/>
          </a:bodyPr>
          <a:lstStyle/>
          <a:p>
            <a:pPr algn="ctr"/>
            <a:r>
              <a:rPr lang="en-US" sz="4400" b="1" dirty="0" smtClean="0">
                <a:latin typeface="Times New Roman" pitchFamily="18" charset="0"/>
                <a:cs typeface="Times New Roman" pitchFamily="18" charset="0"/>
              </a:rPr>
              <a:t>Presentation</a:t>
            </a:r>
          </a:p>
          <a:p>
            <a:pPr algn="ctr"/>
            <a:r>
              <a:rPr lang="en-US" sz="4400" b="1" dirty="0" smtClean="0">
                <a:latin typeface="Times New Roman" pitchFamily="18" charset="0"/>
                <a:cs typeface="Times New Roman" pitchFamily="18" charset="0"/>
              </a:rPr>
              <a:t>On</a:t>
            </a:r>
          </a:p>
          <a:p>
            <a:pPr algn="ctr"/>
            <a:r>
              <a:rPr lang="en-US" sz="4400" b="1" dirty="0" smtClean="0">
                <a:latin typeface="Times New Roman" pitchFamily="18" charset="0"/>
                <a:cs typeface="Times New Roman" pitchFamily="18" charset="0"/>
              </a:rPr>
              <a:t>Classes of criminal courts in Pakistan</a:t>
            </a:r>
          </a:p>
          <a:p>
            <a:pPr algn="ctr"/>
            <a:r>
              <a:rPr lang="en-US" sz="4400" b="1" dirty="0" smtClean="0">
                <a:latin typeface="Times New Roman" pitchFamily="18" charset="0"/>
                <a:cs typeface="Times New Roman" pitchFamily="18" charset="0"/>
              </a:rPr>
              <a:t>By</a:t>
            </a:r>
          </a:p>
          <a:p>
            <a:pPr algn="ctr"/>
            <a:r>
              <a:rPr lang="en-US" sz="4400" b="1" dirty="0" smtClean="0">
                <a:latin typeface="Times New Roman" pitchFamily="18" charset="0"/>
                <a:cs typeface="Times New Roman" pitchFamily="18" charset="0"/>
              </a:rPr>
              <a:t>Nizam-ud-Din</a:t>
            </a:r>
          </a:p>
          <a:p>
            <a:pPr algn="ctr"/>
            <a:r>
              <a:rPr lang="en-US" sz="4400" b="1" dirty="0" smtClean="0">
                <a:latin typeface="Times New Roman" pitchFamily="18" charset="0"/>
                <a:cs typeface="Times New Roman" pitchFamily="18" charset="0"/>
              </a:rPr>
              <a:t>Assistant Professor</a:t>
            </a:r>
            <a:r>
              <a:rPr lang="en-US" sz="4400" b="1" dirty="0" smtClean="0">
                <a:latin typeface="Times New Roman" pitchFamily="18" charset="0"/>
                <a:cs typeface="Times New Roman" pitchFamily="18" charset="0"/>
              </a:rPr>
              <a:t> </a:t>
            </a:r>
            <a:r>
              <a:rPr lang="en-US" sz="4400" b="1" dirty="0" smtClean="0">
                <a:latin typeface="Times New Roman" pitchFamily="18" charset="0"/>
                <a:cs typeface="Times New Roman" pitchFamily="18" charset="0"/>
              </a:rPr>
              <a:t>law college</a:t>
            </a:r>
            <a:endParaRPr lang="en-US" sz="4400" b="1" dirty="0">
              <a:latin typeface="Times New Roman" pitchFamily="18" charset="0"/>
              <a:cs typeface="Times New Roman" pitchFamily="18" charset="0"/>
            </a:endParaRPr>
          </a:p>
        </p:txBody>
      </p:sp>
    </p:spTree>
    <p:extLst>
      <p:ext uri="{BB962C8B-B14F-4D97-AF65-F5344CB8AC3E}">
        <p14:creationId xmlns:p14="http://schemas.microsoft.com/office/powerpoint/2010/main" val="183460364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nodeType="clickEffect">
                                  <p:stCondLst>
                                    <p:cond delay="0"/>
                                  </p:stCondLst>
                                  <p:childTnLst>
                                    <p:set>
                                      <p:cBhvr>
                                        <p:cTn id="65" dur="1" fill="hold">
                                          <p:stCondLst>
                                            <p:cond delay="0"/>
                                          </p:stCondLst>
                                        </p:cTn>
                                        <p:tgtEl>
                                          <p:spTgt spid="3">
                                            <p:txEl>
                                              <p:pRg st="3" end="3"/>
                                            </p:txEl>
                                          </p:spTgt>
                                        </p:tgtEl>
                                        <p:attrNameLst>
                                          <p:attrName>style.visibility</p:attrName>
                                        </p:attrNameLst>
                                      </p:cBhvr>
                                      <p:to>
                                        <p:strVal val="visible"/>
                                      </p:to>
                                    </p:set>
                                    <p:animEffect transition="in" filter="wipe(down)">
                                      <p:cBhvr>
                                        <p:cTn id="66" dur="580">
                                          <p:stCondLst>
                                            <p:cond delay="0"/>
                                          </p:stCondLst>
                                        </p:cTn>
                                        <p:tgtEl>
                                          <p:spTgt spid="3">
                                            <p:txEl>
                                              <p:pRg st="3" end="3"/>
                                            </p:txEl>
                                          </p:spTgt>
                                        </p:tgtEl>
                                      </p:cBhvr>
                                    </p:animEffect>
                                    <p:anim calcmode="lin" valueType="num">
                                      <p:cBhvr>
                                        <p:cTn id="6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3">
                                            <p:txEl>
                                              <p:pRg st="3" end="3"/>
                                            </p:txEl>
                                          </p:spTgt>
                                        </p:tgtEl>
                                      </p:cBhvr>
                                      <p:to x="100000" y="60000"/>
                                    </p:animScale>
                                    <p:animScale>
                                      <p:cBhvr>
                                        <p:cTn id="73" dur="166" decel="50000">
                                          <p:stCondLst>
                                            <p:cond delay="676"/>
                                          </p:stCondLst>
                                        </p:cTn>
                                        <p:tgtEl>
                                          <p:spTgt spid="3">
                                            <p:txEl>
                                              <p:pRg st="3" end="3"/>
                                            </p:txEl>
                                          </p:spTgt>
                                        </p:tgtEl>
                                      </p:cBhvr>
                                      <p:to x="100000" y="100000"/>
                                    </p:animScale>
                                    <p:animScale>
                                      <p:cBhvr>
                                        <p:cTn id="74" dur="26">
                                          <p:stCondLst>
                                            <p:cond delay="1312"/>
                                          </p:stCondLst>
                                        </p:cTn>
                                        <p:tgtEl>
                                          <p:spTgt spid="3">
                                            <p:txEl>
                                              <p:pRg st="3" end="3"/>
                                            </p:txEl>
                                          </p:spTgt>
                                        </p:tgtEl>
                                      </p:cBhvr>
                                      <p:to x="100000" y="80000"/>
                                    </p:animScale>
                                    <p:animScale>
                                      <p:cBhvr>
                                        <p:cTn id="75" dur="166" decel="50000">
                                          <p:stCondLst>
                                            <p:cond delay="1338"/>
                                          </p:stCondLst>
                                        </p:cTn>
                                        <p:tgtEl>
                                          <p:spTgt spid="3">
                                            <p:txEl>
                                              <p:pRg st="3" end="3"/>
                                            </p:txEl>
                                          </p:spTgt>
                                        </p:tgtEl>
                                      </p:cBhvr>
                                      <p:to x="100000" y="100000"/>
                                    </p:animScale>
                                    <p:animScale>
                                      <p:cBhvr>
                                        <p:cTn id="76" dur="26">
                                          <p:stCondLst>
                                            <p:cond delay="1642"/>
                                          </p:stCondLst>
                                        </p:cTn>
                                        <p:tgtEl>
                                          <p:spTgt spid="3">
                                            <p:txEl>
                                              <p:pRg st="3" end="3"/>
                                            </p:txEl>
                                          </p:spTgt>
                                        </p:tgtEl>
                                      </p:cBhvr>
                                      <p:to x="100000" y="90000"/>
                                    </p:animScale>
                                    <p:animScale>
                                      <p:cBhvr>
                                        <p:cTn id="77" dur="166" decel="50000">
                                          <p:stCondLst>
                                            <p:cond delay="1668"/>
                                          </p:stCondLst>
                                        </p:cTn>
                                        <p:tgtEl>
                                          <p:spTgt spid="3">
                                            <p:txEl>
                                              <p:pRg st="3" end="3"/>
                                            </p:txEl>
                                          </p:spTgt>
                                        </p:tgtEl>
                                      </p:cBhvr>
                                      <p:to x="100000" y="100000"/>
                                    </p:animScale>
                                    <p:animScale>
                                      <p:cBhvr>
                                        <p:cTn id="78" dur="26">
                                          <p:stCondLst>
                                            <p:cond delay="1808"/>
                                          </p:stCondLst>
                                        </p:cTn>
                                        <p:tgtEl>
                                          <p:spTgt spid="3">
                                            <p:txEl>
                                              <p:pRg st="3" end="3"/>
                                            </p:txEl>
                                          </p:spTgt>
                                        </p:tgtEl>
                                      </p:cBhvr>
                                      <p:to x="100000" y="95000"/>
                                    </p:animScale>
                                    <p:animScale>
                                      <p:cBhvr>
                                        <p:cTn id="79" dur="166" decel="50000">
                                          <p:stCondLst>
                                            <p:cond delay="1834"/>
                                          </p:stCondLst>
                                        </p:cTn>
                                        <p:tgtEl>
                                          <p:spTgt spid="3">
                                            <p:txEl>
                                              <p:pRg st="3" end="3"/>
                                            </p:txEl>
                                          </p:spTgt>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nodeType="clickEffect">
                                  <p:stCondLst>
                                    <p:cond delay="0"/>
                                  </p:stCondLst>
                                  <p:childTnLst>
                                    <p:set>
                                      <p:cBhvr>
                                        <p:cTn id="83" dur="1" fill="hold">
                                          <p:stCondLst>
                                            <p:cond delay="0"/>
                                          </p:stCondLst>
                                        </p:cTn>
                                        <p:tgtEl>
                                          <p:spTgt spid="3">
                                            <p:txEl>
                                              <p:pRg st="4" end="4"/>
                                            </p:txEl>
                                          </p:spTgt>
                                        </p:tgtEl>
                                        <p:attrNameLst>
                                          <p:attrName>style.visibility</p:attrName>
                                        </p:attrNameLst>
                                      </p:cBhvr>
                                      <p:to>
                                        <p:strVal val="visible"/>
                                      </p:to>
                                    </p:set>
                                    <p:animEffect transition="in" filter="wipe(down)">
                                      <p:cBhvr>
                                        <p:cTn id="84" dur="580">
                                          <p:stCondLst>
                                            <p:cond delay="0"/>
                                          </p:stCondLst>
                                        </p:cTn>
                                        <p:tgtEl>
                                          <p:spTgt spid="3">
                                            <p:txEl>
                                              <p:pRg st="4" end="4"/>
                                            </p:txEl>
                                          </p:spTgt>
                                        </p:tgtEl>
                                      </p:cBhvr>
                                    </p:animEffect>
                                    <p:anim calcmode="lin" valueType="num">
                                      <p:cBhvr>
                                        <p:cTn id="85"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0" dur="26">
                                          <p:stCondLst>
                                            <p:cond delay="650"/>
                                          </p:stCondLst>
                                        </p:cTn>
                                        <p:tgtEl>
                                          <p:spTgt spid="3">
                                            <p:txEl>
                                              <p:pRg st="4" end="4"/>
                                            </p:txEl>
                                          </p:spTgt>
                                        </p:tgtEl>
                                      </p:cBhvr>
                                      <p:to x="100000" y="60000"/>
                                    </p:animScale>
                                    <p:animScale>
                                      <p:cBhvr>
                                        <p:cTn id="91" dur="166" decel="50000">
                                          <p:stCondLst>
                                            <p:cond delay="676"/>
                                          </p:stCondLst>
                                        </p:cTn>
                                        <p:tgtEl>
                                          <p:spTgt spid="3">
                                            <p:txEl>
                                              <p:pRg st="4" end="4"/>
                                            </p:txEl>
                                          </p:spTgt>
                                        </p:tgtEl>
                                      </p:cBhvr>
                                      <p:to x="100000" y="100000"/>
                                    </p:animScale>
                                    <p:animScale>
                                      <p:cBhvr>
                                        <p:cTn id="92" dur="26">
                                          <p:stCondLst>
                                            <p:cond delay="1312"/>
                                          </p:stCondLst>
                                        </p:cTn>
                                        <p:tgtEl>
                                          <p:spTgt spid="3">
                                            <p:txEl>
                                              <p:pRg st="4" end="4"/>
                                            </p:txEl>
                                          </p:spTgt>
                                        </p:tgtEl>
                                      </p:cBhvr>
                                      <p:to x="100000" y="80000"/>
                                    </p:animScale>
                                    <p:animScale>
                                      <p:cBhvr>
                                        <p:cTn id="93" dur="166" decel="50000">
                                          <p:stCondLst>
                                            <p:cond delay="1338"/>
                                          </p:stCondLst>
                                        </p:cTn>
                                        <p:tgtEl>
                                          <p:spTgt spid="3">
                                            <p:txEl>
                                              <p:pRg st="4" end="4"/>
                                            </p:txEl>
                                          </p:spTgt>
                                        </p:tgtEl>
                                      </p:cBhvr>
                                      <p:to x="100000" y="100000"/>
                                    </p:animScale>
                                    <p:animScale>
                                      <p:cBhvr>
                                        <p:cTn id="94" dur="26">
                                          <p:stCondLst>
                                            <p:cond delay="1642"/>
                                          </p:stCondLst>
                                        </p:cTn>
                                        <p:tgtEl>
                                          <p:spTgt spid="3">
                                            <p:txEl>
                                              <p:pRg st="4" end="4"/>
                                            </p:txEl>
                                          </p:spTgt>
                                        </p:tgtEl>
                                      </p:cBhvr>
                                      <p:to x="100000" y="90000"/>
                                    </p:animScale>
                                    <p:animScale>
                                      <p:cBhvr>
                                        <p:cTn id="95" dur="166" decel="50000">
                                          <p:stCondLst>
                                            <p:cond delay="1668"/>
                                          </p:stCondLst>
                                        </p:cTn>
                                        <p:tgtEl>
                                          <p:spTgt spid="3">
                                            <p:txEl>
                                              <p:pRg st="4" end="4"/>
                                            </p:txEl>
                                          </p:spTgt>
                                        </p:tgtEl>
                                      </p:cBhvr>
                                      <p:to x="100000" y="100000"/>
                                    </p:animScale>
                                    <p:animScale>
                                      <p:cBhvr>
                                        <p:cTn id="96" dur="26">
                                          <p:stCondLst>
                                            <p:cond delay="1808"/>
                                          </p:stCondLst>
                                        </p:cTn>
                                        <p:tgtEl>
                                          <p:spTgt spid="3">
                                            <p:txEl>
                                              <p:pRg st="4" end="4"/>
                                            </p:txEl>
                                          </p:spTgt>
                                        </p:tgtEl>
                                      </p:cBhvr>
                                      <p:to x="100000" y="95000"/>
                                    </p:animScale>
                                    <p:animScale>
                                      <p:cBhvr>
                                        <p:cTn id="97" dur="166" decel="50000">
                                          <p:stCondLst>
                                            <p:cond delay="1834"/>
                                          </p:stCondLst>
                                        </p:cTn>
                                        <p:tgtEl>
                                          <p:spTgt spid="3">
                                            <p:txEl>
                                              <p:pRg st="4" end="4"/>
                                            </p:txEl>
                                          </p:spTgt>
                                        </p:tgtEl>
                                      </p:cBhvr>
                                      <p:to x="100000" y="100000"/>
                                    </p:animScale>
                                  </p:childTnLst>
                                </p:cTn>
                              </p:par>
                            </p:childTnLst>
                          </p:cTn>
                        </p:par>
                      </p:childTnLst>
                    </p:cTn>
                  </p:par>
                  <p:par>
                    <p:cTn id="98" fill="hold">
                      <p:stCondLst>
                        <p:cond delay="indefinite"/>
                      </p:stCondLst>
                      <p:childTnLst>
                        <p:par>
                          <p:cTn id="99" fill="hold">
                            <p:stCondLst>
                              <p:cond delay="0"/>
                            </p:stCondLst>
                            <p:childTnLst>
                              <p:par>
                                <p:cTn id="100" presetID="26" presetClass="entr" presetSubtype="0" fill="hold" nodeType="clickEffect">
                                  <p:stCondLst>
                                    <p:cond delay="0"/>
                                  </p:stCondLst>
                                  <p:childTnLst>
                                    <p:set>
                                      <p:cBhvr>
                                        <p:cTn id="101" dur="1" fill="hold">
                                          <p:stCondLst>
                                            <p:cond delay="0"/>
                                          </p:stCondLst>
                                        </p:cTn>
                                        <p:tgtEl>
                                          <p:spTgt spid="3">
                                            <p:txEl>
                                              <p:pRg st="5" end="5"/>
                                            </p:txEl>
                                          </p:spTgt>
                                        </p:tgtEl>
                                        <p:attrNameLst>
                                          <p:attrName>style.visibility</p:attrName>
                                        </p:attrNameLst>
                                      </p:cBhvr>
                                      <p:to>
                                        <p:strVal val="visible"/>
                                      </p:to>
                                    </p:set>
                                    <p:animEffect transition="in" filter="wipe(down)">
                                      <p:cBhvr>
                                        <p:cTn id="102" dur="580">
                                          <p:stCondLst>
                                            <p:cond delay="0"/>
                                          </p:stCondLst>
                                        </p:cTn>
                                        <p:tgtEl>
                                          <p:spTgt spid="3">
                                            <p:txEl>
                                              <p:pRg st="5" end="5"/>
                                            </p:txEl>
                                          </p:spTgt>
                                        </p:tgtEl>
                                      </p:cBhvr>
                                    </p:animEffect>
                                    <p:anim calcmode="lin" valueType="num">
                                      <p:cBhvr>
                                        <p:cTn id="103"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04"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5"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6"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7"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8" dur="26">
                                          <p:stCondLst>
                                            <p:cond delay="650"/>
                                          </p:stCondLst>
                                        </p:cTn>
                                        <p:tgtEl>
                                          <p:spTgt spid="3">
                                            <p:txEl>
                                              <p:pRg st="5" end="5"/>
                                            </p:txEl>
                                          </p:spTgt>
                                        </p:tgtEl>
                                      </p:cBhvr>
                                      <p:to x="100000" y="60000"/>
                                    </p:animScale>
                                    <p:animScale>
                                      <p:cBhvr>
                                        <p:cTn id="109" dur="166" decel="50000">
                                          <p:stCondLst>
                                            <p:cond delay="676"/>
                                          </p:stCondLst>
                                        </p:cTn>
                                        <p:tgtEl>
                                          <p:spTgt spid="3">
                                            <p:txEl>
                                              <p:pRg st="5" end="5"/>
                                            </p:txEl>
                                          </p:spTgt>
                                        </p:tgtEl>
                                      </p:cBhvr>
                                      <p:to x="100000" y="100000"/>
                                    </p:animScale>
                                    <p:animScale>
                                      <p:cBhvr>
                                        <p:cTn id="110" dur="26">
                                          <p:stCondLst>
                                            <p:cond delay="1312"/>
                                          </p:stCondLst>
                                        </p:cTn>
                                        <p:tgtEl>
                                          <p:spTgt spid="3">
                                            <p:txEl>
                                              <p:pRg st="5" end="5"/>
                                            </p:txEl>
                                          </p:spTgt>
                                        </p:tgtEl>
                                      </p:cBhvr>
                                      <p:to x="100000" y="80000"/>
                                    </p:animScale>
                                    <p:animScale>
                                      <p:cBhvr>
                                        <p:cTn id="111" dur="166" decel="50000">
                                          <p:stCondLst>
                                            <p:cond delay="1338"/>
                                          </p:stCondLst>
                                        </p:cTn>
                                        <p:tgtEl>
                                          <p:spTgt spid="3">
                                            <p:txEl>
                                              <p:pRg st="5" end="5"/>
                                            </p:txEl>
                                          </p:spTgt>
                                        </p:tgtEl>
                                      </p:cBhvr>
                                      <p:to x="100000" y="100000"/>
                                    </p:animScale>
                                    <p:animScale>
                                      <p:cBhvr>
                                        <p:cTn id="112" dur="26">
                                          <p:stCondLst>
                                            <p:cond delay="1642"/>
                                          </p:stCondLst>
                                        </p:cTn>
                                        <p:tgtEl>
                                          <p:spTgt spid="3">
                                            <p:txEl>
                                              <p:pRg st="5" end="5"/>
                                            </p:txEl>
                                          </p:spTgt>
                                        </p:tgtEl>
                                      </p:cBhvr>
                                      <p:to x="100000" y="90000"/>
                                    </p:animScale>
                                    <p:animScale>
                                      <p:cBhvr>
                                        <p:cTn id="113" dur="166" decel="50000">
                                          <p:stCondLst>
                                            <p:cond delay="1668"/>
                                          </p:stCondLst>
                                        </p:cTn>
                                        <p:tgtEl>
                                          <p:spTgt spid="3">
                                            <p:txEl>
                                              <p:pRg st="5" end="5"/>
                                            </p:txEl>
                                          </p:spTgt>
                                        </p:tgtEl>
                                      </p:cBhvr>
                                      <p:to x="100000" y="100000"/>
                                    </p:animScale>
                                    <p:animScale>
                                      <p:cBhvr>
                                        <p:cTn id="114" dur="26">
                                          <p:stCondLst>
                                            <p:cond delay="1808"/>
                                          </p:stCondLst>
                                        </p:cTn>
                                        <p:tgtEl>
                                          <p:spTgt spid="3">
                                            <p:txEl>
                                              <p:pRg st="5" end="5"/>
                                            </p:txEl>
                                          </p:spTgt>
                                        </p:tgtEl>
                                      </p:cBhvr>
                                      <p:to x="100000" y="95000"/>
                                    </p:animScale>
                                    <p:animScale>
                                      <p:cBhvr>
                                        <p:cTn id="115"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685800"/>
          </a:xfrm>
        </p:spPr>
        <p:txBody>
          <a:bodyPr>
            <a:normAutofit fontScale="90000"/>
          </a:bodyPr>
          <a:lstStyle/>
          <a:p>
            <a:r>
              <a:rPr lang="en-US" sz="4800" dirty="0" smtClean="0">
                <a:latin typeface="Times New Roman" pitchFamily="18" charset="0"/>
                <a:cs typeface="Times New Roman" pitchFamily="18" charset="0"/>
              </a:rPr>
              <a:t>Code of criminal pocedure,1898</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76200" y="914400"/>
            <a:ext cx="8991600" cy="5791200"/>
          </a:xfrm>
        </p:spPr>
        <p:txBody>
          <a:bodyPr>
            <a:normAutofit/>
          </a:bodyPr>
          <a:lstStyle/>
          <a:p>
            <a:pPr marL="457200" indent="-457200" algn="l">
              <a:buFont typeface="Wingdings" pitchFamily="2" charset="2"/>
              <a:buChar char="q"/>
            </a:pPr>
            <a:r>
              <a:rPr lang="en-US" sz="3200" dirty="0" smtClean="0">
                <a:solidFill>
                  <a:srgbClr val="FFC000"/>
                </a:solidFill>
              </a:rPr>
              <a:t>High court:</a:t>
            </a:r>
          </a:p>
          <a:p>
            <a:pPr marL="457200" indent="-457200" algn="l">
              <a:buFont typeface="Wingdings" pitchFamily="2" charset="2"/>
              <a:buChar char="q"/>
            </a:pPr>
            <a:r>
              <a:rPr lang="en-US" sz="3200" dirty="0" smtClean="0"/>
              <a:t>Lahore court, Lahore</a:t>
            </a:r>
          </a:p>
          <a:p>
            <a:pPr marL="457200" indent="-457200" algn="l">
              <a:buFont typeface="Wingdings" pitchFamily="2" charset="2"/>
              <a:buChar char="q"/>
            </a:pPr>
            <a:r>
              <a:rPr lang="en-US" sz="3200" dirty="0" smtClean="0"/>
              <a:t>Sindh high court, Karachi</a:t>
            </a:r>
          </a:p>
          <a:p>
            <a:pPr marL="457200" indent="-457200" algn="l">
              <a:buFont typeface="Wingdings" pitchFamily="2" charset="2"/>
              <a:buChar char="q"/>
            </a:pPr>
            <a:r>
              <a:rPr lang="en-US" sz="3200" dirty="0" smtClean="0"/>
              <a:t>Peshawar high court, Peshawar</a:t>
            </a:r>
          </a:p>
          <a:p>
            <a:pPr marL="457200" indent="-457200" algn="l">
              <a:buFont typeface="Wingdings" pitchFamily="2" charset="2"/>
              <a:buChar char="q"/>
            </a:pPr>
            <a:r>
              <a:rPr lang="en-US" sz="3200" dirty="0" smtClean="0"/>
              <a:t>Balochistan high court, Quetta</a:t>
            </a:r>
          </a:p>
          <a:p>
            <a:pPr marL="457200" indent="-457200" algn="l">
              <a:buFont typeface="Wingdings" pitchFamily="2" charset="2"/>
              <a:buChar char="q"/>
            </a:pPr>
            <a:r>
              <a:rPr lang="en-US" sz="3200" dirty="0" smtClean="0"/>
              <a:t>Islam Abad high court, Islam Abad</a:t>
            </a:r>
            <a:r>
              <a:rPr lang="en-US" sz="3200" dirty="0"/>
              <a:t/>
            </a:r>
            <a:br>
              <a:rPr lang="en-US" sz="3200" dirty="0"/>
            </a:br>
            <a:endParaRPr lang="en-US" sz="3200" b="1" dirty="0" smtClean="0">
              <a:solidFill>
                <a:srgbClr val="FFC000"/>
              </a:solidFill>
            </a:endParaRPr>
          </a:p>
        </p:txBody>
      </p:sp>
    </p:spTree>
    <p:extLst>
      <p:ext uri="{BB962C8B-B14F-4D97-AF65-F5344CB8AC3E}">
        <p14:creationId xmlns:p14="http://schemas.microsoft.com/office/powerpoint/2010/main" val="24239625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nodeType="clickEffect">
                                  <p:stCondLst>
                                    <p:cond delay="0"/>
                                  </p:stCondLst>
                                  <p:childTnLst>
                                    <p:set>
                                      <p:cBhvr>
                                        <p:cTn id="65" dur="1" fill="hold">
                                          <p:stCondLst>
                                            <p:cond delay="0"/>
                                          </p:stCondLst>
                                        </p:cTn>
                                        <p:tgtEl>
                                          <p:spTgt spid="3">
                                            <p:txEl>
                                              <p:pRg st="3" end="3"/>
                                            </p:txEl>
                                          </p:spTgt>
                                        </p:tgtEl>
                                        <p:attrNameLst>
                                          <p:attrName>style.visibility</p:attrName>
                                        </p:attrNameLst>
                                      </p:cBhvr>
                                      <p:to>
                                        <p:strVal val="visible"/>
                                      </p:to>
                                    </p:set>
                                    <p:animEffect transition="in" filter="wipe(down)">
                                      <p:cBhvr>
                                        <p:cTn id="66" dur="580">
                                          <p:stCondLst>
                                            <p:cond delay="0"/>
                                          </p:stCondLst>
                                        </p:cTn>
                                        <p:tgtEl>
                                          <p:spTgt spid="3">
                                            <p:txEl>
                                              <p:pRg st="3" end="3"/>
                                            </p:txEl>
                                          </p:spTgt>
                                        </p:tgtEl>
                                      </p:cBhvr>
                                    </p:animEffect>
                                    <p:anim calcmode="lin" valueType="num">
                                      <p:cBhvr>
                                        <p:cTn id="6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3">
                                            <p:txEl>
                                              <p:pRg st="3" end="3"/>
                                            </p:txEl>
                                          </p:spTgt>
                                        </p:tgtEl>
                                      </p:cBhvr>
                                      <p:to x="100000" y="60000"/>
                                    </p:animScale>
                                    <p:animScale>
                                      <p:cBhvr>
                                        <p:cTn id="73" dur="166" decel="50000">
                                          <p:stCondLst>
                                            <p:cond delay="676"/>
                                          </p:stCondLst>
                                        </p:cTn>
                                        <p:tgtEl>
                                          <p:spTgt spid="3">
                                            <p:txEl>
                                              <p:pRg st="3" end="3"/>
                                            </p:txEl>
                                          </p:spTgt>
                                        </p:tgtEl>
                                      </p:cBhvr>
                                      <p:to x="100000" y="100000"/>
                                    </p:animScale>
                                    <p:animScale>
                                      <p:cBhvr>
                                        <p:cTn id="74" dur="26">
                                          <p:stCondLst>
                                            <p:cond delay="1312"/>
                                          </p:stCondLst>
                                        </p:cTn>
                                        <p:tgtEl>
                                          <p:spTgt spid="3">
                                            <p:txEl>
                                              <p:pRg st="3" end="3"/>
                                            </p:txEl>
                                          </p:spTgt>
                                        </p:tgtEl>
                                      </p:cBhvr>
                                      <p:to x="100000" y="80000"/>
                                    </p:animScale>
                                    <p:animScale>
                                      <p:cBhvr>
                                        <p:cTn id="75" dur="166" decel="50000">
                                          <p:stCondLst>
                                            <p:cond delay="1338"/>
                                          </p:stCondLst>
                                        </p:cTn>
                                        <p:tgtEl>
                                          <p:spTgt spid="3">
                                            <p:txEl>
                                              <p:pRg st="3" end="3"/>
                                            </p:txEl>
                                          </p:spTgt>
                                        </p:tgtEl>
                                      </p:cBhvr>
                                      <p:to x="100000" y="100000"/>
                                    </p:animScale>
                                    <p:animScale>
                                      <p:cBhvr>
                                        <p:cTn id="76" dur="26">
                                          <p:stCondLst>
                                            <p:cond delay="1642"/>
                                          </p:stCondLst>
                                        </p:cTn>
                                        <p:tgtEl>
                                          <p:spTgt spid="3">
                                            <p:txEl>
                                              <p:pRg st="3" end="3"/>
                                            </p:txEl>
                                          </p:spTgt>
                                        </p:tgtEl>
                                      </p:cBhvr>
                                      <p:to x="100000" y="90000"/>
                                    </p:animScale>
                                    <p:animScale>
                                      <p:cBhvr>
                                        <p:cTn id="77" dur="166" decel="50000">
                                          <p:stCondLst>
                                            <p:cond delay="1668"/>
                                          </p:stCondLst>
                                        </p:cTn>
                                        <p:tgtEl>
                                          <p:spTgt spid="3">
                                            <p:txEl>
                                              <p:pRg st="3" end="3"/>
                                            </p:txEl>
                                          </p:spTgt>
                                        </p:tgtEl>
                                      </p:cBhvr>
                                      <p:to x="100000" y="100000"/>
                                    </p:animScale>
                                    <p:animScale>
                                      <p:cBhvr>
                                        <p:cTn id="78" dur="26">
                                          <p:stCondLst>
                                            <p:cond delay="1808"/>
                                          </p:stCondLst>
                                        </p:cTn>
                                        <p:tgtEl>
                                          <p:spTgt spid="3">
                                            <p:txEl>
                                              <p:pRg st="3" end="3"/>
                                            </p:txEl>
                                          </p:spTgt>
                                        </p:tgtEl>
                                      </p:cBhvr>
                                      <p:to x="100000" y="95000"/>
                                    </p:animScale>
                                    <p:animScale>
                                      <p:cBhvr>
                                        <p:cTn id="79" dur="166" decel="50000">
                                          <p:stCondLst>
                                            <p:cond delay="1834"/>
                                          </p:stCondLst>
                                        </p:cTn>
                                        <p:tgtEl>
                                          <p:spTgt spid="3">
                                            <p:txEl>
                                              <p:pRg st="3" end="3"/>
                                            </p:txEl>
                                          </p:spTgt>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nodeType="clickEffect">
                                  <p:stCondLst>
                                    <p:cond delay="0"/>
                                  </p:stCondLst>
                                  <p:childTnLst>
                                    <p:set>
                                      <p:cBhvr>
                                        <p:cTn id="83" dur="1" fill="hold">
                                          <p:stCondLst>
                                            <p:cond delay="0"/>
                                          </p:stCondLst>
                                        </p:cTn>
                                        <p:tgtEl>
                                          <p:spTgt spid="3">
                                            <p:txEl>
                                              <p:pRg st="4" end="4"/>
                                            </p:txEl>
                                          </p:spTgt>
                                        </p:tgtEl>
                                        <p:attrNameLst>
                                          <p:attrName>style.visibility</p:attrName>
                                        </p:attrNameLst>
                                      </p:cBhvr>
                                      <p:to>
                                        <p:strVal val="visible"/>
                                      </p:to>
                                    </p:set>
                                    <p:animEffect transition="in" filter="wipe(down)">
                                      <p:cBhvr>
                                        <p:cTn id="84" dur="580">
                                          <p:stCondLst>
                                            <p:cond delay="0"/>
                                          </p:stCondLst>
                                        </p:cTn>
                                        <p:tgtEl>
                                          <p:spTgt spid="3">
                                            <p:txEl>
                                              <p:pRg st="4" end="4"/>
                                            </p:txEl>
                                          </p:spTgt>
                                        </p:tgtEl>
                                      </p:cBhvr>
                                    </p:animEffect>
                                    <p:anim calcmode="lin" valueType="num">
                                      <p:cBhvr>
                                        <p:cTn id="85"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0" dur="26">
                                          <p:stCondLst>
                                            <p:cond delay="650"/>
                                          </p:stCondLst>
                                        </p:cTn>
                                        <p:tgtEl>
                                          <p:spTgt spid="3">
                                            <p:txEl>
                                              <p:pRg st="4" end="4"/>
                                            </p:txEl>
                                          </p:spTgt>
                                        </p:tgtEl>
                                      </p:cBhvr>
                                      <p:to x="100000" y="60000"/>
                                    </p:animScale>
                                    <p:animScale>
                                      <p:cBhvr>
                                        <p:cTn id="91" dur="166" decel="50000">
                                          <p:stCondLst>
                                            <p:cond delay="676"/>
                                          </p:stCondLst>
                                        </p:cTn>
                                        <p:tgtEl>
                                          <p:spTgt spid="3">
                                            <p:txEl>
                                              <p:pRg st="4" end="4"/>
                                            </p:txEl>
                                          </p:spTgt>
                                        </p:tgtEl>
                                      </p:cBhvr>
                                      <p:to x="100000" y="100000"/>
                                    </p:animScale>
                                    <p:animScale>
                                      <p:cBhvr>
                                        <p:cTn id="92" dur="26">
                                          <p:stCondLst>
                                            <p:cond delay="1312"/>
                                          </p:stCondLst>
                                        </p:cTn>
                                        <p:tgtEl>
                                          <p:spTgt spid="3">
                                            <p:txEl>
                                              <p:pRg st="4" end="4"/>
                                            </p:txEl>
                                          </p:spTgt>
                                        </p:tgtEl>
                                      </p:cBhvr>
                                      <p:to x="100000" y="80000"/>
                                    </p:animScale>
                                    <p:animScale>
                                      <p:cBhvr>
                                        <p:cTn id="93" dur="166" decel="50000">
                                          <p:stCondLst>
                                            <p:cond delay="1338"/>
                                          </p:stCondLst>
                                        </p:cTn>
                                        <p:tgtEl>
                                          <p:spTgt spid="3">
                                            <p:txEl>
                                              <p:pRg st="4" end="4"/>
                                            </p:txEl>
                                          </p:spTgt>
                                        </p:tgtEl>
                                      </p:cBhvr>
                                      <p:to x="100000" y="100000"/>
                                    </p:animScale>
                                    <p:animScale>
                                      <p:cBhvr>
                                        <p:cTn id="94" dur="26">
                                          <p:stCondLst>
                                            <p:cond delay="1642"/>
                                          </p:stCondLst>
                                        </p:cTn>
                                        <p:tgtEl>
                                          <p:spTgt spid="3">
                                            <p:txEl>
                                              <p:pRg st="4" end="4"/>
                                            </p:txEl>
                                          </p:spTgt>
                                        </p:tgtEl>
                                      </p:cBhvr>
                                      <p:to x="100000" y="90000"/>
                                    </p:animScale>
                                    <p:animScale>
                                      <p:cBhvr>
                                        <p:cTn id="95" dur="166" decel="50000">
                                          <p:stCondLst>
                                            <p:cond delay="1668"/>
                                          </p:stCondLst>
                                        </p:cTn>
                                        <p:tgtEl>
                                          <p:spTgt spid="3">
                                            <p:txEl>
                                              <p:pRg st="4" end="4"/>
                                            </p:txEl>
                                          </p:spTgt>
                                        </p:tgtEl>
                                      </p:cBhvr>
                                      <p:to x="100000" y="100000"/>
                                    </p:animScale>
                                    <p:animScale>
                                      <p:cBhvr>
                                        <p:cTn id="96" dur="26">
                                          <p:stCondLst>
                                            <p:cond delay="1808"/>
                                          </p:stCondLst>
                                        </p:cTn>
                                        <p:tgtEl>
                                          <p:spTgt spid="3">
                                            <p:txEl>
                                              <p:pRg st="4" end="4"/>
                                            </p:txEl>
                                          </p:spTgt>
                                        </p:tgtEl>
                                      </p:cBhvr>
                                      <p:to x="100000" y="95000"/>
                                    </p:animScale>
                                    <p:animScale>
                                      <p:cBhvr>
                                        <p:cTn id="97" dur="166" decel="50000">
                                          <p:stCondLst>
                                            <p:cond delay="1834"/>
                                          </p:stCondLst>
                                        </p:cTn>
                                        <p:tgtEl>
                                          <p:spTgt spid="3">
                                            <p:txEl>
                                              <p:pRg st="4" end="4"/>
                                            </p:txEl>
                                          </p:spTgt>
                                        </p:tgtEl>
                                      </p:cBhvr>
                                      <p:to x="100000" y="100000"/>
                                    </p:animScale>
                                  </p:childTnLst>
                                </p:cTn>
                              </p:par>
                            </p:childTnLst>
                          </p:cTn>
                        </p:par>
                      </p:childTnLst>
                    </p:cTn>
                  </p:par>
                  <p:par>
                    <p:cTn id="98" fill="hold">
                      <p:stCondLst>
                        <p:cond delay="indefinite"/>
                      </p:stCondLst>
                      <p:childTnLst>
                        <p:par>
                          <p:cTn id="99" fill="hold">
                            <p:stCondLst>
                              <p:cond delay="0"/>
                            </p:stCondLst>
                            <p:childTnLst>
                              <p:par>
                                <p:cTn id="100" presetID="26" presetClass="entr" presetSubtype="0" fill="hold" nodeType="clickEffect">
                                  <p:stCondLst>
                                    <p:cond delay="0"/>
                                  </p:stCondLst>
                                  <p:childTnLst>
                                    <p:set>
                                      <p:cBhvr>
                                        <p:cTn id="101" dur="1" fill="hold">
                                          <p:stCondLst>
                                            <p:cond delay="0"/>
                                          </p:stCondLst>
                                        </p:cTn>
                                        <p:tgtEl>
                                          <p:spTgt spid="3">
                                            <p:txEl>
                                              <p:pRg st="5" end="5"/>
                                            </p:txEl>
                                          </p:spTgt>
                                        </p:tgtEl>
                                        <p:attrNameLst>
                                          <p:attrName>style.visibility</p:attrName>
                                        </p:attrNameLst>
                                      </p:cBhvr>
                                      <p:to>
                                        <p:strVal val="visible"/>
                                      </p:to>
                                    </p:set>
                                    <p:animEffect transition="in" filter="wipe(down)">
                                      <p:cBhvr>
                                        <p:cTn id="102" dur="580">
                                          <p:stCondLst>
                                            <p:cond delay="0"/>
                                          </p:stCondLst>
                                        </p:cTn>
                                        <p:tgtEl>
                                          <p:spTgt spid="3">
                                            <p:txEl>
                                              <p:pRg st="5" end="5"/>
                                            </p:txEl>
                                          </p:spTgt>
                                        </p:tgtEl>
                                      </p:cBhvr>
                                    </p:animEffect>
                                    <p:anim calcmode="lin" valueType="num">
                                      <p:cBhvr>
                                        <p:cTn id="103"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04"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5"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6"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7"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8" dur="26">
                                          <p:stCondLst>
                                            <p:cond delay="650"/>
                                          </p:stCondLst>
                                        </p:cTn>
                                        <p:tgtEl>
                                          <p:spTgt spid="3">
                                            <p:txEl>
                                              <p:pRg st="5" end="5"/>
                                            </p:txEl>
                                          </p:spTgt>
                                        </p:tgtEl>
                                      </p:cBhvr>
                                      <p:to x="100000" y="60000"/>
                                    </p:animScale>
                                    <p:animScale>
                                      <p:cBhvr>
                                        <p:cTn id="109" dur="166" decel="50000">
                                          <p:stCondLst>
                                            <p:cond delay="676"/>
                                          </p:stCondLst>
                                        </p:cTn>
                                        <p:tgtEl>
                                          <p:spTgt spid="3">
                                            <p:txEl>
                                              <p:pRg st="5" end="5"/>
                                            </p:txEl>
                                          </p:spTgt>
                                        </p:tgtEl>
                                      </p:cBhvr>
                                      <p:to x="100000" y="100000"/>
                                    </p:animScale>
                                    <p:animScale>
                                      <p:cBhvr>
                                        <p:cTn id="110" dur="26">
                                          <p:stCondLst>
                                            <p:cond delay="1312"/>
                                          </p:stCondLst>
                                        </p:cTn>
                                        <p:tgtEl>
                                          <p:spTgt spid="3">
                                            <p:txEl>
                                              <p:pRg st="5" end="5"/>
                                            </p:txEl>
                                          </p:spTgt>
                                        </p:tgtEl>
                                      </p:cBhvr>
                                      <p:to x="100000" y="80000"/>
                                    </p:animScale>
                                    <p:animScale>
                                      <p:cBhvr>
                                        <p:cTn id="111" dur="166" decel="50000">
                                          <p:stCondLst>
                                            <p:cond delay="1338"/>
                                          </p:stCondLst>
                                        </p:cTn>
                                        <p:tgtEl>
                                          <p:spTgt spid="3">
                                            <p:txEl>
                                              <p:pRg st="5" end="5"/>
                                            </p:txEl>
                                          </p:spTgt>
                                        </p:tgtEl>
                                      </p:cBhvr>
                                      <p:to x="100000" y="100000"/>
                                    </p:animScale>
                                    <p:animScale>
                                      <p:cBhvr>
                                        <p:cTn id="112" dur="26">
                                          <p:stCondLst>
                                            <p:cond delay="1642"/>
                                          </p:stCondLst>
                                        </p:cTn>
                                        <p:tgtEl>
                                          <p:spTgt spid="3">
                                            <p:txEl>
                                              <p:pRg st="5" end="5"/>
                                            </p:txEl>
                                          </p:spTgt>
                                        </p:tgtEl>
                                      </p:cBhvr>
                                      <p:to x="100000" y="90000"/>
                                    </p:animScale>
                                    <p:animScale>
                                      <p:cBhvr>
                                        <p:cTn id="113" dur="166" decel="50000">
                                          <p:stCondLst>
                                            <p:cond delay="1668"/>
                                          </p:stCondLst>
                                        </p:cTn>
                                        <p:tgtEl>
                                          <p:spTgt spid="3">
                                            <p:txEl>
                                              <p:pRg st="5" end="5"/>
                                            </p:txEl>
                                          </p:spTgt>
                                        </p:tgtEl>
                                      </p:cBhvr>
                                      <p:to x="100000" y="100000"/>
                                    </p:animScale>
                                    <p:animScale>
                                      <p:cBhvr>
                                        <p:cTn id="114" dur="26">
                                          <p:stCondLst>
                                            <p:cond delay="1808"/>
                                          </p:stCondLst>
                                        </p:cTn>
                                        <p:tgtEl>
                                          <p:spTgt spid="3">
                                            <p:txEl>
                                              <p:pRg st="5" end="5"/>
                                            </p:txEl>
                                          </p:spTgt>
                                        </p:tgtEl>
                                      </p:cBhvr>
                                      <p:to x="100000" y="95000"/>
                                    </p:animScale>
                                    <p:animScale>
                                      <p:cBhvr>
                                        <p:cTn id="115"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685800"/>
          </a:xfrm>
        </p:spPr>
        <p:txBody>
          <a:bodyPr>
            <a:normAutofit fontScale="90000"/>
          </a:bodyPr>
          <a:lstStyle/>
          <a:p>
            <a:r>
              <a:rPr lang="en-US" sz="4800" dirty="0" smtClean="0">
                <a:latin typeface="Times New Roman" pitchFamily="18" charset="0"/>
                <a:cs typeface="Times New Roman" pitchFamily="18" charset="0"/>
              </a:rPr>
              <a:t>Code of criminal pocedure,1898</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76200" y="914400"/>
            <a:ext cx="8991600" cy="5791200"/>
          </a:xfrm>
        </p:spPr>
        <p:txBody>
          <a:bodyPr>
            <a:normAutofit fontScale="92500" lnSpcReduction="20000"/>
          </a:bodyPr>
          <a:lstStyle/>
          <a:p>
            <a:pPr marL="457200" indent="-457200" algn="l">
              <a:buFont typeface="Wingdings" pitchFamily="2" charset="2"/>
              <a:buChar char="q"/>
            </a:pPr>
            <a:r>
              <a:rPr lang="en-US" sz="3200" dirty="0" smtClean="0">
                <a:solidFill>
                  <a:srgbClr val="FFC000"/>
                </a:solidFill>
              </a:rPr>
              <a:t>High court:</a:t>
            </a:r>
          </a:p>
          <a:p>
            <a:pPr marL="457200" indent="-457200" algn="l">
              <a:buFont typeface="Wingdings" pitchFamily="2" charset="2"/>
              <a:buChar char="q"/>
            </a:pPr>
            <a:r>
              <a:rPr lang="en-US" sz="3200" dirty="0"/>
              <a:t>There is one High Court in each Province and one in federal capital Islamabad. </a:t>
            </a:r>
            <a:endParaRPr lang="en-US" sz="3200" dirty="0" smtClean="0"/>
          </a:p>
          <a:p>
            <a:pPr marL="457200" indent="-457200" algn="l">
              <a:buFont typeface="Wingdings" pitchFamily="2" charset="2"/>
              <a:buChar char="q"/>
            </a:pPr>
            <a:r>
              <a:rPr lang="en-US" sz="3200" dirty="0" smtClean="0"/>
              <a:t>High </a:t>
            </a:r>
            <a:r>
              <a:rPr lang="en-US" sz="3200" dirty="0"/>
              <a:t>Court in Punjab is called Lahore High Court, in the province of Sindh is called Sindh High Court, in Khyber </a:t>
            </a:r>
            <a:r>
              <a:rPr lang="en-US" sz="3200" dirty="0" err="1"/>
              <a:t>pakhtankhwa</a:t>
            </a:r>
            <a:r>
              <a:rPr lang="en-US" sz="3200" dirty="0"/>
              <a:t> is called Peshawar High Court and in Baluchistan it is called Balochistan High Court. </a:t>
            </a:r>
            <a:endParaRPr lang="en-US" sz="3200" dirty="0" smtClean="0"/>
          </a:p>
          <a:p>
            <a:pPr marL="457200" indent="-457200" algn="l">
              <a:buFont typeface="Wingdings" pitchFamily="2" charset="2"/>
              <a:buChar char="q"/>
            </a:pPr>
            <a:r>
              <a:rPr lang="en-US" sz="3200" dirty="0" smtClean="0"/>
              <a:t>High </a:t>
            </a:r>
            <a:r>
              <a:rPr lang="en-US" sz="3200" dirty="0"/>
              <a:t>court is appellate court of all civil and criminal cases in the respective province. The Constitution of Pakistan, 1956, Article 170, its text runs as:</a:t>
            </a:r>
            <a:br>
              <a:rPr lang="en-US" sz="3200" dirty="0"/>
            </a:br>
            <a:r>
              <a:rPr lang="en-US" sz="3200" dirty="0"/>
              <a:t/>
            </a:r>
            <a:br>
              <a:rPr lang="en-US" sz="3200" dirty="0"/>
            </a:br>
            <a:endParaRPr lang="en-US" sz="3200" b="1" dirty="0" smtClean="0">
              <a:solidFill>
                <a:srgbClr val="FFC000"/>
              </a:solidFill>
            </a:endParaRPr>
          </a:p>
        </p:txBody>
      </p:sp>
    </p:spTree>
    <p:extLst>
      <p:ext uri="{BB962C8B-B14F-4D97-AF65-F5344CB8AC3E}">
        <p14:creationId xmlns:p14="http://schemas.microsoft.com/office/powerpoint/2010/main" val="6681590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nodeType="clickEffect">
                                  <p:stCondLst>
                                    <p:cond delay="0"/>
                                  </p:stCondLst>
                                  <p:childTnLst>
                                    <p:set>
                                      <p:cBhvr>
                                        <p:cTn id="65" dur="1" fill="hold">
                                          <p:stCondLst>
                                            <p:cond delay="0"/>
                                          </p:stCondLst>
                                        </p:cTn>
                                        <p:tgtEl>
                                          <p:spTgt spid="3">
                                            <p:txEl>
                                              <p:pRg st="3" end="3"/>
                                            </p:txEl>
                                          </p:spTgt>
                                        </p:tgtEl>
                                        <p:attrNameLst>
                                          <p:attrName>style.visibility</p:attrName>
                                        </p:attrNameLst>
                                      </p:cBhvr>
                                      <p:to>
                                        <p:strVal val="visible"/>
                                      </p:to>
                                    </p:set>
                                    <p:animEffect transition="in" filter="wipe(down)">
                                      <p:cBhvr>
                                        <p:cTn id="66" dur="580">
                                          <p:stCondLst>
                                            <p:cond delay="0"/>
                                          </p:stCondLst>
                                        </p:cTn>
                                        <p:tgtEl>
                                          <p:spTgt spid="3">
                                            <p:txEl>
                                              <p:pRg st="3" end="3"/>
                                            </p:txEl>
                                          </p:spTgt>
                                        </p:tgtEl>
                                      </p:cBhvr>
                                    </p:animEffect>
                                    <p:anim calcmode="lin" valueType="num">
                                      <p:cBhvr>
                                        <p:cTn id="6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3">
                                            <p:txEl>
                                              <p:pRg st="3" end="3"/>
                                            </p:txEl>
                                          </p:spTgt>
                                        </p:tgtEl>
                                      </p:cBhvr>
                                      <p:to x="100000" y="60000"/>
                                    </p:animScale>
                                    <p:animScale>
                                      <p:cBhvr>
                                        <p:cTn id="73" dur="166" decel="50000">
                                          <p:stCondLst>
                                            <p:cond delay="676"/>
                                          </p:stCondLst>
                                        </p:cTn>
                                        <p:tgtEl>
                                          <p:spTgt spid="3">
                                            <p:txEl>
                                              <p:pRg st="3" end="3"/>
                                            </p:txEl>
                                          </p:spTgt>
                                        </p:tgtEl>
                                      </p:cBhvr>
                                      <p:to x="100000" y="100000"/>
                                    </p:animScale>
                                    <p:animScale>
                                      <p:cBhvr>
                                        <p:cTn id="74" dur="26">
                                          <p:stCondLst>
                                            <p:cond delay="1312"/>
                                          </p:stCondLst>
                                        </p:cTn>
                                        <p:tgtEl>
                                          <p:spTgt spid="3">
                                            <p:txEl>
                                              <p:pRg st="3" end="3"/>
                                            </p:txEl>
                                          </p:spTgt>
                                        </p:tgtEl>
                                      </p:cBhvr>
                                      <p:to x="100000" y="80000"/>
                                    </p:animScale>
                                    <p:animScale>
                                      <p:cBhvr>
                                        <p:cTn id="75" dur="166" decel="50000">
                                          <p:stCondLst>
                                            <p:cond delay="1338"/>
                                          </p:stCondLst>
                                        </p:cTn>
                                        <p:tgtEl>
                                          <p:spTgt spid="3">
                                            <p:txEl>
                                              <p:pRg st="3" end="3"/>
                                            </p:txEl>
                                          </p:spTgt>
                                        </p:tgtEl>
                                      </p:cBhvr>
                                      <p:to x="100000" y="100000"/>
                                    </p:animScale>
                                    <p:animScale>
                                      <p:cBhvr>
                                        <p:cTn id="76" dur="26">
                                          <p:stCondLst>
                                            <p:cond delay="1642"/>
                                          </p:stCondLst>
                                        </p:cTn>
                                        <p:tgtEl>
                                          <p:spTgt spid="3">
                                            <p:txEl>
                                              <p:pRg st="3" end="3"/>
                                            </p:txEl>
                                          </p:spTgt>
                                        </p:tgtEl>
                                      </p:cBhvr>
                                      <p:to x="100000" y="90000"/>
                                    </p:animScale>
                                    <p:animScale>
                                      <p:cBhvr>
                                        <p:cTn id="77" dur="166" decel="50000">
                                          <p:stCondLst>
                                            <p:cond delay="1668"/>
                                          </p:stCondLst>
                                        </p:cTn>
                                        <p:tgtEl>
                                          <p:spTgt spid="3">
                                            <p:txEl>
                                              <p:pRg st="3" end="3"/>
                                            </p:txEl>
                                          </p:spTgt>
                                        </p:tgtEl>
                                      </p:cBhvr>
                                      <p:to x="100000" y="100000"/>
                                    </p:animScale>
                                    <p:animScale>
                                      <p:cBhvr>
                                        <p:cTn id="78" dur="26">
                                          <p:stCondLst>
                                            <p:cond delay="1808"/>
                                          </p:stCondLst>
                                        </p:cTn>
                                        <p:tgtEl>
                                          <p:spTgt spid="3">
                                            <p:txEl>
                                              <p:pRg st="3" end="3"/>
                                            </p:txEl>
                                          </p:spTgt>
                                        </p:tgtEl>
                                      </p:cBhvr>
                                      <p:to x="100000" y="95000"/>
                                    </p:animScale>
                                    <p:animScale>
                                      <p:cBhvr>
                                        <p:cTn id="79"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685800"/>
          </a:xfrm>
        </p:spPr>
        <p:txBody>
          <a:bodyPr>
            <a:normAutofit fontScale="90000"/>
          </a:bodyPr>
          <a:lstStyle/>
          <a:p>
            <a:r>
              <a:rPr lang="en-US" sz="4800" dirty="0" smtClean="0">
                <a:latin typeface="Times New Roman" pitchFamily="18" charset="0"/>
                <a:cs typeface="Times New Roman" pitchFamily="18" charset="0"/>
              </a:rPr>
              <a:t>Code of criminal pocedure,1898</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76200" y="914400"/>
            <a:ext cx="8991600" cy="5791200"/>
          </a:xfrm>
        </p:spPr>
        <p:txBody>
          <a:bodyPr>
            <a:normAutofit fontScale="92500"/>
          </a:bodyPr>
          <a:lstStyle/>
          <a:p>
            <a:pPr marL="457200" indent="-457200" algn="l">
              <a:buFont typeface="Wingdings" pitchFamily="2" charset="2"/>
              <a:buChar char="q"/>
            </a:pPr>
            <a:r>
              <a:rPr lang="en-US" sz="3200" dirty="0" smtClean="0">
                <a:solidFill>
                  <a:srgbClr val="FFC000"/>
                </a:solidFill>
              </a:rPr>
              <a:t>High court:</a:t>
            </a:r>
          </a:p>
          <a:p>
            <a:pPr marL="457200" indent="-457200" algn="l">
              <a:buFont typeface="Wingdings" pitchFamily="2" charset="2"/>
              <a:buChar char="q"/>
            </a:pPr>
            <a:r>
              <a:rPr lang="en-US" sz="3200" dirty="0"/>
              <a:t>"Notwithstanding anything contained in Article 22, each High Court shall have power throughout the territories in relation to which it exercise jurisdiction, to issue to any person or authority, including in appropriate cases any Government directions, orders or writs, including writs in the nature of habeas corpus, mandamus, prohibition, quo </a:t>
            </a:r>
            <a:r>
              <a:rPr lang="en-US" sz="3200" dirty="0" err="1"/>
              <a:t>warranto</a:t>
            </a:r>
            <a:r>
              <a:rPr lang="en-US" sz="3200" dirty="0"/>
              <a:t> and certiorari, for the enforcement of any of the rights conferred by Part II and for any other purpose</a:t>
            </a:r>
            <a:br>
              <a:rPr lang="en-US" sz="3200" dirty="0"/>
            </a:br>
            <a:endParaRPr lang="en-US" sz="3200" b="1" dirty="0" smtClean="0">
              <a:solidFill>
                <a:srgbClr val="FFC000"/>
              </a:solidFill>
            </a:endParaRPr>
          </a:p>
        </p:txBody>
      </p:sp>
    </p:spTree>
    <p:extLst>
      <p:ext uri="{BB962C8B-B14F-4D97-AF65-F5344CB8AC3E}">
        <p14:creationId xmlns:p14="http://schemas.microsoft.com/office/powerpoint/2010/main" val="20762828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685800"/>
          </a:xfrm>
        </p:spPr>
        <p:txBody>
          <a:bodyPr>
            <a:normAutofit fontScale="90000"/>
          </a:bodyPr>
          <a:lstStyle/>
          <a:p>
            <a:r>
              <a:rPr lang="en-US" sz="4800" dirty="0" smtClean="0">
                <a:latin typeface="Times New Roman" pitchFamily="18" charset="0"/>
                <a:cs typeface="Times New Roman" pitchFamily="18" charset="0"/>
              </a:rPr>
              <a:t>Code of criminal pocedure,1898</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76200" y="914400"/>
            <a:ext cx="8991600" cy="5791200"/>
          </a:xfrm>
        </p:spPr>
        <p:txBody>
          <a:bodyPr>
            <a:normAutofit fontScale="77500" lnSpcReduction="20000"/>
          </a:bodyPr>
          <a:lstStyle/>
          <a:p>
            <a:pPr marL="457200" indent="-457200" algn="l">
              <a:buFont typeface="Wingdings" pitchFamily="2" charset="2"/>
              <a:buChar char="q"/>
            </a:pPr>
            <a:r>
              <a:rPr lang="en-US" sz="3200" dirty="0" smtClean="0">
                <a:solidFill>
                  <a:srgbClr val="FFC000"/>
                </a:solidFill>
              </a:rPr>
              <a:t>High court:</a:t>
            </a:r>
          </a:p>
          <a:p>
            <a:pPr marL="457200" indent="-457200" algn="l">
              <a:buFont typeface="Wingdings" pitchFamily="2" charset="2"/>
              <a:buChar char="Ø"/>
            </a:pPr>
            <a:r>
              <a:rPr lang="en-US" sz="3200" dirty="0" smtClean="0"/>
              <a:t>"</a:t>
            </a:r>
            <a:r>
              <a:rPr lang="en-US" sz="3200" b="1" dirty="0"/>
              <a:t>Powers of High Court</a:t>
            </a:r>
            <a:endParaRPr lang="en-US" sz="3200" dirty="0"/>
          </a:p>
          <a:p>
            <a:pPr marL="457200" lvl="0" indent="-457200" algn="l">
              <a:buFont typeface="Wingdings" pitchFamily="2" charset="2"/>
              <a:buChar char="Ø"/>
            </a:pPr>
            <a:r>
              <a:rPr lang="en-US" sz="3200" b="1" dirty="0"/>
              <a:t>Power to pass sentence under section 31</a:t>
            </a:r>
            <a:endParaRPr lang="en-US" sz="3200" dirty="0"/>
          </a:p>
          <a:p>
            <a:pPr marL="457200" lvl="0" indent="-457200" algn="l">
              <a:buFont typeface="Wingdings" pitchFamily="2" charset="2"/>
              <a:buChar char="Ø"/>
            </a:pPr>
            <a:r>
              <a:rPr lang="en-US" sz="3200" b="1" dirty="0"/>
              <a:t>Death sentence, a imprisonment up to 25 years</a:t>
            </a:r>
            <a:endParaRPr lang="en-US" sz="3200" dirty="0"/>
          </a:p>
          <a:p>
            <a:pPr marL="457200" lvl="0" indent="-457200" algn="l">
              <a:buFont typeface="Wingdings" pitchFamily="2" charset="2"/>
              <a:buChar char="Ø"/>
            </a:pPr>
            <a:r>
              <a:rPr lang="en-US" sz="3200" b="1" dirty="0"/>
              <a:t>Appeal against conviction under section 411(a)</a:t>
            </a:r>
            <a:endParaRPr lang="en-US" sz="3200" dirty="0"/>
          </a:p>
          <a:p>
            <a:pPr marL="457200" lvl="0" indent="-457200" algn="l">
              <a:buFont typeface="Wingdings" pitchFamily="2" charset="2"/>
              <a:buChar char="Ø"/>
            </a:pPr>
            <a:r>
              <a:rPr lang="en-US" sz="3200" b="1" dirty="0"/>
              <a:t>Appeal against acquittal under section 417</a:t>
            </a:r>
            <a:endParaRPr lang="en-US" sz="3200" dirty="0"/>
          </a:p>
          <a:p>
            <a:pPr marL="457200" lvl="0" indent="-457200" algn="l">
              <a:buFont typeface="Wingdings" pitchFamily="2" charset="2"/>
              <a:buChar char="Ø"/>
            </a:pPr>
            <a:r>
              <a:rPr lang="en-US" sz="3200" b="1" dirty="0"/>
              <a:t>Murder reference to high court under section 374</a:t>
            </a:r>
            <a:endParaRPr lang="en-US" sz="3200" dirty="0"/>
          </a:p>
          <a:p>
            <a:pPr marL="457200" lvl="0" indent="-457200" algn="l">
              <a:buFont typeface="Wingdings" pitchFamily="2" charset="2"/>
              <a:buChar char="Ø"/>
            </a:pPr>
            <a:r>
              <a:rPr lang="en-US" sz="3200" b="1" dirty="0"/>
              <a:t>Power to direct further inquiry or to take additional evidence under section 376(a)</a:t>
            </a:r>
            <a:endParaRPr lang="en-US" sz="3200" dirty="0"/>
          </a:p>
          <a:p>
            <a:pPr marL="457200" lvl="0" indent="-457200" algn="l">
              <a:buFont typeface="Wingdings" pitchFamily="2" charset="2"/>
              <a:buChar char="Ø"/>
            </a:pPr>
            <a:r>
              <a:rPr lang="en-US" sz="3200" b="1" dirty="0"/>
              <a:t>Power to acquit the accused under section 376(c)</a:t>
            </a:r>
            <a:endParaRPr lang="en-US" sz="3200" dirty="0"/>
          </a:p>
          <a:p>
            <a:pPr marL="457200" lvl="0" indent="-457200" algn="l">
              <a:buFont typeface="Wingdings" pitchFamily="2" charset="2"/>
              <a:buChar char="Ø"/>
            </a:pPr>
            <a:r>
              <a:rPr lang="en-US" sz="3200" b="1" dirty="0"/>
              <a:t>Power to convict or annual the sentence under section 376(b)</a:t>
            </a:r>
            <a:endParaRPr lang="en-US" sz="3200" dirty="0"/>
          </a:p>
          <a:p>
            <a:pPr marL="457200" lvl="0" indent="-457200" algn="l">
              <a:buFont typeface="Wingdings" pitchFamily="2" charset="2"/>
              <a:buChar char="Ø"/>
            </a:pPr>
            <a:r>
              <a:rPr lang="en-US" sz="3200" b="1" dirty="0"/>
              <a:t>Power to grant bail under section 497 and 498</a:t>
            </a:r>
            <a:endParaRPr lang="en-US" sz="3200" dirty="0"/>
          </a:p>
          <a:p>
            <a:pPr marL="457200" lvl="0" indent="-457200" algn="l">
              <a:buFont typeface="Wingdings" pitchFamily="2" charset="2"/>
              <a:buChar char="Ø"/>
            </a:pPr>
            <a:r>
              <a:rPr lang="en-US" sz="3200" b="1" dirty="0"/>
              <a:t>Power to transfer cases under section 526</a:t>
            </a:r>
            <a:endParaRPr lang="en-US" sz="3200" dirty="0"/>
          </a:p>
          <a:p>
            <a:pPr marL="457200" lvl="0" indent="-457200" algn="l">
              <a:buFont typeface="Wingdings" pitchFamily="2" charset="2"/>
              <a:buChar char="Ø"/>
            </a:pPr>
            <a:r>
              <a:rPr lang="en-US" sz="3200" b="1" dirty="0"/>
              <a:t>Inherent powers of high court under section 561-A</a:t>
            </a:r>
            <a:endParaRPr lang="en-US" sz="3200" dirty="0"/>
          </a:p>
          <a:p>
            <a:pPr marL="457200" indent="-457200" algn="l">
              <a:buFont typeface="Wingdings" pitchFamily="2" charset="2"/>
              <a:buChar char="Ø"/>
            </a:pPr>
            <a:endParaRPr lang="en-US" sz="3200" b="1" dirty="0" smtClean="0">
              <a:solidFill>
                <a:srgbClr val="FFC000"/>
              </a:solidFill>
            </a:endParaRPr>
          </a:p>
        </p:txBody>
      </p:sp>
    </p:spTree>
    <p:extLst>
      <p:ext uri="{BB962C8B-B14F-4D97-AF65-F5344CB8AC3E}">
        <p14:creationId xmlns:p14="http://schemas.microsoft.com/office/powerpoint/2010/main" val="288976544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nodeType="clickEffect">
                                  <p:stCondLst>
                                    <p:cond delay="0"/>
                                  </p:stCondLst>
                                  <p:childTnLst>
                                    <p:set>
                                      <p:cBhvr>
                                        <p:cTn id="65" dur="1" fill="hold">
                                          <p:stCondLst>
                                            <p:cond delay="0"/>
                                          </p:stCondLst>
                                        </p:cTn>
                                        <p:tgtEl>
                                          <p:spTgt spid="3">
                                            <p:txEl>
                                              <p:pRg st="3" end="3"/>
                                            </p:txEl>
                                          </p:spTgt>
                                        </p:tgtEl>
                                        <p:attrNameLst>
                                          <p:attrName>style.visibility</p:attrName>
                                        </p:attrNameLst>
                                      </p:cBhvr>
                                      <p:to>
                                        <p:strVal val="visible"/>
                                      </p:to>
                                    </p:set>
                                    <p:animEffect transition="in" filter="wipe(down)">
                                      <p:cBhvr>
                                        <p:cTn id="66" dur="580">
                                          <p:stCondLst>
                                            <p:cond delay="0"/>
                                          </p:stCondLst>
                                        </p:cTn>
                                        <p:tgtEl>
                                          <p:spTgt spid="3">
                                            <p:txEl>
                                              <p:pRg st="3" end="3"/>
                                            </p:txEl>
                                          </p:spTgt>
                                        </p:tgtEl>
                                      </p:cBhvr>
                                    </p:animEffect>
                                    <p:anim calcmode="lin" valueType="num">
                                      <p:cBhvr>
                                        <p:cTn id="6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3">
                                            <p:txEl>
                                              <p:pRg st="3" end="3"/>
                                            </p:txEl>
                                          </p:spTgt>
                                        </p:tgtEl>
                                      </p:cBhvr>
                                      <p:to x="100000" y="60000"/>
                                    </p:animScale>
                                    <p:animScale>
                                      <p:cBhvr>
                                        <p:cTn id="73" dur="166" decel="50000">
                                          <p:stCondLst>
                                            <p:cond delay="676"/>
                                          </p:stCondLst>
                                        </p:cTn>
                                        <p:tgtEl>
                                          <p:spTgt spid="3">
                                            <p:txEl>
                                              <p:pRg st="3" end="3"/>
                                            </p:txEl>
                                          </p:spTgt>
                                        </p:tgtEl>
                                      </p:cBhvr>
                                      <p:to x="100000" y="100000"/>
                                    </p:animScale>
                                    <p:animScale>
                                      <p:cBhvr>
                                        <p:cTn id="74" dur="26">
                                          <p:stCondLst>
                                            <p:cond delay="1312"/>
                                          </p:stCondLst>
                                        </p:cTn>
                                        <p:tgtEl>
                                          <p:spTgt spid="3">
                                            <p:txEl>
                                              <p:pRg st="3" end="3"/>
                                            </p:txEl>
                                          </p:spTgt>
                                        </p:tgtEl>
                                      </p:cBhvr>
                                      <p:to x="100000" y="80000"/>
                                    </p:animScale>
                                    <p:animScale>
                                      <p:cBhvr>
                                        <p:cTn id="75" dur="166" decel="50000">
                                          <p:stCondLst>
                                            <p:cond delay="1338"/>
                                          </p:stCondLst>
                                        </p:cTn>
                                        <p:tgtEl>
                                          <p:spTgt spid="3">
                                            <p:txEl>
                                              <p:pRg st="3" end="3"/>
                                            </p:txEl>
                                          </p:spTgt>
                                        </p:tgtEl>
                                      </p:cBhvr>
                                      <p:to x="100000" y="100000"/>
                                    </p:animScale>
                                    <p:animScale>
                                      <p:cBhvr>
                                        <p:cTn id="76" dur="26">
                                          <p:stCondLst>
                                            <p:cond delay="1642"/>
                                          </p:stCondLst>
                                        </p:cTn>
                                        <p:tgtEl>
                                          <p:spTgt spid="3">
                                            <p:txEl>
                                              <p:pRg st="3" end="3"/>
                                            </p:txEl>
                                          </p:spTgt>
                                        </p:tgtEl>
                                      </p:cBhvr>
                                      <p:to x="100000" y="90000"/>
                                    </p:animScale>
                                    <p:animScale>
                                      <p:cBhvr>
                                        <p:cTn id="77" dur="166" decel="50000">
                                          <p:stCondLst>
                                            <p:cond delay="1668"/>
                                          </p:stCondLst>
                                        </p:cTn>
                                        <p:tgtEl>
                                          <p:spTgt spid="3">
                                            <p:txEl>
                                              <p:pRg st="3" end="3"/>
                                            </p:txEl>
                                          </p:spTgt>
                                        </p:tgtEl>
                                      </p:cBhvr>
                                      <p:to x="100000" y="100000"/>
                                    </p:animScale>
                                    <p:animScale>
                                      <p:cBhvr>
                                        <p:cTn id="78" dur="26">
                                          <p:stCondLst>
                                            <p:cond delay="1808"/>
                                          </p:stCondLst>
                                        </p:cTn>
                                        <p:tgtEl>
                                          <p:spTgt spid="3">
                                            <p:txEl>
                                              <p:pRg st="3" end="3"/>
                                            </p:txEl>
                                          </p:spTgt>
                                        </p:tgtEl>
                                      </p:cBhvr>
                                      <p:to x="100000" y="95000"/>
                                    </p:animScale>
                                    <p:animScale>
                                      <p:cBhvr>
                                        <p:cTn id="79" dur="166" decel="50000">
                                          <p:stCondLst>
                                            <p:cond delay="1834"/>
                                          </p:stCondLst>
                                        </p:cTn>
                                        <p:tgtEl>
                                          <p:spTgt spid="3">
                                            <p:txEl>
                                              <p:pRg st="3" end="3"/>
                                            </p:txEl>
                                          </p:spTgt>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nodeType="clickEffect">
                                  <p:stCondLst>
                                    <p:cond delay="0"/>
                                  </p:stCondLst>
                                  <p:childTnLst>
                                    <p:set>
                                      <p:cBhvr>
                                        <p:cTn id="83" dur="1" fill="hold">
                                          <p:stCondLst>
                                            <p:cond delay="0"/>
                                          </p:stCondLst>
                                        </p:cTn>
                                        <p:tgtEl>
                                          <p:spTgt spid="3">
                                            <p:txEl>
                                              <p:pRg st="4" end="4"/>
                                            </p:txEl>
                                          </p:spTgt>
                                        </p:tgtEl>
                                        <p:attrNameLst>
                                          <p:attrName>style.visibility</p:attrName>
                                        </p:attrNameLst>
                                      </p:cBhvr>
                                      <p:to>
                                        <p:strVal val="visible"/>
                                      </p:to>
                                    </p:set>
                                    <p:animEffect transition="in" filter="wipe(down)">
                                      <p:cBhvr>
                                        <p:cTn id="84" dur="580">
                                          <p:stCondLst>
                                            <p:cond delay="0"/>
                                          </p:stCondLst>
                                        </p:cTn>
                                        <p:tgtEl>
                                          <p:spTgt spid="3">
                                            <p:txEl>
                                              <p:pRg st="4" end="4"/>
                                            </p:txEl>
                                          </p:spTgt>
                                        </p:tgtEl>
                                      </p:cBhvr>
                                    </p:animEffect>
                                    <p:anim calcmode="lin" valueType="num">
                                      <p:cBhvr>
                                        <p:cTn id="85"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0" dur="26">
                                          <p:stCondLst>
                                            <p:cond delay="650"/>
                                          </p:stCondLst>
                                        </p:cTn>
                                        <p:tgtEl>
                                          <p:spTgt spid="3">
                                            <p:txEl>
                                              <p:pRg st="4" end="4"/>
                                            </p:txEl>
                                          </p:spTgt>
                                        </p:tgtEl>
                                      </p:cBhvr>
                                      <p:to x="100000" y="60000"/>
                                    </p:animScale>
                                    <p:animScale>
                                      <p:cBhvr>
                                        <p:cTn id="91" dur="166" decel="50000">
                                          <p:stCondLst>
                                            <p:cond delay="676"/>
                                          </p:stCondLst>
                                        </p:cTn>
                                        <p:tgtEl>
                                          <p:spTgt spid="3">
                                            <p:txEl>
                                              <p:pRg st="4" end="4"/>
                                            </p:txEl>
                                          </p:spTgt>
                                        </p:tgtEl>
                                      </p:cBhvr>
                                      <p:to x="100000" y="100000"/>
                                    </p:animScale>
                                    <p:animScale>
                                      <p:cBhvr>
                                        <p:cTn id="92" dur="26">
                                          <p:stCondLst>
                                            <p:cond delay="1312"/>
                                          </p:stCondLst>
                                        </p:cTn>
                                        <p:tgtEl>
                                          <p:spTgt spid="3">
                                            <p:txEl>
                                              <p:pRg st="4" end="4"/>
                                            </p:txEl>
                                          </p:spTgt>
                                        </p:tgtEl>
                                      </p:cBhvr>
                                      <p:to x="100000" y="80000"/>
                                    </p:animScale>
                                    <p:animScale>
                                      <p:cBhvr>
                                        <p:cTn id="93" dur="166" decel="50000">
                                          <p:stCondLst>
                                            <p:cond delay="1338"/>
                                          </p:stCondLst>
                                        </p:cTn>
                                        <p:tgtEl>
                                          <p:spTgt spid="3">
                                            <p:txEl>
                                              <p:pRg st="4" end="4"/>
                                            </p:txEl>
                                          </p:spTgt>
                                        </p:tgtEl>
                                      </p:cBhvr>
                                      <p:to x="100000" y="100000"/>
                                    </p:animScale>
                                    <p:animScale>
                                      <p:cBhvr>
                                        <p:cTn id="94" dur="26">
                                          <p:stCondLst>
                                            <p:cond delay="1642"/>
                                          </p:stCondLst>
                                        </p:cTn>
                                        <p:tgtEl>
                                          <p:spTgt spid="3">
                                            <p:txEl>
                                              <p:pRg st="4" end="4"/>
                                            </p:txEl>
                                          </p:spTgt>
                                        </p:tgtEl>
                                      </p:cBhvr>
                                      <p:to x="100000" y="90000"/>
                                    </p:animScale>
                                    <p:animScale>
                                      <p:cBhvr>
                                        <p:cTn id="95" dur="166" decel="50000">
                                          <p:stCondLst>
                                            <p:cond delay="1668"/>
                                          </p:stCondLst>
                                        </p:cTn>
                                        <p:tgtEl>
                                          <p:spTgt spid="3">
                                            <p:txEl>
                                              <p:pRg st="4" end="4"/>
                                            </p:txEl>
                                          </p:spTgt>
                                        </p:tgtEl>
                                      </p:cBhvr>
                                      <p:to x="100000" y="100000"/>
                                    </p:animScale>
                                    <p:animScale>
                                      <p:cBhvr>
                                        <p:cTn id="96" dur="26">
                                          <p:stCondLst>
                                            <p:cond delay="1808"/>
                                          </p:stCondLst>
                                        </p:cTn>
                                        <p:tgtEl>
                                          <p:spTgt spid="3">
                                            <p:txEl>
                                              <p:pRg st="4" end="4"/>
                                            </p:txEl>
                                          </p:spTgt>
                                        </p:tgtEl>
                                      </p:cBhvr>
                                      <p:to x="100000" y="95000"/>
                                    </p:animScale>
                                    <p:animScale>
                                      <p:cBhvr>
                                        <p:cTn id="97" dur="166" decel="50000">
                                          <p:stCondLst>
                                            <p:cond delay="1834"/>
                                          </p:stCondLst>
                                        </p:cTn>
                                        <p:tgtEl>
                                          <p:spTgt spid="3">
                                            <p:txEl>
                                              <p:pRg st="4" end="4"/>
                                            </p:txEl>
                                          </p:spTgt>
                                        </p:tgtEl>
                                      </p:cBhvr>
                                      <p:to x="100000" y="100000"/>
                                    </p:animScale>
                                  </p:childTnLst>
                                </p:cTn>
                              </p:par>
                            </p:childTnLst>
                          </p:cTn>
                        </p:par>
                      </p:childTnLst>
                    </p:cTn>
                  </p:par>
                  <p:par>
                    <p:cTn id="98" fill="hold">
                      <p:stCondLst>
                        <p:cond delay="indefinite"/>
                      </p:stCondLst>
                      <p:childTnLst>
                        <p:par>
                          <p:cTn id="99" fill="hold">
                            <p:stCondLst>
                              <p:cond delay="0"/>
                            </p:stCondLst>
                            <p:childTnLst>
                              <p:par>
                                <p:cTn id="100" presetID="26" presetClass="entr" presetSubtype="0" fill="hold" nodeType="clickEffect">
                                  <p:stCondLst>
                                    <p:cond delay="0"/>
                                  </p:stCondLst>
                                  <p:childTnLst>
                                    <p:set>
                                      <p:cBhvr>
                                        <p:cTn id="101" dur="1" fill="hold">
                                          <p:stCondLst>
                                            <p:cond delay="0"/>
                                          </p:stCondLst>
                                        </p:cTn>
                                        <p:tgtEl>
                                          <p:spTgt spid="3">
                                            <p:txEl>
                                              <p:pRg st="5" end="5"/>
                                            </p:txEl>
                                          </p:spTgt>
                                        </p:tgtEl>
                                        <p:attrNameLst>
                                          <p:attrName>style.visibility</p:attrName>
                                        </p:attrNameLst>
                                      </p:cBhvr>
                                      <p:to>
                                        <p:strVal val="visible"/>
                                      </p:to>
                                    </p:set>
                                    <p:animEffect transition="in" filter="wipe(down)">
                                      <p:cBhvr>
                                        <p:cTn id="102" dur="580">
                                          <p:stCondLst>
                                            <p:cond delay="0"/>
                                          </p:stCondLst>
                                        </p:cTn>
                                        <p:tgtEl>
                                          <p:spTgt spid="3">
                                            <p:txEl>
                                              <p:pRg st="5" end="5"/>
                                            </p:txEl>
                                          </p:spTgt>
                                        </p:tgtEl>
                                      </p:cBhvr>
                                    </p:animEffect>
                                    <p:anim calcmode="lin" valueType="num">
                                      <p:cBhvr>
                                        <p:cTn id="103"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04"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5"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6"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7"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8" dur="26">
                                          <p:stCondLst>
                                            <p:cond delay="650"/>
                                          </p:stCondLst>
                                        </p:cTn>
                                        <p:tgtEl>
                                          <p:spTgt spid="3">
                                            <p:txEl>
                                              <p:pRg st="5" end="5"/>
                                            </p:txEl>
                                          </p:spTgt>
                                        </p:tgtEl>
                                      </p:cBhvr>
                                      <p:to x="100000" y="60000"/>
                                    </p:animScale>
                                    <p:animScale>
                                      <p:cBhvr>
                                        <p:cTn id="109" dur="166" decel="50000">
                                          <p:stCondLst>
                                            <p:cond delay="676"/>
                                          </p:stCondLst>
                                        </p:cTn>
                                        <p:tgtEl>
                                          <p:spTgt spid="3">
                                            <p:txEl>
                                              <p:pRg st="5" end="5"/>
                                            </p:txEl>
                                          </p:spTgt>
                                        </p:tgtEl>
                                      </p:cBhvr>
                                      <p:to x="100000" y="100000"/>
                                    </p:animScale>
                                    <p:animScale>
                                      <p:cBhvr>
                                        <p:cTn id="110" dur="26">
                                          <p:stCondLst>
                                            <p:cond delay="1312"/>
                                          </p:stCondLst>
                                        </p:cTn>
                                        <p:tgtEl>
                                          <p:spTgt spid="3">
                                            <p:txEl>
                                              <p:pRg st="5" end="5"/>
                                            </p:txEl>
                                          </p:spTgt>
                                        </p:tgtEl>
                                      </p:cBhvr>
                                      <p:to x="100000" y="80000"/>
                                    </p:animScale>
                                    <p:animScale>
                                      <p:cBhvr>
                                        <p:cTn id="111" dur="166" decel="50000">
                                          <p:stCondLst>
                                            <p:cond delay="1338"/>
                                          </p:stCondLst>
                                        </p:cTn>
                                        <p:tgtEl>
                                          <p:spTgt spid="3">
                                            <p:txEl>
                                              <p:pRg st="5" end="5"/>
                                            </p:txEl>
                                          </p:spTgt>
                                        </p:tgtEl>
                                      </p:cBhvr>
                                      <p:to x="100000" y="100000"/>
                                    </p:animScale>
                                    <p:animScale>
                                      <p:cBhvr>
                                        <p:cTn id="112" dur="26">
                                          <p:stCondLst>
                                            <p:cond delay="1642"/>
                                          </p:stCondLst>
                                        </p:cTn>
                                        <p:tgtEl>
                                          <p:spTgt spid="3">
                                            <p:txEl>
                                              <p:pRg st="5" end="5"/>
                                            </p:txEl>
                                          </p:spTgt>
                                        </p:tgtEl>
                                      </p:cBhvr>
                                      <p:to x="100000" y="90000"/>
                                    </p:animScale>
                                    <p:animScale>
                                      <p:cBhvr>
                                        <p:cTn id="113" dur="166" decel="50000">
                                          <p:stCondLst>
                                            <p:cond delay="1668"/>
                                          </p:stCondLst>
                                        </p:cTn>
                                        <p:tgtEl>
                                          <p:spTgt spid="3">
                                            <p:txEl>
                                              <p:pRg st="5" end="5"/>
                                            </p:txEl>
                                          </p:spTgt>
                                        </p:tgtEl>
                                      </p:cBhvr>
                                      <p:to x="100000" y="100000"/>
                                    </p:animScale>
                                    <p:animScale>
                                      <p:cBhvr>
                                        <p:cTn id="114" dur="26">
                                          <p:stCondLst>
                                            <p:cond delay="1808"/>
                                          </p:stCondLst>
                                        </p:cTn>
                                        <p:tgtEl>
                                          <p:spTgt spid="3">
                                            <p:txEl>
                                              <p:pRg st="5" end="5"/>
                                            </p:txEl>
                                          </p:spTgt>
                                        </p:tgtEl>
                                      </p:cBhvr>
                                      <p:to x="100000" y="95000"/>
                                    </p:animScale>
                                    <p:animScale>
                                      <p:cBhvr>
                                        <p:cTn id="115" dur="166" decel="50000">
                                          <p:stCondLst>
                                            <p:cond delay="1834"/>
                                          </p:stCondLst>
                                        </p:cTn>
                                        <p:tgtEl>
                                          <p:spTgt spid="3">
                                            <p:txEl>
                                              <p:pRg st="5" end="5"/>
                                            </p:txEl>
                                          </p:spTgt>
                                        </p:tgtEl>
                                      </p:cBhvr>
                                      <p:to x="100000" y="100000"/>
                                    </p:animScale>
                                  </p:childTnLst>
                                </p:cTn>
                              </p:par>
                            </p:childTnLst>
                          </p:cTn>
                        </p:par>
                      </p:childTnLst>
                    </p:cTn>
                  </p:par>
                  <p:par>
                    <p:cTn id="116" fill="hold">
                      <p:stCondLst>
                        <p:cond delay="indefinite"/>
                      </p:stCondLst>
                      <p:childTnLst>
                        <p:par>
                          <p:cTn id="117" fill="hold">
                            <p:stCondLst>
                              <p:cond delay="0"/>
                            </p:stCondLst>
                            <p:childTnLst>
                              <p:par>
                                <p:cTn id="118" presetID="26" presetClass="entr" presetSubtype="0" fill="hold" nodeType="clickEffect">
                                  <p:stCondLst>
                                    <p:cond delay="0"/>
                                  </p:stCondLst>
                                  <p:childTnLst>
                                    <p:set>
                                      <p:cBhvr>
                                        <p:cTn id="119" dur="1" fill="hold">
                                          <p:stCondLst>
                                            <p:cond delay="0"/>
                                          </p:stCondLst>
                                        </p:cTn>
                                        <p:tgtEl>
                                          <p:spTgt spid="3">
                                            <p:txEl>
                                              <p:pRg st="6" end="6"/>
                                            </p:txEl>
                                          </p:spTgt>
                                        </p:tgtEl>
                                        <p:attrNameLst>
                                          <p:attrName>style.visibility</p:attrName>
                                        </p:attrNameLst>
                                      </p:cBhvr>
                                      <p:to>
                                        <p:strVal val="visible"/>
                                      </p:to>
                                    </p:set>
                                    <p:animEffect transition="in" filter="wipe(down)">
                                      <p:cBhvr>
                                        <p:cTn id="120" dur="580">
                                          <p:stCondLst>
                                            <p:cond delay="0"/>
                                          </p:stCondLst>
                                        </p:cTn>
                                        <p:tgtEl>
                                          <p:spTgt spid="3">
                                            <p:txEl>
                                              <p:pRg st="6" end="6"/>
                                            </p:txEl>
                                          </p:spTgt>
                                        </p:tgtEl>
                                      </p:cBhvr>
                                    </p:animEffect>
                                    <p:anim calcmode="lin" valueType="num">
                                      <p:cBhvr>
                                        <p:cTn id="121"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22"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23"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24"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5"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26" dur="26">
                                          <p:stCondLst>
                                            <p:cond delay="650"/>
                                          </p:stCondLst>
                                        </p:cTn>
                                        <p:tgtEl>
                                          <p:spTgt spid="3">
                                            <p:txEl>
                                              <p:pRg st="6" end="6"/>
                                            </p:txEl>
                                          </p:spTgt>
                                        </p:tgtEl>
                                      </p:cBhvr>
                                      <p:to x="100000" y="60000"/>
                                    </p:animScale>
                                    <p:animScale>
                                      <p:cBhvr>
                                        <p:cTn id="127" dur="166" decel="50000">
                                          <p:stCondLst>
                                            <p:cond delay="676"/>
                                          </p:stCondLst>
                                        </p:cTn>
                                        <p:tgtEl>
                                          <p:spTgt spid="3">
                                            <p:txEl>
                                              <p:pRg st="6" end="6"/>
                                            </p:txEl>
                                          </p:spTgt>
                                        </p:tgtEl>
                                      </p:cBhvr>
                                      <p:to x="100000" y="100000"/>
                                    </p:animScale>
                                    <p:animScale>
                                      <p:cBhvr>
                                        <p:cTn id="128" dur="26">
                                          <p:stCondLst>
                                            <p:cond delay="1312"/>
                                          </p:stCondLst>
                                        </p:cTn>
                                        <p:tgtEl>
                                          <p:spTgt spid="3">
                                            <p:txEl>
                                              <p:pRg st="6" end="6"/>
                                            </p:txEl>
                                          </p:spTgt>
                                        </p:tgtEl>
                                      </p:cBhvr>
                                      <p:to x="100000" y="80000"/>
                                    </p:animScale>
                                    <p:animScale>
                                      <p:cBhvr>
                                        <p:cTn id="129" dur="166" decel="50000">
                                          <p:stCondLst>
                                            <p:cond delay="1338"/>
                                          </p:stCondLst>
                                        </p:cTn>
                                        <p:tgtEl>
                                          <p:spTgt spid="3">
                                            <p:txEl>
                                              <p:pRg st="6" end="6"/>
                                            </p:txEl>
                                          </p:spTgt>
                                        </p:tgtEl>
                                      </p:cBhvr>
                                      <p:to x="100000" y="100000"/>
                                    </p:animScale>
                                    <p:animScale>
                                      <p:cBhvr>
                                        <p:cTn id="130" dur="26">
                                          <p:stCondLst>
                                            <p:cond delay="1642"/>
                                          </p:stCondLst>
                                        </p:cTn>
                                        <p:tgtEl>
                                          <p:spTgt spid="3">
                                            <p:txEl>
                                              <p:pRg st="6" end="6"/>
                                            </p:txEl>
                                          </p:spTgt>
                                        </p:tgtEl>
                                      </p:cBhvr>
                                      <p:to x="100000" y="90000"/>
                                    </p:animScale>
                                    <p:animScale>
                                      <p:cBhvr>
                                        <p:cTn id="131" dur="166" decel="50000">
                                          <p:stCondLst>
                                            <p:cond delay="1668"/>
                                          </p:stCondLst>
                                        </p:cTn>
                                        <p:tgtEl>
                                          <p:spTgt spid="3">
                                            <p:txEl>
                                              <p:pRg st="6" end="6"/>
                                            </p:txEl>
                                          </p:spTgt>
                                        </p:tgtEl>
                                      </p:cBhvr>
                                      <p:to x="100000" y="100000"/>
                                    </p:animScale>
                                    <p:animScale>
                                      <p:cBhvr>
                                        <p:cTn id="132" dur="26">
                                          <p:stCondLst>
                                            <p:cond delay="1808"/>
                                          </p:stCondLst>
                                        </p:cTn>
                                        <p:tgtEl>
                                          <p:spTgt spid="3">
                                            <p:txEl>
                                              <p:pRg st="6" end="6"/>
                                            </p:txEl>
                                          </p:spTgt>
                                        </p:tgtEl>
                                      </p:cBhvr>
                                      <p:to x="100000" y="95000"/>
                                    </p:animScale>
                                    <p:animScale>
                                      <p:cBhvr>
                                        <p:cTn id="133" dur="166" decel="50000">
                                          <p:stCondLst>
                                            <p:cond delay="1834"/>
                                          </p:stCondLst>
                                        </p:cTn>
                                        <p:tgtEl>
                                          <p:spTgt spid="3">
                                            <p:txEl>
                                              <p:pRg st="6" end="6"/>
                                            </p:txEl>
                                          </p:spTgt>
                                        </p:tgtEl>
                                      </p:cBhvr>
                                      <p:to x="100000" y="100000"/>
                                    </p:animScale>
                                  </p:childTnLst>
                                </p:cTn>
                              </p:par>
                            </p:childTnLst>
                          </p:cTn>
                        </p:par>
                      </p:childTnLst>
                    </p:cTn>
                  </p:par>
                  <p:par>
                    <p:cTn id="134" fill="hold">
                      <p:stCondLst>
                        <p:cond delay="indefinite"/>
                      </p:stCondLst>
                      <p:childTnLst>
                        <p:par>
                          <p:cTn id="135" fill="hold">
                            <p:stCondLst>
                              <p:cond delay="0"/>
                            </p:stCondLst>
                            <p:childTnLst>
                              <p:par>
                                <p:cTn id="136" presetID="26" presetClass="entr" presetSubtype="0" fill="hold" nodeType="clickEffect">
                                  <p:stCondLst>
                                    <p:cond delay="0"/>
                                  </p:stCondLst>
                                  <p:childTnLst>
                                    <p:set>
                                      <p:cBhvr>
                                        <p:cTn id="137" dur="1" fill="hold">
                                          <p:stCondLst>
                                            <p:cond delay="0"/>
                                          </p:stCondLst>
                                        </p:cTn>
                                        <p:tgtEl>
                                          <p:spTgt spid="3">
                                            <p:txEl>
                                              <p:pRg st="7" end="7"/>
                                            </p:txEl>
                                          </p:spTgt>
                                        </p:tgtEl>
                                        <p:attrNameLst>
                                          <p:attrName>style.visibility</p:attrName>
                                        </p:attrNameLst>
                                      </p:cBhvr>
                                      <p:to>
                                        <p:strVal val="visible"/>
                                      </p:to>
                                    </p:set>
                                    <p:animEffect transition="in" filter="wipe(down)">
                                      <p:cBhvr>
                                        <p:cTn id="138" dur="580">
                                          <p:stCondLst>
                                            <p:cond delay="0"/>
                                          </p:stCondLst>
                                        </p:cTn>
                                        <p:tgtEl>
                                          <p:spTgt spid="3">
                                            <p:txEl>
                                              <p:pRg st="7" end="7"/>
                                            </p:txEl>
                                          </p:spTgt>
                                        </p:tgtEl>
                                      </p:cBhvr>
                                    </p:animEffect>
                                    <p:anim calcmode="lin" valueType="num">
                                      <p:cBhvr>
                                        <p:cTn id="139"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40"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41"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42"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43"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44" dur="26">
                                          <p:stCondLst>
                                            <p:cond delay="650"/>
                                          </p:stCondLst>
                                        </p:cTn>
                                        <p:tgtEl>
                                          <p:spTgt spid="3">
                                            <p:txEl>
                                              <p:pRg st="7" end="7"/>
                                            </p:txEl>
                                          </p:spTgt>
                                        </p:tgtEl>
                                      </p:cBhvr>
                                      <p:to x="100000" y="60000"/>
                                    </p:animScale>
                                    <p:animScale>
                                      <p:cBhvr>
                                        <p:cTn id="145" dur="166" decel="50000">
                                          <p:stCondLst>
                                            <p:cond delay="676"/>
                                          </p:stCondLst>
                                        </p:cTn>
                                        <p:tgtEl>
                                          <p:spTgt spid="3">
                                            <p:txEl>
                                              <p:pRg st="7" end="7"/>
                                            </p:txEl>
                                          </p:spTgt>
                                        </p:tgtEl>
                                      </p:cBhvr>
                                      <p:to x="100000" y="100000"/>
                                    </p:animScale>
                                    <p:animScale>
                                      <p:cBhvr>
                                        <p:cTn id="146" dur="26">
                                          <p:stCondLst>
                                            <p:cond delay="1312"/>
                                          </p:stCondLst>
                                        </p:cTn>
                                        <p:tgtEl>
                                          <p:spTgt spid="3">
                                            <p:txEl>
                                              <p:pRg st="7" end="7"/>
                                            </p:txEl>
                                          </p:spTgt>
                                        </p:tgtEl>
                                      </p:cBhvr>
                                      <p:to x="100000" y="80000"/>
                                    </p:animScale>
                                    <p:animScale>
                                      <p:cBhvr>
                                        <p:cTn id="147" dur="166" decel="50000">
                                          <p:stCondLst>
                                            <p:cond delay="1338"/>
                                          </p:stCondLst>
                                        </p:cTn>
                                        <p:tgtEl>
                                          <p:spTgt spid="3">
                                            <p:txEl>
                                              <p:pRg st="7" end="7"/>
                                            </p:txEl>
                                          </p:spTgt>
                                        </p:tgtEl>
                                      </p:cBhvr>
                                      <p:to x="100000" y="100000"/>
                                    </p:animScale>
                                    <p:animScale>
                                      <p:cBhvr>
                                        <p:cTn id="148" dur="26">
                                          <p:stCondLst>
                                            <p:cond delay="1642"/>
                                          </p:stCondLst>
                                        </p:cTn>
                                        <p:tgtEl>
                                          <p:spTgt spid="3">
                                            <p:txEl>
                                              <p:pRg st="7" end="7"/>
                                            </p:txEl>
                                          </p:spTgt>
                                        </p:tgtEl>
                                      </p:cBhvr>
                                      <p:to x="100000" y="90000"/>
                                    </p:animScale>
                                    <p:animScale>
                                      <p:cBhvr>
                                        <p:cTn id="149" dur="166" decel="50000">
                                          <p:stCondLst>
                                            <p:cond delay="1668"/>
                                          </p:stCondLst>
                                        </p:cTn>
                                        <p:tgtEl>
                                          <p:spTgt spid="3">
                                            <p:txEl>
                                              <p:pRg st="7" end="7"/>
                                            </p:txEl>
                                          </p:spTgt>
                                        </p:tgtEl>
                                      </p:cBhvr>
                                      <p:to x="100000" y="100000"/>
                                    </p:animScale>
                                    <p:animScale>
                                      <p:cBhvr>
                                        <p:cTn id="150" dur="26">
                                          <p:stCondLst>
                                            <p:cond delay="1808"/>
                                          </p:stCondLst>
                                        </p:cTn>
                                        <p:tgtEl>
                                          <p:spTgt spid="3">
                                            <p:txEl>
                                              <p:pRg st="7" end="7"/>
                                            </p:txEl>
                                          </p:spTgt>
                                        </p:tgtEl>
                                      </p:cBhvr>
                                      <p:to x="100000" y="95000"/>
                                    </p:animScale>
                                    <p:animScale>
                                      <p:cBhvr>
                                        <p:cTn id="151" dur="166" decel="50000">
                                          <p:stCondLst>
                                            <p:cond delay="1834"/>
                                          </p:stCondLst>
                                        </p:cTn>
                                        <p:tgtEl>
                                          <p:spTgt spid="3">
                                            <p:txEl>
                                              <p:pRg st="7" end="7"/>
                                            </p:txEl>
                                          </p:spTgt>
                                        </p:tgtEl>
                                      </p:cBhvr>
                                      <p:to x="100000" y="100000"/>
                                    </p:animScale>
                                  </p:childTnLst>
                                </p:cTn>
                              </p:par>
                            </p:childTnLst>
                          </p:cTn>
                        </p:par>
                      </p:childTnLst>
                    </p:cTn>
                  </p:par>
                  <p:par>
                    <p:cTn id="152" fill="hold">
                      <p:stCondLst>
                        <p:cond delay="indefinite"/>
                      </p:stCondLst>
                      <p:childTnLst>
                        <p:par>
                          <p:cTn id="153" fill="hold">
                            <p:stCondLst>
                              <p:cond delay="0"/>
                            </p:stCondLst>
                            <p:childTnLst>
                              <p:par>
                                <p:cTn id="154" presetID="26" presetClass="entr" presetSubtype="0" fill="hold" nodeType="clickEffect">
                                  <p:stCondLst>
                                    <p:cond delay="0"/>
                                  </p:stCondLst>
                                  <p:childTnLst>
                                    <p:set>
                                      <p:cBhvr>
                                        <p:cTn id="155" dur="1" fill="hold">
                                          <p:stCondLst>
                                            <p:cond delay="0"/>
                                          </p:stCondLst>
                                        </p:cTn>
                                        <p:tgtEl>
                                          <p:spTgt spid="3">
                                            <p:txEl>
                                              <p:pRg st="8" end="8"/>
                                            </p:txEl>
                                          </p:spTgt>
                                        </p:tgtEl>
                                        <p:attrNameLst>
                                          <p:attrName>style.visibility</p:attrName>
                                        </p:attrNameLst>
                                      </p:cBhvr>
                                      <p:to>
                                        <p:strVal val="visible"/>
                                      </p:to>
                                    </p:set>
                                    <p:animEffect transition="in" filter="wipe(down)">
                                      <p:cBhvr>
                                        <p:cTn id="156" dur="580">
                                          <p:stCondLst>
                                            <p:cond delay="0"/>
                                          </p:stCondLst>
                                        </p:cTn>
                                        <p:tgtEl>
                                          <p:spTgt spid="3">
                                            <p:txEl>
                                              <p:pRg st="8" end="8"/>
                                            </p:txEl>
                                          </p:spTgt>
                                        </p:tgtEl>
                                      </p:cBhvr>
                                    </p:animEffect>
                                    <p:anim calcmode="lin" valueType="num">
                                      <p:cBhvr>
                                        <p:cTn id="157"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58"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59"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60"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61"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62" dur="26">
                                          <p:stCondLst>
                                            <p:cond delay="650"/>
                                          </p:stCondLst>
                                        </p:cTn>
                                        <p:tgtEl>
                                          <p:spTgt spid="3">
                                            <p:txEl>
                                              <p:pRg st="8" end="8"/>
                                            </p:txEl>
                                          </p:spTgt>
                                        </p:tgtEl>
                                      </p:cBhvr>
                                      <p:to x="100000" y="60000"/>
                                    </p:animScale>
                                    <p:animScale>
                                      <p:cBhvr>
                                        <p:cTn id="163" dur="166" decel="50000">
                                          <p:stCondLst>
                                            <p:cond delay="676"/>
                                          </p:stCondLst>
                                        </p:cTn>
                                        <p:tgtEl>
                                          <p:spTgt spid="3">
                                            <p:txEl>
                                              <p:pRg st="8" end="8"/>
                                            </p:txEl>
                                          </p:spTgt>
                                        </p:tgtEl>
                                      </p:cBhvr>
                                      <p:to x="100000" y="100000"/>
                                    </p:animScale>
                                    <p:animScale>
                                      <p:cBhvr>
                                        <p:cTn id="164" dur="26">
                                          <p:stCondLst>
                                            <p:cond delay="1312"/>
                                          </p:stCondLst>
                                        </p:cTn>
                                        <p:tgtEl>
                                          <p:spTgt spid="3">
                                            <p:txEl>
                                              <p:pRg st="8" end="8"/>
                                            </p:txEl>
                                          </p:spTgt>
                                        </p:tgtEl>
                                      </p:cBhvr>
                                      <p:to x="100000" y="80000"/>
                                    </p:animScale>
                                    <p:animScale>
                                      <p:cBhvr>
                                        <p:cTn id="165" dur="166" decel="50000">
                                          <p:stCondLst>
                                            <p:cond delay="1338"/>
                                          </p:stCondLst>
                                        </p:cTn>
                                        <p:tgtEl>
                                          <p:spTgt spid="3">
                                            <p:txEl>
                                              <p:pRg st="8" end="8"/>
                                            </p:txEl>
                                          </p:spTgt>
                                        </p:tgtEl>
                                      </p:cBhvr>
                                      <p:to x="100000" y="100000"/>
                                    </p:animScale>
                                    <p:animScale>
                                      <p:cBhvr>
                                        <p:cTn id="166" dur="26">
                                          <p:stCondLst>
                                            <p:cond delay="1642"/>
                                          </p:stCondLst>
                                        </p:cTn>
                                        <p:tgtEl>
                                          <p:spTgt spid="3">
                                            <p:txEl>
                                              <p:pRg st="8" end="8"/>
                                            </p:txEl>
                                          </p:spTgt>
                                        </p:tgtEl>
                                      </p:cBhvr>
                                      <p:to x="100000" y="90000"/>
                                    </p:animScale>
                                    <p:animScale>
                                      <p:cBhvr>
                                        <p:cTn id="167" dur="166" decel="50000">
                                          <p:stCondLst>
                                            <p:cond delay="1668"/>
                                          </p:stCondLst>
                                        </p:cTn>
                                        <p:tgtEl>
                                          <p:spTgt spid="3">
                                            <p:txEl>
                                              <p:pRg st="8" end="8"/>
                                            </p:txEl>
                                          </p:spTgt>
                                        </p:tgtEl>
                                      </p:cBhvr>
                                      <p:to x="100000" y="100000"/>
                                    </p:animScale>
                                    <p:animScale>
                                      <p:cBhvr>
                                        <p:cTn id="168" dur="26">
                                          <p:stCondLst>
                                            <p:cond delay="1808"/>
                                          </p:stCondLst>
                                        </p:cTn>
                                        <p:tgtEl>
                                          <p:spTgt spid="3">
                                            <p:txEl>
                                              <p:pRg st="8" end="8"/>
                                            </p:txEl>
                                          </p:spTgt>
                                        </p:tgtEl>
                                      </p:cBhvr>
                                      <p:to x="100000" y="95000"/>
                                    </p:animScale>
                                    <p:animScale>
                                      <p:cBhvr>
                                        <p:cTn id="169" dur="166" decel="50000">
                                          <p:stCondLst>
                                            <p:cond delay="1834"/>
                                          </p:stCondLst>
                                        </p:cTn>
                                        <p:tgtEl>
                                          <p:spTgt spid="3">
                                            <p:txEl>
                                              <p:pRg st="8" end="8"/>
                                            </p:txEl>
                                          </p:spTgt>
                                        </p:tgtEl>
                                      </p:cBhvr>
                                      <p:to x="100000" y="100000"/>
                                    </p:animScale>
                                  </p:childTnLst>
                                </p:cTn>
                              </p:par>
                            </p:childTnLst>
                          </p:cTn>
                        </p:par>
                      </p:childTnLst>
                    </p:cTn>
                  </p:par>
                  <p:par>
                    <p:cTn id="170" fill="hold">
                      <p:stCondLst>
                        <p:cond delay="indefinite"/>
                      </p:stCondLst>
                      <p:childTnLst>
                        <p:par>
                          <p:cTn id="171" fill="hold">
                            <p:stCondLst>
                              <p:cond delay="0"/>
                            </p:stCondLst>
                            <p:childTnLst>
                              <p:par>
                                <p:cTn id="172" presetID="26" presetClass="entr" presetSubtype="0" fill="hold" nodeType="clickEffect">
                                  <p:stCondLst>
                                    <p:cond delay="0"/>
                                  </p:stCondLst>
                                  <p:childTnLst>
                                    <p:set>
                                      <p:cBhvr>
                                        <p:cTn id="173" dur="1" fill="hold">
                                          <p:stCondLst>
                                            <p:cond delay="0"/>
                                          </p:stCondLst>
                                        </p:cTn>
                                        <p:tgtEl>
                                          <p:spTgt spid="3">
                                            <p:txEl>
                                              <p:pRg st="9" end="9"/>
                                            </p:txEl>
                                          </p:spTgt>
                                        </p:tgtEl>
                                        <p:attrNameLst>
                                          <p:attrName>style.visibility</p:attrName>
                                        </p:attrNameLst>
                                      </p:cBhvr>
                                      <p:to>
                                        <p:strVal val="visible"/>
                                      </p:to>
                                    </p:set>
                                    <p:animEffect transition="in" filter="wipe(down)">
                                      <p:cBhvr>
                                        <p:cTn id="174" dur="580">
                                          <p:stCondLst>
                                            <p:cond delay="0"/>
                                          </p:stCondLst>
                                        </p:cTn>
                                        <p:tgtEl>
                                          <p:spTgt spid="3">
                                            <p:txEl>
                                              <p:pRg st="9" end="9"/>
                                            </p:txEl>
                                          </p:spTgt>
                                        </p:tgtEl>
                                      </p:cBhvr>
                                    </p:animEffect>
                                    <p:anim calcmode="lin" valueType="num">
                                      <p:cBhvr>
                                        <p:cTn id="175" dur="1822"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176" dur="664"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177" dur="664" tmFilter="0, 0; 0.125,0.2665; 0.25,0.4; 0.375,0.465; 0.5,0.5;  0.625,0.535; 0.75,0.6; 0.875,0.7335; 1,1">
                                          <p:stCondLst>
                                            <p:cond delay="664"/>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178" dur="332" tmFilter="0, 0; 0.125,0.2665; 0.25,0.4; 0.375,0.465; 0.5,0.5;  0.625,0.535; 0.75,0.6; 0.875,0.7335; 1,1">
                                          <p:stCondLst>
                                            <p:cond delay="1324"/>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179" dur="164" tmFilter="0, 0; 0.125,0.2665; 0.25,0.4; 0.375,0.465; 0.5,0.5;  0.625,0.535; 0.75,0.6; 0.875,0.7335; 1,1">
                                          <p:stCondLst>
                                            <p:cond delay="1656"/>
                                          </p:stCondLst>
                                        </p:cTn>
                                        <p:tgtEl>
                                          <p:spTgt spid="3">
                                            <p:txEl>
                                              <p:pRg st="9" end="9"/>
                                            </p:txEl>
                                          </p:spTgt>
                                        </p:tgtEl>
                                        <p:attrNameLst>
                                          <p:attrName>ppt_y</p:attrName>
                                        </p:attrNameLst>
                                      </p:cBhvr>
                                      <p:tavLst>
                                        <p:tav tm="0" fmla="#ppt_y-sin(pi*$)/81">
                                          <p:val>
                                            <p:fltVal val="0"/>
                                          </p:val>
                                        </p:tav>
                                        <p:tav tm="100000">
                                          <p:val>
                                            <p:fltVal val="1"/>
                                          </p:val>
                                        </p:tav>
                                      </p:tavLst>
                                    </p:anim>
                                    <p:animScale>
                                      <p:cBhvr>
                                        <p:cTn id="180" dur="26">
                                          <p:stCondLst>
                                            <p:cond delay="650"/>
                                          </p:stCondLst>
                                        </p:cTn>
                                        <p:tgtEl>
                                          <p:spTgt spid="3">
                                            <p:txEl>
                                              <p:pRg st="9" end="9"/>
                                            </p:txEl>
                                          </p:spTgt>
                                        </p:tgtEl>
                                      </p:cBhvr>
                                      <p:to x="100000" y="60000"/>
                                    </p:animScale>
                                    <p:animScale>
                                      <p:cBhvr>
                                        <p:cTn id="181" dur="166" decel="50000">
                                          <p:stCondLst>
                                            <p:cond delay="676"/>
                                          </p:stCondLst>
                                        </p:cTn>
                                        <p:tgtEl>
                                          <p:spTgt spid="3">
                                            <p:txEl>
                                              <p:pRg st="9" end="9"/>
                                            </p:txEl>
                                          </p:spTgt>
                                        </p:tgtEl>
                                      </p:cBhvr>
                                      <p:to x="100000" y="100000"/>
                                    </p:animScale>
                                    <p:animScale>
                                      <p:cBhvr>
                                        <p:cTn id="182" dur="26">
                                          <p:stCondLst>
                                            <p:cond delay="1312"/>
                                          </p:stCondLst>
                                        </p:cTn>
                                        <p:tgtEl>
                                          <p:spTgt spid="3">
                                            <p:txEl>
                                              <p:pRg st="9" end="9"/>
                                            </p:txEl>
                                          </p:spTgt>
                                        </p:tgtEl>
                                      </p:cBhvr>
                                      <p:to x="100000" y="80000"/>
                                    </p:animScale>
                                    <p:animScale>
                                      <p:cBhvr>
                                        <p:cTn id="183" dur="166" decel="50000">
                                          <p:stCondLst>
                                            <p:cond delay="1338"/>
                                          </p:stCondLst>
                                        </p:cTn>
                                        <p:tgtEl>
                                          <p:spTgt spid="3">
                                            <p:txEl>
                                              <p:pRg st="9" end="9"/>
                                            </p:txEl>
                                          </p:spTgt>
                                        </p:tgtEl>
                                      </p:cBhvr>
                                      <p:to x="100000" y="100000"/>
                                    </p:animScale>
                                    <p:animScale>
                                      <p:cBhvr>
                                        <p:cTn id="184" dur="26">
                                          <p:stCondLst>
                                            <p:cond delay="1642"/>
                                          </p:stCondLst>
                                        </p:cTn>
                                        <p:tgtEl>
                                          <p:spTgt spid="3">
                                            <p:txEl>
                                              <p:pRg st="9" end="9"/>
                                            </p:txEl>
                                          </p:spTgt>
                                        </p:tgtEl>
                                      </p:cBhvr>
                                      <p:to x="100000" y="90000"/>
                                    </p:animScale>
                                    <p:animScale>
                                      <p:cBhvr>
                                        <p:cTn id="185" dur="166" decel="50000">
                                          <p:stCondLst>
                                            <p:cond delay="1668"/>
                                          </p:stCondLst>
                                        </p:cTn>
                                        <p:tgtEl>
                                          <p:spTgt spid="3">
                                            <p:txEl>
                                              <p:pRg st="9" end="9"/>
                                            </p:txEl>
                                          </p:spTgt>
                                        </p:tgtEl>
                                      </p:cBhvr>
                                      <p:to x="100000" y="100000"/>
                                    </p:animScale>
                                    <p:animScale>
                                      <p:cBhvr>
                                        <p:cTn id="186" dur="26">
                                          <p:stCondLst>
                                            <p:cond delay="1808"/>
                                          </p:stCondLst>
                                        </p:cTn>
                                        <p:tgtEl>
                                          <p:spTgt spid="3">
                                            <p:txEl>
                                              <p:pRg st="9" end="9"/>
                                            </p:txEl>
                                          </p:spTgt>
                                        </p:tgtEl>
                                      </p:cBhvr>
                                      <p:to x="100000" y="95000"/>
                                    </p:animScale>
                                    <p:animScale>
                                      <p:cBhvr>
                                        <p:cTn id="187" dur="166" decel="50000">
                                          <p:stCondLst>
                                            <p:cond delay="1834"/>
                                          </p:stCondLst>
                                        </p:cTn>
                                        <p:tgtEl>
                                          <p:spTgt spid="3">
                                            <p:txEl>
                                              <p:pRg st="9" end="9"/>
                                            </p:txEl>
                                          </p:spTgt>
                                        </p:tgtEl>
                                      </p:cBhvr>
                                      <p:to x="100000" y="100000"/>
                                    </p:animScale>
                                  </p:childTnLst>
                                </p:cTn>
                              </p:par>
                            </p:childTnLst>
                          </p:cTn>
                        </p:par>
                      </p:childTnLst>
                    </p:cTn>
                  </p:par>
                  <p:par>
                    <p:cTn id="188" fill="hold">
                      <p:stCondLst>
                        <p:cond delay="indefinite"/>
                      </p:stCondLst>
                      <p:childTnLst>
                        <p:par>
                          <p:cTn id="189" fill="hold">
                            <p:stCondLst>
                              <p:cond delay="0"/>
                            </p:stCondLst>
                            <p:childTnLst>
                              <p:par>
                                <p:cTn id="190" presetID="26" presetClass="entr" presetSubtype="0" fill="hold" nodeType="clickEffect">
                                  <p:stCondLst>
                                    <p:cond delay="0"/>
                                  </p:stCondLst>
                                  <p:childTnLst>
                                    <p:set>
                                      <p:cBhvr>
                                        <p:cTn id="191" dur="1" fill="hold">
                                          <p:stCondLst>
                                            <p:cond delay="0"/>
                                          </p:stCondLst>
                                        </p:cTn>
                                        <p:tgtEl>
                                          <p:spTgt spid="3">
                                            <p:txEl>
                                              <p:pRg st="10" end="10"/>
                                            </p:txEl>
                                          </p:spTgt>
                                        </p:tgtEl>
                                        <p:attrNameLst>
                                          <p:attrName>style.visibility</p:attrName>
                                        </p:attrNameLst>
                                      </p:cBhvr>
                                      <p:to>
                                        <p:strVal val="visible"/>
                                      </p:to>
                                    </p:set>
                                    <p:animEffect transition="in" filter="wipe(down)">
                                      <p:cBhvr>
                                        <p:cTn id="192" dur="580">
                                          <p:stCondLst>
                                            <p:cond delay="0"/>
                                          </p:stCondLst>
                                        </p:cTn>
                                        <p:tgtEl>
                                          <p:spTgt spid="3">
                                            <p:txEl>
                                              <p:pRg st="10" end="10"/>
                                            </p:txEl>
                                          </p:spTgt>
                                        </p:tgtEl>
                                      </p:cBhvr>
                                    </p:animEffect>
                                    <p:anim calcmode="lin" valueType="num">
                                      <p:cBhvr>
                                        <p:cTn id="193" dur="1822"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194" dur="664"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195" dur="664" tmFilter="0, 0; 0.125,0.2665; 0.25,0.4; 0.375,0.465; 0.5,0.5;  0.625,0.535; 0.75,0.6; 0.875,0.7335; 1,1">
                                          <p:stCondLst>
                                            <p:cond delay="664"/>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196" dur="332" tmFilter="0, 0; 0.125,0.2665; 0.25,0.4; 0.375,0.465; 0.5,0.5;  0.625,0.535; 0.75,0.6; 0.875,0.7335; 1,1">
                                          <p:stCondLst>
                                            <p:cond delay="1324"/>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197" dur="164" tmFilter="0, 0; 0.125,0.2665; 0.25,0.4; 0.375,0.465; 0.5,0.5;  0.625,0.535; 0.75,0.6; 0.875,0.7335; 1,1">
                                          <p:stCondLst>
                                            <p:cond delay="1656"/>
                                          </p:stCondLst>
                                        </p:cTn>
                                        <p:tgtEl>
                                          <p:spTgt spid="3">
                                            <p:txEl>
                                              <p:pRg st="10" end="10"/>
                                            </p:txEl>
                                          </p:spTgt>
                                        </p:tgtEl>
                                        <p:attrNameLst>
                                          <p:attrName>ppt_y</p:attrName>
                                        </p:attrNameLst>
                                      </p:cBhvr>
                                      <p:tavLst>
                                        <p:tav tm="0" fmla="#ppt_y-sin(pi*$)/81">
                                          <p:val>
                                            <p:fltVal val="0"/>
                                          </p:val>
                                        </p:tav>
                                        <p:tav tm="100000">
                                          <p:val>
                                            <p:fltVal val="1"/>
                                          </p:val>
                                        </p:tav>
                                      </p:tavLst>
                                    </p:anim>
                                    <p:animScale>
                                      <p:cBhvr>
                                        <p:cTn id="198" dur="26">
                                          <p:stCondLst>
                                            <p:cond delay="650"/>
                                          </p:stCondLst>
                                        </p:cTn>
                                        <p:tgtEl>
                                          <p:spTgt spid="3">
                                            <p:txEl>
                                              <p:pRg st="10" end="10"/>
                                            </p:txEl>
                                          </p:spTgt>
                                        </p:tgtEl>
                                      </p:cBhvr>
                                      <p:to x="100000" y="60000"/>
                                    </p:animScale>
                                    <p:animScale>
                                      <p:cBhvr>
                                        <p:cTn id="199" dur="166" decel="50000">
                                          <p:stCondLst>
                                            <p:cond delay="676"/>
                                          </p:stCondLst>
                                        </p:cTn>
                                        <p:tgtEl>
                                          <p:spTgt spid="3">
                                            <p:txEl>
                                              <p:pRg st="10" end="10"/>
                                            </p:txEl>
                                          </p:spTgt>
                                        </p:tgtEl>
                                      </p:cBhvr>
                                      <p:to x="100000" y="100000"/>
                                    </p:animScale>
                                    <p:animScale>
                                      <p:cBhvr>
                                        <p:cTn id="200" dur="26">
                                          <p:stCondLst>
                                            <p:cond delay="1312"/>
                                          </p:stCondLst>
                                        </p:cTn>
                                        <p:tgtEl>
                                          <p:spTgt spid="3">
                                            <p:txEl>
                                              <p:pRg st="10" end="10"/>
                                            </p:txEl>
                                          </p:spTgt>
                                        </p:tgtEl>
                                      </p:cBhvr>
                                      <p:to x="100000" y="80000"/>
                                    </p:animScale>
                                    <p:animScale>
                                      <p:cBhvr>
                                        <p:cTn id="201" dur="166" decel="50000">
                                          <p:stCondLst>
                                            <p:cond delay="1338"/>
                                          </p:stCondLst>
                                        </p:cTn>
                                        <p:tgtEl>
                                          <p:spTgt spid="3">
                                            <p:txEl>
                                              <p:pRg st="10" end="10"/>
                                            </p:txEl>
                                          </p:spTgt>
                                        </p:tgtEl>
                                      </p:cBhvr>
                                      <p:to x="100000" y="100000"/>
                                    </p:animScale>
                                    <p:animScale>
                                      <p:cBhvr>
                                        <p:cTn id="202" dur="26">
                                          <p:stCondLst>
                                            <p:cond delay="1642"/>
                                          </p:stCondLst>
                                        </p:cTn>
                                        <p:tgtEl>
                                          <p:spTgt spid="3">
                                            <p:txEl>
                                              <p:pRg st="10" end="10"/>
                                            </p:txEl>
                                          </p:spTgt>
                                        </p:tgtEl>
                                      </p:cBhvr>
                                      <p:to x="100000" y="90000"/>
                                    </p:animScale>
                                    <p:animScale>
                                      <p:cBhvr>
                                        <p:cTn id="203" dur="166" decel="50000">
                                          <p:stCondLst>
                                            <p:cond delay="1668"/>
                                          </p:stCondLst>
                                        </p:cTn>
                                        <p:tgtEl>
                                          <p:spTgt spid="3">
                                            <p:txEl>
                                              <p:pRg st="10" end="10"/>
                                            </p:txEl>
                                          </p:spTgt>
                                        </p:tgtEl>
                                      </p:cBhvr>
                                      <p:to x="100000" y="100000"/>
                                    </p:animScale>
                                    <p:animScale>
                                      <p:cBhvr>
                                        <p:cTn id="204" dur="26">
                                          <p:stCondLst>
                                            <p:cond delay="1808"/>
                                          </p:stCondLst>
                                        </p:cTn>
                                        <p:tgtEl>
                                          <p:spTgt spid="3">
                                            <p:txEl>
                                              <p:pRg st="10" end="10"/>
                                            </p:txEl>
                                          </p:spTgt>
                                        </p:tgtEl>
                                      </p:cBhvr>
                                      <p:to x="100000" y="95000"/>
                                    </p:animScale>
                                    <p:animScale>
                                      <p:cBhvr>
                                        <p:cTn id="205" dur="166" decel="50000">
                                          <p:stCondLst>
                                            <p:cond delay="1834"/>
                                          </p:stCondLst>
                                        </p:cTn>
                                        <p:tgtEl>
                                          <p:spTgt spid="3">
                                            <p:txEl>
                                              <p:pRg st="10" end="10"/>
                                            </p:txEl>
                                          </p:spTgt>
                                        </p:tgtEl>
                                      </p:cBhvr>
                                      <p:to x="100000" y="100000"/>
                                    </p:animScale>
                                  </p:childTnLst>
                                </p:cTn>
                              </p:par>
                            </p:childTnLst>
                          </p:cTn>
                        </p:par>
                      </p:childTnLst>
                    </p:cTn>
                  </p:par>
                  <p:par>
                    <p:cTn id="206" fill="hold">
                      <p:stCondLst>
                        <p:cond delay="indefinite"/>
                      </p:stCondLst>
                      <p:childTnLst>
                        <p:par>
                          <p:cTn id="207" fill="hold">
                            <p:stCondLst>
                              <p:cond delay="0"/>
                            </p:stCondLst>
                            <p:childTnLst>
                              <p:par>
                                <p:cTn id="208" presetID="26" presetClass="entr" presetSubtype="0" fill="hold" nodeType="clickEffect">
                                  <p:stCondLst>
                                    <p:cond delay="0"/>
                                  </p:stCondLst>
                                  <p:childTnLst>
                                    <p:set>
                                      <p:cBhvr>
                                        <p:cTn id="209" dur="1" fill="hold">
                                          <p:stCondLst>
                                            <p:cond delay="0"/>
                                          </p:stCondLst>
                                        </p:cTn>
                                        <p:tgtEl>
                                          <p:spTgt spid="3">
                                            <p:txEl>
                                              <p:pRg st="11" end="11"/>
                                            </p:txEl>
                                          </p:spTgt>
                                        </p:tgtEl>
                                        <p:attrNameLst>
                                          <p:attrName>style.visibility</p:attrName>
                                        </p:attrNameLst>
                                      </p:cBhvr>
                                      <p:to>
                                        <p:strVal val="visible"/>
                                      </p:to>
                                    </p:set>
                                    <p:animEffect transition="in" filter="wipe(down)">
                                      <p:cBhvr>
                                        <p:cTn id="210" dur="580">
                                          <p:stCondLst>
                                            <p:cond delay="0"/>
                                          </p:stCondLst>
                                        </p:cTn>
                                        <p:tgtEl>
                                          <p:spTgt spid="3">
                                            <p:txEl>
                                              <p:pRg st="11" end="11"/>
                                            </p:txEl>
                                          </p:spTgt>
                                        </p:tgtEl>
                                      </p:cBhvr>
                                    </p:animEffect>
                                    <p:anim calcmode="lin" valueType="num">
                                      <p:cBhvr>
                                        <p:cTn id="211" dur="1822" tmFilter="0,0; 0.14,0.36; 0.43,0.73; 0.71,0.91; 1.0,1.0">
                                          <p:stCondLst>
                                            <p:cond delay="0"/>
                                          </p:stCondLst>
                                        </p:cTn>
                                        <p:tgtEl>
                                          <p:spTgt spid="3">
                                            <p:txEl>
                                              <p:pRg st="11" end="11"/>
                                            </p:txEl>
                                          </p:spTgt>
                                        </p:tgtEl>
                                        <p:attrNameLst>
                                          <p:attrName>ppt_x</p:attrName>
                                        </p:attrNameLst>
                                      </p:cBhvr>
                                      <p:tavLst>
                                        <p:tav tm="0">
                                          <p:val>
                                            <p:strVal val="#ppt_x-0.25"/>
                                          </p:val>
                                        </p:tav>
                                        <p:tav tm="100000">
                                          <p:val>
                                            <p:strVal val="#ppt_x"/>
                                          </p:val>
                                        </p:tav>
                                      </p:tavLst>
                                    </p:anim>
                                    <p:anim calcmode="lin" valueType="num">
                                      <p:cBhvr>
                                        <p:cTn id="212" dur="664" tmFilter="0.0,0.0; 0.25,0.07; 0.50,0.2; 0.75,0.467; 1.0,1.0">
                                          <p:stCondLst>
                                            <p:cond delay="0"/>
                                          </p:stCondLst>
                                        </p:cTn>
                                        <p:tgtEl>
                                          <p:spTgt spid="3">
                                            <p:txEl>
                                              <p:pRg st="11" end="11"/>
                                            </p:txEl>
                                          </p:spTgt>
                                        </p:tgtEl>
                                        <p:attrNameLst>
                                          <p:attrName>ppt_y</p:attrName>
                                        </p:attrNameLst>
                                      </p:cBhvr>
                                      <p:tavLst>
                                        <p:tav tm="0" fmla="#ppt_y-sin(pi*$)/3">
                                          <p:val>
                                            <p:fltVal val="0.5"/>
                                          </p:val>
                                        </p:tav>
                                        <p:tav tm="100000">
                                          <p:val>
                                            <p:fltVal val="1"/>
                                          </p:val>
                                        </p:tav>
                                      </p:tavLst>
                                    </p:anim>
                                    <p:anim calcmode="lin" valueType="num">
                                      <p:cBhvr>
                                        <p:cTn id="213" dur="664" tmFilter="0, 0; 0.125,0.2665; 0.25,0.4; 0.375,0.465; 0.5,0.5;  0.625,0.535; 0.75,0.6; 0.875,0.7335; 1,1">
                                          <p:stCondLst>
                                            <p:cond delay="664"/>
                                          </p:stCondLst>
                                        </p:cTn>
                                        <p:tgtEl>
                                          <p:spTgt spid="3">
                                            <p:txEl>
                                              <p:pRg st="11" end="11"/>
                                            </p:txEl>
                                          </p:spTgt>
                                        </p:tgtEl>
                                        <p:attrNameLst>
                                          <p:attrName>ppt_y</p:attrName>
                                        </p:attrNameLst>
                                      </p:cBhvr>
                                      <p:tavLst>
                                        <p:tav tm="0" fmla="#ppt_y-sin(pi*$)/9">
                                          <p:val>
                                            <p:fltVal val="0"/>
                                          </p:val>
                                        </p:tav>
                                        <p:tav tm="100000">
                                          <p:val>
                                            <p:fltVal val="1"/>
                                          </p:val>
                                        </p:tav>
                                      </p:tavLst>
                                    </p:anim>
                                    <p:anim calcmode="lin" valueType="num">
                                      <p:cBhvr>
                                        <p:cTn id="214" dur="332" tmFilter="0, 0; 0.125,0.2665; 0.25,0.4; 0.375,0.465; 0.5,0.5;  0.625,0.535; 0.75,0.6; 0.875,0.7335; 1,1">
                                          <p:stCondLst>
                                            <p:cond delay="1324"/>
                                          </p:stCondLst>
                                        </p:cTn>
                                        <p:tgtEl>
                                          <p:spTgt spid="3">
                                            <p:txEl>
                                              <p:pRg st="11" end="11"/>
                                            </p:txEl>
                                          </p:spTgt>
                                        </p:tgtEl>
                                        <p:attrNameLst>
                                          <p:attrName>ppt_y</p:attrName>
                                        </p:attrNameLst>
                                      </p:cBhvr>
                                      <p:tavLst>
                                        <p:tav tm="0" fmla="#ppt_y-sin(pi*$)/27">
                                          <p:val>
                                            <p:fltVal val="0"/>
                                          </p:val>
                                        </p:tav>
                                        <p:tav tm="100000">
                                          <p:val>
                                            <p:fltVal val="1"/>
                                          </p:val>
                                        </p:tav>
                                      </p:tavLst>
                                    </p:anim>
                                    <p:anim calcmode="lin" valueType="num">
                                      <p:cBhvr>
                                        <p:cTn id="215" dur="164" tmFilter="0, 0; 0.125,0.2665; 0.25,0.4; 0.375,0.465; 0.5,0.5;  0.625,0.535; 0.75,0.6; 0.875,0.7335; 1,1">
                                          <p:stCondLst>
                                            <p:cond delay="1656"/>
                                          </p:stCondLst>
                                        </p:cTn>
                                        <p:tgtEl>
                                          <p:spTgt spid="3">
                                            <p:txEl>
                                              <p:pRg st="11" end="11"/>
                                            </p:txEl>
                                          </p:spTgt>
                                        </p:tgtEl>
                                        <p:attrNameLst>
                                          <p:attrName>ppt_y</p:attrName>
                                        </p:attrNameLst>
                                      </p:cBhvr>
                                      <p:tavLst>
                                        <p:tav tm="0" fmla="#ppt_y-sin(pi*$)/81">
                                          <p:val>
                                            <p:fltVal val="0"/>
                                          </p:val>
                                        </p:tav>
                                        <p:tav tm="100000">
                                          <p:val>
                                            <p:fltVal val="1"/>
                                          </p:val>
                                        </p:tav>
                                      </p:tavLst>
                                    </p:anim>
                                    <p:animScale>
                                      <p:cBhvr>
                                        <p:cTn id="216" dur="26">
                                          <p:stCondLst>
                                            <p:cond delay="650"/>
                                          </p:stCondLst>
                                        </p:cTn>
                                        <p:tgtEl>
                                          <p:spTgt spid="3">
                                            <p:txEl>
                                              <p:pRg st="11" end="11"/>
                                            </p:txEl>
                                          </p:spTgt>
                                        </p:tgtEl>
                                      </p:cBhvr>
                                      <p:to x="100000" y="60000"/>
                                    </p:animScale>
                                    <p:animScale>
                                      <p:cBhvr>
                                        <p:cTn id="217" dur="166" decel="50000">
                                          <p:stCondLst>
                                            <p:cond delay="676"/>
                                          </p:stCondLst>
                                        </p:cTn>
                                        <p:tgtEl>
                                          <p:spTgt spid="3">
                                            <p:txEl>
                                              <p:pRg st="11" end="11"/>
                                            </p:txEl>
                                          </p:spTgt>
                                        </p:tgtEl>
                                      </p:cBhvr>
                                      <p:to x="100000" y="100000"/>
                                    </p:animScale>
                                    <p:animScale>
                                      <p:cBhvr>
                                        <p:cTn id="218" dur="26">
                                          <p:stCondLst>
                                            <p:cond delay="1312"/>
                                          </p:stCondLst>
                                        </p:cTn>
                                        <p:tgtEl>
                                          <p:spTgt spid="3">
                                            <p:txEl>
                                              <p:pRg st="11" end="11"/>
                                            </p:txEl>
                                          </p:spTgt>
                                        </p:tgtEl>
                                      </p:cBhvr>
                                      <p:to x="100000" y="80000"/>
                                    </p:animScale>
                                    <p:animScale>
                                      <p:cBhvr>
                                        <p:cTn id="219" dur="166" decel="50000">
                                          <p:stCondLst>
                                            <p:cond delay="1338"/>
                                          </p:stCondLst>
                                        </p:cTn>
                                        <p:tgtEl>
                                          <p:spTgt spid="3">
                                            <p:txEl>
                                              <p:pRg st="11" end="11"/>
                                            </p:txEl>
                                          </p:spTgt>
                                        </p:tgtEl>
                                      </p:cBhvr>
                                      <p:to x="100000" y="100000"/>
                                    </p:animScale>
                                    <p:animScale>
                                      <p:cBhvr>
                                        <p:cTn id="220" dur="26">
                                          <p:stCondLst>
                                            <p:cond delay="1642"/>
                                          </p:stCondLst>
                                        </p:cTn>
                                        <p:tgtEl>
                                          <p:spTgt spid="3">
                                            <p:txEl>
                                              <p:pRg st="11" end="11"/>
                                            </p:txEl>
                                          </p:spTgt>
                                        </p:tgtEl>
                                      </p:cBhvr>
                                      <p:to x="100000" y="90000"/>
                                    </p:animScale>
                                    <p:animScale>
                                      <p:cBhvr>
                                        <p:cTn id="221" dur="166" decel="50000">
                                          <p:stCondLst>
                                            <p:cond delay="1668"/>
                                          </p:stCondLst>
                                        </p:cTn>
                                        <p:tgtEl>
                                          <p:spTgt spid="3">
                                            <p:txEl>
                                              <p:pRg st="11" end="11"/>
                                            </p:txEl>
                                          </p:spTgt>
                                        </p:tgtEl>
                                      </p:cBhvr>
                                      <p:to x="100000" y="100000"/>
                                    </p:animScale>
                                    <p:animScale>
                                      <p:cBhvr>
                                        <p:cTn id="222" dur="26">
                                          <p:stCondLst>
                                            <p:cond delay="1808"/>
                                          </p:stCondLst>
                                        </p:cTn>
                                        <p:tgtEl>
                                          <p:spTgt spid="3">
                                            <p:txEl>
                                              <p:pRg st="11" end="11"/>
                                            </p:txEl>
                                          </p:spTgt>
                                        </p:tgtEl>
                                      </p:cBhvr>
                                      <p:to x="100000" y="95000"/>
                                    </p:animScale>
                                    <p:animScale>
                                      <p:cBhvr>
                                        <p:cTn id="223" dur="166" decel="50000">
                                          <p:stCondLst>
                                            <p:cond delay="1834"/>
                                          </p:stCondLst>
                                        </p:cTn>
                                        <p:tgtEl>
                                          <p:spTgt spid="3">
                                            <p:txEl>
                                              <p:pRg st="11" end="11"/>
                                            </p:txEl>
                                          </p:spTgt>
                                        </p:tgtEl>
                                      </p:cBhvr>
                                      <p:to x="100000" y="100000"/>
                                    </p:animScale>
                                  </p:childTnLst>
                                </p:cTn>
                              </p:par>
                            </p:childTnLst>
                          </p:cTn>
                        </p:par>
                      </p:childTnLst>
                    </p:cTn>
                  </p:par>
                  <p:par>
                    <p:cTn id="224" fill="hold">
                      <p:stCondLst>
                        <p:cond delay="indefinite"/>
                      </p:stCondLst>
                      <p:childTnLst>
                        <p:par>
                          <p:cTn id="225" fill="hold">
                            <p:stCondLst>
                              <p:cond delay="0"/>
                            </p:stCondLst>
                            <p:childTnLst>
                              <p:par>
                                <p:cTn id="226" presetID="26" presetClass="entr" presetSubtype="0" fill="hold" nodeType="clickEffect">
                                  <p:stCondLst>
                                    <p:cond delay="0"/>
                                  </p:stCondLst>
                                  <p:childTnLst>
                                    <p:set>
                                      <p:cBhvr>
                                        <p:cTn id="227" dur="1" fill="hold">
                                          <p:stCondLst>
                                            <p:cond delay="0"/>
                                          </p:stCondLst>
                                        </p:cTn>
                                        <p:tgtEl>
                                          <p:spTgt spid="3">
                                            <p:txEl>
                                              <p:pRg st="12" end="12"/>
                                            </p:txEl>
                                          </p:spTgt>
                                        </p:tgtEl>
                                        <p:attrNameLst>
                                          <p:attrName>style.visibility</p:attrName>
                                        </p:attrNameLst>
                                      </p:cBhvr>
                                      <p:to>
                                        <p:strVal val="visible"/>
                                      </p:to>
                                    </p:set>
                                    <p:animEffect transition="in" filter="wipe(down)">
                                      <p:cBhvr>
                                        <p:cTn id="228" dur="580">
                                          <p:stCondLst>
                                            <p:cond delay="0"/>
                                          </p:stCondLst>
                                        </p:cTn>
                                        <p:tgtEl>
                                          <p:spTgt spid="3">
                                            <p:txEl>
                                              <p:pRg st="12" end="12"/>
                                            </p:txEl>
                                          </p:spTgt>
                                        </p:tgtEl>
                                      </p:cBhvr>
                                    </p:animEffect>
                                    <p:anim calcmode="lin" valueType="num">
                                      <p:cBhvr>
                                        <p:cTn id="229" dur="1822" tmFilter="0,0; 0.14,0.36; 0.43,0.73; 0.71,0.91; 1.0,1.0">
                                          <p:stCondLst>
                                            <p:cond delay="0"/>
                                          </p:stCondLst>
                                        </p:cTn>
                                        <p:tgtEl>
                                          <p:spTgt spid="3">
                                            <p:txEl>
                                              <p:pRg st="12" end="12"/>
                                            </p:txEl>
                                          </p:spTgt>
                                        </p:tgtEl>
                                        <p:attrNameLst>
                                          <p:attrName>ppt_x</p:attrName>
                                        </p:attrNameLst>
                                      </p:cBhvr>
                                      <p:tavLst>
                                        <p:tav tm="0">
                                          <p:val>
                                            <p:strVal val="#ppt_x-0.25"/>
                                          </p:val>
                                        </p:tav>
                                        <p:tav tm="100000">
                                          <p:val>
                                            <p:strVal val="#ppt_x"/>
                                          </p:val>
                                        </p:tav>
                                      </p:tavLst>
                                    </p:anim>
                                    <p:anim calcmode="lin" valueType="num">
                                      <p:cBhvr>
                                        <p:cTn id="230" dur="664" tmFilter="0.0,0.0; 0.25,0.07; 0.50,0.2; 0.75,0.467; 1.0,1.0">
                                          <p:stCondLst>
                                            <p:cond delay="0"/>
                                          </p:stCondLst>
                                        </p:cTn>
                                        <p:tgtEl>
                                          <p:spTgt spid="3">
                                            <p:txEl>
                                              <p:pRg st="12" end="12"/>
                                            </p:txEl>
                                          </p:spTgt>
                                        </p:tgtEl>
                                        <p:attrNameLst>
                                          <p:attrName>ppt_y</p:attrName>
                                        </p:attrNameLst>
                                      </p:cBhvr>
                                      <p:tavLst>
                                        <p:tav tm="0" fmla="#ppt_y-sin(pi*$)/3">
                                          <p:val>
                                            <p:fltVal val="0.5"/>
                                          </p:val>
                                        </p:tav>
                                        <p:tav tm="100000">
                                          <p:val>
                                            <p:fltVal val="1"/>
                                          </p:val>
                                        </p:tav>
                                      </p:tavLst>
                                    </p:anim>
                                    <p:anim calcmode="lin" valueType="num">
                                      <p:cBhvr>
                                        <p:cTn id="231" dur="664" tmFilter="0, 0; 0.125,0.2665; 0.25,0.4; 0.375,0.465; 0.5,0.5;  0.625,0.535; 0.75,0.6; 0.875,0.7335; 1,1">
                                          <p:stCondLst>
                                            <p:cond delay="664"/>
                                          </p:stCondLst>
                                        </p:cTn>
                                        <p:tgtEl>
                                          <p:spTgt spid="3">
                                            <p:txEl>
                                              <p:pRg st="12" end="12"/>
                                            </p:txEl>
                                          </p:spTgt>
                                        </p:tgtEl>
                                        <p:attrNameLst>
                                          <p:attrName>ppt_y</p:attrName>
                                        </p:attrNameLst>
                                      </p:cBhvr>
                                      <p:tavLst>
                                        <p:tav tm="0" fmla="#ppt_y-sin(pi*$)/9">
                                          <p:val>
                                            <p:fltVal val="0"/>
                                          </p:val>
                                        </p:tav>
                                        <p:tav tm="100000">
                                          <p:val>
                                            <p:fltVal val="1"/>
                                          </p:val>
                                        </p:tav>
                                      </p:tavLst>
                                    </p:anim>
                                    <p:anim calcmode="lin" valueType="num">
                                      <p:cBhvr>
                                        <p:cTn id="232" dur="332" tmFilter="0, 0; 0.125,0.2665; 0.25,0.4; 0.375,0.465; 0.5,0.5;  0.625,0.535; 0.75,0.6; 0.875,0.7335; 1,1">
                                          <p:stCondLst>
                                            <p:cond delay="1324"/>
                                          </p:stCondLst>
                                        </p:cTn>
                                        <p:tgtEl>
                                          <p:spTgt spid="3">
                                            <p:txEl>
                                              <p:pRg st="12" end="12"/>
                                            </p:txEl>
                                          </p:spTgt>
                                        </p:tgtEl>
                                        <p:attrNameLst>
                                          <p:attrName>ppt_y</p:attrName>
                                        </p:attrNameLst>
                                      </p:cBhvr>
                                      <p:tavLst>
                                        <p:tav tm="0" fmla="#ppt_y-sin(pi*$)/27">
                                          <p:val>
                                            <p:fltVal val="0"/>
                                          </p:val>
                                        </p:tav>
                                        <p:tav tm="100000">
                                          <p:val>
                                            <p:fltVal val="1"/>
                                          </p:val>
                                        </p:tav>
                                      </p:tavLst>
                                    </p:anim>
                                    <p:anim calcmode="lin" valueType="num">
                                      <p:cBhvr>
                                        <p:cTn id="233" dur="164" tmFilter="0, 0; 0.125,0.2665; 0.25,0.4; 0.375,0.465; 0.5,0.5;  0.625,0.535; 0.75,0.6; 0.875,0.7335; 1,1">
                                          <p:stCondLst>
                                            <p:cond delay="1656"/>
                                          </p:stCondLst>
                                        </p:cTn>
                                        <p:tgtEl>
                                          <p:spTgt spid="3">
                                            <p:txEl>
                                              <p:pRg st="12" end="12"/>
                                            </p:txEl>
                                          </p:spTgt>
                                        </p:tgtEl>
                                        <p:attrNameLst>
                                          <p:attrName>ppt_y</p:attrName>
                                        </p:attrNameLst>
                                      </p:cBhvr>
                                      <p:tavLst>
                                        <p:tav tm="0" fmla="#ppt_y-sin(pi*$)/81">
                                          <p:val>
                                            <p:fltVal val="0"/>
                                          </p:val>
                                        </p:tav>
                                        <p:tav tm="100000">
                                          <p:val>
                                            <p:fltVal val="1"/>
                                          </p:val>
                                        </p:tav>
                                      </p:tavLst>
                                    </p:anim>
                                    <p:animScale>
                                      <p:cBhvr>
                                        <p:cTn id="234" dur="26">
                                          <p:stCondLst>
                                            <p:cond delay="650"/>
                                          </p:stCondLst>
                                        </p:cTn>
                                        <p:tgtEl>
                                          <p:spTgt spid="3">
                                            <p:txEl>
                                              <p:pRg st="12" end="12"/>
                                            </p:txEl>
                                          </p:spTgt>
                                        </p:tgtEl>
                                      </p:cBhvr>
                                      <p:to x="100000" y="60000"/>
                                    </p:animScale>
                                    <p:animScale>
                                      <p:cBhvr>
                                        <p:cTn id="235" dur="166" decel="50000">
                                          <p:stCondLst>
                                            <p:cond delay="676"/>
                                          </p:stCondLst>
                                        </p:cTn>
                                        <p:tgtEl>
                                          <p:spTgt spid="3">
                                            <p:txEl>
                                              <p:pRg st="12" end="12"/>
                                            </p:txEl>
                                          </p:spTgt>
                                        </p:tgtEl>
                                      </p:cBhvr>
                                      <p:to x="100000" y="100000"/>
                                    </p:animScale>
                                    <p:animScale>
                                      <p:cBhvr>
                                        <p:cTn id="236" dur="26">
                                          <p:stCondLst>
                                            <p:cond delay="1312"/>
                                          </p:stCondLst>
                                        </p:cTn>
                                        <p:tgtEl>
                                          <p:spTgt spid="3">
                                            <p:txEl>
                                              <p:pRg st="12" end="12"/>
                                            </p:txEl>
                                          </p:spTgt>
                                        </p:tgtEl>
                                      </p:cBhvr>
                                      <p:to x="100000" y="80000"/>
                                    </p:animScale>
                                    <p:animScale>
                                      <p:cBhvr>
                                        <p:cTn id="237" dur="166" decel="50000">
                                          <p:stCondLst>
                                            <p:cond delay="1338"/>
                                          </p:stCondLst>
                                        </p:cTn>
                                        <p:tgtEl>
                                          <p:spTgt spid="3">
                                            <p:txEl>
                                              <p:pRg st="12" end="12"/>
                                            </p:txEl>
                                          </p:spTgt>
                                        </p:tgtEl>
                                      </p:cBhvr>
                                      <p:to x="100000" y="100000"/>
                                    </p:animScale>
                                    <p:animScale>
                                      <p:cBhvr>
                                        <p:cTn id="238" dur="26">
                                          <p:stCondLst>
                                            <p:cond delay="1642"/>
                                          </p:stCondLst>
                                        </p:cTn>
                                        <p:tgtEl>
                                          <p:spTgt spid="3">
                                            <p:txEl>
                                              <p:pRg st="12" end="12"/>
                                            </p:txEl>
                                          </p:spTgt>
                                        </p:tgtEl>
                                      </p:cBhvr>
                                      <p:to x="100000" y="90000"/>
                                    </p:animScale>
                                    <p:animScale>
                                      <p:cBhvr>
                                        <p:cTn id="239" dur="166" decel="50000">
                                          <p:stCondLst>
                                            <p:cond delay="1668"/>
                                          </p:stCondLst>
                                        </p:cTn>
                                        <p:tgtEl>
                                          <p:spTgt spid="3">
                                            <p:txEl>
                                              <p:pRg st="12" end="12"/>
                                            </p:txEl>
                                          </p:spTgt>
                                        </p:tgtEl>
                                      </p:cBhvr>
                                      <p:to x="100000" y="100000"/>
                                    </p:animScale>
                                    <p:animScale>
                                      <p:cBhvr>
                                        <p:cTn id="240" dur="26">
                                          <p:stCondLst>
                                            <p:cond delay="1808"/>
                                          </p:stCondLst>
                                        </p:cTn>
                                        <p:tgtEl>
                                          <p:spTgt spid="3">
                                            <p:txEl>
                                              <p:pRg st="12" end="12"/>
                                            </p:txEl>
                                          </p:spTgt>
                                        </p:tgtEl>
                                      </p:cBhvr>
                                      <p:to x="100000" y="95000"/>
                                    </p:animScale>
                                    <p:animScale>
                                      <p:cBhvr>
                                        <p:cTn id="241" dur="166" decel="50000">
                                          <p:stCondLst>
                                            <p:cond delay="1834"/>
                                          </p:stCondLst>
                                        </p:cTn>
                                        <p:tgtEl>
                                          <p:spTgt spid="3">
                                            <p:txEl>
                                              <p:pRg st="12" end="1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685800"/>
          </a:xfrm>
        </p:spPr>
        <p:txBody>
          <a:bodyPr>
            <a:normAutofit fontScale="90000"/>
          </a:bodyPr>
          <a:lstStyle/>
          <a:p>
            <a:r>
              <a:rPr lang="en-US" sz="4800" dirty="0" smtClean="0">
                <a:latin typeface="Times New Roman" pitchFamily="18" charset="0"/>
                <a:cs typeface="Times New Roman" pitchFamily="18" charset="0"/>
              </a:rPr>
              <a:t>Code of criminal pocedure,1898</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76200" y="914400"/>
            <a:ext cx="8991600" cy="5791200"/>
          </a:xfrm>
        </p:spPr>
        <p:txBody>
          <a:bodyPr>
            <a:normAutofit fontScale="92500" lnSpcReduction="20000"/>
          </a:bodyPr>
          <a:lstStyle/>
          <a:p>
            <a:pPr marL="457200" indent="-457200" algn="l">
              <a:buFont typeface="Wingdings" pitchFamily="2" charset="2"/>
              <a:buChar char="q"/>
            </a:pPr>
            <a:r>
              <a:rPr lang="en-US" sz="3200" dirty="0" smtClean="0">
                <a:solidFill>
                  <a:srgbClr val="FFC000"/>
                </a:solidFill>
              </a:rPr>
              <a:t>Session courts”</a:t>
            </a:r>
          </a:p>
          <a:p>
            <a:pPr marL="457200" indent="-457200" algn="l">
              <a:buFont typeface="Wingdings" pitchFamily="2" charset="2"/>
              <a:buChar char="q"/>
            </a:pPr>
            <a:r>
              <a:rPr lang="en-US" sz="3200" dirty="0" smtClean="0"/>
              <a:t>District </a:t>
            </a:r>
            <a:r>
              <a:rPr lang="en-US" sz="3200" dirty="0"/>
              <a:t>courts exist in every district of each province, with civil and criminal jurisdiction. </a:t>
            </a:r>
            <a:endParaRPr lang="en-US" sz="3200" dirty="0" smtClean="0"/>
          </a:p>
          <a:p>
            <a:pPr marL="457200" indent="-457200" algn="l">
              <a:buFont typeface="Wingdings" pitchFamily="2" charset="2"/>
              <a:buChar char="q"/>
            </a:pPr>
            <a:r>
              <a:rPr lang="en-US" sz="3200" dirty="0" smtClean="0"/>
              <a:t>In </a:t>
            </a:r>
            <a:r>
              <a:rPr lang="en-US" sz="3200" dirty="0"/>
              <a:t>each District Headquarters, there are numerous Additional District &amp; Session Judges who usually preside the courts</a:t>
            </a:r>
            <a:r>
              <a:rPr lang="en-US" sz="3200" dirty="0" smtClean="0"/>
              <a:t>.</a:t>
            </a:r>
          </a:p>
          <a:p>
            <a:pPr marL="457200" indent="-457200" algn="l">
              <a:buFont typeface="Wingdings" pitchFamily="2" charset="2"/>
              <a:buChar char="q"/>
            </a:pPr>
            <a:r>
              <a:rPr lang="en-US" sz="3200" dirty="0" smtClean="0"/>
              <a:t> </a:t>
            </a:r>
            <a:r>
              <a:rPr lang="en-US" sz="3200" dirty="0"/>
              <a:t>District &amp; sessions Judge has executive and judicial power all over the district under his jurisdiction. </a:t>
            </a:r>
            <a:endParaRPr lang="en-US" sz="3200" dirty="0" smtClean="0"/>
          </a:p>
          <a:p>
            <a:pPr marL="457200" indent="-457200" algn="l">
              <a:buFont typeface="Wingdings" pitchFamily="2" charset="2"/>
              <a:buChar char="q"/>
            </a:pPr>
            <a:r>
              <a:rPr lang="en-US" sz="3200" dirty="0" smtClean="0"/>
              <a:t>Session </a:t>
            </a:r>
            <a:r>
              <a:rPr lang="en-US" sz="3200" dirty="0"/>
              <a:t>court is also a trial court for heinous offences such as Murder, Rape (</a:t>
            </a:r>
            <a:r>
              <a:rPr lang="en-US" sz="3200" dirty="0" err="1"/>
              <a:t>Zina</a:t>
            </a:r>
            <a:r>
              <a:rPr lang="en-US" sz="3200" dirty="0"/>
              <a:t>), </a:t>
            </a:r>
            <a:r>
              <a:rPr lang="en-US" sz="3200" dirty="0" err="1"/>
              <a:t>Haraba</a:t>
            </a:r>
            <a:r>
              <a:rPr lang="en-US" sz="3200" dirty="0"/>
              <a:t> offences (armed robbery where specific amount of gold and cash is involved, it is also appellate court for summary conviction offences and civil suits of lesser value.</a:t>
            </a:r>
            <a:endParaRPr lang="en-US" sz="3200" dirty="0" smtClean="0">
              <a:solidFill>
                <a:srgbClr val="FFC000"/>
              </a:solidFill>
            </a:endParaRPr>
          </a:p>
        </p:txBody>
      </p:sp>
    </p:spTree>
    <p:extLst>
      <p:ext uri="{BB962C8B-B14F-4D97-AF65-F5344CB8AC3E}">
        <p14:creationId xmlns:p14="http://schemas.microsoft.com/office/powerpoint/2010/main" val="202856642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nodeType="clickEffect">
                                  <p:stCondLst>
                                    <p:cond delay="0"/>
                                  </p:stCondLst>
                                  <p:childTnLst>
                                    <p:set>
                                      <p:cBhvr>
                                        <p:cTn id="65" dur="1" fill="hold">
                                          <p:stCondLst>
                                            <p:cond delay="0"/>
                                          </p:stCondLst>
                                        </p:cTn>
                                        <p:tgtEl>
                                          <p:spTgt spid="3">
                                            <p:txEl>
                                              <p:pRg st="3" end="3"/>
                                            </p:txEl>
                                          </p:spTgt>
                                        </p:tgtEl>
                                        <p:attrNameLst>
                                          <p:attrName>style.visibility</p:attrName>
                                        </p:attrNameLst>
                                      </p:cBhvr>
                                      <p:to>
                                        <p:strVal val="visible"/>
                                      </p:to>
                                    </p:set>
                                    <p:animEffect transition="in" filter="wipe(down)">
                                      <p:cBhvr>
                                        <p:cTn id="66" dur="580">
                                          <p:stCondLst>
                                            <p:cond delay="0"/>
                                          </p:stCondLst>
                                        </p:cTn>
                                        <p:tgtEl>
                                          <p:spTgt spid="3">
                                            <p:txEl>
                                              <p:pRg st="3" end="3"/>
                                            </p:txEl>
                                          </p:spTgt>
                                        </p:tgtEl>
                                      </p:cBhvr>
                                    </p:animEffect>
                                    <p:anim calcmode="lin" valueType="num">
                                      <p:cBhvr>
                                        <p:cTn id="6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3">
                                            <p:txEl>
                                              <p:pRg st="3" end="3"/>
                                            </p:txEl>
                                          </p:spTgt>
                                        </p:tgtEl>
                                      </p:cBhvr>
                                      <p:to x="100000" y="60000"/>
                                    </p:animScale>
                                    <p:animScale>
                                      <p:cBhvr>
                                        <p:cTn id="73" dur="166" decel="50000">
                                          <p:stCondLst>
                                            <p:cond delay="676"/>
                                          </p:stCondLst>
                                        </p:cTn>
                                        <p:tgtEl>
                                          <p:spTgt spid="3">
                                            <p:txEl>
                                              <p:pRg st="3" end="3"/>
                                            </p:txEl>
                                          </p:spTgt>
                                        </p:tgtEl>
                                      </p:cBhvr>
                                      <p:to x="100000" y="100000"/>
                                    </p:animScale>
                                    <p:animScale>
                                      <p:cBhvr>
                                        <p:cTn id="74" dur="26">
                                          <p:stCondLst>
                                            <p:cond delay="1312"/>
                                          </p:stCondLst>
                                        </p:cTn>
                                        <p:tgtEl>
                                          <p:spTgt spid="3">
                                            <p:txEl>
                                              <p:pRg st="3" end="3"/>
                                            </p:txEl>
                                          </p:spTgt>
                                        </p:tgtEl>
                                      </p:cBhvr>
                                      <p:to x="100000" y="80000"/>
                                    </p:animScale>
                                    <p:animScale>
                                      <p:cBhvr>
                                        <p:cTn id="75" dur="166" decel="50000">
                                          <p:stCondLst>
                                            <p:cond delay="1338"/>
                                          </p:stCondLst>
                                        </p:cTn>
                                        <p:tgtEl>
                                          <p:spTgt spid="3">
                                            <p:txEl>
                                              <p:pRg st="3" end="3"/>
                                            </p:txEl>
                                          </p:spTgt>
                                        </p:tgtEl>
                                      </p:cBhvr>
                                      <p:to x="100000" y="100000"/>
                                    </p:animScale>
                                    <p:animScale>
                                      <p:cBhvr>
                                        <p:cTn id="76" dur="26">
                                          <p:stCondLst>
                                            <p:cond delay="1642"/>
                                          </p:stCondLst>
                                        </p:cTn>
                                        <p:tgtEl>
                                          <p:spTgt spid="3">
                                            <p:txEl>
                                              <p:pRg st="3" end="3"/>
                                            </p:txEl>
                                          </p:spTgt>
                                        </p:tgtEl>
                                      </p:cBhvr>
                                      <p:to x="100000" y="90000"/>
                                    </p:animScale>
                                    <p:animScale>
                                      <p:cBhvr>
                                        <p:cTn id="77" dur="166" decel="50000">
                                          <p:stCondLst>
                                            <p:cond delay="1668"/>
                                          </p:stCondLst>
                                        </p:cTn>
                                        <p:tgtEl>
                                          <p:spTgt spid="3">
                                            <p:txEl>
                                              <p:pRg st="3" end="3"/>
                                            </p:txEl>
                                          </p:spTgt>
                                        </p:tgtEl>
                                      </p:cBhvr>
                                      <p:to x="100000" y="100000"/>
                                    </p:animScale>
                                    <p:animScale>
                                      <p:cBhvr>
                                        <p:cTn id="78" dur="26">
                                          <p:stCondLst>
                                            <p:cond delay="1808"/>
                                          </p:stCondLst>
                                        </p:cTn>
                                        <p:tgtEl>
                                          <p:spTgt spid="3">
                                            <p:txEl>
                                              <p:pRg st="3" end="3"/>
                                            </p:txEl>
                                          </p:spTgt>
                                        </p:tgtEl>
                                      </p:cBhvr>
                                      <p:to x="100000" y="95000"/>
                                    </p:animScale>
                                    <p:animScale>
                                      <p:cBhvr>
                                        <p:cTn id="79" dur="166" decel="50000">
                                          <p:stCondLst>
                                            <p:cond delay="1834"/>
                                          </p:stCondLst>
                                        </p:cTn>
                                        <p:tgtEl>
                                          <p:spTgt spid="3">
                                            <p:txEl>
                                              <p:pRg st="3" end="3"/>
                                            </p:txEl>
                                          </p:spTgt>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nodeType="clickEffect">
                                  <p:stCondLst>
                                    <p:cond delay="0"/>
                                  </p:stCondLst>
                                  <p:childTnLst>
                                    <p:set>
                                      <p:cBhvr>
                                        <p:cTn id="83" dur="1" fill="hold">
                                          <p:stCondLst>
                                            <p:cond delay="0"/>
                                          </p:stCondLst>
                                        </p:cTn>
                                        <p:tgtEl>
                                          <p:spTgt spid="3">
                                            <p:txEl>
                                              <p:pRg st="4" end="4"/>
                                            </p:txEl>
                                          </p:spTgt>
                                        </p:tgtEl>
                                        <p:attrNameLst>
                                          <p:attrName>style.visibility</p:attrName>
                                        </p:attrNameLst>
                                      </p:cBhvr>
                                      <p:to>
                                        <p:strVal val="visible"/>
                                      </p:to>
                                    </p:set>
                                    <p:animEffect transition="in" filter="wipe(down)">
                                      <p:cBhvr>
                                        <p:cTn id="84" dur="580">
                                          <p:stCondLst>
                                            <p:cond delay="0"/>
                                          </p:stCondLst>
                                        </p:cTn>
                                        <p:tgtEl>
                                          <p:spTgt spid="3">
                                            <p:txEl>
                                              <p:pRg st="4" end="4"/>
                                            </p:txEl>
                                          </p:spTgt>
                                        </p:tgtEl>
                                      </p:cBhvr>
                                    </p:animEffect>
                                    <p:anim calcmode="lin" valueType="num">
                                      <p:cBhvr>
                                        <p:cTn id="85"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0" dur="26">
                                          <p:stCondLst>
                                            <p:cond delay="650"/>
                                          </p:stCondLst>
                                        </p:cTn>
                                        <p:tgtEl>
                                          <p:spTgt spid="3">
                                            <p:txEl>
                                              <p:pRg st="4" end="4"/>
                                            </p:txEl>
                                          </p:spTgt>
                                        </p:tgtEl>
                                      </p:cBhvr>
                                      <p:to x="100000" y="60000"/>
                                    </p:animScale>
                                    <p:animScale>
                                      <p:cBhvr>
                                        <p:cTn id="91" dur="166" decel="50000">
                                          <p:stCondLst>
                                            <p:cond delay="676"/>
                                          </p:stCondLst>
                                        </p:cTn>
                                        <p:tgtEl>
                                          <p:spTgt spid="3">
                                            <p:txEl>
                                              <p:pRg st="4" end="4"/>
                                            </p:txEl>
                                          </p:spTgt>
                                        </p:tgtEl>
                                      </p:cBhvr>
                                      <p:to x="100000" y="100000"/>
                                    </p:animScale>
                                    <p:animScale>
                                      <p:cBhvr>
                                        <p:cTn id="92" dur="26">
                                          <p:stCondLst>
                                            <p:cond delay="1312"/>
                                          </p:stCondLst>
                                        </p:cTn>
                                        <p:tgtEl>
                                          <p:spTgt spid="3">
                                            <p:txEl>
                                              <p:pRg st="4" end="4"/>
                                            </p:txEl>
                                          </p:spTgt>
                                        </p:tgtEl>
                                      </p:cBhvr>
                                      <p:to x="100000" y="80000"/>
                                    </p:animScale>
                                    <p:animScale>
                                      <p:cBhvr>
                                        <p:cTn id="93" dur="166" decel="50000">
                                          <p:stCondLst>
                                            <p:cond delay="1338"/>
                                          </p:stCondLst>
                                        </p:cTn>
                                        <p:tgtEl>
                                          <p:spTgt spid="3">
                                            <p:txEl>
                                              <p:pRg st="4" end="4"/>
                                            </p:txEl>
                                          </p:spTgt>
                                        </p:tgtEl>
                                      </p:cBhvr>
                                      <p:to x="100000" y="100000"/>
                                    </p:animScale>
                                    <p:animScale>
                                      <p:cBhvr>
                                        <p:cTn id="94" dur="26">
                                          <p:stCondLst>
                                            <p:cond delay="1642"/>
                                          </p:stCondLst>
                                        </p:cTn>
                                        <p:tgtEl>
                                          <p:spTgt spid="3">
                                            <p:txEl>
                                              <p:pRg st="4" end="4"/>
                                            </p:txEl>
                                          </p:spTgt>
                                        </p:tgtEl>
                                      </p:cBhvr>
                                      <p:to x="100000" y="90000"/>
                                    </p:animScale>
                                    <p:animScale>
                                      <p:cBhvr>
                                        <p:cTn id="95" dur="166" decel="50000">
                                          <p:stCondLst>
                                            <p:cond delay="1668"/>
                                          </p:stCondLst>
                                        </p:cTn>
                                        <p:tgtEl>
                                          <p:spTgt spid="3">
                                            <p:txEl>
                                              <p:pRg st="4" end="4"/>
                                            </p:txEl>
                                          </p:spTgt>
                                        </p:tgtEl>
                                      </p:cBhvr>
                                      <p:to x="100000" y="100000"/>
                                    </p:animScale>
                                    <p:animScale>
                                      <p:cBhvr>
                                        <p:cTn id="96" dur="26">
                                          <p:stCondLst>
                                            <p:cond delay="1808"/>
                                          </p:stCondLst>
                                        </p:cTn>
                                        <p:tgtEl>
                                          <p:spTgt spid="3">
                                            <p:txEl>
                                              <p:pRg st="4" end="4"/>
                                            </p:txEl>
                                          </p:spTgt>
                                        </p:tgtEl>
                                      </p:cBhvr>
                                      <p:to x="100000" y="95000"/>
                                    </p:animScale>
                                    <p:animScale>
                                      <p:cBhvr>
                                        <p:cTn id="97"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685800"/>
          </a:xfrm>
        </p:spPr>
        <p:txBody>
          <a:bodyPr>
            <a:normAutofit fontScale="90000"/>
          </a:bodyPr>
          <a:lstStyle/>
          <a:p>
            <a:r>
              <a:rPr lang="en-US" sz="4800" dirty="0" smtClean="0">
                <a:latin typeface="Times New Roman" pitchFamily="18" charset="0"/>
                <a:cs typeface="Times New Roman" pitchFamily="18" charset="0"/>
              </a:rPr>
              <a:t>Code of criminal pocedure,1898</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76200" y="914400"/>
            <a:ext cx="8991600" cy="5791200"/>
          </a:xfrm>
        </p:spPr>
        <p:txBody>
          <a:bodyPr>
            <a:normAutofit/>
          </a:bodyPr>
          <a:lstStyle/>
          <a:p>
            <a:pPr marL="457200" indent="-457200" algn="l">
              <a:buFont typeface="Wingdings" pitchFamily="2" charset="2"/>
              <a:buChar char="q"/>
            </a:pPr>
            <a:r>
              <a:rPr lang="en-US" sz="3200" dirty="0" smtClean="0">
                <a:solidFill>
                  <a:srgbClr val="FFC000"/>
                </a:solidFill>
              </a:rPr>
              <a:t>Session courts”</a:t>
            </a:r>
          </a:p>
          <a:p>
            <a:pPr marL="457200" indent="-457200" algn="l">
              <a:buFont typeface="Wingdings" pitchFamily="2" charset="2"/>
              <a:buChar char="q"/>
            </a:pPr>
            <a:r>
              <a:rPr lang="en-US" sz="3200" dirty="0" smtClean="0"/>
              <a:t> </a:t>
            </a:r>
            <a:r>
              <a:rPr lang="en-US" sz="3200" dirty="0"/>
              <a:t>Each Town and city now has a court of Additional District &amp; Sessions judge, which possess the equal authority over, under its jurisdiction. </a:t>
            </a:r>
            <a:endParaRPr lang="en-US" sz="3200" dirty="0" smtClean="0"/>
          </a:p>
          <a:p>
            <a:pPr marL="457200" indent="-457200" algn="l">
              <a:buFont typeface="Wingdings" pitchFamily="2" charset="2"/>
              <a:buChar char="q"/>
            </a:pPr>
            <a:r>
              <a:rPr lang="en-US" sz="3200" dirty="0" smtClean="0"/>
              <a:t>When </a:t>
            </a:r>
            <a:r>
              <a:rPr lang="en-US" sz="3200" dirty="0"/>
              <a:t>it is hearing criminal cases it is called session courts and when it is hearing civil cases it becomes District court. </a:t>
            </a:r>
            <a:endParaRPr lang="en-US" sz="3200" dirty="0" smtClean="0"/>
          </a:p>
          <a:p>
            <a:pPr marL="457200" indent="-457200" algn="l">
              <a:buFont typeface="Wingdings" pitchFamily="2" charset="2"/>
              <a:buChar char="q"/>
            </a:pPr>
            <a:r>
              <a:rPr lang="en-US" sz="3200" dirty="0" smtClean="0"/>
              <a:t>Executive </a:t>
            </a:r>
            <a:r>
              <a:rPr lang="en-US" sz="3200" dirty="0"/>
              <a:t>matters are brought before the relevant District &amp; Sessions Judge.</a:t>
            </a:r>
          </a:p>
          <a:p>
            <a:pPr marL="457200" indent="-457200" algn="l">
              <a:buFont typeface="Wingdings" pitchFamily="2" charset="2"/>
              <a:buChar char="q"/>
            </a:pPr>
            <a:endParaRPr lang="en-US" sz="3200" dirty="0" smtClean="0">
              <a:solidFill>
                <a:srgbClr val="FFC000"/>
              </a:solidFill>
            </a:endParaRPr>
          </a:p>
        </p:txBody>
      </p:sp>
    </p:spTree>
    <p:extLst>
      <p:ext uri="{BB962C8B-B14F-4D97-AF65-F5344CB8AC3E}">
        <p14:creationId xmlns:p14="http://schemas.microsoft.com/office/powerpoint/2010/main" val="33885328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nodeType="clickEffect">
                                  <p:stCondLst>
                                    <p:cond delay="0"/>
                                  </p:stCondLst>
                                  <p:childTnLst>
                                    <p:set>
                                      <p:cBhvr>
                                        <p:cTn id="65" dur="1" fill="hold">
                                          <p:stCondLst>
                                            <p:cond delay="0"/>
                                          </p:stCondLst>
                                        </p:cTn>
                                        <p:tgtEl>
                                          <p:spTgt spid="3">
                                            <p:txEl>
                                              <p:pRg st="3" end="3"/>
                                            </p:txEl>
                                          </p:spTgt>
                                        </p:tgtEl>
                                        <p:attrNameLst>
                                          <p:attrName>style.visibility</p:attrName>
                                        </p:attrNameLst>
                                      </p:cBhvr>
                                      <p:to>
                                        <p:strVal val="visible"/>
                                      </p:to>
                                    </p:set>
                                    <p:animEffect transition="in" filter="wipe(down)">
                                      <p:cBhvr>
                                        <p:cTn id="66" dur="580">
                                          <p:stCondLst>
                                            <p:cond delay="0"/>
                                          </p:stCondLst>
                                        </p:cTn>
                                        <p:tgtEl>
                                          <p:spTgt spid="3">
                                            <p:txEl>
                                              <p:pRg st="3" end="3"/>
                                            </p:txEl>
                                          </p:spTgt>
                                        </p:tgtEl>
                                      </p:cBhvr>
                                    </p:animEffect>
                                    <p:anim calcmode="lin" valueType="num">
                                      <p:cBhvr>
                                        <p:cTn id="6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3">
                                            <p:txEl>
                                              <p:pRg st="3" end="3"/>
                                            </p:txEl>
                                          </p:spTgt>
                                        </p:tgtEl>
                                      </p:cBhvr>
                                      <p:to x="100000" y="60000"/>
                                    </p:animScale>
                                    <p:animScale>
                                      <p:cBhvr>
                                        <p:cTn id="73" dur="166" decel="50000">
                                          <p:stCondLst>
                                            <p:cond delay="676"/>
                                          </p:stCondLst>
                                        </p:cTn>
                                        <p:tgtEl>
                                          <p:spTgt spid="3">
                                            <p:txEl>
                                              <p:pRg st="3" end="3"/>
                                            </p:txEl>
                                          </p:spTgt>
                                        </p:tgtEl>
                                      </p:cBhvr>
                                      <p:to x="100000" y="100000"/>
                                    </p:animScale>
                                    <p:animScale>
                                      <p:cBhvr>
                                        <p:cTn id="74" dur="26">
                                          <p:stCondLst>
                                            <p:cond delay="1312"/>
                                          </p:stCondLst>
                                        </p:cTn>
                                        <p:tgtEl>
                                          <p:spTgt spid="3">
                                            <p:txEl>
                                              <p:pRg st="3" end="3"/>
                                            </p:txEl>
                                          </p:spTgt>
                                        </p:tgtEl>
                                      </p:cBhvr>
                                      <p:to x="100000" y="80000"/>
                                    </p:animScale>
                                    <p:animScale>
                                      <p:cBhvr>
                                        <p:cTn id="75" dur="166" decel="50000">
                                          <p:stCondLst>
                                            <p:cond delay="1338"/>
                                          </p:stCondLst>
                                        </p:cTn>
                                        <p:tgtEl>
                                          <p:spTgt spid="3">
                                            <p:txEl>
                                              <p:pRg st="3" end="3"/>
                                            </p:txEl>
                                          </p:spTgt>
                                        </p:tgtEl>
                                      </p:cBhvr>
                                      <p:to x="100000" y="100000"/>
                                    </p:animScale>
                                    <p:animScale>
                                      <p:cBhvr>
                                        <p:cTn id="76" dur="26">
                                          <p:stCondLst>
                                            <p:cond delay="1642"/>
                                          </p:stCondLst>
                                        </p:cTn>
                                        <p:tgtEl>
                                          <p:spTgt spid="3">
                                            <p:txEl>
                                              <p:pRg st="3" end="3"/>
                                            </p:txEl>
                                          </p:spTgt>
                                        </p:tgtEl>
                                      </p:cBhvr>
                                      <p:to x="100000" y="90000"/>
                                    </p:animScale>
                                    <p:animScale>
                                      <p:cBhvr>
                                        <p:cTn id="77" dur="166" decel="50000">
                                          <p:stCondLst>
                                            <p:cond delay="1668"/>
                                          </p:stCondLst>
                                        </p:cTn>
                                        <p:tgtEl>
                                          <p:spTgt spid="3">
                                            <p:txEl>
                                              <p:pRg st="3" end="3"/>
                                            </p:txEl>
                                          </p:spTgt>
                                        </p:tgtEl>
                                      </p:cBhvr>
                                      <p:to x="100000" y="100000"/>
                                    </p:animScale>
                                    <p:animScale>
                                      <p:cBhvr>
                                        <p:cTn id="78" dur="26">
                                          <p:stCondLst>
                                            <p:cond delay="1808"/>
                                          </p:stCondLst>
                                        </p:cTn>
                                        <p:tgtEl>
                                          <p:spTgt spid="3">
                                            <p:txEl>
                                              <p:pRg st="3" end="3"/>
                                            </p:txEl>
                                          </p:spTgt>
                                        </p:tgtEl>
                                      </p:cBhvr>
                                      <p:to x="100000" y="95000"/>
                                    </p:animScale>
                                    <p:animScale>
                                      <p:cBhvr>
                                        <p:cTn id="79"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685800"/>
          </a:xfrm>
        </p:spPr>
        <p:txBody>
          <a:bodyPr>
            <a:normAutofit fontScale="90000"/>
          </a:bodyPr>
          <a:lstStyle/>
          <a:p>
            <a:r>
              <a:rPr lang="en-US" sz="4800" dirty="0" smtClean="0">
                <a:latin typeface="Times New Roman" pitchFamily="18" charset="0"/>
                <a:cs typeface="Times New Roman" pitchFamily="18" charset="0"/>
              </a:rPr>
              <a:t>Code of criminal pocedure,1898</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76200" y="914400"/>
            <a:ext cx="8991600" cy="5791200"/>
          </a:xfrm>
        </p:spPr>
        <p:txBody>
          <a:bodyPr>
            <a:normAutofit fontScale="85000" lnSpcReduction="20000"/>
          </a:bodyPr>
          <a:lstStyle/>
          <a:p>
            <a:pPr marL="457200" indent="-457200" algn="l">
              <a:buFont typeface="Wingdings" pitchFamily="2" charset="2"/>
              <a:buChar char="q"/>
            </a:pPr>
            <a:r>
              <a:rPr lang="en-US" sz="3200" dirty="0" smtClean="0">
                <a:solidFill>
                  <a:srgbClr val="FFC000"/>
                </a:solidFill>
              </a:rPr>
              <a:t>Session courts”</a:t>
            </a:r>
          </a:p>
          <a:p>
            <a:pPr marL="457200" indent="-457200" algn="l">
              <a:buFont typeface="Wingdings" pitchFamily="2" charset="2"/>
              <a:buChar char="Ø"/>
            </a:pPr>
            <a:r>
              <a:rPr lang="en-US" sz="3200" dirty="0" smtClean="0"/>
              <a:t> </a:t>
            </a:r>
            <a:r>
              <a:rPr lang="en-US" sz="3200" b="1" dirty="0"/>
              <a:t>POWERS OF SESSION COURT:</a:t>
            </a:r>
            <a:endParaRPr lang="en-US" sz="3200" dirty="0"/>
          </a:p>
          <a:p>
            <a:pPr marL="457200" lvl="0" indent="-457200" algn="l">
              <a:buFont typeface="Wingdings" pitchFamily="2" charset="2"/>
              <a:buChar char="Ø"/>
            </a:pPr>
            <a:r>
              <a:rPr lang="en-US" sz="3200" b="1" dirty="0"/>
              <a:t>Power to try any case authorized by law under section 28(b)</a:t>
            </a:r>
            <a:endParaRPr lang="en-US" sz="3200" dirty="0"/>
          </a:p>
          <a:p>
            <a:pPr marL="457200" lvl="0" indent="-457200" algn="l">
              <a:buFont typeface="Wingdings" pitchFamily="2" charset="2"/>
              <a:buChar char="Ø"/>
            </a:pPr>
            <a:r>
              <a:rPr lang="en-US" sz="3200" b="1" dirty="0"/>
              <a:t>Power to award sentence under section 31(2)</a:t>
            </a:r>
            <a:endParaRPr lang="en-US" sz="3200" dirty="0"/>
          </a:p>
          <a:p>
            <a:pPr marL="457200" lvl="0" indent="-457200" algn="l">
              <a:buFont typeface="Wingdings" pitchFamily="2" charset="2"/>
              <a:buChar char="Ø"/>
            </a:pPr>
            <a:r>
              <a:rPr lang="en-US" sz="3200" b="1" dirty="0"/>
              <a:t>Power to award death sentence subject to the confirmation of High Court under section 31(2)</a:t>
            </a:r>
            <a:endParaRPr lang="en-US" sz="3200" dirty="0"/>
          </a:p>
          <a:p>
            <a:pPr marL="457200" lvl="0" indent="-457200" algn="l">
              <a:buFont typeface="Wingdings" pitchFamily="2" charset="2"/>
              <a:buChar char="Ø"/>
            </a:pPr>
            <a:r>
              <a:rPr lang="en-US" sz="3200" b="1" dirty="0"/>
              <a:t>Power to set aside sentence awarded by Court of Session</a:t>
            </a:r>
            <a:endParaRPr lang="en-US" sz="3200" dirty="0"/>
          </a:p>
          <a:p>
            <a:pPr marL="457200" lvl="0" indent="-457200" algn="l">
              <a:buFont typeface="Wingdings" pitchFamily="2" charset="2"/>
              <a:buChar char="Ø"/>
            </a:pPr>
            <a:r>
              <a:rPr lang="en-US" sz="3200" b="1" dirty="0"/>
              <a:t>Power to transfer case under section 528</a:t>
            </a:r>
            <a:endParaRPr lang="en-US" sz="3200" dirty="0"/>
          </a:p>
          <a:p>
            <a:pPr marL="457200" lvl="0" indent="-457200" algn="l">
              <a:buFont typeface="Wingdings" pitchFamily="2" charset="2"/>
              <a:buChar char="Ø"/>
            </a:pPr>
            <a:r>
              <a:rPr lang="en-US" sz="3200" b="1" dirty="0"/>
              <a:t>Power of revision under section 439(A)</a:t>
            </a:r>
            <a:endParaRPr lang="en-US" sz="3200" dirty="0"/>
          </a:p>
          <a:p>
            <a:pPr marL="457200" lvl="0" indent="-457200" algn="l">
              <a:buFont typeface="Wingdings" pitchFamily="2" charset="2"/>
              <a:buChar char="Ø"/>
            </a:pPr>
            <a:r>
              <a:rPr lang="en-US" sz="3200" b="1" dirty="0"/>
              <a:t>Administrative powers</a:t>
            </a:r>
            <a:endParaRPr lang="en-US" sz="3200" dirty="0"/>
          </a:p>
          <a:p>
            <a:pPr marL="457200" indent="-457200" algn="l">
              <a:buFont typeface="Wingdings" pitchFamily="2" charset="2"/>
              <a:buChar char="Ø"/>
            </a:pPr>
            <a:r>
              <a:rPr lang="en-US" sz="3200" b="1" dirty="0"/>
              <a:t>Power to try cases of habeas corpus under section 491(IA)</a:t>
            </a:r>
            <a:br>
              <a:rPr lang="en-US" sz="3200" b="1" dirty="0"/>
            </a:br>
            <a:endParaRPr lang="en-US" sz="3200" dirty="0" smtClean="0">
              <a:solidFill>
                <a:srgbClr val="FFC000"/>
              </a:solidFill>
            </a:endParaRPr>
          </a:p>
        </p:txBody>
      </p:sp>
    </p:spTree>
    <p:extLst>
      <p:ext uri="{BB962C8B-B14F-4D97-AF65-F5344CB8AC3E}">
        <p14:creationId xmlns:p14="http://schemas.microsoft.com/office/powerpoint/2010/main" val="323926597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nodeType="clickEffect">
                                  <p:stCondLst>
                                    <p:cond delay="0"/>
                                  </p:stCondLst>
                                  <p:childTnLst>
                                    <p:set>
                                      <p:cBhvr>
                                        <p:cTn id="65" dur="1" fill="hold">
                                          <p:stCondLst>
                                            <p:cond delay="0"/>
                                          </p:stCondLst>
                                        </p:cTn>
                                        <p:tgtEl>
                                          <p:spTgt spid="3">
                                            <p:txEl>
                                              <p:pRg st="3" end="3"/>
                                            </p:txEl>
                                          </p:spTgt>
                                        </p:tgtEl>
                                        <p:attrNameLst>
                                          <p:attrName>style.visibility</p:attrName>
                                        </p:attrNameLst>
                                      </p:cBhvr>
                                      <p:to>
                                        <p:strVal val="visible"/>
                                      </p:to>
                                    </p:set>
                                    <p:animEffect transition="in" filter="wipe(down)">
                                      <p:cBhvr>
                                        <p:cTn id="66" dur="580">
                                          <p:stCondLst>
                                            <p:cond delay="0"/>
                                          </p:stCondLst>
                                        </p:cTn>
                                        <p:tgtEl>
                                          <p:spTgt spid="3">
                                            <p:txEl>
                                              <p:pRg st="3" end="3"/>
                                            </p:txEl>
                                          </p:spTgt>
                                        </p:tgtEl>
                                      </p:cBhvr>
                                    </p:animEffect>
                                    <p:anim calcmode="lin" valueType="num">
                                      <p:cBhvr>
                                        <p:cTn id="6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3">
                                            <p:txEl>
                                              <p:pRg st="3" end="3"/>
                                            </p:txEl>
                                          </p:spTgt>
                                        </p:tgtEl>
                                      </p:cBhvr>
                                      <p:to x="100000" y="60000"/>
                                    </p:animScale>
                                    <p:animScale>
                                      <p:cBhvr>
                                        <p:cTn id="73" dur="166" decel="50000">
                                          <p:stCondLst>
                                            <p:cond delay="676"/>
                                          </p:stCondLst>
                                        </p:cTn>
                                        <p:tgtEl>
                                          <p:spTgt spid="3">
                                            <p:txEl>
                                              <p:pRg st="3" end="3"/>
                                            </p:txEl>
                                          </p:spTgt>
                                        </p:tgtEl>
                                      </p:cBhvr>
                                      <p:to x="100000" y="100000"/>
                                    </p:animScale>
                                    <p:animScale>
                                      <p:cBhvr>
                                        <p:cTn id="74" dur="26">
                                          <p:stCondLst>
                                            <p:cond delay="1312"/>
                                          </p:stCondLst>
                                        </p:cTn>
                                        <p:tgtEl>
                                          <p:spTgt spid="3">
                                            <p:txEl>
                                              <p:pRg st="3" end="3"/>
                                            </p:txEl>
                                          </p:spTgt>
                                        </p:tgtEl>
                                      </p:cBhvr>
                                      <p:to x="100000" y="80000"/>
                                    </p:animScale>
                                    <p:animScale>
                                      <p:cBhvr>
                                        <p:cTn id="75" dur="166" decel="50000">
                                          <p:stCondLst>
                                            <p:cond delay="1338"/>
                                          </p:stCondLst>
                                        </p:cTn>
                                        <p:tgtEl>
                                          <p:spTgt spid="3">
                                            <p:txEl>
                                              <p:pRg st="3" end="3"/>
                                            </p:txEl>
                                          </p:spTgt>
                                        </p:tgtEl>
                                      </p:cBhvr>
                                      <p:to x="100000" y="100000"/>
                                    </p:animScale>
                                    <p:animScale>
                                      <p:cBhvr>
                                        <p:cTn id="76" dur="26">
                                          <p:stCondLst>
                                            <p:cond delay="1642"/>
                                          </p:stCondLst>
                                        </p:cTn>
                                        <p:tgtEl>
                                          <p:spTgt spid="3">
                                            <p:txEl>
                                              <p:pRg st="3" end="3"/>
                                            </p:txEl>
                                          </p:spTgt>
                                        </p:tgtEl>
                                      </p:cBhvr>
                                      <p:to x="100000" y="90000"/>
                                    </p:animScale>
                                    <p:animScale>
                                      <p:cBhvr>
                                        <p:cTn id="77" dur="166" decel="50000">
                                          <p:stCondLst>
                                            <p:cond delay="1668"/>
                                          </p:stCondLst>
                                        </p:cTn>
                                        <p:tgtEl>
                                          <p:spTgt spid="3">
                                            <p:txEl>
                                              <p:pRg st="3" end="3"/>
                                            </p:txEl>
                                          </p:spTgt>
                                        </p:tgtEl>
                                      </p:cBhvr>
                                      <p:to x="100000" y="100000"/>
                                    </p:animScale>
                                    <p:animScale>
                                      <p:cBhvr>
                                        <p:cTn id="78" dur="26">
                                          <p:stCondLst>
                                            <p:cond delay="1808"/>
                                          </p:stCondLst>
                                        </p:cTn>
                                        <p:tgtEl>
                                          <p:spTgt spid="3">
                                            <p:txEl>
                                              <p:pRg st="3" end="3"/>
                                            </p:txEl>
                                          </p:spTgt>
                                        </p:tgtEl>
                                      </p:cBhvr>
                                      <p:to x="100000" y="95000"/>
                                    </p:animScale>
                                    <p:animScale>
                                      <p:cBhvr>
                                        <p:cTn id="79" dur="166" decel="50000">
                                          <p:stCondLst>
                                            <p:cond delay="1834"/>
                                          </p:stCondLst>
                                        </p:cTn>
                                        <p:tgtEl>
                                          <p:spTgt spid="3">
                                            <p:txEl>
                                              <p:pRg st="3" end="3"/>
                                            </p:txEl>
                                          </p:spTgt>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nodeType="clickEffect">
                                  <p:stCondLst>
                                    <p:cond delay="0"/>
                                  </p:stCondLst>
                                  <p:childTnLst>
                                    <p:set>
                                      <p:cBhvr>
                                        <p:cTn id="83" dur="1" fill="hold">
                                          <p:stCondLst>
                                            <p:cond delay="0"/>
                                          </p:stCondLst>
                                        </p:cTn>
                                        <p:tgtEl>
                                          <p:spTgt spid="3">
                                            <p:txEl>
                                              <p:pRg st="4" end="4"/>
                                            </p:txEl>
                                          </p:spTgt>
                                        </p:tgtEl>
                                        <p:attrNameLst>
                                          <p:attrName>style.visibility</p:attrName>
                                        </p:attrNameLst>
                                      </p:cBhvr>
                                      <p:to>
                                        <p:strVal val="visible"/>
                                      </p:to>
                                    </p:set>
                                    <p:animEffect transition="in" filter="wipe(down)">
                                      <p:cBhvr>
                                        <p:cTn id="84" dur="580">
                                          <p:stCondLst>
                                            <p:cond delay="0"/>
                                          </p:stCondLst>
                                        </p:cTn>
                                        <p:tgtEl>
                                          <p:spTgt spid="3">
                                            <p:txEl>
                                              <p:pRg st="4" end="4"/>
                                            </p:txEl>
                                          </p:spTgt>
                                        </p:tgtEl>
                                      </p:cBhvr>
                                    </p:animEffect>
                                    <p:anim calcmode="lin" valueType="num">
                                      <p:cBhvr>
                                        <p:cTn id="85"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0" dur="26">
                                          <p:stCondLst>
                                            <p:cond delay="650"/>
                                          </p:stCondLst>
                                        </p:cTn>
                                        <p:tgtEl>
                                          <p:spTgt spid="3">
                                            <p:txEl>
                                              <p:pRg st="4" end="4"/>
                                            </p:txEl>
                                          </p:spTgt>
                                        </p:tgtEl>
                                      </p:cBhvr>
                                      <p:to x="100000" y="60000"/>
                                    </p:animScale>
                                    <p:animScale>
                                      <p:cBhvr>
                                        <p:cTn id="91" dur="166" decel="50000">
                                          <p:stCondLst>
                                            <p:cond delay="676"/>
                                          </p:stCondLst>
                                        </p:cTn>
                                        <p:tgtEl>
                                          <p:spTgt spid="3">
                                            <p:txEl>
                                              <p:pRg st="4" end="4"/>
                                            </p:txEl>
                                          </p:spTgt>
                                        </p:tgtEl>
                                      </p:cBhvr>
                                      <p:to x="100000" y="100000"/>
                                    </p:animScale>
                                    <p:animScale>
                                      <p:cBhvr>
                                        <p:cTn id="92" dur="26">
                                          <p:stCondLst>
                                            <p:cond delay="1312"/>
                                          </p:stCondLst>
                                        </p:cTn>
                                        <p:tgtEl>
                                          <p:spTgt spid="3">
                                            <p:txEl>
                                              <p:pRg st="4" end="4"/>
                                            </p:txEl>
                                          </p:spTgt>
                                        </p:tgtEl>
                                      </p:cBhvr>
                                      <p:to x="100000" y="80000"/>
                                    </p:animScale>
                                    <p:animScale>
                                      <p:cBhvr>
                                        <p:cTn id="93" dur="166" decel="50000">
                                          <p:stCondLst>
                                            <p:cond delay="1338"/>
                                          </p:stCondLst>
                                        </p:cTn>
                                        <p:tgtEl>
                                          <p:spTgt spid="3">
                                            <p:txEl>
                                              <p:pRg st="4" end="4"/>
                                            </p:txEl>
                                          </p:spTgt>
                                        </p:tgtEl>
                                      </p:cBhvr>
                                      <p:to x="100000" y="100000"/>
                                    </p:animScale>
                                    <p:animScale>
                                      <p:cBhvr>
                                        <p:cTn id="94" dur="26">
                                          <p:stCondLst>
                                            <p:cond delay="1642"/>
                                          </p:stCondLst>
                                        </p:cTn>
                                        <p:tgtEl>
                                          <p:spTgt spid="3">
                                            <p:txEl>
                                              <p:pRg st="4" end="4"/>
                                            </p:txEl>
                                          </p:spTgt>
                                        </p:tgtEl>
                                      </p:cBhvr>
                                      <p:to x="100000" y="90000"/>
                                    </p:animScale>
                                    <p:animScale>
                                      <p:cBhvr>
                                        <p:cTn id="95" dur="166" decel="50000">
                                          <p:stCondLst>
                                            <p:cond delay="1668"/>
                                          </p:stCondLst>
                                        </p:cTn>
                                        <p:tgtEl>
                                          <p:spTgt spid="3">
                                            <p:txEl>
                                              <p:pRg st="4" end="4"/>
                                            </p:txEl>
                                          </p:spTgt>
                                        </p:tgtEl>
                                      </p:cBhvr>
                                      <p:to x="100000" y="100000"/>
                                    </p:animScale>
                                    <p:animScale>
                                      <p:cBhvr>
                                        <p:cTn id="96" dur="26">
                                          <p:stCondLst>
                                            <p:cond delay="1808"/>
                                          </p:stCondLst>
                                        </p:cTn>
                                        <p:tgtEl>
                                          <p:spTgt spid="3">
                                            <p:txEl>
                                              <p:pRg st="4" end="4"/>
                                            </p:txEl>
                                          </p:spTgt>
                                        </p:tgtEl>
                                      </p:cBhvr>
                                      <p:to x="100000" y="95000"/>
                                    </p:animScale>
                                    <p:animScale>
                                      <p:cBhvr>
                                        <p:cTn id="97" dur="166" decel="50000">
                                          <p:stCondLst>
                                            <p:cond delay="1834"/>
                                          </p:stCondLst>
                                        </p:cTn>
                                        <p:tgtEl>
                                          <p:spTgt spid="3">
                                            <p:txEl>
                                              <p:pRg st="4" end="4"/>
                                            </p:txEl>
                                          </p:spTgt>
                                        </p:tgtEl>
                                      </p:cBhvr>
                                      <p:to x="100000" y="100000"/>
                                    </p:animScale>
                                  </p:childTnLst>
                                </p:cTn>
                              </p:par>
                            </p:childTnLst>
                          </p:cTn>
                        </p:par>
                      </p:childTnLst>
                    </p:cTn>
                  </p:par>
                  <p:par>
                    <p:cTn id="98" fill="hold">
                      <p:stCondLst>
                        <p:cond delay="indefinite"/>
                      </p:stCondLst>
                      <p:childTnLst>
                        <p:par>
                          <p:cTn id="99" fill="hold">
                            <p:stCondLst>
                              <p:cond delay="0"/>
                            </p:stCondLst>
                            <p:childTnLst>
                              <p:par>
                                <p:cTn id="100" presetID="26" presetClass="entr" presetSubtype="0" fill="hold" nodeType="clickEffect">
                                  <p:stCondLst>
                                    <p:cond delay="0"/>
                                  </p:stCondLst>
                                  <p:childTnLst>
                                    <p:set>
                                      <p:cBhvr>
                                        <p:cTn id="101" dur="1" fill="hold">
                                          <p:stCondLst>
                                            <p:cond delay="0"/>
                                          </p:stCondLst>
                                        </p:cTn>
                                        <p:tgtEl>
                                          <p:spTgt spid="3">
                                            <p:txEl>
                                              <p:pRg st="5" end="5"/>
                                            </p:txEl>
                                          </p:spTgt>
                                        </p:tgtEl>
                                        <p:attrNameLst>
                                          <p:attrName>style.visibility</p:attrName>
                                        </p:attrNameLst>
                                      </p:cBhvr>
                                      <p:to>
                                        <p:strVal val="visible"/>
                                      </p:to>
                                    </p:set>
                                    <p:animEffect transition="in" filter="wipe(down)">
                                      <p:cBhvr>
                                        <p:cTn id="102" dur="580">
                                          <p:stCondLst>
                                            <p:cond delay="0"/>
                                          </p:stCondLst>
                                        </p:cTn>
                                        <p:tgtEl>
                                          <p:spTgt spid="3">
                                            <p:txEl>
                                              <p:pRg st="5" end="5"/>
                                            </p:txEl>
                                          </p:spTgt>
                                        </p:tgtEl>
                                      </p:cBhvr>
                                    </p:animEffect>
                                    <p:anim calcmode="lin" valueType="num">
                                      <p:cBhvr>
                                        <p:cTn id="103"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04"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5"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6"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7"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8" dur="26">
                                          <p:stCondLst>
                                            <p:cond delay="650"/>
                                          </p:stCondLst>
                                        </p:cTn>
                                        <p:tgtEl>
                                          <p:spTgt spid="3">
                                            <p:txEl>
                                              <p:pRg st="5" end="5"/>
                                            </p:txEl>
                                          </p:spTgt>
                                        </p:tgtEl>
                                      </p:cBhvr>
                                      <p:to x="100000" y="60000"/>
                                    </p:animScale>
                                    <p:animScale>
                                      <p:cBhvr>
                                        <p:cTn id="109" dur="166" decel="50000">
                                          <p:stCondLst>
                                            <p:cond delay="676"/>
                                          </p:stCondLst>
                                        </p:cTn>
                                        <p:tgtEl>
                                          <p:spTgt spid="3">
                                            <p:txEl>
                                              <p:pRg st="5" end="5"/>
                                            </p:txEl>
                                          </p:spTgt>
                                        </p:tgtEl>
                                      </p:cBhvr>
                                      <p:to x="100000" y="100000"/>
                                    </p:animScale>
                                    <p:animScale>
                                      <p:cBhvr>
                                        <p:cTn id="110" dur="26">
                                          <p:stCondLst>
                                            <p:cond delay="1312"/>
                                          </p:stCondLst>
                                        </p:cTn>
                                        <p:tgtEl>
                                          <p:spTgt spid="3">
                                            <p:txEl>
                                              <p:pRg st="5" end="5"/>
                                            </p:txEl>
                                          </p:spTgt>
                                        </p:tgtEl>
                                      </p:cBhvr>
                                      <p:to x="100000" y="80000"/>
                                    </p:animScale>
                                    <p:animScale>
                                      <p:cBhvr>
                                        <p:cTn id="111" dur="166" decel="50000">
                                          <p:stCondLst>
                                            <p:cond delay="1338"/>
                                          </p:stCondLst>
                                        </p:cTn>
                                        <p:tgtEl>
                                          <p:spTgt spid="3">
                                            <p:txEl>
                                              <p:pRg st="5" end="5"/>
                                            </p:txEl>
                                          </p:spTgt>
                                        </p:tgtEl>
                                      </p:cBhvr>
                                      <p:to x="100000" y="100000"/>
                                    </p:animScale>
                                    <p:animScale>
                                      <p:cBhvr>
                                        <p:cTn id="112" dur="26">
                                          <p:stCondLst>
                                            <p:cond delay="1642"/>
                                          </p:stCondLst>
                                        </p:cTn>
                                        <p:tgtEl>
                                          <p:spTgt spid="3">
                                            <p:txEl>
                                              <p:pRg st="5" end="5"/>
                                            </p:txEl>
                                          </p:spTgt>
                                        </p:tgtEl>
                                      </p:cBhvr>
                                      <p:to x="100000" y="90000"/>
                                    </p:animScale>
                                    <p:animScale>
                                      <p:cBhvr>
                                        <p:cTn id="113" dur="166" decel="50000">
                                          <p:stCondLst>
                                            <p:cond delay="1668"/>
                                          </p:stCondLst>
                                        </p:cTn>
                                        <p:tgtEl>
                                          <p:spTgt spid="3">
                                            <p:txEl>
                                              <p:pRg st="5" end="5"/>
                                            </p:txEl>
                                          </p:spTgt>
                                        </p:tgtEl>
                                      </p:cBhvr>
                                      <p:to x="100000" y="100000"/>
                                    </p:animScale>
                                    <p:animScale>
                                      <p:cBhvr>
                                        <p:cTn id="114" dur="26">
                                          <p:stCondLst>
                                            <p:cond delay="1808"/>
                                          </p:stCondLst>
                                        </p:cTn>
                                        <p:tgtEl>
                                          <p:spTgt spid="3">
                                            <p:txEl>
                                              <p:pRg st="5" end="5"/>
                                            </p:txEl>
                                          </p:spTgt>
                                        </p:tgtEl>
                                      </p:cBhvr>
                                      <p:to x="100000" y="95000"/>
                                    </p:animScale>
                                    <p:animScale>
                                      <p:cBhvr>
                                        <p:cTn id="115" dur="166" decel="50000">
                                          <p:stCondLst>
                                            <p:cond delay="1834"/>
                                          </p:stCondLst>
                                        </p:cTn>
                                        <p:tgtEl>
                                          <p:spTgt spid="3">
                                            <p:txEl>
                                              <p:pRg st="5" end="5"/>
                                            </p:txEl>
                                          </p:spTgt>
                                        </p:tgtEl>
                                      </p:cBhvr>
                                      <p:to x="100000" y="100000"/>
                                    </p:animScale>
                                  </p:childTnLst>
                                </p:cTn>
                              </p:par>
                            </p:childTnLst>
                          </p:cTn>
                        </p:par>
                      </p:childTnLst>
                    </p:cTn>
                  </p:par>
                  <p:par>
                    <p:cTn id="116" fill="hold">
                      <p:stCondLst>
                        <p:cond delay="indefinite"/>
                      </p:stCondLst>
                      <p:childTnLst>
                        <p:par>
                          <p:cTn id="117" fill="hold">
                            <p:stCondLst>
                              <p:cond delay="0"/>
                            </p:stCondLst>
                            <p:childTnLst>
                              <p:par>
                                <p:cTn id="118" presetID="26" presetClass="entr" presetSubtype="0" fill="hold" nodeType="clickEffect">
                                  <p:stCondLst>
                                    <p:cond delay="0"/>
                                  </p:stCondLst>
                                  <p:childTnLst>
                                    <p:set>
                                      <p:cBhvr>
                                        <p:cTn id="119" dur="1" fill="hold">
                                          <p:stCondLst>
                                            <p:cond delay="0"/>
                                          </p:stCondLst>
                                        </p:cTn>
                                        <p:tgtEl>
                                          <p:spTgt spid="3">
                                            <p:txEl>
                                              <p:pRg st="6" end="6"/>
                                            </p:txEl>
                                          </p:spTgt>
                                        </p:tgtEl>
                                        <p:attrNameLst>
                                          <p:attrName>style.visibility</p:attrName>
                                        </p:attrNameLst>
                                      </p:cBhvr>
                                      <p:to>
                                        <p:strVal val="visible"/>
                                      </p:to>
                                    </p:set>
                                    <p:animEffect transition="in" filter="wipe(down)">
                                      <p:cBhvr>
                                        <p:cTn id="120" dur="580">
                                          <p:stCondLst>
                                            <p:cond delay="0"/>
                                          </p:stCondLst>
                                        </p:cTn>
                                        <p:tgtEl>
                                          <p:spTgt spid="3">
                                            <p:txEl>
                                              <p:pRg st="6" end="6"/>
                                            </p:txEl>
                                          </p:spTgt>
                                        </p:tgtEl>
                                      </p:cBhvr>
                                    </p:animEffect>
                                    <p:anim calcmode="lin" valueType="num">
                                      <p:cBhvr>
                                        <p:cTn id="121"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22"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23"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24"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5"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26" dur="26">
                                          <p:stCondLst>
                                            <p:cond delay="650"/>
                                          </p:stCondLst>
                                        </p:cTn>
                                        <p:tgtEl>
                                          <p:spTgt spid="3">
                                            <p:txEl>
                                              <p:pRg st="6" end="6"/>
                                            </p:txEl>
                                          </p:spTgt>
                                        </p:tgtEl>
                                      </p:cBhvr>
                                      <p:to x="100000" y="60000"/>
                                    </p:animScale>
                                    <p:animScale>
                                      <p:cBhvr>
                                        <p:cTn id="127" dur="166" decel="50000">
                                          <p:stCondLst>
                                            <p:cond delay="676"/>
                                          </p:stCondLst>
                                        </p:cTn>
                                        <p:tgtEl>
                                          <p:spTgt spid="3">
                                            <p:txEl>
                                              <p:pRg st="6" end="6"/>
                                            </p:txEl>
                                          </p:spTgt>
                                        </p:tgtEl>
                                      </p:cBhvr>
                                      <p:to x="100000" y="100000"/>
                                    </p:animScale>
                                    <p:animScale>
                                      <p:cBhvr>
                                        <p:cTn id="128" dur="26">
                                          <p:stCondLst>
                                            <p:cond delay="1312"/>
                                          </p:stCondLst>
                                        </p:cTn>
                                        <p:tgtEl>
                                          <p:spTgt spid="3">
                                            <p:txEl>
                                              <p:pRg st="6" end="6"/>
                                            </p:txEl>
                                          </p:spTgt>
                                        </p:tgtEl>
                                      </p:cBhvr>
                                      <p:to x="100000" y="80000"/>
                                    </p:animScale>
                                    <p:animScale>
                                      <p:cBhvr>
                                        <p:cTn id="129" dur="166" decel="50000">
                                          <p:stCondLst>
                                            <p:cond delay="1338"/>
                                          </p:stCondLst>
                                        </p:cTn>
                                        <p:tgtEl>
                                          <p:spTgt spid="3">
                                            <p:txEl>
                                              <p:pRg st="6" end="6"/>
                                            </p:txEl>
                                          </p:spTgt>
                                        </p:tgtEl>
                                      </p:cBhvr>
                                      <p:to x="100000" y="100000"/>
                                    </p:animScale>
                                    <p:animScale>
                                      <p:cBhvr>
                                        <p:cTn id="130" dur="26">
                                          <p:stCondLst>
                                            <p:cond delay="1642"/>
                                          </p:stCondLst>
                                        </p:cTn>
                                        <p:tgtEl>
                                          <p:spTgt spid="3">
                                            <p:txEl>
                                              <p:pRg st="6" end="6"/>
                                            </p:txEl>
                                          </p:spTgt>
                                        </p:tgtEl>
                                      </p:cBhvr>
                                      <p:to x="100000" y="90000"/>
                                    </p:animScale>
                                    <p:animScale>
                                      <p:cBhvr>
                                        <p:cTn id="131" dur="166" decel="50000">
                                          <p:stCondLst>
                                            <p:cond delay="1668"/>
                                          </p:stCondLst>
                                        </p:cTn>
                                        <p:tgtEl>
                                          <p:spTgt spid="3">
                                            <p:txEl>
                                              <p:pRg st="6" end="6"/>
                                            </p:txEl>
                                          </p:spTgt>
                                        </p:tgtEl>
                                      </p:cBhvr>
                                      <p:to x="100000" y="100000"/>
                                    </p:animScale>
                                    <p:animScale>
                                      <p:cBhvr>
                                        <p:cTn id="132" dur="26">
                                          <p:stCondLst>
                                            <p:cond delay="1808"/>
                                          </p:stCondLst>
                                        </p:cTn>
                                        <p:tgtEl>
                                          <p:spTgt spid="3">
                                            <p:txEl>
                                              <p:pRg st="6" end="6"/>
                                            </p:txEl>
                                          </p:spTgt>
                                        </p:tgtEl>
                                      </p:cBhvr>
                                      <p:to x="100000" y="95000"/>
                                    </p:animScale>
                                    <p:animScale>
                                      <p:cBhvr>
                                        <p:cTn id="133" dur="166" decel="50000">
                                          <p:stCondLst>
                                            <p:cond delay="1834"/>
                                          </p:stCondLst>
                                        </p:cTn>
                                        <p:tgtEl>
                                          <p:spTgt spid="3">
                                            <p:txEl>
                                              <p:pRg st="6" end="6"/>
                                            </p:txEl>
                                          </p:spTgt>
                                        </p:tgtEl>
                                      </p:cBhvr>
                                      <p:to x="100000" y="100000"/>
                                    </p:animScale>
                                  </p:childTnLst>
                                </p:cTn>
                              </p:par>
                            </p:childTnLst>
                          </p:cTn>
                        </p:par>
                      </p:childTnLst>
                    </p:cTn>
                  </p:par>
                  <p:par>
                    <p:cTn id="134" fill="hold">
                      <p:stCondLst>
                        <p:cond delay="indefinite"/>
                      </p:stCondLst>
                      <p:childTnLst>
                        <p:par>
                          <p:cTn id="135" fill="hold">
                            <p:stCondLst>
                              <p:cond delay="0"/>
                            </p:stCondLst>
                            <p:childTnLst>
                              <p:par>
                                <p:cTn id="136" presetID="26" presetClass="entr" presetSubtype="0" fill="hold" nodeType="clickEffect">
                                  <p:stCondLst>
                                    <p:cond delay="0"/>
                                  </p:stCondLst>
                                  <p:childTnLst>
                                    <p:set>
                                      <p:cBhvr>
                                        <p:cTn id="137" dur="1" fill="hold">
                                          <p:stCondLst>
                                            <p:cond delay="0"/>
                                          </p:stCondLst>
                                        </p:cTn>
                                        <p:tgtEl>
                                          <p:spTgt spid="3">
                                            <p:txEl>
                                              <p:pRg st="7" end="7"/>
                                            </p:txEl>
                                          </p:spTgt>
                                        </p:tgtEl>
                                        <p:attrNameLst>
                                          <p:attrName>style.visibility</p:attrName>
                                        </p:attrNameLst>
                                      </p:cBhvr>
                                      <p:to>
                                        <p:strVal val="visible"/>
                                      </p:to>
                                    </p:set>
                                    <p:animEffect transition="in" filter="wipe(down)">
                                      <p:cBhvr>
                                        <p:cTn id="138" dur="580">
                                          <p:stCondLst>
                                            <p:cond delay="0"/>
                                          </p:stCondLst>
                                        </p:cTn>
                                        <p:tgtEl>
                                          <p:spTgt spid="3">
                                            <p:txEl>
                                              <p:pRg st="7" end="7"/>
                                            </p:txEl>
                                          </p:spTgt>
                                        </p:tgtEl>
                                      </p:cBhvr>
                                    </p:animEffect>
                                    <p:anim calcmode="lin" valueType="num">
                                      <p:cBhvr>
                                        <p:cTn id="139"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40"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41"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42"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43"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44" dur="26">
                                          <p:stCondLst>
                                            <p:cond delay="650"/>
                                          </p:stCondLst>
                                        </p:cTn>
                                        <p:tgtEl>
                                          <p:spTgt spid="3">
                                            <p:txEl>
                                              <p:pRg st="7" end="7"/>
                                            </p:txEl>
                                          </p:spTgt>
                                        </p:tgtEl>
                                      </p:cBhvr>
                                      <p:to x="100000" y="60000"/>
                                    </p:animScale>
                                    <p:animScale>
                                      <p:cBhvr>
                                        <p:cTn id="145" dur="166" decel="50000">
                                          <p:stCondLst>
                                            <p:cond delay="676"/>
                                          </p:stCondLst>
                                        </p:cTn>
                                        <p:tgtEl>
                                          <p:spTgt spid="3">
                                            <p:txEl>
                                              <p:pRg st="7" end="7"/>
                                            </p:txEl>
                                          </p:spTgt>
                                        </p:tgtEl>
                                      </p:cBhvr>
                                      <p:to x="100000" y="100000"/>
                                    </p:animScale>
                                    <p:animScale>
                                      <p:cBhvr>
                                        <p:cTn id="146" dur="26">
                                          <p:stCondLst>
                                            <p:cond delay="1312"/>
                                          </p:stCondLst>
                                        </p:cTn>
                                        <p:tgtEl>
                                          <p:spTgt spid="3">
                                            <p:txEl>
                                              <p:pRg st="7" end="7"/>
                                            </p:txEl>
                                          </p:spTgt>
                                        </p:tgtEl>
                                      </p:cBhvr>
                                      <p:to x="100000" y="80000"/>
                                    </p:animScale>
                                    <p:animScale>
                                      <p:cBhvr>
                                        <p:cTn id="147" dur="166" decel="50000">
                                          <p:stCondLst>
                                            <p:cond delay="1338"/>
                                          </p:stCondLst>
                                        </p:cTn>
                                        <p:tgtEl>
                                          <p:spTgt spid="3">
                                            <p:txEl>
                                              <p:pRg st="7" end="7"/>
                                            </p:txEl>
                                          </p:spTgt>
                                        </p:tgtEl>
                                      </p:cBhvr>
                                      <p:to x="100000" y="100000"/>
                                    </p:animScale>
                                    <p:animScale>
                                      <p:cBhvr>
                                        <p:cTn id="148" dur="26">
                                          <p:stCondLst>
                                            <p:cond delay="1642"/>
                                          </p:stCondLst>
                                        </p:cTn>
                                        <p:tgtEl>
                                          <p:spTgt spid="3">
                                            <p:txEl>
                                              <p:pRg st="7" end="7"/>
                                            </p:txEl>
                                          </p:spTgt>
                                        </p:tgtEl>
                                      </p:cBhvr>
                                      <p:to x="100000" y="90000"/>
                                    </p:animScale>
                                    <p:animScale>
                                      <p:cBhvr>
                                        <p:cTn id="149" dur="166" decel="50000">
                                          <p:stCondLst>
                                            <p:cond delay="1668"/>
                                          </p:stCondLst>
                                        </p:cTn>
                                        <p:tgtEl>
                                          <p:spTgt spid="3">
                                            <p:txEl>
                                              <p:pRg st="7" end="7"/>
                                            </p:txEl>
                                          </p:spTgt>
                                        </p:tgtEl>
                                      </p:cBhvr>
                                      <p:to x="100000" y="100000"/>
                                    </p:animScale>
                                    <p:animScale>
                                      <p:cBhvr>
                                        <p:cTn id="150" dur="26">
                                          <p:stCondLst>
                                            <p:cond delay="1808"/>
                                          </p:stCondLst>
                                        </p:cTn>
                                        <p:tgtEl>
                                          <p:spTgt spid="3">
                                            <p:txEl>
                                              <p:pRg st="7" end="7"/>
                                            </p:txEl>
                                          </p:spTgt>
                                        </p:tgtEl>
                                      </p:cBhvr>
                                      <p:to x="100000" y="95000"/>
                                    </p:animScale>
                                    <p:animScale>
                                      <p:cBhvr>
                                        <p:cTn id="151" dur="166" decel="50000">
                                          <p:stCondLst>
                                            <p:cond delay="1834"/>
                                          </p:stCondLst>
                                        </p:cTn>
                                        <p:tgtEl>
                                          <p:spTgt spid="3">
                                            <p:txEl>
                                              <p:pRg st="7" end="7"/>
                                            </p:txEl>
                                          </p:spTgt>
                                        </p:tgtEl>
                                      </p:cBhvr>
                                      <p:to x="100000" y="100000"/>
                                    </p:animScale>
                                  </p:childTnLst>
                                </p:cTn>
                              </p:par>
                            </p:childTnLst>
                          </p:cTn>
                        </p:par>
                      </p:childTnLst>
                    </p:cTn>
                  </p:par>
                  <p:par>
                    <p:cTn id="152" fill="hold">
                      <p:stCondLst>
                        <p:cond delay="indefinite"/>
                      </p:stCondLst>
                      <p:childTnLst>
                        <p:par>
                          <p:cTn id="153" fill="hold">
                            <p:stCondLst>
                              <p:cond delay="0"/>
                            </p:stCondLst>
                            <p:childTnLst>
                              <p:par>
                                <p:cTn id="154" presetID="26" presetClass="entr" presetSubtype="0" fill="hold" nodeType="clickEffect">
                                  <p:stCondLst>
                                    <p:cond delay="0"/>
                                  </p:stCondLst>
                                  <p:childTnLst>
                                    <p:set>
                                      <p:cBhvr>
                                        <p:cTn id="155" dur="1" fill="hold">
                                          <p:stCondLst>
                                            <p:cond delay="0"/>
                                          </p:stCondLst>
                                        </p:cTn>
                                        <p:tgtEl>
                                          <p:spTgt spid="3">
                                            <p:txEl>
                                              <p:pRg st="8" end="8"/>
                                            </p:txEl>
                                          </p:spTgt>
                                        </p:tgtEl>
                                        <p:attrNameLst>
                                          <p:attrName>style.visibility</p:attrName>
                                        </p:attrNameLst>
                                      </p:cBhvr>
                                      <p:to>
                                        <p:strVal val="visible"/>
                                      </p:to>
                                    </p:set>
                                    <p:animEffect transition="in" filter="wipe(down)">
                                      <p:cBhvr>
                                        <p:cTn id="156" dur="580">
                                          <p:stCondLst>
                                            <p:cond delay="0"/>
                                          </p:stCondLst>
                                        </p:cTn>
                                        <p:tgtEl>
                                          <p:spTgt spid="3">
                                            <p:txEl>
                                              <p:pRg st="8" end="8"/>
                                            </p:txEl>
                                          </p:spTgt>
                                        </p:tgtEl>
                                      </p:cBhvr>
                                    </p:animEffect>
                                    <p:anim calcmode="lin" valueType="num">
                                      <p:cBhvr>
                                        <p:cTn id="157"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58"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59"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60"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61"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62" dur="26">
                                          <p:stCondLst>
                                            <p:cond delay="650"/>
                                          </p:stCondLst>
                                        </p:cTn>
                                        <p:tgtEl>
                                          <p:spTgt spid="3">
                                            <p:txEl>
                                              <p:pRg st="8" end="8"/>
                                            </p:txEl>
                                          </p:spTgt>
                                        </p:tgtEl>
                                      </p:cBhvr>
                                      <p:to x="100000" y="60000"/>
                                    </p:animScale>
                                    <p:animScale>
                                      <p:cBhvr>
                                        <p:cTn id="163" dur="166" decel="50000">
                                          <p:stCondLst>
                                            <p:cond delay="676"/>
                                          </p:stCondLst>
                                        </p:cTn>
                                        <p:tgtEl>
                                          <p:spTgt spid="3">
                                            <p:txEl>
                                              <p:pRg st="8" end="8"/>
                                            </p:txEl>
                                          </p:spTgt>
                                        </p:tgtEl>
                                      </p:cBhvr>
                                      <p:to x="100000" y="100000"/>
                                    </p:animScale>
                                    <p:animScale>
                                      <p:cBhvr>
                                        <p:cTn id="164" dur="26">
                                          <p:stCondLst>
                                            <p:cond delay="1312"/>
                                          </p:stCondLst>
                                        </p:cTn>
                                        <p:tgtEl>
                                          <p:spTgt spid="3">
                                            <p:txEl>
                                              <p:pRg st="8" end="8"/>
                                            </p:txEl>
                                          </p:spTgt>
                                        </p:tgtEl>
                                      </p:cBhvr>
                                      <p:to x="100000" y="80000"/>
                                    </p:animScale>
                                    <p:animScale>
                                      <p:cBhvr>
                                        <p:cTn id="165" dur="166" decel="50000">
                                          <p:stCondLst>
                                            <p:cond delay="1338"/>
                                          </p:stCondLst>
                                        </p:cTn>
                                        <p:tgtEl>
                                          <p:spTgt spid="3">
                                            <p:txEl>
                                              <p:pRg st="8" end="8"/>
                                            </p:txEl>
                                          </p:spTgt>
                                        </p:tgtEl>
                                      </p:cBhvr>
                                      <p:to x="100000" y="100000"/>
                                    </p:animScale>
                                    <p:animScale>
                                      <p:cBhvr>
                                        <p:cTn id="166" dur="26">
                                          <p:stCondLst>
                                            <p:cond delay="1642"/>
                                          </p:stCondLst>
                                        </p:cTn>
                                        <p:tgtEl>
                                          <p:spTgt spid="3">
                                            <p:txEl>
                                              <p:pRg st="8" end="8"/>
                                            </p:txEl>
                                          </p:spTgt>
                                        </p:tgtEl>
                                      </p:cBhvr>
                                      <p:to x="100000" y="90000"/>
                                    </p:animScale>
                                    <p:animScale>
                                      <p:cBhvr>
                                        <p:cTn id="167" dur="166" decel="50000">
                                          <p:stCondLst>
                                            <p:cond delay="1668"/>
                                          </p:stCondLst>
                                        </p:cTn>
                                        <p:tgtEl>
                                          <p:spTgt spid="3">
                                            <p:txEl>
                                              <p:pRg st="8" end="8"/>
                                            </p:txEl>
                                          </p:spTgt>
                                        </p:tgtEl>
                                      </p:cBhvr>
                                      <p:to x="100000" y="100000"/>
                                    </p:animScale>
                                    <p:animScale>
                                      <p:cBhvr>
                                        <p:cTn id="168" dur="26">
                                          <p:stCondLst>
                                            <p:cond delay="1808"/>
                                          </p:stCondLst>
                                        </p:cTn>
                                        <p:tgtEl>
                                          <p:spTgt spid="3">
                                            <p:txEl>
                                              <p:pRg st="8" end="8"/>
                                            </p:txEl>
                                          </p:spTgt>
                                        </p:tgtEl>
                                      </p:cBhvr>
                                      <p:to x="100000" y="95000"/>
                                    </p:animScale>
                                    <p:animScale>
                                      <p:cBhvr>
                                        <p:cTn id="169" dur="166" decel="50000">
                                          <p:stCondLst>
                                            <p:cond delay="1834"/>
                                          </p:stCondLst>
                                        </p:cTn>
                                        <p:tgtEl>
                                          <p:spTgt spid="3">
                                            <p:txEl>
                                              <p:pRg st="8" end="8"/>
                                            </p:txEl>
                                          </p:spTgt>
                                        </p:tgtEl>
                                      </p:cBhvr>
                                      <p:to x="100000" y="100000"/>
                                    </p:animScale>
                                  </p:childTnLst>
                                </p:cTn>
                              </p:par>
                            </p:childTnLst>
                          </p:cTn>
                        </p:par>
                      </p:childTnLst>
                    </p:cTn>
                  </p:par>
                  <p:par>
                    <p:cTn id="170" fill="hold">
                      <p:stCondLst>
                        <p:cond delay="indefinite"/>
                      </p:stCondLst>
                      <p:childTnLst>
                        <p:par>
                          <p:cTn id="171" fill="hold">
                            <p:stCondLst>
                              <p:cond delay="0"/>
                            </p:stCondLst>
                            <p:childTnLst>
                              <p:par>
                                <p:cTn id="172" presetID="26" presetClass="entr" presetSubtype="0" fill="hold" nodeType="clickEffect">
                                  <p:stCondLst>
                                    <p:cond delay="0"/>
                                  </p:stCondLst>
                                  <p:childTnLst>
                                    <p:set>
                                      <p:cBhvr>
                                        <p:cTn id="173" dur="1" fill="hold">
                                          <p:stCondLst>
                                            <p:cond delay="0"/>
                                          </p:stCondLst>
                                        </p:cTn>
                                        <p:tgtEl>
                                          <p:spTgt spid="3">
                                            <p:txEl>
                                              <p:pRg st="9" end="9"/>
                                            </p:txEl>
                                          </p:spTgt>
                                        </p:tgtEl>
                                        <p:attrNameLst>
                                          <p:attrName>style.visibility</p:attrName>
                                        </p:attrNameLst>
                                      </p:cBhvr>
                                      <p:to>
                                        <p:strVal val="visible"/>
                                      </p:to>
                                    </p:set>
                                    <p:animEffect transition="in" filter="wipe(down)">
                                      <p:cBhvr>
                                        <p:cTn id="174" dur="580">
                                          <p:stCondLst>
                                            <p:cond delay="0"/>
                                          </p:stCondLst>
                                        </p:cTn>
                                        <p:tgtEl>
                                          <p:spTgt spid="3">
                                            <p:txEl>
                                              <p:pRg st="9" end="9"/>
                                            </p:txEl>
                                          </p:spTgt>
                                        </p:tgtEl>
                                      </p:cBhvr>
                                    </p:animEffect>
                                    <p:anim calcmode="lin" valueType="num">
                                      <p:cBhvr>
                                        <p:cTn id="175" dur="1822"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176" dur="664"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177" dur="664" tmFilter="0, 0; 0.125,0.2665; 0.25,0.4; 0.375,0.465; 0.5,0.5;  0.625,0.535; 0.75,0.6; 0.875,0.7335; 1,1">
                                          <p:stCondLst>
                                            <p:cond delay="664"/>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178" dur="332" tmFilter="0, 0; 0.125,0.2665; 0.25,0.4; 0.375,0.465; 0.5,0.5;  0.625,0.535; 0.75,0.6; 0.875,0.7335; 1,1">
                                          <p:stCondLst>
                                            <p:cond delay="1324"/>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179" dur="164" tmFilter="0, 0; 0.125,0.2665; 0.25,0.4; 0.375,0.465; 0.5,0.5;  0.625,0.535; 0.75,0.6; 0.875,0.7335; 1,1">
                                          <p:stCondLst>
                                            <p:cond delay="1656"/>
                                          </p:stCondLst>
                                        </p:cTn>
                                        <p:tgtEl>
                                          <p:spTgt spid="3">
                                            <p:txEl>
                                              <p:pRg st="9" end="9"/>
                                            </p:txEl>
                                          </p:spTgt>
                                        </p:tgtEl>
                                        <p:attrNameLst>
                                          <p:attrName>ppt_y</p:attrName>
                                        </p:attrNameLst>
                                      </p:cBhvr>
                                      <p:tavLst>
                                        <p:tav tm="0" fmla="#ppt_y-sin(pi*$)/81">
                                          <p:val>
                                            <p:fltVal val="0"/>
                                          </p:val>
                                        </p:tav>
                                        <p:tav tm="100000">
                                          <p:val>
                                            <p:fltVal val="1"/>
                                          </p:val>
                                        </p:tav>
                                      </p:tavLst>
                                    </p:anim>
                                    <p:animScale>
                                      <p:cBhvr>
                                        <p:cTn id="180" dur="26">
                                          <p:stCondLst>
                                            <p:cond delay="650"/>
                                          </p:stCondLst>
                                        </p:cTn>
                                        <p:tgtEl>
                                          <p:spTgt spid="3">
                                            <p:txEl>
                                              <p:pRg st="9" end="9"/>
                                            </p:txEl>
                                          </p:spTgt>
                                        </p:tgtEl>
                                      </p:cBhvr>
                                      <p:to x="100000" y="60000"/>
                                    </p:animScale>
                                    <p:animScale>
                                      <p:cBhvr>
                                        <p:cTn id="181" dur="166" decel="50000">
                                          <p:stCondLst>
                                            <p:cond delay="676"/>
                                          </p:stCondLst>
                                        </p:cTn>
                                        <p:tgtEl>
                                          <p:spTgt spid="3">
                                            <p:txEl>
                                              <p:pRg st="9" end="9"/>
                                            </p:txEl>
                                          </p:spTgt>
                                        </p:tgtEl>
                                      </p:cBhvr>
                                      <p:to x="100000" y="100000"/>
                                    </p:animScale>
                                    <p:animScale>
                                      <p:cBhvr>
                                        <p:cTn id="182" dur="26">
                                          <p:stCondLst>
                                            <p:cond delay="1312"/>
                                          </p:stCondLst>
                                        </p:cTn>
                                        <p:tgtEl>
                                          <p:spTgt spid="3">
                                            <p:txEl>
                                              <p:pRg st="9" end="9"/>
                                            </p:txEl>
                                          </p:spTgt>
                                        </p:tgtEl>
                                      </p:cBhvr>
                                      <p:to x="100000" y="80000"/>
                                    </p:animScale>
                                    <p:animScale>
                                      <p:cBhvr>
                                        <p:cTn id="183" dur="166" decel="50000">
                                          <p:stCondLst>
                                            <p:cond delay="1338"/>
                                          </p:stCondLst>
                                        </p:cTn>
                                        <p:tgtEl>
                                          <p:spTgt spid="3">
                                            <p:txEl>
                                              <p:pRg st="9" end="9"/>
                                            </p:txEl>
                                          </p:spTgt>
                                        </p:tgtEl>
                                      </p:cBhvr>
                                      <p:to x="100000" y="100000"/>
                                    </p:animScale>
                                    <p:animScale>
                                      <p:cBhvr>
                                        <p:cTn id="184" dur="26">
                                          <p:stCondLst>
                                            <p:cond delay="1642"/>
                                          </p:stCondLst>
                                        </p:cTn>
                                        <p:tgtEl>
                                          <p:spTgt spid="3">
                                            <p:txEl>
                                              <p:pRg st="9" end="9"/>
                                            </p:txEl>
                                          </p:spTgt>
                                        </p:tgtEl>
                                      </p:cBhvr>
                                      <p:to x="100000" y="90000"/>
                                    </p:animScale>
                                    <p:animScale>
                                      <p:cBhvr>
                                        <p:cTn id="185" dur="166" decel="50000">
                                          <p:stCondLst>
                                            <p:cond delay="1668"/>
                                          </p:stCondLst>
                                        </p:cTn>
                                        <p:tgtEl>
                                          <p:spTgt spid="3">
                                            <p:txEl>
                                              <p:pRg st="9" end="9"/>
                                            </p:txEl>
                                          </p:spTgt>
                                        </p:tgtEl>
                                      </p:cBhvr>
                                      <p:to x="100000" y="100000"/>
                                    </p:animScale>
                                    <p:animScale>
                                      <p:cBhvr>
                                        <p:cTn id="186" dur="26">
                                          <p:stCondLst>
                                            <p:cond delay="1808"/>
                                          </p:stCondLst>
                                        </p:cTn>
                                        <p:tgtEl>
                                          <p:spTgt spid="3">
                                            <p:txEl>
                                              <p:pRg st="9" end="9"/>
                                            </p:txEl>
                                          </p:spTgt>
                                        </p:tgtEl>
                                      </p:cBhvr>
                                      <p:to x="100000" y="95000"/>
                                    </p:animScale>
                                    <p:animScale>
                                      <p:cBhvr>
                                        <p:cTn id="187" dur="166" decel="50000">
                                          <p:stCondLst>
                                            <p:cond delay="1834"/>
                                          </p:stCondLst>
                                        </p:cTn>
                                        <p:tgtEl>
                                          <p:spTgt spid="3">
                                            <p:txEl>
                                              <p:pRg st="9" end="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685800"/>
          </a:xfrm>
        </p:spPr>
        <p:txBody>
          <a:bodyPr>
            <a:normAutofit fontScale="90000"/>
          </a:bodyPr>
          <a:lstStyle/>
          <a:p>
            <a:r>
              <a:rPr lang="en-US" sz="4800" dirty="0" smtClean="0">
                <a:latin typeface="Times New Roman" pitchFamily="18" charset="0"/>
                <a:cs typeface="Times New Roman" pitchFamily="18" charset="0"/>
              </a:rPr>
              <a:t>Code of criminal pocedure,1898</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76200" y="914400"/>
            <a:ext cx="8991600" cy="5791200"/>
          </a:xfrm>
        </p:spPr>
        <p:txBody>
          <a:bodyPr>
            <a:normAutofit fontScale="92500" lnSpcReduction="10000"/>
          </a:bodyPr>
          <a:lstStyle/>
          <a:p>
            <a:pPr marL="457200" indent="-457200" algn="l">
              <a:buFont typeface="Wingdings" pitchFamily="2" charset="2"/>
              <a:buChar char="q"/>
            </a:pPr>
            <a:r>
              <a:rPr lang="en-US" sz="3200" dirty="0" smtClean="0">
                <a:solidFill>
                  <a:srgbClr val="FFC000"/>
                </a:solidFill>
              </a:rPr>
              <a:t> </a:t>
            </a:r>
            <a:r>
              <a:rPr lang="en-US" sz="3200" b="1" dirty="0">
                <a:solidFill>
                  <a:srgbClr val="FFC000"/>
                </a:solidFill>
              </a:rPr>
              <a:t>Judicial Magistrate Courts</a:t>
            </a:r>
            <a:r>
              <a:rPr lang="en-US" sz="3200" b="1" dirty="0" smtClean="0">
                <a:solidFill>
                  <a:srgbClr val="FFC000"/>
                </a:solidFill>
              </a:rPr>
              <a:t>...</a:t>
            </a:r>
          </a:p>
          <a:p>
            <a:pPr marL="457200" indent="-457200" algn="l">
              <a:buFont typeface="Wingdings" pitchFamily="2" charset="2"/>
              <a:buChar char="q"/>
            </a:pPr>
            <a:r>
              <a:rPr lang="en-US" sz="3200" dirty="0" smtClean="0"/>
              <a:t>In </a:t>
            </a:r>
            <a:r>
              <a:rPr lang="en-US" sz="3200" dirty="0"/>
              <a:t>every town and city, there are numerous judicial magistrate courts</a:t>
            </a:r>
            <a:r>
              <a:rPr lang="en-US" sz="3200" dirty="0" smtClean="0"/>
              <a:t>.</a:t>
            </a:r>
          </a:p>
          <a:p>
            <a:pPr marL="457200" indent="-457200" algn="l">
              <a:buFont typeface="Wingdings" pitchFamily="2" charset="2"/>
              <a:buChar char="q"/>
            </a:pPr>
            <a:r>
              <a:rPr lang="en-US" sz="3200" dirty="0" smtClean="0"/>
              <a:t> </a:t>
            </a:r>
            <a:r>
              <a:rPr lang="en-US" sz="3200" dirty="0"/>
              <a:t>Magistrate with power of section 30 of Cr.P.C can hear all matter and offences of criminal nature, where there is no death penalty (such as attempted </a:t>
            </a:r>
            <a:r>
              <a:rPr lang="en-US" sz="3200" dirty="0" err="1"/>
              <a:t>murder,dacoity,robbery,extortion</a:t>
            </a:r>
            <a:r>
              <a:rPr lang="en-US" sz="3200" dirty="0"/>
              <a:t>)under his jurisdiction but he can pass sentence only up to seven years or less. </a:t>
            </a:r>
            <a:endParaRPr lang="en-US" sz="3200" dirty="0" smtClean="0"/>
          </a:p>
          <a:p>
            <a:pPr marL="457200" indent="-457200" algn="l">
              <a:buFont typeface="Wingdings" pitchFamily="2" charset="2"/>
              <a:buChar char="q"/>
            </a:pPr>
            <a:r>
              <a:rPr lang="en-US" sz="3200" dirty="0" smtClean="0"/>
              <a:t>If </a:t>
            </a:r>
            <a:r>
              <a:rPr lang="en-US" sz="3200" dirty="0"/>
              <a:t>the court thinks accused deserves more punishment than seven years then it has to refer the matter to some higher court with its recommendations. </a:t>
            </a:r>
            <a:endParaRPr lang="en-US" sz="3200" dirty="0" smtClean="0">
              <a:solidFill>
                <a:srgbClr val="FFC000"/>
              </a:solidFill>
            </a:endParaRPr>
          </a:p>
        </p:txBody>
      </p:sp>
    </p:spTree>
    <p:extLst>
      <p:ext uri="{BB962C8B-B14F-4D97-AF65-F5344CB8AC3E}">
        <p14:creationId xmlns:p14="http://schemas.microsoft.com/office/powerpoint/2010/main" val="2848883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nodeType="clickEffect">
                                  <p:stCondLst>
                                    <p:cond delay="0"/>
                                  </p:stCondLst>
                                  <p:childTnLst>
                                    <p:set>
                                      <p:cBhvr>
                                        <p:cTn id="65" dur="1" fill="hold">
                                          <p:stCondLst>
                                            <p:cond delay="0"/>
                                          </p:stCondLst>
                                        </p:cTn>
                                        <p:tgtEl>
                                          <p:spTgt spid="3">
                                            <p:txEl>
                                              <p:pRg st="3" end="3"/>
                                            </p:txEl>
                                          </p:spTgt>
                                        </p:tgtEl>
                                        <p:attrNameLst>
                                          <p:attrName>style.visibility</p:attrName>
                                        </p:attrNameLst>
                                      </p:cBhvr>
                                      <p:to>
                                        <p:strVal val="visible"/>
                                      </p:to>
                                    </p:set>
                                    <p:animEffect transition="in" filter="wipe(down)">
                                      <p:cBhvr>
                                        <p:cTn id="66" dur="580">
                                          <p:stCondLst>
                                            <p:cond delay="0"/>
                                          </p:stCondLst>
                                        </p:cTn>
                                        <p:tgtEl>
                                          <p:spTgt spid="3">
                                            <p:txEl>
                                              <p:pRg st="3" end="3"/>
                                            </p:txEl>
                                          </p:spTgt>
                                        </p:tgtEl>
                                      </p:cBhvr>
                                    </p:animEffect>
                                    <p:anim calcmode="lin" valueType="num">
                                      <p:cBhvr>
                                        <p:cTn id="6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3">
                                            <p:txEl>
                                              <p:pRg st="3" end="3"/>
                                            </p:txEl>
                                          </p:spTgt>
                                        </p:tgtEl>
                                      </p:cBhvr>
                                      <p:to x="100000" y="60000"/>
                                    </p:animScale>
                                    <p:animScale>
                                      <p:cBhvr>
                                        <p:cTn id="73" dur="166" decel="50000">
                                          <p:stCondLst>
                                            <p:cond delay="676"/>
                                          </p:stCondLst>
                                        </p:cTn>
                                        <p:tgtEl>
                                          <p:spTgt spid="3">
                                            <p:txEl>
                                              <p:pRg st="3" end="3"/>
                                            </p:txEl>
                                          </p:spTgt>
                                        </p:tgtEl>
                                      </p:cBhvr>
                                      <p:to x="100000" y="100000"/>
                                    </p:animScale>
                                    <p:animScale>
                                      <p:cBhvr>
                                        <p:cTn id="74" dur="26">
                                          <p:stCondLst>
                                            <p:cond delay="1312"/>
                                          </p:stCondLst>
                                        </p:cTn>
                                        <p:tgtEl>
                                          <p:spTgt spid="3">
                                            <p:txEl>
                                              <p:pRg st="3" end="3"/>
                                            </p:txEl>
                                          </p:spTgt>
                                        </p:tgtEl>
                                      </p:cBhvr>
                                      <p:to x="100000" y="80000"/>
                                    </p:animScale>
                                    <p:animScale>
                                      <p:cBhvr>
                                        <p:cTn id="75" dur="166" decel="50000">
                                          <p:stCondLst>
                                            <p:cond delay="1338"/>
                                          </p:stCondLst>
                                        </p:cTn>
                                        <p:tgtEl>
                                          <p:spTgt spid="3">
                                            <p:txEl>
                                              <p:pRg st="3" end="3"/>
                                            </p:txEl>
                                          </p:spTgt>
                                        </p:tgtEl>
                                      </p:cBhvr>
                                      <p:to x="100000" y="100000"/>
                                    </p:animScale>
                                    <p:animScale>
                                      <p:cBhvr>
                                        <p:cTn id="76" dur="26">
                                          <p:stCondLst>
                                            <p:cond delay="1642"/>
                                          </p:stCondLst>
                                        </p:cTn>
                                        <p:tgtEl>
                                          <p:spTgt spid="3">
                                            <p:txEl>
                                              <p:pRg st="3" end="3"/>
                                            </p:txEl>
                                          </p:spTgt>
                                        </p:tgtEl>
                                      </p:cBhvr>
                                      <p:to x="100000" y="90000"/>
                                    </p:animScale>
                                    <p:animScale>
                                      <p:cBhvr>
                                        <p:cTn id="77" dur="166" decel="50000">
                                          <p:stCondLst>
                                            <p:cond delay="1668"/>
                                          </p:stCondLst>
                                        </p:cTn>
                                        <p:tgtEl>
                                          <p:spTgt spid="3">
                                            <p:txEl>
                                              <p:pRg st="3" end="3"/>
                                            </p:txEl>
                                          </p:spTgt>
                                        </p:tgtEl>
                                      </p:cBhvr>
                                      <p:to x="100000" y="100000"/>
                                    </p:animScale>
                                    <p:animScale>
                                      <p:cBhvr>
                                        <p:cTn id="78" dur="26">
                                          <p:stCondLst>
                                            <p:cond delay="1808"/>
                                          </p:stCondLst>
                                        </p:cTn>
                                        <p:tgtEl>
                                          <p:spTgt spid="3">
                                            <p:txEl>
                                              <p:pRg st="3" end="3"/>
                                            </p:txEl>
                                          </p:spTgt>
                                        </p:tgtEl>
                                      </p:cBhvr>
                                      <p:to x="100000" y="95000"/>
                                    </p:animScale>
                                    <p:animScale>
                                      <p:cBhvr>
                                        <p:cTn id="79"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685800"/>
          </a:xfrm>
        </p:spPr>
        <p:txBody>
          <a:bodyPr>
            <a:normAutofit fontScale="90000"/>
          </a:bodyPr>
          <a:lstStyle/>
          <a:p>
            <a:r>
              <a:rPr lang="en-US" sz="4800" dirty="0" smtClean="0">
                <a:latin typeface="Times New Roman" pitchFamily="18" charset="0"/>
                <a:cs typeface="Times New Roman" pitchFamily="18" charset="0"/>
              </a:rPr>
              <a:t>Code of criminal pocedure,1898</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76200" y="914400"/>
            <a:ext cx="8991600" cy="5791200"/>
          </a:xfrm>
        </p:spPr>
        <p:txBody>
          <a:bodyPr>
            <a:normAutofit lnSpcReduction="10000"/>
          </a:bodyPr>
          <a:lstStyle/>
          <a:p>
            <a:pPr marL="457200" indent="-457200" algn="l">
              <a:buFont typeface="Wingdings" pitchFamily="2" charset="2"/>
              <a:buChar char="q"/>
            </a:pPr>
            <a:r>
              <a:rPr lang="en-US" sz="3200" dirty="0" smtClean="0">
                <a:solidFill>
                  <a:srgbClr val="FFC000"/>
                </a:solidFill>
              </a:rPr>
              <a:t> </a:t>
            </a:r>
            <a:r>
              <a:rPr lang="en-US" sz="3200" b="1" dirty="0">
                <a:solidFill>
                  <a:srgbClr val="FFC000"/>
                </a:solidFill>
              </a:rPr>
              <a:t>Judicial Magistrate Courts</a:t>
            </a:r>
            <a:r>
              <a:rPr lang="en-US" sz="3200" b="1" dirty="0" smtClean="0">
                <a:solidFill>
                  <a:srgbClr val="FFC000"/>
                </a:solidFill>
              </a:rPr>
              <a:t>...</a:t>
            </a:r>
            <a:r>
              <a:rPr lang="en-US" sz="3200" dirty="0"/>
              <a:t> </a:t>
            </a:r>
            <a:endParaRPr lang="en-US" sz="3200" dirty="0" smtClean="0"/>
          </a:p>
          <a:p>
            <a:pPr marL="457200" indent="-457200" algn="l">
              <a:buFont typeface="Wingdings" pitchFamily="2" charset="2"/>
              <a:buChar char="q"/>
            </a:pPr>
            <a:r>
              <a:rPr lang="en-US" sz="3200" dirty="0" smtClean="0"/>
              <a:t>Every </a:t>
            </a:r>
            <a:r>
              <a:rPr lang="en-US" sz="3200" dirty="0"/>
              <a:t>magistrate court is allocated a jurisdiction that is usually one or more Police Stations in the area. Trial of all non </a:t>
            </a:r>
            <a:r>
              <a:rPr lang="en-US" sz="3200" dirty="0" err="1"/>
              <a:t>bailable</a:t>
            </a:r>
            <a:r>
              <a:rPr lang="en-US" sz="3200" dirty="0"/>
              <a:t> offences including police remand notices, accused </a:t>
            </a:r>
            <a:r>
              <a:rPr lang="en-US" sz="3200" dirty="0" err="1"/>
              <a:t>dischages,arrest</a:t>
            </a:r>
            <a:r>
              <a:rPr lang="en-US" sz="3200" dirty="0"/>
              <a:t> and search warrants, </a:t>
            </a:r>
            <a:endParaRPr lang="en-US" sz="3200" dirty="0" smtClean="0"/>
          </a:p>
          <a:p>
            <a:pPr marL="457200" indent="-457200" algn="l">
              <a:buFont typeface="Wingdings" pitchFamily="2" charset="2"/>
              <a:buChar char="q"/>
            </a:pPr>
            <a:r>
              <a:rPr lang="en-US" sz="3200" dirty="0" smtClean="0"/>
              <a:t>bail </a:t>
            </a:r>
            <a:r>
              <a:rPr lang="en-US" sz="3200" dirty="0"/>
              <a:t>applications are heard and decided by Magistrate Courts. Most of judicial Magistrates have powers over civil suits as well, they are usually called Civil Judge Cum Judicial Magistrates.</a:t>
            </a:r>
            <a:br>
              <a:rPr lang="en-US" sz="3200" dirty="0"/>
            </a:br>
            <a:endParaRPr lang="en-US" sz="3200" b="1" dirty="0" smtClean="0">
              <a:solidFill>
                <a:srgbClr val="FFC000"/>
              </a:solidFill>
            </a:endParaRPr>
          </a:p>
        </p:txBody>
      </p:sp>
    </p:spTree>
    <p:extLst>
      <p:ext uri="{BB962C8B-B14F-4D97-AF65-F5344CB8AC3E}">
        <p14:creationId xmlns:p14="http://schemas.microsoft.com/office/powerpoint/2010/main" val="41551452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685800"/>
          </a:xfrm>
        </p:spPr>
        <p:txBody>
          <a:bodyPr>
            <a:normAutofit fontScale="90000"/>
          </a:bodyPr>
          <a:lstStyle/>
          <a:p>
            <a:r>
              <a:rPr lang="en-US" sz="4800" dirty="0" smtClean="0">
                <a:latin typeface="Times New Roman" pitchFamily="18" charset="0"/>
                <a:cs typeface="Times New Roman" pitchFamily="18" charset="0"/>
              </a:rPr>
              <a:t>Code of criminal pocedure,1898</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76200" y="914400"/>
            <a:ext cx="8991600" cy="5791200"/>
          </a:xfrm>
        </p:spPr>
        <p:txBody>
          <a:bodyPr>
            <a:normAutofit fontScale="77500" lnSpcReduction="20000"/>
          </a:bodyPr>
          <a:lstStyle/>
          <a:p>
            <a:pPr marL="457200" indent="-457200" algn="l">
              <a:buFont typeface="Wingdings" pitchFamily="2" charset="2"/>
              <a:buChar char="Ø"/>
            </a:pPr>
            <a:r>
              <a:rPr lang="en-US" sz="3200" b="1" dirty="0" smtClean="0">
                <a:solidFill>
                  <a:srgbClr val="FFC000"/>
                </a:solidFill>
              </a:rPr>
              <a:t>SPECIAL </a:t>
            </a:r>
            <a:r>
              <a:rPr lang="en-US" sz="3200" b="1" dirty="0">
                <a:solidFill>
                  <a:srgbClr val="FFC000"/>
                </a:solidFill>
              </a:rPr>
              <a:t>TRIBUNALS AND BOARDS</a:t>
            </a:r>
            <a:r>
              <a:rPr lang="en-US" sz="3200" b="1" dirty="0" smtClean="0">
                <a:solidFill>
                  <a:srgbClr val="FFC000"/>
                </a:solidFill>
              </a:rPr>
              <a:t>...</a:t>
            </a:r>
          </a:p>
          <a:p>
            <a:pPr marL="457200" indent="-457200" algn="l">
              <a:buFont typeface="Wingdings" pitchFamily="2" charset="2"/>
              <a:buChar char="Ø"/>
            </a:pPr>
            <a:r>
              <a:rPr lang="en-US" sz="3200" dirty="0" smtClean="0"/>
              <a:t>There </a:t>
            </a:r>
            <a:r>
              <a:rPr lang="en-US" sz="3200" dirty="0"/>
              <a:t>are numerous special tribunals such as;</a:t>
            </a:r>
            <a:br>
              <a:rPr lang="en-US" sz="3200" dirty="0"/>
            </a:br>
            <a:r>
              <a:rPr lang="en-US" sz="3200" dirty="0"/>
              <a:t>Banking Courts </a:t>
            </a:r>
            <a:endParaRPr lang="en-US" sz="3200" dirty="0" smtClean="0"/>
          </a:p>
          <a:p>
            <a:pPr marL="457200" indent="-457200" algn="l">
              <a:buFont typeface="Wingdings" pitchFamily="2" charset="2"/>
              <a:buChar char="Ø"/>
            </a:pPr>
            <a:r>
              <a:rPr lang="en-US" sz="3200" dirty="0" smtClean="0"/>
              <a:t>Services </a:t>
            </a:r>
            <a:r>
              <a:rPr lang="en-US" sz="3200" dirty="0"/>
              <a:t>Tribunals </a:t>
            </a:r>
            <a:br>
              <a:rPr lang="en-US" sz="3200" dirty="0"/>
            </a:br>
            <a:r>
              <a:rPr lang="en-US" sz="3200" dirty="0"/>
              <a:t>Income Tax Tribunals </a:t>
            </a:r>
            <a:endParaRPr lang="en-US" sz="3200" dirty="0" smtClean="0"/>
          </a:p>
          <a:p>
            <a:pPr marL="457200" indent="-457200" algn="l">
              <a:buFont typeface="Wingdings" pitchFamily="2" charset="2"/>
              <a:buChar char="Ø"/>
            </a:pPr>
            <a:r>
              <a:rPr lang="en-US" sz="3200" dirty="0" smtClean="0"/>
              <a:t>Anti-Corruption </a:t>
            </a:r>
            <a:r>
              <a:rPr lang="en-US" sz="3200" dirty="0"/>
              <a:t>Courts </a:t>
            </a:r>
            <a:endParaRPr lang="en-US" sz="3200" dirty="0" smtClean="0"/>
          </a:p>
          <a:p>
            <a:pPr marL="457200" indent="-457200" algn="l">
              <a:buFont typeface="Wingdings" pitchFamily="2" charset="2"/>
              <a:buChar char="Ø"/>
            </a:pPr>
            <a:r>
              <a:rPr lang="en-US" sz="3200" dirty="0" smtClean="0"/>
              <a:t>Anti-Narcotics </a:t>
            </a:r>
            <a:r>
              <a:rPr lang="en-US" sz="3200" dirty="0"/>
              <a:t>Courts </a:t>
            </a:r>
            <a:endParaRPr lang="en-US" sz="3200" dirty="0" smtClean="0"/>
          </a:p>
          <a:p>
            <a:pPr marL="457200" indent="-457200" algn="l">
              <a:buFont typeface="Wingdings" pitchFamily="2" charset="2"/>
              <a:buChar char="Ø"/>
            </a:pPr>
            <a:r>
              <a:rPr lang="en-US" sz="3200" dirty="0" smtClean="0"/>
              <a:t>Anti-terrorist </a:t>
            </a:r>
            <a:r>
              <a:rPr lang="en-US" sz="3200" dirty="0"/>
              <a:t>Courts </a:t>
            </a:r>
            <a:endParaRPr lang="en-US" sz="3200" dirty="0" smtClean="0"/>
          </a:p>
          <a:p>
            <a:pPr marL="457200" indent="-457200" algn="l">
              <a:buFont typeface="Wingdings" pitchFamily="2" charset="2"/>
              <a:buChar char="Ø"/>
            </a:pPr>
            <a:r>
              <a:rPr lang="en-US" sz="3200" dirty="0" smtClean="0"/>
              <a:t>Labor </a:t>
            </a:r>
            <a:r>
              <a:rPr lang="en-US" sz="3200" dirty="0"/>
              <a:t>Relations Court </a:t>
            </a:r>
            <a:endParaRPr lang="en-US" sz="3200" dirty="0" smtClean="0"/>
          </a:p>
          <a:p>
            <a:pPr marL="457200" indent="-457200" algn="l">
              <a:buFont typeface="Wingdings" pitchFamily="2" charset="2"/>
              <a:buChar char="Ø"/>
            </a:pPr>
            <a:r>
              <a:rPr lang="en-US" sz="3200" dirty="0" smtClean="0"/>
              <a:t>Board </a:t>
            </a:r>
            <a:r>
              <a:rPr lang="en-US" sz="3200" dirty="0"/>
              <a:t>of Revenue. </a:t>
            </a:r>
            <a:endParaRPr lang="en-US" sz="3200" dirty="0" smtClean="0"/>
          </a:p>
          <a:p>
            <a:pPr algn="l"/>
            <a:r>
              <a:rPr lang="en-US" sz="3200" dirty="0" smtClean="0"/>
              <a:t>Special </a:t>
            </a:r>
            <a:r>
              <a:rPr lang="en-US" sz="3200" dirty="0"/>
              <a:t>Magistrate courts </a:t>
            </a:r>
            <a:br>
              <a:rPr lang="en-US" sz="3200" dirty="0"/>
            </a:br>
            <a:r>
              <a:rPr lang="en-US" sz="3200" dirty="0"/>
              <a:t>Consumer Courts </a:t>
            </a:r>
            <a:br>
              <a:rPr lang="en-US" sz="3200" dirty="0"/>
            </a:br>
            <a:r>
              <a:rPr lang="en-US" sz="3200" dirty="0"/>
              <a:t>All most all judges of above courts and tribunals, are of District &amp; sessions Judges or of have same qualifications.</a:t>
            </a:r>
            <a:br>
              <a:rPr lang="en-US" sz="3200" dirty="0"/>
            </a:br>
            <a:r>
              <a:rPr lang="en-US" sz="3200" dirty="0"/>
              <a:t/>
            </a:r>
            <a:br>
              <a:rPr lang="en-US" sz="3200" dirty="0"/>
            </a:br>
            <a:endParaRPr lang="en-US" sz="3200" b="1" dirty="0" smtClean="0">
              <a:solidFill>
                <a:srgbClr val="FFC000"/>
              </a:solidFill>
            </a:endParaRPr>
          </a:p>
        </p:txBody>
      </p:sp>
    </p:spTree>
    <p:extLst>
      <p:ext uri="{BB962C8B-B14F-4D97-AF65-F5344CB8AC3E}">
        <p14:creationId xmlns:p14="http://schemas.microsoft.com/office/powerpoint/2010/main" val="202050765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nodeType="clickEffect">
                                  <p:stCondLst>
                                    <p:cond delay="0"/>
                                  </p:stCondLst>
                                  <p:childTnLst>
                                    <p:set>
                                      <p:cBhvr>
                                        <p:cTn id="65" dur="1" fill="hold">
                                          <p:stCondLst>
                                            <p:cond delay="0"/>
                                          </p:stCondLst>
                                        </p:cTn>
                                        <p:tgtEl>
                                          <p:spTgt spid="3">
                                            <p:txEl>
                                              <p:pRg st="3" end="3"/>
                                            </p:txEl>
                                          </p:spTgt>
                                        </p:tgtEl>
                                        <p:attrNameLst>
                                          <p:attrName>style.visibility</p:attrName>
                                        </p:attrNameLst>
                                      </p:cBhvr>
                                      <p:to>
                                        <p:strVal val="visible"/>
                                      </p:to>
                                    </p:set>
                                    <p:animEffect transition="in" filter="wipe(down)">
                                      <p:cBhvr>
                                        <p:cTn id="66" dur="580">
                                          <p:stCondLst>
                                            <p:cond delay="0"/>
                                          </p:stCondLst>
                                        </p:cTn>
                                        <p:tgtEl>
                                          <p:spTgt spid="3">
                                            <p:txEl>
                                              <p:pRg st="3" end="3"/>
                                            </p:txEl>
                                          </p:spTgt>
                                        </p:tgtEl>
                                      </p:cBhvr>
                                    </p:animEffect>
                                    <p:anim calcmode="lin" valueType="num">
                                      <p:cBhvr>
                                        <p:cTn id="6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3">
                                            <p:txEl>
                                              <p:pRg st="3" end="3"/>
                                            </p:txEl>
                                          </p:spTgt>
                                        </p:tgtEl>
                                      </p:cBhvr>
                                      <p:to x="100000" y="60000"/>
                                    </p:animScale>
                                    <p:animScale>
                                      <p:cBhvr>
                                        <p:cTn id="73" dur="166" decel="50000">
                                          <p:stCondLst>
                                            <p:cond delay="676"/>
                                          </p:stCondLst>
                                        </p:cTn>
                                        <p:tgtEl>
                                          <p:spTgt spid="3">
                                            <p:txEl>
                                              <p:pRg st="3" end="3"/>
                                            </p:txEl>
                                          </p:spTgt>
                                        </p:tgtEl>
                                      </p:cBhvr>
                                      <p:to x="100000" y="100000"/>
                                    </p:animScale>
                                    <p:animScale>
                                      <p:cBhvr>
                                        <p:cTn id="74" dur="26">
                                          <p:stCondLst>
                                            <p:cond delay="1312"/>
                                          </p:stCondLst>
                                        </p:cTn>
                                        <p:tgtEl>
                                          <p:spTgt spid="3">
                                            <p:txEl>
                                              <p:pRg st="3" end="3"/>
                                            </p:txEl>
                                          </p:spTgt>
                                        </p:tgtEl>
                                      </p:cBhvr>
                                      <p:to x="100000" y="80000"/>
                                    </p:animScale>
                                    <p:animScale>
                                      <p:cBhvr>
                                        <p:cTn id="75" dur="166" decel="50000">
                                          <p:stCondLst>
                                            <p:cond delay="1338"/>
                                          </p:stCondLst>
                                        </p:cTn>
                                        <p:tgtEl>
                                          <p:spTgt spid="3">
                                            <p:txEl>
                                              <p:pRg st="3" end="3"/>
                                            </p:txEl>
                                          </p:spTgt>
                                        </p:tgtEl>
                                      </p:cBhvr>
                                      <p:to x="100000" y="100000"/>
                                    </p:animScale>
                                    <p:animScale>
                                      <p:cBhvr>
                                        <p:cTn id="76" dur="26">
                                          <p:stCondLst>
                                            <p:cond delay="1642"/>
                                          </p:stCondLst>
                                        </p:cTn>
                                        <p:tgtEl>
                                          <p:spTgt spid="3">
                                            <p:txEl>
                                              <p:pRg st="3" end="3"/>
                                            </p:txEl>
                                          </p:spTgt>
                                        </p:tgtEl>
                                      </p:cBhvr>
                                      <p:to x="100000" y="90000"/>
                                    </p:animScale>
                                    <p:animScale>
                                      <p:cBhvr>
                                        <p:cTn id="77" dur="166" decel="50000">
                                          <p:stCondLst>
                                            <p:cond delay="1668"/>
                                          </p:stCondLst>
                                        </p:cTn>
                                        <p:tgtEl>
                                          <p:spTgt spid="3">
                                            <p:txEl>
                                              <p:pRg st="3" end="3"/>
                                            </p:txEl>
                                          </p:spTgt>
                                        </p:tgtEl>
                                      </p:cBhvr>
                                      <p:to x="100000" y="100000"/>
                                    </p:animScale>
                                    <p:animScale>
                                      <p:cBhvr>
                                        <p:cTn id="78" dur="26">
                                          <p:stCondLst>
                                            <p:cond delay="1808"/>
                                          </p:stCondLst>
                                        </p:cTn>
                                        <p:tgtEl>
                                          <p:spTgt spid="3">
                                            <p:txEl>
                                              <p:pRg st="3" end="3"/>
                                            </p:txEl>
                                          </p:spTgt>
                                        </p:tgtEl>
                                      </p:cBhvr>
                                      <p:to x="100000" y="95000"/>
                                    </p:animScale>
                                    <p:animScale>
                                      <p:cBhvr>
                                        <p:cTn id="79" dur="166" decel="50000">
                                          <p:stCondLst>
                                            <p:cond delay="1834"/>
                                          </p:stCondLst>
                                        </p:cTn>
                                        <p:tgtEl>
                                          <p:spTgt spid="3">
                                            <p:txEl>
                                              <p:pRg st="3" end="3"/>
                                            </p:txEl>
                                          </p:spTgt>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nodeType="clickEffect">
                                  <p:stCondLst>
                                    <p:cond delay="0"/>
                                  </p:stCondLst>
                                  <p:childTnLst>
                                    <p:set>
                                      <p:cBhvr>
                                        <p:cTn id="83" dur="1" fill="hold">
                                          <p:stCondLst>
                                            <p:cond delay="0"/>
                                          </p:stCondLst>
                                        </p:cTn>
                                        <p:tgtEl>
                                          <p:spTgt spid="3">
                                            <p:txEl>
                                              <p:pRg st="4" end="4"/>
                                            </p:txEl>
                                          </p:spTgt>
                                        </p:tgtEl>
                                        <p:attrNameLst>
                                          <p:attrName>style.visibility</p:attrName>
                                        </p:attrNameLst>
                                      </p:cBhvr>
                                      <p:to>
                                        <p:strVal val="visible"/>
                                      </p:to>
                                    </p:set>
                                    <p:animEffect transition="in" filter="wipe(down)">
                                      <p:cBhvr>
                                        <p:cTn id="84" dur="580">
                                          <p:stCondLst>
                                            <p:cond delay="0"/>
                                          </p:stCondLst>
                                        </p:cTn>
                                        <p:tgtEl>
                                          <p:spTgt spid="3">
                                            <p:txEl>
                                              <p:pRg st="4" end="4"/>
                                            </p:txEl>
                                          </p:spTgt>
                                        </p:tgtEl>
                                      </p:cBhvr>
                                    </p:animEffect>
                                    <p:anim calcmode="lin" valueType="num">
                                      <p:cBhvr>
                                        <p:cTn id="85"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0" dur="26">
                                          <p:stCondLst>
                                            <p:cond delay="650"/>
                                          </p:stCondLst>
                                        </p:cTn>
                                        <p:tgtEl>
                                          <p:spTgt spid="3">
                                            <p:txEl>
                                              <p:pRg st="4" end="4"/>
                                            </p:txEl>
                                          </p:spTgt>
                                        </p:tgtEl>
                                      </p:cBhvr>
                                      <p:to x="100000" y="60000"/>
                                    </p:animScale>
                                    <p:animScale>
                                      <p:cBhvr>
                                        <p:cTn id="91" dur="166" decel="50000">
                                          <p:stCondLst>
                                            <p:cond delay="676"/>
                                          </p:stCondLst>
                                        </p:cTn>
                                        <p:tgtEl>
                                          <p:spTgt spid="3">
                                            <p:txEl>
                                              <p:pRg st="4" end="4"/>
                                            </p:txEl>
                                          </p:spTgt>
                                        </p:tgtEl>
                                      </p:cBhvr>
                                      <p:to x="100000" y="100000"/>
                                    </p:animScale>
                                    <p:animScale>
                                      <p:cBhvr>
                                        <p:cTn id="92" dur="26">
                                          <p:stCondLst>
                                            <p:cond delay="1312"/>
                                          </p:stCondLst>
                                        </p:cTn>
                                        <p:tgtEl>
                                          <p:spTgt spid="3">
                                            <p:txEl>
                                              <p:pRg st="4" end="4"/>
                                            </p:txEl>
                                          </p:spTgt>
                                        </p:tgtEl>
                                      </p:cBhvr>
                                      <p:to x="100000" y="80000"/>
                                    </p:animScale>
                                    <p:animScale>
                                      <p:cBhvr>
                                        <p:cTn id="93" dur="166" decel="50000">
                                          <p:stCondLst>
                                            <p:cond delay="1338"/>
                                          </p:stCondLst>
                                        </p:cTn>
                                        <p:tgtEl>
                                          <p:spTgt spid="3">
                                            <p:txEl>
                                              <p:pRg st="4" end="4"/>
                                            </p:txEl>
                                          </p:spTgt>
                                        </p:tgtEl>
                                      </p:cBhvr>
                                      <p:to x="100000" y="100000"/>
                                    </p:animScale>
                                    <p:animScale>
                                      <p:cBhvr>
                                        <p:cTn id="94" dur="26">
                                          <p:stCondLst>
                                            <p:cond delay="1642"/>
                                          </p:stCondLst>
                                        </p:cTn>
                                        <p:tgtEl>
                                          <p:spTgt spid="3">
                                            <p:txEl>
                                              <p:pRg st="4" end="4"/>
                                            </p:txEl>
                                          </p:spTgt>
                                        </p:tgtEl>
                                      </p:cBhvr>
                                      <p:to x="100000" y="90000"/>
                                    </p:animScale>
                                    <p:animScale>
                                      <p:cBhvr>
                                        <p:cTn id="95" dur="166" decel="50000">
                                          <p:stCondLst>
                                            <p:cond delay="1668"/>
                                          </p:stCondLst>
                                        </p:cTn>
                                        <p:tgtEl>
                                          <p:spTgt spid="3">
                                            <p:txEl>
                                              <p:pRg st="4" end="4"/>
                                            </p:txEl>
                                          </p:spTgt>
                                        </p:tgtEl>
                                      </p:cBhvr>
                                      <p:to x="100000" y="100000"/>
                                    </p:animScale>
                                    <p:animScale>
                                      <p:cBhvr>
                                        <p:cTn id="96" dur="26">
                                          <p:stCondLst>
                                            <p:cond delay="1808"/>
                                          </p:stCondLst>
                                        </p:cTn>
                                        <p:tgtEl>
                                          <p:spTgt spid="3">
                                            <p:txEl>
                                              <p:pRg st="4" end="4"/>
                                            </p:txEl>
                                          </p:spTgt>
                                        </p:tgtEl>
                                      </p:cBhvr>
                                      <p:to x="100000" y="95000"/>
                                    </p:animScale>
                                    <p:animScale>
                                      <p:cBhvr>
                                        <p:cTn id="97" dur="166" decel="50000">
                                          <p:stCondLst>
                                            <p:cond delay="1834"/>
                                          </p:stCondLst>
                                        </p:cTn>
                                        <p:tgtEl>
                                          <p:spTgt spid="3">
                                            <p:txEl>
                                              <p:pRg st="4" end="4"/>
                                            </p:txEl>
                                          </p:spTgt>
                                        </p:tgtEl>
                                      </p:cBhvr>
                                      <p:to x="100000" y="100000"/>
                                    </p:animScale>
                                  </p:childTnLst>
                                </p:cTn>
                              </p:par>
                            </p:childTnLst>
                          </p:cTn>
                        </p:par>
                      </p:childTnLst>
                    </p:cTn>
                  </p:par>
                  <p:par>
                    <p:cTn id="98" fill="hold">
                      <p:stCondLst>
                        <p:cond delay="indefinite"/>
                      </p:stCondLst>
                      <p:childTnLst>
                        <p:par>
                          <p:cTn id="99" fill="hold">
                            <p:stCondLst>
                              <p:cond delay="0"/>
                            </p:stCondLst>
                            <p:childTnLst>
                              <p:par>
                                <p:cTn id="100" presetID="26" presetClass="entr" presetSubtype="0" fill="hold" nodeType="clickEffect">
                                  <p:stCondLst>
                                    <p:cond delay="0"/>
                                  </p:stCondLst>
                                  <p:childTnLst>
                                    <p:set>
                                      <p:cBhvr>
                                        <p:cTn id="101" dur="1" fill="hold">
                                          <p:stCondLst>
                                            <p:cond delay="0"/>
                                          </p:stCondLst>
                                        </p:cTn>
                                        <p:tgtEl>
                                          <p:spTgt spid="3">
                                            <p:txEl>
                                              <p:pRg st="5" end="5"/>
                                            </p:txEl>
                                          </p:spTgt>
                                        </p:tgtEl>
                                        <p:attrNameLst>
                                          <p:attrName>style.visibility</p:attrName>
                                        </p:attrNameLst>
                                      </p:cBhvr>
                                      <p:to>
                                        <p:strVal val="visible"/>
                                      </p:to>
                                    </p:set>
                                    <p:animEffect transition="in" filter="wipe(down)">
                                      <p:cBhvr>
                                        <p:cTn id="102" dur="580">
                                          <p:stCondLst>
                                            <p:cond delay="0"/>
                                          </p:stCondLst>
                                        </p:cTn>
                                        <p:tgtEl>
                                          <p:spTgt spid="3">
                                            <p:txEl>
                                              <p:pRg st="5" end="5"/>
                                            </p:txEl>
                                          </p:spTgt>
                                        </p:tgtEl>
                                      </p:cBhvr>
                                    </p:animEffect>
                                    <p:anim calcmode="lin" valueType="num">
                                      <p:cBhvr>
                                        <p:cTn id="103"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104"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5"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6"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7"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8" dur="26">
                                          <p:stCondLst>
                                            <p:cond delay="650"/>
                                          </p:stCondLst>
                                        </p:cTn>
                                        <p:tgtEl>
                                          <p:spTgt spid="3">
                                            <p:txEl>
                                              <p:pRg st="5" end="5"/>
                                            </p:txEl>
                                          </p:spTgt>
                                        </p:tgtEl>
                                      </p:cBhvr>
                                      <p:to x="100000" y="60000"/>
                                    </p:animScale>
                                    <p:animScale>
                                      <p:cBhvr>
                                        <p:cTn id="109" dur="166" decel="50000">
                                          <p:stCondLst>
                                            <p:cond delay="676"/>
                                          </p:stCondLst>
                                        </p:cTn>
                                        <p:tgtEl>
                                          <p:spTgt spid="3">
                                            <p:txEl>
                                              <p:pRg st="5" end="5"/>
                                            </p:txEl>
                                          </p:spTgt>
                                        </p:tgtEl>
                                      </p:cBhvr>
                                      <p:to x="100000" y="100000"/>
                                    </p:animScale>
                                    <p:animScale>
                                      <p:cBhvr>
                                        <p:cTn id="110" dur="26">
                                          <p:stCondLst>
                                            <p:cond delay="1312"/>
                                          </p:stCondLst>
                                        </p:cTn>
                                        <p:tgtEl>
                                          <p:spTgt spid="3">
                                            <p:txEl>
                                              <p:pRg st="5" end="5"/>
                                            </p:txEl>
                                          </p:spTgt>
                                        </p:tgtEl>
                                      </p:cBhvr>
                                      <p:to x="100000" y="80000"/>
                                    </p:animScale>
                                    <p:animScale>
                                      <p:cBhvr>
                                        <p:cTn id="111" dur="166" decel="50000">
                                          <p:stCondLst>
                                            <p:cond delay="1338"/>
                                          </p:stCondLst>
                                        </p:cTn>
                                        <p:tgtEl>
                                          <p:spTgt spid="3">
                                            <p:txEl>
                                              <p:pRg st="5" end="5"/>
                                            </p:txEl>
                                          </p:spTgt>
                                        </p:tgtEl>
                                      </p:cBhvr>
                                      <p:to x="100000" y="100000"/>
                                    </p:animScale>
                                    <p:animScale>
                                      <p:cBhvr>
                                        <p:cTn id="112" dur="26">
                                          <p:stCondLst>
                                            <p:cond delay="1642"/>
                                          </p:stCondLst>
                                        </p:cTn>
                                        <p:tgtEl>
                                          <p:spTgt spid="3">
                                            <p:txEl>
                                              <p:pRg st="5" end="5"/>
                                            </p:txEl>
                                          </p:spTgt>
                                        </p:tgtEl>
                                      </p:cBhvr>
                                      <p:to x="100000" y="90000"/>
                                    </p:animScale>
                                    <p:animScale>
                                      <p:cBhvr>
                                        <p:cTn id="113" dur="166" decel="50000">
                                          <p:stCondLst>
                                            <p:cond delay="1668"/>
                                          </p:stCondLst>
                                        </p:cTn>
                                        <p:tgtEl>
                                          <p:spTgt spid="3">
                                            <p:txEl>
                                              <p:pRg st="5" end="5"/>
                                            </p:txEl>
                                          </p:spTgt>
                                        </p:tgtEl>
                                      </p:cBhvr>
                                      <p:to x="100000" y="100000"/>
                                    </p:animScale>
                                    <p:animScale>
                                      <p:cBhvr>
                                        <p:cTn id="114" dur="26">
                                          <p:stCondLst>
                                            <p:cond delay="1808"/>
                                          </p:stCondLst>
                                        </p:cTn>
                                        <p:tgtEl>
                                          <p:spTgt spid="3">
                                            <p:txEl>
                                              <p:pRg st="5" end="5"/>
                                            </p:txEl>
                                          </p:spTgt>
                                        </p:tgtEl>
                                      </p:cBhvr>
                                      <p:to x="100000" y="95000"/>
                                    </p:animScale>
                                    <p:animScale>
                                      <p:cBhvr>
                                        <p:cTn id="115" dur="166" decel="50000">
                                          <p:stCondLst>
                                            <p:cond delay="1834"/>
                                          </p:stCondLst>
                                        </p:cTn>
                                        <p:tgtEl>
                                          <p:spTgt spid="3">
                                            <p:txEl>
                                              <p:pRg st="5" end="5"/>
                                            </p:txEl>
                                          </p:spTgt>
                                        </p:tgtEl>
                                      </p:cBhvr>
                                      <p:to x="100000" y="100000"/>
                                    </p:animScale>
                                  </p:childTnLst>
                                </p:cTn>
                              </p:par>
                            </p:childTnLst>
                          </p:cTn>
                        </p:par>
                      </p:childTnLst>
                    </p:cTn>
                  </p:par>
                  <p:par>
                    <p:cTn id="116" fill="hold">
                      <p:stCondLst>
                        <p:cond delay="indefinite"/>
                      </p:stCondLst>
                      <p:childTnLst>
                        <p:par>
                          <p:cTn id="117" fill="hold">
                            <p:stCondLst>
                              <p:cond delay="0"/>
                            </p:stCondLst>
                            <p:childTnLst>
                              <p:par>
                                <p:cTn id="118" presetID="26" presetClass="entr" presetSubtype="0" fill="hold" nodeType="clickEffect">
                                  <p:stCondLst>
                                    <p:cond delay="0"/>
                                  </p:stCondLst>
                                  <p:childTnLst>
                                    <p:set>
                                      <p:cBhvr>
                                        <p:cTn id="119" dur="1" fill="hold">
                                          <p:stCondLst>
                                            <p:cond delay="0"/>
                                          </p:stCondLst>
                                        </p:cTn>
                                        <p:tgtEl>
                                          <p:spTgt spid="3">
                                            <p:txEl>
                                              <p:pRg st="6" end="6"/>
                                            </p:txEl>
                                          </p:spTgt>
                                        </p:tgtEl>
                                        <p:attrNameLst>
                                          <p:attrName>style.visibility</p:attrName>
                                        </p:attrNameLst>
                                      </p:cBhvr>
                                      <p:to>
                                        <p:strVal val="visible"/>
                                      </p:to>
                                    </p:set>
                                    <p:animEffect transition="in" filter="wipe(down)">
                                      <p:cBhvr>
                                        <p:cTn id="120" dur="580">
                                          <p:stCondLst>
                                            <p:cond delay="0"/>
                                          </p:stCondLst>
                                        </p:cTn>
                                        <p:tgtEl>
                                          <p:spTgt spid="3">
                                            <p:txEl>
                                              <p:pRg st="6" end="6"/>
                                            </p:txEl>
                                          </p:spTgt>
                                        </p:tgtEl>
                                      </p:cBhvr>
                                    </p:animEffect>
                                    <p:anim calcmode="lin" valueType="num">
                                      <p:cBhvr>
                                        <p:cTn id="121"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22"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23"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24"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5"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26" dur="26">
                                          <p:stCondLst>
                                            <p:cond delay="650"/>
                                          </p:stCondLst>
                                        </p:cTn>
                                        <p:tgtEl>
                                          <p:spTgt spid="3">
                                            <p:txEl>
                                              <p:pRg st="6" end="6"/>
                                            </p:txEl>
                                          </p:spTgt>
                                        </p:tgtEl>
                                      </p:cBhvr>
                                      <p:to x="100000" y="60000"/>
                                    </p:animScale>
                                    <p:animScale>
                                      <p:cBhvr>
                                        <p:cTn id="127" dur="166" decel="50000">
                                          <p:stCondLst>
                                            <p:cond delay="676"/>
                                          </p:stCondLst>
                                        </p:cTn>
                                        <p:tgtEl>
                                          <p:spTgt spid="3">
                                            <p:txEl>
                                              <p:pRg st="6" end="6"/>
                                            </p:txEl>
                                          </p:spTgt>
                                        </p:tgtEl>
                                      </p:cBhvr>
                                      <p:to x="100000" y="100000"/>
                                    </p:animScale>
                                    <p:animScale>
                                      <p:cBhvr>
                                        <p:cTn id="128" dur="26">
                                          <p:stCondLst>
                                            <p:cond delay="1312"/>
                                          </p:stCondLst>
                                        </p:cTn>
                                        <p:tgtEl>
                                          <p:spTgt spid="3">
                                            <p:txEl>
                                              <p:pRg st="6" end="6"/>
                                            </p:txEl>
                                          </p:spTgt>
                                        </p:tgtEl>
                                      </p:cBhvr>
                                      <p:to x="100000" y="80000"/>
                                    </p:animScale>
                                    <p:animScale>
                                      <p:cBhvr>
                                        <p:cTn id="129" dur="166" decel="50000">
                                          <p:stCondLst>
                                            <p:cond delay="1338"/>
                                          </p:stCondLst>
                                        </p:cTn>
                                        <p:tgtEl>
                                          <p:spTgt spid="3">
                                            <p:txEl>
                                              <p:pRg st="6" end="6"/>
                                            </p:txEl>
                                          </p:spTgt>
                                        </p:tgtEl>
                                      </p:cBhvr>
                                      <p:to x="100000" y="100000"/>
                                    </p:animScale>
                                    <p:animScale>
                                      <p:cBhvr>
                                        <p:cTn id="130" dur="26">
                                          <p:stCondLst>
                                            <p:cond delay="1642"/>
                                          </p:stCondLst>
                                        </p:cTn>
                                        <p:tgtEl>
                                          <p:spTgt spid="3">
                                            <p:txEl>
                                              <p:pRg st="6" end="6"/>
                                            </p:txEl>
                                          </p:spTgt>
                                        </p:tgtEl>
                                      </p:cBhvr>
                                      <p:to x="100000" y="90000"/>
                                    </p:animScale>
                                    <p:animScale>
                                      <p:cBhvr>
                                        <p:cTn id="131" dur="166" decel="50000">
                                          <p:stCondLst>
                                            <p:cond delay="1668"/>
                                          </p:stCondLst>
                                        </p:cTn>
                                        <p:tgtEl>
                                          <p:spTgt spid="3">
                                            <p:txEl>
                                              <p:pRg st="6" end="6"/>
                                            </p:txEl>
                                          </p:spTgt>
                                        </p:tgtEl>
                                      </p:cBhvr>
                                      <p:to x="100000" y="100000"/>
                                    </p:animScale>
                                    <p:animScale>
                                      <p:cBhvr>
                                        <p:cTn id="132" dur="26">
                                          <p:stCondLst>
                                            <p:cond delay="1808"/>
                                          </p:stCondLst>
                                        </p:cTn>
                                        <p:tgtEl>
                                          <p:spTgt spid="3">
                                            <p:txEl>
                                              <p:pRg st="6" end="6"/>
                                            </p:txEl>
                                          </p:spTgt>
                                        </p:tgtEl>
                                      </p:cBhvr>
                                      <p:to x="100000" y="95000"/>
                                    </p:animScale>
                                    <p:animScale>
                                      <p:cBhvr>
                                        <p:cTn id="133" dur="166" decel="50000">
                                          <p:stCondLst>
                                            <p:cond delay="1834"/>
                                          </p:stCondLst>
                                        </p:cTn>
                                        <p:tgtEl>
                                          <p:spTgt spid="3">
                                            <p:txEl>
                                              <p:pRg st="6" end="6"/>
                                            </p:txEl>
                                          </p:spTgt>
                                        </p:tgtEl>
                                      </p:cBhvr>
                                      <p:to x="100000" y="100000"/>
                                    </p:animScale>
                                  </p:childTnLst>
                                </p:cTn>
                              </p:par>
                            </p:childTnLst>
                          </p:cTn>
                        </p:par>
                      </p:childTnLst>
                    </p:cTn>
                  </p:par>
                  <p:par>
                    <p:cTn id="134" fill="hold">
                      <p:stCondLst>
                        <p:cond delay="indefinite"/>
                      </p:stCondLst>
                      <p:childTnLst>
                        <p:par>
                          <p:cTn id="135" fill="hold">
                            <p:stCondLst>
                              <p:cond delay="0"/>
                            </p:stCondLst>
                            <p:childTnLst>
                              <p:par>
                                <p:cTn id="136" presetID="26" presetClass="entr" presetSubtype="0" fill="hold" nodeType="clickEffect">
                                  <p:stCondLst>
                                    <p:cond delay="0"/>
                                  </p:stCondLst>
                                  <p:childTnLst>
                                    <p:set>
                                      <p:cBhvr>
                                        <p:cTn id="137" dur="1" fill="hold">
                                          <p:stCondLst>
                                            <p:cond delay="0"/>
                                          </p:stCondLst>
                                        </p:cTn>
                                        <p:tgtEl>
                                          <p:spTgt spid="3">
                                            <p:txEl>
                                              <p:pRg st="7" end="7"/>
                                            </p:txEl>
                                          </p:spTgt>
                                        </p:tgtEl>
                                        <p:attrNameLst>
                                          <p:attrName>style.visibility</p:attrName>
                                        </p:attrNameLst>
                                      </p:cBhvr>
                                      <p:to>
                                        <p:strVal val="visible"/>
                                      </p:to>
                                    </p:set>
                                    <p:animEffect transition="in" filter="wipe(down)">
                                      <p:cBhvr>
                                        <p:cTn id="138" dur="580">
                                          <p:stCondLst>
                                            <p:cond delay="0"/>
                                          </p:stCondLst>
                                        </p:cTn>
                                        <p:tgtEl>
                                          <p:spTgt spid="3">
                                            <p:txEl>
                                              <p:pRg st="7" end="7"/>
                                            </p:txEl>
                                          </p:spTgt>
                                        </p:tgtEl>
                                      </p:cBhvr>
                                    </p:animEffect>
                                    <p:anim calcmode="lin" valueType="num">
                                      <p:cBhvr>
                                        <p:cTn id="139"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40"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41"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42"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43"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44" dur="26">
                                          <p:stCondLst>
                                            <p:cond delay="650"/>
                                          </p:stCondLst>
                                        </p:cTn>
                                        <p:tgtEl>
                                          <p:spTgt spid="3">
                                            <p:txEl>
                                              <p:pRg st="7" end="7"/>
                                            </p:txEl>
                                          </p:spTgt>
                                        </p:tgtEl>
                                      </p:cBhvr>
                                      <p:to x="100000" y="60000"/>
                                    </p:animScale>
                                    <p:animScale>
                                      <p:cBhvr>
                                        <p:cTn id="145" dur="166" decel="50000">
                                          <p:stCondLst>
                                            <p:cond delay="676"/>
                                          </p:stCondLst>
                                        </p:cTn>
                                        <p:tgtEl>
                                          <p:spTgt spid="3">
                                            <p:txEl>
                                              <p:pRg st="7" end="7"/>
                                            </p:txEl>
                                          </p:spTgt>
                                        </p:tgtEl>
                                      </p:cBhvr>
                                      <p:to x="100000" y="100000"/>
                                    </p:animScale>
                                    <p:animScale>
                                      <p:cBhvr>
                                        <p:cTn id="146" dur="26">
                                          <p:stCondLst>
                                            <p:cond delay="1312"/>
                                          </p:stCondLst>
                                        </p:cTn>
                                        <p:tgtEl>
                                          <p:spTgt spid="3">
                                            <p:txEl>
                                              <p:pRg st="7" end="7"/>
                                            </p:txEl>
                                          </p:spTgt>
                                        </p:tgtEl>
                                      </p:cBhvr>
                                      <p:to x="100000" y="80000"/>
                                    </p:animScale>
                                    <p:animScale>
                                      <p:cBhvr>
                                        <p:cTn id="147" dur="166" decel="50000">
                                          <p:stCondLst>
                                            <p:cond delay="1338"/>
                                          </p:stCondLst>
                                        </p:cTn>
                                        <p:tgtEl>
                                          <p:spTgt spid="3">
                                            <p:txEl>
                                              <p:pRg st="7" end="7"/>
                                            </p:txEl>
                                          </p:spTgt>
                                        </p:tgtEl>
                                      </p:cBhvr>
                                      <p:to x="100000" y="100000"/>
                                    </p:animScale>
                                    <p:animScale>
                                      <p:cBhvr>
                                        <p:cTn id="148" dur="26">
                                          <p:stCondLst>
                                            <p:cond delay="1642"/>
                                          </p:stCondLst>
                                        </p:cTn>
                                        <p:tgtEl>
                                          <p:spTgt spid="3">
                                            <p:txEl>
                                              <p:pRg st="7" end="7"/>
                                            </p:txEl>
                                          </p:spTgt>
                                        </p:tgtEl>
                                      </p:cBhvr>
                                      <p:to x="100000" y="90000"/>
                                    </p:animScale>
                                    <p:animScale>
                                      <p:cBhvr>
                                        <p:cTn id="149" dur="166" decel="50000">
                                          <p:stCondLst>
                                            <p:cond delay="1668"/>
                                          </p:stCondLst>
                                        </p:cTn>
                                        <p:tgtEl>
                                          <p:spTgt spid="3">
                                            <p:txEl>
                                              <p:pRg st="7" end="7"/>
                                            </p:txEl>
                                          </p:spTgt>
                                        </p:tgtEl>
                                      </p:cBhvr>
                                      <p:to x="100000" y="100000"/>
                                    </p:animScale>
                                    <p:animScale>
                                      <p:cBhvr>
                                        <p:cTn id="150" dur="26">
                                          <p:stCondLst>
                                            <p:cond delay="1808"/>
                                          </p:stCondLst>
                                        </p:cTn>
                                        <p:tgtEl>
                                          <p:spTgt spid="3">
                                            <p:txEl>
                                              <p:pRg st="7" end="7"/>
                                            </p:txEl>
                                          </p:spTgt>
                                        </p:tgtEl>
                                      </p:cBhvr>
                                      <p:to x="100000" y="95000"/>
                                    </p:animScale>
                                    <p:animScale>
                                      <p:cBhvr>
                                        <p:cTn id="151" dur="166" decel="50000">
                                          <p:stCondLst>
                                            <p:cond delay="1834"/>
                                          </p:stCondLst>
                                        </p:cTn>
                                        <p:tgtEl>
                                          <p:spTgt spid="3">
                                            <p:txEl>
                                              <p:pRg st="7" end="7"/>
                                            </p:txEl>
                                          </p:spTgt>
                                        </p:tgtEl>
                                      </p:cBhvr>
                                      <p:to x="100000" y="100000"/>
                                    </p:animScale>
                                  </p:childTnLst>
                                </p:cTn>
                              </p:par>
                            </p:childTnLst>
                          </p:cTn>
                        </p:par>
                      </p:childTnLst>
                    </p:cTn>
                  </p:par>
                  <p:par>
                    <p:cTn id="152" fill="hold">
                      <p:stCondLst>
                        <p:cond delay="indefinite"/>
                      </p:stCondLst>
                      <p:childTnLst>
                        <p:par>
                          <p:cTn id="153" fill="hold">
                            <p:stCondLst>
                              <p:cond delay="0"/>
                            </p:stCondLst>
                            <p:childTnLst>
                              <p:par>
                                <p:cTn id="154" presetID="26" presetClass="entr" presetSubtype="0" fill="hold" nodeType="clickEffect">
                                  <p:stCondLst>
                                    <p:cond delay="0"/>
                                  </p:stCondLst>
                                  <p:childTnLst>
                                    <p:set>
                                      <p:cBhvr>
                                        <p:cTn id="155" dur="1" fill="hold">
                                          <p:stCondLst>
                                            <p:cond delay="0"/>
                                          </p:stCondLst>
                                        </p:cTn>
                                        <p:tgtEl>
                                          <p:spTgt spid="3">
                                            <p:txEl>
                                              <p:pRg st="8" end="8"/>
                                            </p:txEl>
                                          </p:spTgt>
                                        </p:tgtEl>
                                        <p:attrNameLst>
                                          <p:attrName>style.visibility</p:attrName>
                                        </p:attrNameLst>
                                      </p:cBhvr>
                                      <p:to>
                                        <p:strVal val="visible"/>
                                      </p:to>
                                    </p:set>
                                    <p:animEffect transition="in" filter="wipe(down)">
                                      <p:cBhvr>
                                        <p:cTn id="156" dur="580">
                                          <p:stCondLst>
                                            <p:cond delay="0"/>
                                          </p:stCondLst>
                                        </p:cTn>
                                        <p:tgtEl>
                                          <p:spTgt spid="3">
                                            <p:txEl>
                                              <p:pRg st="8" end="8"/>
                                            </p:txEl>
                                          </p:spTgt>
                                        </p:tgtEl>
                                      </p:cBhvr>
                                    </p:animEffect>
                                    <p:anim calcmode="lin" valueType="num">
                                      <p:cBhvr>
                                        <p:cTn id="157"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58"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59"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60"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61"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62" dur="26">
                                          <p:stCondLst>
                                            <p:cond delay="650"/>
                                          </p:stCondLst>
                                        </p:cTn>
                                        <p:tgtEl>
                                          <p:spTgt spid="3">
                                            <p:txEl>
                                              <p:pRg st="8" end="8"/>
                                            </p:txEl>
                                          </p:spTgt>
                                        </p:tgtEl>
                                      </p:cBhvr>
                                      <p:to x="100000" y="60000"/>
                                    </p:animScale>
                                    <p:animScale>
                                      <p:cBhvr>
                                        <p:cTn id="163" dur="166" decel="50000">
                                          <p:stCondLst>
                                            <p:cond delay="676"/>
                                          </p:stCondLst>
                                        </p:cTn>
                                        <p:tgtEl>
                                          <p:spTgt spid="3">
                                            <p:txEl>
                                              <p:pRg st="8" end="8"/>
                                            </p:txEl>
                                          </p:spTgt>
                                        </p:tgtEl>
                                      </p:cBhvr>
                                      <p:to x="100000" y="100000"/>
                                    </p:animScale>
                                    <p:animScale>
                                      <p:cBhvr>
                                        <p:cTn id="164" dur="26">
                                          <p:stCondLst>
                                            <p:cond delay="1312"/>
                                          </p:stCondLst>
                                        </p:cTn>
                                        <p:tgtEl>
                                          <p:spTgt spid="3">
                                            <p:txEl>
                                              <p:pRg st="8" end="8"/>
                                            </p:txEl>
                                          </p:spTgt>
                                        </p:tgtEl>
                                      </p:cBhvr>
                                      <p:to x="100000" y="80000"/>
                                    </p:animScale>
                                    <p:animScale>
                                      <p:cBhvr>
                                        <p:cTn id="165" dur="166" decel="50000">
                                          <p:stCondLst>
                                            <p:cond delay="1338"/>
                                          </p:stCondLst>
                                        </p:cTn>
                                        <p:tgtEl>
                                          <p:spTgt spid="3">
                                            <p:txEl>
                                              <p:pRg st="8" end="8"/>
                                            </p:txEl>
                                          </p:spTgt>
                                        </p:tgtEl>
                                      </p:cBhvr>
                                      <p:to x="100000" y="100000"/>
                                    </p:animScale>
                                    <p:animScale>
                                      <p:cBhvr>
                                        <p:cTn id="166" dur="26">
                                          <p:stCondLst>
                                            <p:cond delay="1642"/>
                                          </p:stCondLst>
                                        </p:cTn>
                                        <p:tgtEl>
                                          <p:spTgt spid="3">
                                            <p:txEl>
                                              <p:pRg st="8" end="8"/>
                                            </p:txEl>
                                          </p:spTgt>
                                        </p:tgtEl>
                                      </p:cBhvr>
                                      <p:to x="100000" y="90000"/>
                                    </p:animScale>
                                    <p:animScale>
                                      <p:cBhvr>
                                        <p:cTn id="167" dur="166" decel="50000">
                                          <p:stCondLst>
                                            <p:cond delay="1668"/>
                                          </p:stCondLst>
                                        </p:cTn>
                                        <p:tgtEl>
                                          <p:spTgt spid="3">
                                            <p:txEl>
                                              <p:pRg st="8" end="8"/>
                                            </p:txEl>
                                          </p:spTgt>
                                        </p:tgtEl>
                                      </p:cBhvr>
                                      <p:to x="100000" y="100000"/>
                                    </p:animScale>
                                    <p:animScale>
                                      <p:cBhvr>
                                        <p:cTn id="168" dur="26">
                                          <p:stCondLst>
                                            <p:cond delay="1808"/>
                                          </p:stCondLst>
                                        </p:cTn>
                                        <p:tgtEl>
                                          <p:spTgt spid="3">
                                            <p:txEl>
                                              <p:pRg st="8" end="8"/>
                                            </p:txEl>
                                          </p:spTgt>
                                        </p:tgtEl>
                                      </p:cBhvr>
                                      <p:to x="100000" y="95000"/>
                                    </p:animScale>
                                    <p:animScale>
                                      <p:cBhvr>
                                        <p:cTn id="169"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685800"/>
          </a:xfrm>
        </p:spPr>
        <p:txBody>
          <a:bodyPr>
            <a:normAutofit fontScale="90000"/>
          </a:bodyPr>
          <a:lstStyle/>
          <a:p>
            <a:r>
              <a:rPr lang="en-US" sz="4800" dirty="0" smtClean="0">
                <a:latin typeface="Times New Roman" pitchFamily="18" charset="0"/>
                <a:cs typeface="Times New Roman" pitchFamily="18" charset="0"/>
              </a:rPr>
              <a:t>Code of criminal pocedure,1898</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270164" y="914400"/>
            <a:ext cx="8839200" cy="5791200"/>
          </a:xfrm>
        </p:spPr>
        <p:txBody>
          <a:bodyPr>
            <a:normAutofit/>
          </a:bodyPr>
          <a:lstStyle/>
          <a:p>
            <a:pPr marL="457200" indent="-457200" algn="l">
              <a:buFont typeface="Wingdings" pitchFamily="2" charset="2"/>
              <a:buChar char="q"/>
            </a:pPr>
            <a:r>
              <a:rPr lang="en-US" sz="3200" b="1" dirty="0" smtClean="0">
                <a:solidFill>
                  <a:srgbClr val="FFC000"/>
                </a:solidFill>
              </a:rPr>
              <a:t>SUPREME COURT OF PAKISTAN</a:t>
            </a:r>
            <a:r>
              <a:rPr lang="en-US" sz="3200" b="1" dirty="0" smtClean="0"/>
              <a:t>: </a:t>
            </a:r>
          </a:p>
          <a:p>
            <a:pPr marL="457200" indent="-457200" algn="l">
              <a:buFont typeface="Wingdings" pitchFamily="2" charset="2"/>
              <a:buChar char="q"/>
            </a:pPr>
            <a:r>
              <a:rPr lang="en-US" sz="3200" dirty="0" smtClean="0"/>
              <a:t>The Supreme Court is the apex court in Pakistan's judicial hierarchy, the final arbiter of legal and constitutional disputes.</a:t>
            </a:r>
          </a:p>
          <a:p>
            <a:pPr marL="457200" indent="-457200" algn="l">
              <a:buFont typeface="Wingdings" pitchFamily="2" charset="2"/>
              <a:buChar char="q"/>
            </a:pPr>
            <a:r>
              <a:rPr lang="en-US" sz="3200" dirty="0" smtClean="0"/>
              <a:t> </a:t>
            </a:r>
            <a:r>
              <a:rPr lang="en-US" sz="3200" dirty="0"/>
              <a:t>The Supreme Court has a permanent seat in Islamabad. It has number of Branch Registries where cases are heard</a:t>
            </a:r>
            <a:r>
              <a:rPr lang="en-US" sz="3200" dirty="0" smtClean="0"/>
              <a:t>.</a:t>
            </a:r>
          </a:p>
          <a:p>
            <a:pPr marL="457200" indent="-457200" algn="l">
              <a:buFont typeface="Wingdings" pitchFamily="2" charset="2"/>
              <a:buChar char="q"/>
            </a:pPr>
            <a:r>
              <a:rPr lang="en-US" sz="3200" dirty="0" smtClean="0"/>
              <a:t> </a:t>
            </a:r>
            <a:r>
              <a:rPr lang="en-US" sz="3200" dirty="0"/>
              <a:t>It has a number of de jure powers which are outlined in the Constitution. </a:t>
            </a:r>
            <a:endParaRPr lang="en-US"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34912262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nodeType="clickEffect">
                                  <p:stCondLst>
                                    <p:cond delay="0"/>
                                  </p:stCondLst>
                                  <p:childTnLst>
                                    <p:set>
                                      <p:cBhvr>
                                        <p:cTn id="65" dur="1" fill="hold">
                                          <p:stCondLst>
                                            <p:cond delay="0"/>
                                          </p:stCondLst>
                                        </p:cTn>
                                        <p:tgtEl>
                                          <p:spTgt spid="3">
                                            <p:txEl>
                                              <p:pRg st="3" end="3"/>
                                            </p:txEl>
                                          </p:spTgt>
                                        </p:tgtEl>
                                        <p:attrNameLst>
                                          <p:attrName>style.visibility</p:attrName>
                                        </p:attrNameLst>
                                      </p:cBhvr>
                                      <p:to>
                                        <p:strVal val="visible"/>
                                      </p:to>
                                    </p:set>
                                    <p:animEffect transition="in" filter="wipe(down)">
                                      <p:cBhvr>
                                        <p:cTn id="66" dur="580">
                                          <p:stCondLst>
                                            <p:cond delay="0"/>
                                          </p:stCondLst>
                                        </p:cTn>
                                        <p:tgtEl>
                                          <p:spTgt spid="3">
                                            <p:txEl>
                                              <p:pRg st="3" end="3"/>
                                            </p:txEl>
                                          </p:spTgt>
                                        </p:tgtEl>
                                      </p:cBhvr>
                                    </p:animEffect>
                                    <p:anim calcmode="lin" valueType="num">
                                      <p:cBhvr>
                                        <p:cTn id="6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3">
                                            <p:txEl>
                                              <p:pRg st="3" end="3"/>
                                            </p:txEl>
                                          </p:spTgt>
                                        </p:tgtEl>
                                      </p:cBhvr>
                                      <p:to x="100000" y="60000"/>
                                    </p:animScale>
                                    <p:animScale>
                                      <p:cBhvr>
                                        <p:cTn id="73" dur="166" decel="50000">
                                          <p:stCondLst>
                                            <p:cond delay="676"/>
                                          </p:stCondLst>
                                        </p:cTn>
                                        <p:tgtEl>
                                          <p:spTgt spid="3">
                                            <p:txEl>
                                              <p:pRg st="3" end="3"/>
                                            </p:txEl>
                                          </p:spTgt>
                                        </p:tgtEl>
                                      </p:cBhvr>
                                      <p:to x="100000" y="100000"/>
                                    </p:animScale>
                                    <p:animScale>
                                      <p:cBhvr>
                                        <p:cTn id="74" dur="26">
                                          <p:stCondLst>
                                            <p:cond delay="1312"/>
                                          </p:stCondLst>
                                        </p:cTn>
                                        <p:tgtEl>
                                          <p:spTgt spid="3">
                                            <p:txEl>
                                              <p:pRg st="3" end="3"/>
                                            </p:txEl>
                                          </p:spTgt>
                                        </p:tgtEl>
                                      </p:cBhvr>
                                      <p:to x="100000" y="80000"/>
                                    </p:animScale>
                                    <p:animScale>
                                      <p:cBhvr>
                                        <p:cTn id="75" dur="166" decel="50000">
                                          <p:stCondLst>
                                            <p:cond delay="1338"/>
                                          </p:stCondLst>
                                        </p:cTn>
                                        <p:tgtEl>
                                          <p:spTgt spid="3">
                                            <p:txEl>
                                              <p:pRg st="3" end="3"/>
                                            </p:txEl>
                                          </p:spTgt>
                                        </p:tgtEl>
                                      </p:cBhvr>
                                      <p:to x="100000" y="100000"/>
                                    </p:animScale>
                                    <p:animScale>
                                      <p:cBhvr>
                                        <p:cTn id="76" dur="26">
                                          <p:stCondLst>
                                            <p:cond delay="1642"/>
                                          </p:stCondLst>
                                        </p:cTn>
                                        <p:tgtEl>
                                          <p:spTgt spid="3">
                                            <p:txEl>
                                              <p:pRg st="3" end="3"/>
                                            </p:txEl>
                                          </p:spTgt>
                                        </p:tgtEl>
                                      </p:cBhvr>
                                      <p:to x="100000" y="90000"/>
                                    </p:animScale>
                                    <p:animScale>
                                      <p:cBhvr>
                                        <p:cTn id="77" dur="166" decel="50000">
                                          <p:stCondLst>
                                            <p:cond delay="1668"/>
                                          </p:stCondLst>
                                        </p:cTn>
                                        <p:tgtEl>
                                          <p:spTgt spid="3">
                                            <p:txEl>
                                              <p:pRg st="3" end="3"/>
                                            </p:txEl>
                                          </p:spTgt>
                                        </p:tgtEl>
                                      </p:cBhvr>
                                      <p:to x="100000" y="100000"/>
                                    </p:animScale>
                                    <p:animScale>
                                      <p:cBhvr>
                                        <p:cTn id="78" dur="26">
                                          <p:stCondLst>
                                            <p:cond delay="1808"/>
                                          </p:stCondLst>
                                        </p:cTn>
                                        <p:tgtEl>
                                          <p:spTgt spid="3">
                                            <p:txEl>
                                              <p:pRg st="3" end="3"/>
                                            </p:txEl>
                                          </p:spTgt>
                                        </p:tgtEl>
                                      </p:cBhvr>
                                      <p:to x="100000" y="95000"/>
                                    </p:animScale>
                                    <p:animScale>
                                      <p:cBhvr>
                                        <p:cTn id="79"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685800"/>
          </a:xfrm>
        </p:spPr>
        <p:txBody>
          <a:bodyPr>
            <a:normAutofit fontScale="90000"/>
          </a:bodyPr>
          <a:lstStyle/>
          <a:p>
            <a:r>
              <a:rPr lang="en-US" sz="4800" dirty="0" smtClean="0">
                <a:latin typeface="Times New Roman" pitchFamily="18" charset="0"/>
                <a:cs typeface="Times New Roman" pitchFamily="18" charset="0"/>
              </a:rPr>
              <a:t>Code of criminal pocedure,1898</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76200" y="914400"/>
            <a:ext cx="8991600" cy="5791200"/>
          </a:xfrm>
        </p:spPr>
        <p:txBody>
          <a:bodyPr>
            <a:normAutofit fontScale="92500" lnSpcReduction="10000"/>
          </a:bodyPr>
          <a:lstStyle/>
          <a:p>
            <a:pPr marL="457200" indent="-457200" algn="l">
              <a:buFont typeface="Wingdings" pitchFamily="2" charset="2"/>
              <a:buChar char="Ø"/>
            </a:pPr>
            <a:r>
              <a:rPr lang="en-US" sz="3200" b="1" dirty="0">
                <a:solidFill>
                  <a:srgbClr val="FFC000"/>
                </a:solidFill>
              </a:rPr>
              <a:t>Family Courts</a:t>
            </a:r>
            <a:r>
              <a:rPr lang="en-US" sz="3200" b="1" dirty="0" smtClean="0">
                <a:solidFill>
                  <a:srgbClr val="FFC000"/>
                </a:solidFill>
              </a:rPr>
              <a:t>...</a:t>
            </a:r>
            <a:endParaRPr lang="en-US" sz="3200" dirty="0"/>
          </a:p>
          <a:p>
            <a:pPr marL="457200" indent="-457200" algn="l">
              <a:buFont typeface="Wingdings" pitchFamily="2" charset="2"/>
              <a:buChar char="Ø"/>
            </a:pPr>
            <a:r>
              <a:rPr lang="en-US" sz="3200" dirty="0" smtClean="0"/>
              <a:t>The </a:t>
            </a:r>
            <a:r>
              <a:rPr lang="en-US" sz="3200" dirty="0"/>
              <a:t>West Pakistan Family Courts Act 1964 governs the jurisdiction of Family Courts</a:t>
            </a:r>
            <a:r>
              <a:rPr lang="en-US" sz="3200" dirty="0" smtClean="0"/>
              <a:t>.</a:t>
            </a:r>
          </a:p>
          <a:p>
            <a:pPr marL="457200" indent="-457200" algn="l">
              <a:buFont typeface="Wingdings" pitchFamily="2" charset="2"/>
              <a:buChar char="Ø"/>
            </a:pPr>
            <a:r>
              <a:rPr lang="en-US" sz="3200" dirty="0" smtClean="0"/>
              <a:t> </a:t>
            </a:r>
            <a:r>
              <a:rPr lang="en-US" sz="3200" dirty="0"/>
              <a:t>These courts have exclusive jurisdiction over matters relating to personal status. Appeals from the Family Courts lie with the High Court only. Every town and city has court of family judge</a:t>
            </a:r>
            <a:r>
              <a:rPr lang="en-US" sz="3200" dirty="0" smtClean="0"/>
              <a:t>.</a:t>
            </a:r>
          </a:p>
          <a:p>
            <a:pPr marL="457200" indent="-457200" algn="l">
              <a:buFont typeface="Wingdings" pitchFamily="2" charset="2"/>
              <a:buChar char="Ø"/>
            </a:pPr>
            <a:r>
              <a:rPr lang="en-US" sz="3200" dirty="0" smtClean="0"/>
              <a:t>In </a:t>
            </a:r>
            <a:r>
              <a:rPr lang="en-US" sz="3200" dirty="0"/>
              <a:t>some areas, where it is only Family Court but in most areas Civil Judge Courts have been granted the powers of Family Court Judges.</a:t>
            </a:r>
            <a:br>
              <a:rPr lang="en-US" sz="3200" dirty="0"/>
            </a:br>
            <a:r>
              <a:rPr lang="en-US" sz="3200" dirty="0"/>
              <a:t/>
            </a:r>
            <a:br>
              <a:rPr lang="en-US" sz="3200" dirty="0"/>
            </a:br>
            <a:endParaRPr lang="en-US" sz="3200" b="1" dirty="0" smtClean="0">
              <a:solidFill>
                <a:srgbClr val="FFC000"/>
              </a:solidFill>
            </a:endParaRPr>
          </a:p>
        </p:txBody>
      </p:sp>
    </p:spTree>
    <p:extLst>
      <p:ext uri="{BB962C8B-B14F-4D97-AF65-F5344CB8AC3E}">
        <p14:creationId xmlns:p14="http://schemas.microsoft.com/office/powerpoint/2010/main" val="10986371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nodeType="clickEffect">
                                  <p:stCondLst>
                                    <p:cond delay="0"/>
                                  </p:stCondLst>
                                  <p:childTnLst>
                                    <p:set>
                                      <p:cBhvr>
                                        <p:cTn id="65" dur="1" fill="hold">
                                          <p:stCondLst>
                                            <p:cond delay="0"/>
                                          </p:stCondLst>
                                        </p:cTn>
                                        <p:tgtEl>
                                          <p:spTgt spid="3">
                                            <p:txEl>
                                              <p:pRg st="3" end="3"/>
                                            </p:txEl>
                                          </p:spTgt>
                                        </p:tgtEl>
                                        <p:attrNameLst>
                                          <p:attrName>style.visibility</p:attrName>
                                        </p:attrNameLst>
                                      </p:cBhvr>
                                      <p:to>
                                        <p:strVal val="visible"/>
                                      </p:to>
                                    </p:set>
                                    <p:animEffect transition="in" filter="wipe(down)">
                                      <p:cBhvr>
                                        <p:cTn id="66" dur="580">
                                          <p:stCondLst>
                                            <p:cond delay="0"/>
                                          </p:stCondLst>
                                        </p:cTn>
                                        <p:tgtEl>
                                          <p:spTgt spid="3">
                                            <p:txEl>
                                              <p:pRg st="3" end="3"/>
                                            </p:txEl>
                                          </p:spTgt>
                                        </p:tgtEl>
                                      </p:cBhvr>
                                    </p:animEffect>
                                    <p:anim calcmode="lin" valueType="num">
                                      <p:cBhvr>
                                        <p:cTn id="6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3">
                                            <p:txEl>
                                              <p:pRg st="3" end="3"/>
                                            </p:txEl>
                                          </p:spTgt>
                                        </p:tgtEl>
                                      </p:cBhvr>
                                      <p:to x="100000" y="60000"/>
                                    </p:animScale>
                                    <p:animScale>
                                      <p:cBhvr>
                                        <p:cTn id="73" dur="166" decel="50000">
                                          <p:stCondLst>
                                            <p:cond delay="676"/>
                                          </p:stCondLst>
                                        </p:cTn>
                                        <p:tgtEl>
                                          <p:spTgt spid="3">
                                            <p:txEl>
                                              <p:pRg st="3" end="3"/>
                                            </p:txEl>
                                          </p:spTgt>
                                        </p:tgtEl>
                                      </p:cBhvr>
                                      <p:to x="100000" y="100000"/>
                                    </p:animScale>
                                    <p:animScale>
                                      <p:cBhvr>
                                        <p:cTn id="74" dur="26">
                                          <p:stCondLst>
                                            <p:cond delay="1312"/>
                                          </p:stCondLst>
                                        </p:cTn>
                                        <p:tgtEl>
                                          <p:spTgt spid="3">
                                            <p:txEl>
                                              <p:pRg st="3" end="3"/>
                                            </p:txEl>
                                          </p:spTgt>
                                        </p:tgtEl>
                                      </p:cBhvr>
                                      <p:to x="100000" y="80000"/>
                                    </p:animScale>
                                    <p:animScale>
                                      <p:cBhvr>
                                        <p:cTn id="75" dur="166" decel="50000">
                                          <p:stCondLst>
                                            <p:cond delay="1338"/>
                                          </p:stCondLst>
                                        </p:cTn>
                                        <p:tgtEl>
                                          <p:spTgt spid="3">
                                            <p:txEl>
                                              <p:pRg st="3" end="3"/>
                                            </p:txEl>
                                          </p:spTgt>
                                        </p:tgtEl>
                                      </p:cBhvr>
                                      <p:to x="100000" y="100000"/>
                                    </p:animScale>
                                    <p:animScale>
                                      <p:cBhvr>
                                        <p:cTn id="76" dur="26">
                                          <p:stCondLst>
                                            <p:cond delay="1642"/>
                                          </p:stCondLst>
                                        </p:cTn>
                                        <p:tgtEl>
                                          <p:spTgt spid="3">
                                            <p:txEl>
                                              <p:pRg st="3" end="3"/>
                                            </p:txEl>
                                          </p:spTgt>
                                        </p:tgtEl>
                                      </p:cBhvr>
                                      <p:to x="100000" y="90000"/>
                                    </p:animScale>
                                    <p:animScale>
                                      <p:cBhvr>
                                        <p:cTn id="77" dur="166" decel="50000">
                                          <p:stCondLst>
                                            <p:cond delay="1668"/>
                                          </p:stCondLst>
                                        </p:cTn>
                                        <p:tgtEl>
                                          <p:spTgt spid="3">
                                            <p:txEl>
                                              <p:pRg st="3" end="3"/>
                                            </p:txEl>
                                          </p:spTgt>
                                        </p:tgtEl>
                                      </p:cBhvr>
                                      <p:to x="100000" y="100000"/>
                                    </p:animScale>
                                    <p:animScale>
                                      <p:cBhvr>
                                        <p:cTn id="78" dur="26">
                                          <p:stCondLst>
                                            <p:cond delay="1808"/>
                                          </p:stCondLst>
                                        </p:cTn>
                                        <p:tgtEl>
                                          <p:spTgt spid="3">
                                            <p:txEl>
                                              <p:pRg st="3" end="3"/>
                                            </p:txEl>
                                          </p:spTgt>
                                        </p:tgtEl>
                                      </p:cBhvr>
                                      <p:to x="100000" y="95000"/>
                                    </p:animScale>
                                    <p:animScale>
                                      <p:cBhvr>
                                        <p:cTn id="79"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685800"/>
          </a:xfrm>
        </p:spPr>
        <p:txBody>
          <a:bodyPr>
            <a:normAutofit fontScale="90000"/>
          </a:bodyPr>
          <a:lstStyle/>
          <a:p>
            <a:r>
              <a:rPr lang="en-US" sz="4800" dirty="0" smtClean="0">
                <a:latin typeface="Times New Roman" pitchFamily="18" charset="0"/>
                <a:cs typeface="Times New Roman" pitchFamily="18" charset="0"/>
              </a:rPr>
              <a:t>Code of criminal pocedure,1898</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76200" y="914400"/>
            <a:ext cx="8991600" cy="5791200"/>
          </a:xfrm>
        </p:spPr>
        <p:txBody>
          <a:bodyPr>
            <a:normAutofit/>
          </a:bodyPr>
          <a:lstStyle/>
          <a:p>
            <a:pPr marL="457200" lvl="0" indent="-457200" algn="l">
              <a:buFont typeface="Wingdings" pitchFamily="2" charset="2"/>
              <a:buChar char="Ø"/>
            </a:pPr>
            <a:r>
              <a:rPr lang="en-US" sz="3200" b="1" dirty="0">
                <a:solidFill>
                  <a:srgbClr val="FFC000"/>
                </a:solidFill>
              </a:rPr>
              <a:t>Juvenile Courts.</a:t>
            </a:r>
            <a:r>
              <a:rPr lang="en-US" sz="3200" dirty="0"/>
              <a:t/>
            </a:r>
            <a:br>
              <a:rPr lang="en-US" sz="3200" dirty="0"/>
            </a:br>
            <a:r>
              <a:rPr lang="en-US" sz="3200" dirty="0"/>
              <a:t>Judicial Magistrates have also been empowered to hear the cases under Juvenile Act.</a:t>
            </a:r>
          </a:p>
          <a:p>
            <a:pPr algn="l"/>
            <a:endParaRPr lang="en-US" sz="3200" b="1" dirty="0" smtClean="0">
              <a:solidFill>
                <a:srgbClr val="FFC000"/>
              </a:solidFill>
            </a:endParaRPr>
          </a:p>
        </p:txBody>
      </p:sp>
    </p:spTree>
    <p:extLst>
      <p:ext uri="{BB962C8B-B14F-4D97-AF65-F5344CB8AC3E}">
        <p14:creationId xmlns:p14="http://schemas.microsoft.com/office/powerpoint/2010/main" val="311387868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685800"/>
          </a:xfrm>
        </p:spPr>
        <p:txBody>
          <a:bodyPr>
            <a:normAutofit fontScale="90000"/>
          </a:bodyPr>
          <a:lstStyle/>
          <a:p>
            <a:r>
              <a:rPr lang="en-US" sz="4800" dirty="0" smtClean="0">
                <a:latin typeface="Times New Roman" pitchFamily="18" charset="0"/>
                <a:cs typeface="Times New Roman" pitchFamily="18" charset="0"/>
              </a:rPr>
              <a:t>Code of criminal pocedure,1898</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76200" y="914400"/>
            <a:ext cx="8991600" cy="5791200"/>
          </a:xfrm>
        </p:spPr>
        <p:txBody>
          <a:bodyPr>
            <a:normAutofit/>
          </a:bodyPr>
          <a:lstStyle/>
          <a:p>
            <a:pPr marL="457200" indent="-457200" algn="l">
              <a:buFont typeface="Wingdings" pitchFamily="2" charset="2"/>
              <a:buChar char="Ø"/>
            </a:pPr>
            <a:r>
              <a:rPr lang="en-US" sz="3200" b="1" dirty="0">
                <a:solidFill>
                  <a:srgbClr val="FFC000"/>
                </a:solidFill>
              </a:rPr>
              <a:t>CONCLUSION:</a:t>
            </a:r>
            <a:r>
              <a:rPr lang="en-US" sz="3200" dirty="0">
                <a:solidFill>
                  <a:srgbClr val="FFC000"/>
                </a:solidFill>
              </a:rPr>
              <a:t> </a:t>
            </a:r>
            <a:endParaRPr lang="en-US" sz="3200" dirty="0" smtClean="0">
              <a:solidFill>
                <a:srgbClr val="FFC000"/>
              </a:solidFill>
            </a:endParaRPr>
          </a:p>
          <a:p>
            <a:pPr marL="457200" indent="-457200" algn="l">
              <a:buFont typeface="Wingdings" pitchFamily="2" charset="2"/>
              <a:buChar char="Ø"/>
            </a:pPr>
            <a:r>
              <a:rPr lang="en-US" sz="3200" dirty="0" smtClean="0"/>
              <a:t>thus </a:t>
            </a:r>
            <a:r>
              <a:rPr lang="en-US" sz="3200" dirty="0"/>
              <a:t>we conclude from the above discussion that according to code </a:t>
            </a:r>
            <a:r>
              <a:rPr lang="en-US" sz="3200"/>
              <a:t>of </a:t>
            </a:r>
            <a:r>
              <a:rPr lang="en-US" sz="3200" smtClean="0"/>
              <a:t>criminal </a:t>
            </a:r>
            <a:r>
              <a:rPr lang="en-US" sz="3200" dirty="0"/>
              <a:t>procedure there are different classes of criminal court and their powers which have been defined above all above courts are bound to exercise their powers as per law.</a:t>
            </a:r>
            <a:br>
              <a:rPr lang="en-US" sz="3200" dirty="0"/>
            </a:br>
            <a:endParaRPr lang="en-US" sz="3200" dirty="0"/>
          </a:p>
          <a:p>
            <a:pPr algn="l"/>
            <a:endParaRPr lang="en-US" sz="3200" b="1" dirty="0" smtClean="0">
              <a:solidFill>
                <a:srgbClr val="FFC000"/>
              </a:solidFill>
            </a:endParaRPr>
          </a:p>
        </p:txBody>
      </p:sp>
    </p:spTree>
    <p:extLst>
      <p:ext uri="{BB962C8B-B14F-4D97-AF65-F5344CB8AC3E}">
        <p14:creationId xmlns:p14="http://schemas.microsoft.com/office/powerpoint/2010/main" val="392784952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685800"/>
          </a:xfrm>
        </p:spPr>
        <p:txBody>
          <a:bodyPr>
            <a:normAutofit fontScale="90000"/>
          </a:bodyPr>
          <a:lstStyle/>
          <a:p>
            <a:r>
              <a:rPr lang="en-US" sz="4800" dirty="0" smtClean="0">
                <a:latin typeface="Times New Roman" pitchFamily="18" charset="0"/>
                <a:cs typeface="Times New Roman" pitchFamily="18" charset="0"/>
              </a:rPr>
              <a:t>Code of criminal pocedure,1898</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270164" y="914400"/>
            <a:ext cx="8839200" cy="5791200"/>
          </a:xfrm>
        </p:spPr>
        <p:txBody>
          <a:bodyPr>
            <a:normAutofit/>
          </a:bodyPr>
          <a:lstStyle/>
          <a:p>
            <a:pPr marL="457200" indent="-457200" algn="l">
              <a:buFont typeface="Wingdings" pitchFamily="2" charset="2"/>
              <a:buChar char="q"/>
            </a:pPr>
            <a:r>
              <a:rPr lang="en-US" sz="3200" b="1" dirty="0" smtClean="0">
                <a:solidFill>
                  <a:srgbClr val="FFC000"/>
                </a:solidFill>
              </a:rPr>
              <a:t>SUPREME COURT OF PAKISTAN</a:t>
            </a:r>
            <a:r>
              <a:rPr lang="en-US" sz="3200" b="1" dirty="0" smtClean="0"/>
              <a:t>: </a:t>
            </a:r>
          </a:p>
          <a:p>
            <a:pPr marL="457200" indent="-457200" algn="l">
              <a:buFont typeface="Wingdings" pitchFamily="2" charset="2"/>
              <a:buChar char="q"/>
            </a:pPr>
            <a:r>
              <a:rPr lang="en-US" sz="3200" dirty="0"/>
              <a:t>Through several periods of military rule and constitutional suspensions, the court has also established itself as a de facto check on military power. </a:t>
            </a:r>
            <a:endParaRPr lang="en-US" sz="3200" dirty="0" smtClean="0"/>
          </a:p>
          <a:p>
            <a:pPr marL="457200" indent="-457200" algn="l">
              <a:buFont typeface="Wingdings" pitchFamily="2" charset="2"/>
              <a:buChar char="q"/>
            </a:pPr>
            <a:r>
              <a:rPr lang="en-US" sz="3200" dirty="0" smtClean="0"/>
              <a:t>Supreme </a:t>
            </a:r>
            <a:r>
              <a:rPr lang="en-US" sz="3200" dirty="0"/>
              <a:t>Court of Pakistan is a highest court in the country with 17 permanent judges with a court in federal capital Islamabad and register offices in each provincial capital Lahore, Peshawar, Quetta and Karachi. </a:t>
            </a:r>
            <a:r>
              <a:rPr lang="en-US" sz="3200" dirty="0" smtClean="0"/>
              <a:t>. </a:t>
            </a:r>
            <a:endParaRPr lang="en-US"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94286251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685800"/>
          </a:xfrm>
        </p:spPr>
        <p:txBody>
          <a:bodyPr>
            <a:normAutofit fontScale="90000"/>
          </a:bodyPr>
          <a:lstStyle/>
          <a:p>
            <a:r>
              <a:rPr lang="en-US" sz="4800" dirty="0" smtClean="0">
                <a:latin typeface="Times New Roman" pitchFamily="18" charset="0"/>
                <a:cs typeface="Times New Roman" pitchFamily="18" charset="0"/>
              </a:rPr>
              <a:t>Code of criminal pocedure,1898</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270164" y="914400"/>
            <a:ext cx="8839200" cy="5791200"/>
          </a:xfrm>
        </p:spPr>
        <p:txBody>
          <a:bodyPr>
            <a:normAutofit lnSpcReduction="10000"/>
          </a:bodyPr>
          <a:lstStyle/>
          <a:p>
            <a:pPr marL="457200" indent="-457200" algn="l">
              <a:buFont typeface="Wingdings" pitchFamily="2" charset="2"/>
              <a:buChar char="q"/>
            </a:pPr>
            <a:r>
              <a:rPr lang="en-US" sz="3200" b="1" dirty="0" smtClean="0">
                <a:solidFill>
                  <a:srgbClr val="FFC000"/>
                </a:solidFill>
              </a:rPr>
              <a:t>SUPREME COURT OF PAKISTAN</a:t>
            </a:r>
            <a:r>
              <a:rPr lang="en-US" sz="3200" b="1" dirty="0" smtClean="0"/>
              <a:t>: </a:t>
            </a:r>
          </a:p>
          <a:p>
            <a:pPr marL="457200" indent="-457200" algn="l">
              <a:buFont typeface="Wingdings" pitchFamily="2" charset="2"/>
              <a:buChar char="q"/>
            </a:pPr>
            <a:r>
              <a:rPr lang="en-US" sz="3200" dirty="0"/>
              <a:t>Supreme Judicial Council is a supervisory board that hears the complaints against any Judge of Supreme Court. Supreme Court of Pakistan is also a Constitutional and appellate court as well. </a:t>
            </a:r>
            <a:endParaRPr lang="en-US" sz="3200" dirty="0" smtClean="0"/>
          </a:p>
          <a:p>
            <a:pPr marL="457200" indent="-457200" algn="l">
              <a:buFont typeface="Wingdings" pitchFamily="2" charset="2"/>
              <a:buChar char="q"/>
            </a:pPr>
            <a:r>
              <a:rPr lang="en-US" sz="3200" dirty="0" smtClean="0"/>
              <a:t>Supreme </a:t>
            </a:r>
            <a:r>
              <a:rPr lang="en-US" sz="3200" dirty="0"/>
              <a:t>Court has vast powers over any judicial matter and also has a </a:t>
            </a:r>
            <a:r>
              <a:rPr lang="en-US" sz="3200" dirty="0" err="1"/>
              <a:t>suo</a:t>
            </a:r>
            <a:r>
              <a:rPr lang="en-US" sz="3200" dirty="0"/>
              <a:t> </a:t>
            </a:r>
            <a:r>
              <a:rPr lang="en-US" sz="3200" dirty="0" err="1"/>
              <a:t>moto</a:t>
            </a:r>
            <a:r>
              <a:rPr lang="en-US" sz="3200" dirty="0"/>
              <a:t> power on any issue relating to Human Rights in the country. It is also last appeal court in the country.</a:t>
            </a:r>
            <a:br>
              <a:rPr lang="en-US" sz="3200" dirty="0"/>
            </a:br>
            <a:r>
              <a:rPr lang="en-US" sz="3200" dirty="0" smtClean="0"/>
              <a:t>. </a:t>
            </a:r>
            <a:endParaRPr lang="en-US"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384290804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685800"/>
          </a:xfrm>
        </p:spPr>
        <p:txBody>
          <a:bodyPr>
            <a:normAutofit fontScale="90000"/>
          </a:bodyPr>
          <a:lstStyle/>
          <a:p>
            <a:r>
              <a:rPr lang="en-US" sz="4800" dirty="0" smtClean="0">
                <a:latin typeface="Times New Roman" pitchFamily="18" charset="0"/>
                <a:cs typeface="Times New Roman" pitchFamily="18" charset="0"/>
              </a:rPr>
              <a:t>Code of criminal pocedure,1898</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76200" y="914400"/>
            <a:ext cx="8991600" cy="5791200"/>
          </a:xfrm>
        </p:spPr>
        <p:txBody>
          <a:bodyPr>
            <a:normAutofit fontScale="85000" lnSpcReduction="20000"/>
          </a:bodyPr>
          <a:lstStyle/>
          <a:p>
            <a:pPr marL="457200" indent="-457200" algn="l">
              <a:buFont typeface="Wingdings" pitchFamily="2" charset="2"/>
              <a:buChar char="q"/>
            </a:pPr>
            <a:r>
              <a:rPr lang="en-US" sz="3200" b="1" dirty="0">
                <a:solidFill>
                  <a:srgbClr val="FFC000"/>
                </a:solidFill>
              </a:rPr>
              <a:t>Federal </a:t>
            </a:r>
            <a:r>
              <a:rPr lang="en-US" sz="3200" b="1" dirty="0" err="1">
                <a:solidFill>
                  <a:srgbClr val="FFC000"/>
                </a:solidFill>
              </a:rPr>
              <a:t>Shariat</a:t>
            </a:r>
            <a:r>
              <a:rPr lang="en-US" sz="3200" b="1" dirty="0">
                <a:solidFill>
                  <a:srgbClr val="FFC000"/>
                </a:solidFill>
              </a:rPr>
              <a:t> Court of Pakistan</a:t>
            </a:r>
            <a:r>
              <a:rPr lang="en-US" sz="3200" b="1" dirty="0" smtClean="0">
                <a:solidFill>
                  <a:srgbClr val="FFC000"/>
                </a:solidFill>
              </a:rPr>
              <a:t>:</a:t>
            </a:r>
          </a:p>
          <a:p>
            <a:pPr marL="457200" indent="-457200" algn="l">
              <a:buFont typeface="Wingdings" pitchFamily="2" charset="2"/>
              <a:buChar char="q"/>
            </a:pPr>
            <a:r>
              <a:rPr lang="en-US" sz="3200" dirty="0"/>
              <a:t/>
            </a:r>
            <a:br>
              <a:rPr lang="en-US" sz="3200" dirty="0"/>
            </a:br>
            <a:r>
              <a:rPr lang="en-US" sz="3200" dirty="0"/>
              <a:t>The Federal </a:t>
            </a:r>
            <a:r>
              <a:rPr lang="en-US" sz="3200" dirty="0" err="1"/>
              <a:t>Shariat</a:t>
            </a:r>
            <a:r>
              <a:rPr lang="en-US" sz="3200" dirty="0"/>
              <a:t> Court of Pakistan was established by presidential order in 1980 with the intent to scrutinized all laws in the country that are against Islamic values. </a:t>
            </a:r>
            <a:endParaRPr lang="en-US" sz="3200" dirty="0" smtClean="0"/>
          </a:p>
          <a:p>
            <a:pPr marL="457200" indent="-457200" algn="l">
              <a:buFont typeface="Wingdings" pitchFamily="2" charset="2"/>
              <a:buChar char="q"/>
            </a:pPr>
            <a:r>
              <a:rPr lang="en-US" sz="3200" dirty="0" smtClean="0"/>
              <a:t>This </a:t>
            </a:r>
            <a:r>
              <a:rPr lang="en-US" sz="3200" dirty="0"/>
              <a:t>court has a remit (responsibility) to examine any law that may be repugnant to the "injunctions of Islam, as laid down in the Holy Quran and the </a:t>
            </a:r>
            <a:r>
              <a:rPr lang="en-US" sz="3200" dirty="0" err="1"/>
              <a:t>Sunnah</a:t>
            </a:r>
            <a:r>
              <a:rPr lang="en-US" sz="3200" dirty="0"/>
              <a:t>." </a:t>
            </a:r>
            <a:endParaRPr lang="en-US" sz="3200" dirty="0" smtClean="0"/>
          </a:p>
          <a:p>
            <a:pPr marL="457200" indent="-457200" algn="l">
              <a:buFont typeface="Wingdings" pitchFamily="2" charset="2"/>
              <a:buChar char="q"/>
            </a:pPr>
            <a:r>
              <a:rPr lang="en-US" sz="3200" dirty="0" smtClean="0"/>
              <a:t>If </a:t>
            </a:r>
            <a:r>
              <a:rPr lang="en-US" sz="3200" dirty="0"/>
              <a:t>a law is found to be 'repugnant', the Court is to provide notice to the level of government concerned specifying the reasons for its decision</a:t>
            </a:r>
            <a:r>
              <a:rPr lang="en-US" sz="3200" dirty="0" smtClean="0"/>
              <a:t>.</a:t>
            </a:r>
          </a:p>
          <a:p>
            <a:pPr marL="457200" indent="-457200" algn="l">
              <a:buFont typeface="Wingdings" pitchFamily="2" charset="2"/>
              <a:buChar char="q"/>
            </a:pPr>
            <a:r>
              <a:rPr lang="en-US" sz="3200" dirty="0" smtClean="0"/>
              <a:t> </a:t>
            </a:r>
            <a:r>
              <a:rPr lang="en-US" sz="3200" dirty="0"/>
              <a:t>The court also has jurisdiction to examine any decisions of any criminal court relating to the application of Islamic (</a:t>
            </a:r>
            <a:r>
              <a:rPr lang="en-US" sz="3200" dirty="0" err="1"/>
              <a:t>hudood</a:t>
            </a:r>
            <a:r>
              <a:rPr lang="en-US" sz="3200" dirty="0"/>
              <a:t>) penalties. </a:t>
            </a:r>
            <a:br>
              <a:rPr lang="en-US" sz="3200" dirty="0"/>
            </a:br>
            <a:endParaRPr lang="en-US"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7749001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nodeType="clickEffect">
                                  <p:stCondLst>
                                    <p:cond delay="0"/>
                                  </p:stCondLst>
                                  <p:childTnLst>
                                    <p:set>
                                      <p:cBhvr>
                                        <p:cTn id="65" dur="1" fill="hold">
                                          <p:stCondLst>
                                            <p:cond delay="0"/>
                                          </p:stCondLst>
                                        </p:cTn>
                                        <p:tgtEl>
                                          <p:spTgt spid="3">
                                            <p:txEl>
                                              <p:pRg st="3" end="3"/>
                                            </p:txEl>
                                          </p:spTgt>
                                        </p:tgtEl>
                                        <p:attrNameLst>
                                          <p:attrName>style.visibility</p:attrName>
                                        </p:attrNameLst>
                                      </p:cBhvr>
                                      <p:to>
                                        <p:strVal val="visible"/>
                                      </p:to>
                                    </p:set>
                                    <p:animEffect transition="in" filter="wipe(down)">
                                      <p:cBhvr>
                                        <p:cTn id="66" dur="580">
                                          <p:stCondLst>
                                            <p:cond delay="0"/>
                                          </p:stCondLst>
                                        </p:cTn>
                                        <p:tgtEl>
                                          <p:spTgt spid="3">
                                            <p:txEl>
                                              <p:pRg st="3" end="3"/>
                                            </p:txEl>
                                          </p:spTgt>
                                        </p:tgtEl>
                                      </p:cBhvr>
                                    </p:animEffect>
                                    <p:anim calcmode="lin" valueType="num">
                                      <p:cBhvr>
                                        <p:cTn id="6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3">
                                            <p:txEl>
                                              <p:pRg st="3" end="3"/>
                                            </p:txEl>
                                          </p:spTgt>
                                        </p:tgtEl>
                                      </p:cBhvr>
                                      <p:to x="100000" y="60000"/>
                                    </p:animScale>
                                    <p:animScale>
                                      <p:cBhvr>
                                        <p:cTn id="73" dur="166" decel="50000">
                                          <p:stCondLst>
                                            <p:cond delay="676"/>
                                          </p:stCondLst>
                                        </p:cTn>
                                        <p:tgtEl>
                                          <p:spTgt spid="3">
                                            <p:txEl>
                                              <p:pRg st="3" end="3"/>
                                            </p:txEl>
                                          </p:spTgt>
                                        </p:tgtEl>
                                      </p:cBhvr>
                                      <p:to x="100000" y="100000"/>
                                    </p:animScale>
                                    <p:animScale>
                                      <p:cBhvr>
                                        <p:cTn id="74" dur="26">
                                          <p:stCondLst>
                                            <p:cond delay="1312"/>
                                          </p:stCondLst>
                                        </p:cTn>
                                        <p:tgtEl>
                                          <p:spTgt spid="3">
                                            <p:txEl>
                                              <p:pRg st="3" end="3"/>
                                            </p:txEl>
                                          </p:spTgt>
                                        </p:tgtEl>
                                      </p:cBhvr>
                                      <p:to x="100000" y="80000"/>
                                    </p:animScale>
                                    <p:animScale>
                                      <p:cBhvr>
                                        <p:cTn id="75" dur="166" decel="50000">
                                          <p:stCondLst>
                                            <p:cond delay="1338"/>
                                          </p:stCondLst>
                                        </p:cTn>
                                        <p:tgtEl>
                                          <p:spTgt spid="3">
                                            <p:txEl>
                                              <p:pRg st="3" end="3"/>
                                            </p:txEl>
                                          </p:spTgt>
                                        </p:tgtEl>
                                      </p:cBhvr>
                                      <p:to x="100000" y="100000"/>
                                    </p:animScale>
                                    <p:animScale>
                                      <p:cBhvr>
                                        <p:cTn id="76" dur="26">
                                          <p:stCondLst>
                                            <p:cond delay="1642"/>
                                          </p:stCondLst>
                                        </p:cTn>
                                        <p:tgtEl>
                                          <p:spTgt spid="3">
                                            <p:txEl>
                                              <p:pRg st="3" end="3"/>
                                            </p:txEl>
                                          </p:spTgt>
                                        </p:tgtEl>
                                      </p:cBhvr>
                                      <p:to x="100000" y="90000"/>
                                    </p:animScale>
                                    <p:animScale>
                                      <p:cBhvr>
                                        <p:cTn id="77" dur="166" decel="50000">
                                          <p:stCondLst>
                                            <p:cond delay="1668"/>
                                          </p:stCondLst>
                                        </p:cTn>
                                        <p:tgtEl>
                                          <p:spTgt spid="3">
                                            <p:txEl>
                                              <p:pRg st="3" end="3"/>
                                            </p:txEl>
                                          </p:spTgt>
                                        </p:tgtEl>
                                      </p:cBhvr>
                                      <p:to x="100000" y="100000"/>
                                    </p:animScale>
                                    <p:animScale>
                                      <p:cBhvr>
                                        <p:cTn id="78" dur="26">
                                          <p:stCondLst>
                                            <p:cond delay="1808"/>
                                          </p:stCondLst>
                                        </p:cTn>
                                        <p:tgtEl>
                                          <p:spTgt spid="3">
                                            <p:txEl>
                                              <p:pRg st="3" end="3"/>
                                            </p:txEl>
                                          </p:spTgt>
                                        </p:tgtEl>
                                      </p:cBhvr>
                                      <p:to x="100000" y="95000"/>
                                    </p:animScale>
                                    <p:animScale>
                                      <p:cBhvr>
                                        <p:cTn id="79" dur="166" decel="50000">
                                          <p:stCondLst>
                                            <p:cond delay="1834"/>
                                          </p:stCondLst>
                                        </p:cTn>
                                        <p:tgtEl>
                                          <p:spTgt spid="3">
                                            <p:txEl>
                                              <p:pRg st="3" end="3"/>
                                            </p:txEl>
                                          </p:spTgt>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nodeType="clickEffect">
                                  <p:stCondLst>
                                    <p:cond delay="0"/>
                                  </p:stCondLst>
                                  <p:childTnLst>
                                    <p:set>
                                      <p:cBhvr>
                                        <p:cTn id="83" dur="1" fill="hold">
                                          <p:stCondLst>
                                            <p:cond delay="0"/>
                                          </p:stCondLst>
                                        </p:cTn>
                                        <p:tgtEl>
                                          <p:spTgt spid="3">
                                            <p:txEl>
                                              <p:pRg st="4" end="4"/>
                                            </p:txEl>
                                          </p:spTgt>
                                        </p:tgtEl>
                                        <p:attrNameLst>
                                          <p:attrName>style.visibility</p:attrName>
                                        </p:attrNameLst>
                                      </p:cBhvr>
                                      <p:to>
                                        <p:strVal val="visible"/>
                                      </p:to>
                                    </p:set>
                                    <p:animEffect transition="in" filter="wipe(down)">
                                      <p:cBhvr>
                                        <p:cTn id="84" dur="580">
                                          <p:stCondLst>
                                            <p:cond delay="0"/>
                                          </p:stCondLst>
                                        </p:cTn>
                                        <p:tgtEl>
                                          <p:spTgt spid="3">
                                            <p:txEl>
                                              <p:pRg st="4" end="4"/>
                                            </p:txEl>
                                          </p:spTgt>
                                        </p:tgtEl>
                                      </p:cBhvr>
                                    </p:animEffect>
                                    <p:anim calcmode="lin" valueType="num">
                                      <p:cBhvr>
                                        <p:cTn id="85"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0" dur="26">
                                          <p:stCondLst>
                                            <p:cond delay="650"/>
                                          </p:stCondLst>
                                        </p:cTn>
                                        <p:tgtEl>
                                          <p:spTgt spid="3">
                                            <p:txEl>
                                              <p:pRg st="4" end="4"/>
                                            </p:txEl>
                                          </p:spTgt>
                                        </p:tgtEl>
                                      </p:cBhvr>
                                      <p:to x="100000" y="60000"/>
                                    </p:animScale>
                                    <p:animScale>
                                      <p:cBhvr>
                                        <p:cTn id="91" dur="166" decel="50000">
                                          <p:stCondLst>
                                            <p:cond delay="676"/>
                                          </p:stCondLst>
                                        </p:cTn>
                                        <p:tgtEl>
                                          <p:spTgt spid="3">
                                            <p:txEl>
                                              <p:pRg st="4" end="4"/>
                                            </p:txEl>
                                          </p:spTgt>
                                        </p:tgtEl>
                                      </p:cBhvr>
                                      <p:to x="100000" y="100000"/>
                                    </p:animScale>
                                    <p:animScale>
                                      <p:cBhvr>
                                        <p:cTn id="92" dur="26">
                                          <p:stCondLst>
                                            <p:cond delay="1312"/>
                                          </p:stCondLst>
                                        </p:cTn>
                                        <p:tgtEl>
                                          <p:spTgt spid="3">
                                            <p:txEl>
                                              <p:pRg st="4" end="4"/>
                                            </p:txEl>
                                          </p:spTgt>
                                        </p:tgtEl>
                                      </p:cBhvr>
                                      <p:to x="100000" y="80000"/>
                                    </p:animScale>
                                    <p:animScale>
                                      <p:cBhvr>
                                        <p:cTn id="93" dur="166" decel="50000">
                                          <p:stCondLst>
                                            <p:cond delay="1338"/>
                                          </p:stCondLst>
                                        </p:cTn>
                                        <p:tgtEl>
                                          <p:spTgt spid="3">
                                            <p:txEl>
                                              <p:pRg st="4" end="4"/>
                                            </p:txEl>
                                          </p:spTgt>
                                        </p:tgtEl>
                                      </p:cBhvr>
                                      <p:to x="100000" y="100000"/>
                                    </p:animScale>
                                    <p:animScale>
                                      <p:cBhvr>
                                        <p:cTn id="94" dur="26">
                                          <p:stCondLst>
                                            <p:cond delay="1642"/>
                                          </p:stCondLst>
                                        </p:cTn>
                                        <p:tgtEl>
                                          <p:spTgt spid="3">
                                            <p:txEl>
                                              <p:pRg st="4" end="4"/>
                                            </p:txEl>
                                          </p:spTgt>
                                        </p:tgtEl>
                                      </p:cBhvr>
                                      <p:to x="100000" y="90000"/>
                                    </p:animScale>
                                    <p:animScale>
                                      <p:cBhvr>
                                        <p:cTn id="95" dur="166" decel="50000">
                                          <p:stCondLst>
                                            <p:cond delay="1668"/>
                                          </p:stCondLst>
                                        </p:cTn>
                                        <p:tgtEl>
                                          <p:spTgt spid="3">
                                            <p:txEl>
                                              <p:pRg st="4" end="4"/>
                                            </p:txEl>
                                          </p:spTgt>
                                        </p:tgtEl>
                                      </p:cBhvr>
                                      <p:to x="100000" y="100000"/>
                                    </p:animScale>
                                    <p:animScale>
                                      <p:cBhvr>
                                        <p:cTn id="96" dur="26">
                                          <p:stCondLst>
                                            <p:cond delay="1808"/>
                                          </p:stCondLst>
                                        </p:cTn>
                                        <p:tgtEl>
                                          <p:spTgt spid="3">
                                            <p:txEl>
                                              <p:pRg st="4" end="4"/>
                                            </p:txEl>
                                          </p:spTgt>
                                        </p:tgtEl>
                                      </p:cBhvr>
                                      <p:to x="100000" y="95000"/>
                                    </p:animScale>
                                    <p:animScale>
                                      <p:cBhvr>
                                        <p:cTn id="97"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685800"/>
          </a:xfrm>
        </p:spPr>
        <p:txBody>
          <a:bodyPr>
            <a:normAutofit fontScale="90000"/>
          </a:bodyPr>
          <a:lstStyle/>
          <a:p>
            <a:r>
              <a:rPr lang="en-US" sz="4800" dirty="0" smtClean="0">
                <a:latin typeface="Times New Roman" pitchFamily="18" charset="0"/>
                <a:cs typeface="Times New Roman" pitchFamily="18" charset="0"/>
              </a:rPr>
              <a:t>Code of criminal pocedure,1898</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76200" y="914400"/>
            <a:ext cx="8991600" cy="5791200"/>
          </a:xfrm>
        </p:spPr>
        <p:txBody>
          <a:bodyPr>
            <a:normAutofit fontScale="85000" lnSpcReduction="10000"/>
          </a:bodyPr>
          <a:lstStyle/>
          <a:p>
            <a:pPr marL="457200" indent="-457200" algn="l">
              <a:buFont typeface="Wingdings" pitchFamily="2" charset="2"/>
              <a:buChar char="q"/>
            </a:pPr>
            <a:r>
              <a:rPr lang="en-US" sz="3200" b="1" dirty="0">
                <a:solidFill>
                  <a:srgbClr val="FFC000"/>
                </a:solidFill>
              </a:rPr>
              <a:t>Federal </a:t>
            </a:r>
            <a:r>
              <a:rPr lang="en-US" sz="3200" b="1" dirty="0" err="1">
                <a:solidFill>
                  <a:srgbClr val="FFC000"/>
                </a:solidFill>
              </a:rPr>
              <a:t>Shariat</a:t>
            </a:r>
            <a:r>
              <a:rPr lang="en-US" sz="3200" b="1" dirty="0">
                <a:solidFill>
                  <a:srgbClr val="FFC000"/>
                </a:solidFill>
              </a:rPr>
              <a:t> Court of Pakistan</a:t>
            </a:r>
            <a:r>
              <a:rPr lang="en-US" sz="3200" b="1" dirty="0" smtClean="0">
                <a:solidFill>
                  <a:srgbClr val="FFC000"/>
                </a:solidFill>
              </a:rPr>
              <a:t>:</a:t>
            </a:r>
          </a:p>
          <a:p>
            <a:pPr marL="457200" indent="-457200" algn="l">
              <a:buFont typeface="Wingdings" pitchFamily="2" charset="2"/>
              <a:buChar char="q"/>
            </a:pPr>
            <a:r>
              <a:rPr lang="en-US" sz="3200" dirty="0"/>
              <a:t>The Supreme Court also has a </a:t>
            </a:r>
            <a:r>
              <a:rPr lang="en-US" sz="3200" dirty="0" err="1"/>
              <a:t>Shariat</a:t>
            </a:r>
            <a:r>
              <a:rPr lang="en-US" sz="3200" dirty="0"/>
              <a:t> Appellate Bench empowered to review the decisions of the Federal </a:t>
            </a:r>
            <a:r>
              <a:rPr lang="en-US" sz="3200" dirty="0" err="1"/>
              <a:t>Shariat</a:t>
            </a:r>
            <a:r>
              <a:rPr lang="en-US" sz="3200" dirty="0"/>
              <a:t> Court. </a:t>
            </a:r>
            <a:endParaRPr lang="en-US" sz="3200" dirty="0" smtClean="0"/>
          </a:p>
          <a:p>
            <a:pPr marL="457200" indent="-457200" algn="l">
              <a:buFont typeface="Wingdings" pitchFamily="2" charset="2"/>
              <a:buChar char="q"/>
            </a:pPr>
            <a:r>
              <a:rPr lang="en-US" sz="3200" dirty="0" smtClean="0"/>
              <a:t>The </a:t>
            </a:r>
            <a:r>
              <a:rPr lang="en-US" sz="3200" dirty="0"/>
              <a:t>Federal </a:t>
            </a:r>
            <a:r>
              <a:rPr lang="en-US" sz="3200" dirty="0" err="1"/>
              <a:t>Shariat</a:t>
            </a:r>
            <a:r>
              <a:rPr lang="en-US" sz="3200" dirty="0"/>
              <a:t> Court of Pakistan consists of 8 </a:t>
            </a:r>
            <a:r>
              <a:rPr lang="en-US" sz="3200" dirty="0" err="1"/>
              <a:t>muslim</a:t>
            </a:r>
            <a:r>
              <a:rPr lang="en-US" sz="3200" dirty="0"/>
              <a:t> judges including the Chief Justice. </a:t>
            </a:r>
            <a:endParaRPr lang="en-US" sz="3200" dirty="0" smtClean="0"/>
          </a:p>
          <a:p>
            <a:pPr marL="457200" indent="-457200" algn="l">
              <a:buFont typeface="Wingdings" pitchFamily="2" charset="2"/>
              <a:buChar char="q"/>
            </a:pPr>
            <a:r>
              <a:rPr lang="en-US" sz="3200" dirty="0" smtClean="0"/>
              <a:t>These </a:t>
            </a:r>
            <a:r>
              <a:rPr lang="en-US" sz="3200" dirty="0"/>
              <a:t>Judges are appointed by the President of Pakistan, after decision is made by the Judicial Committee consisting the Chief Justice of Pakistan (Federal </a:t>
            </a:r>
            <a:r>
              <a:rPr lang="en-US" sz="3200" dirty="0" err="1"/>
              <a:t>Shariat</a:t>
            </a:r>
            <a:r>
              <a:rPr lang="en-US" sz="3200" dirty="0"/>
              <a:t> Court) and the Chief Justice of Pakistan. </a:t>
            </a:r>
            <a:endParaRPr lang="en-US" sz="3200" dirty="0" smtClean="0"/>
          </a:p>
          <a:p>
            <a:pPr marL="457200" indent="-457200" algn="l">
              <a:buFont typeface="Wingdings" pitchFamily="2" charset="2"/>
              <a:buChar char="q"/>
            </a:pPr>
            <a:r>
              <a:rPr lang="en-US" sz="3200" dirty="0" smtClean="0"/>
              <a:t>They </a:t>
            </a:r>
            <a:r>
              <a:rPr lang="en-US" sz="3200" dirty="0"/>
              <a:t>choose from amongst the serving or retired judges of the Supreme Court or a High Court or from amongst persons possessing the qualifications of judges of a High Court.</a:t>
            </a:r>
            <a:endParaRPr lang="en-US"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306231138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nodeType="clickEffect">
                                  <p:stCondLst>
                                    <p:cond delay="0"/>
                                  </p:stCondLst>
                                  <p:childTnLst>
                                    <p:set>
                                      <p:cBhvr>
                                        <p:cTn id="65" dur="1" fill="hold">
                                          <p:stCondLst>
                                            <p:cond delay="0"/>
                                          </p:stCondLst>
                                        </p:cTn>
                                        <p:tgtEl>
                                          <p:spTgt spid="3">
                                            <p:txEl>
                                              <p:pRg st="3" end="3"/>
                                            </p:txEl>
                                          </p:spTgt>
                                        </p:tgtEl>
                                        <p:attrNameLst>
                                          <p:attrName>style.visibility</p:attrName>
                                        </p:attrNameLst>
                                      </p:cBhvr>
                                      <p:to>
                                        <p:strVal val="visible"/>
                                      </p:to>
                                    </p:set>
                                    <p:animEffect transition="in" filter="wipe(down)">
                                      <p:cBhvr>
                                        <p:cTn id="66" dur="580">
                                          <p:stCondLst>
                                            <p:cond delay="0"/>
                                          </p:stCondLst>
                                        </p:cTn>
                                        <p:tgtEl>
                                          <p:spTgt spid="3">
                                            <p:txEl>
                                              <p:pRg st="3" end="3"/>
                                            </p:txEl>
                                          </p:spTgt>
                                        </p:tgtEl>
                                      </p:cBhvr>
                                    </p:animEffect>
                                    <p:anim calcmode="lin" valueType="num">
                                      <p:cBhvr>
                                        <p:cTn id="67"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3">
                                            <p:txEl>
                                              <p:pRg st="3" end="3"/>
                                            </p:txEl>
                                          </p:spTgt>
                                        </p:tgtEl>
                                      </p:cBhvr>
                                      <p:to x="100000" y="60000"/>
                                    </p:animScale>
                                    <p:animScale>
                                      <p:cBhvr>
                                        <p:cTn id="73" dur="166" decel="50000">
                                          <p:stCondLst>
                                            <p:cond delay="676"/>
                                          </p:stCondLst>
                                        </p:cTn>
                                        <p:tgtEl>
                                          <p:spTgt spid="3">
                                            <p:txEl>
                                              <p:pRg st="3" end="3"/>
                                            </p:txEl>
                                          </p:spTgt>
                                        </p:tgtEl>
                                      </p:cBhvr>
                                      <p:to x="100000" y="100000"/>
                                    </p:animScale>
                                    <p:animScale>
                                      <p:cBhvr>
                                        <p:cTn id="74" dur="26">
                                          <p:stCondLst>
                                            <p:cond delay="1312"/>
                                          </p:stCondLst>
                                        </p:cTn>
                                        <p:tgtEl>
                                          <p:spTgt spid="3">
                                            <p:txEl>
                                              <p:pRg st="3" end="3"/>
                                            </p:txEl>
                                          </p:spTgt>
                                        </p:tgtEl>
                                      </p:cBhvr>
                                      <p:to x="100000" y="80000"/>
                                    </p:animScale>
                                    <p:animScale>
                                      <p:cBhvr>
                                        <p:cTn id="75" dur="166" decel="50000">
                                          <p:stCondLst>
                                            <p:cond delay="1338"/>
                                          </p:stCondLst>
                                        </p:cTn>
                                        <p:tgtEl>
                                          <p:spTgt spid="3">
                                            <p:txEl>
                                              <p:pRg st="3" end="3"/>
                                            </p:txEl>
                                          </p:spTgt>
                                        </p:tgtEl>
                                      </p:cBhvr>
                                      <p:to x="100000" y="100000"/>
                                    </p:animScale>
                                    <p:animScale>
                                      <p:cBhvr>
                                        <p:cTn id="76" dur="26">
                                          <p:stCondLst>
                                            <p:cond delay="1642"/>
                                          </p:stCondLst>
                                        </p:cTn>
                                        <p:tgtEl>
                                          <p:spTgt spid="3">
                                            <p:txEl>
                                              <p:pRg st="3" end="3"/>
                                            </p:txEl>
                                          </p:spTgt>
                                        </p:tgtEl>
                                      </p:cBhvr>
                                      <p:to x="100000" y="90000"/>
                                    </p:animScale>
                                    <p:animScale>
                                      <p:cBhvr>
                                        <p:cTn id="77" dur="166" decel="50000">
                                          <p:stCondLst>
                                            <p:cond delay="1668"/>
                                          </p:stCondLst>
                                        </p:cTn>
                                        <p:tgtEl>
                                          <p:spTgt spid="3">
                                            <p:txEl>
                                              <p:pRg st="3" end="3"/>
                                            </p:txEl>
                                          </p:spTgt>
                                        </p:tgtEl>
                                      </p:cBhvr>
                                      <p:to x="100000" y="100000"/>
                                    </p:animScale>
                                    <p:animScale>
                                      <p:cBhvr>
                                        <p:cTn id="78" dur="26">
                                          <p:stCondLst>
                                            <p:cond delay="1808"/>
                                          </p:stCondLst>
                                        </p:cTn>
                                        <p:tgtEl>
                                          <p:spTgt spid="3">
                                            <p:txEl>
                                              <p:pRg st="3" end="3"/>
                                            </p:txEl>
                                          </p:spTgt>
                                        </p:tgtEl>
                                      </p:cBhvr>
                                      <p:to x="100000" y="95000"/>
                                    </p:animScale>
                                    <p:animScale>
                                      <p:cBhvr>
                                        <p:cTn id="79" dur="166" decel="50000">
                                          <p:stCondLst>
                                            <p:cond delay="1834"/>
                                          </p:stCondLst>
                                        </p:cTn>
                                        <p:tgtEl>
                                          <p:spTgt spid="3">
                                            <p:txEl>
                                              <p:pRg st="3" end="3"/>
                                            </p:txEl>
                                          </p:spTgt>
                                        </p:tgtEl>
                                      </p:cBhvr>
                                      <p:to x="100000" y="100000"/>
                                    </p:animScale>
                                  </p:childTnLst>
                                </p:cTn>
                              </p:par>
                            </p:childTnLst>
                          </p:cTn>
                        </p:par>
                      </p:childTnLst>
                    </p:cTn>
                  </p:par>
                  <p:par>
                    <p:cTn id="80" fill="hold">
                      <p:stCondLst>
                        <p:cond delay="indefinite"/>
                      </p:stCondLst>
                      <p:childTnLst>
                        <p:par>
                          <p:cTn id="81" fill="hold">
                            <p:stCondLst>
                              <p:cond delay="0"/>
                            </p:stCondLst>
                            <p:childTnLst>
                              <p:par>
                                <p:cTn id="82" presetID="26" presetClass="entr" presetSubtype="0" fill="hold" nodeType="clickEffect">
                                  <p:stCondLst>
                                    <p:cond delay="0"/>
                                  </p:stCondLst>
                                  <p:childTnLst>
                                    <p:set>
                                      <p:cBhvr>
                                        <p:cTn id="83" dur="1" fill="hold">
                                          <p:stCondLst>
                                            <p:cond delay="0"/>
                                          </p:stCondLst>
                                        </p:cTn>
                                        <p:tgtEl>
                                          <p:spTgt spid="3">
                                            <p:txEl>
                                              <p:pRg st="4" end="4"/>
                                            </p:txEl>
                                          </p:spTgt>
                                        </p:tgtEl>
                                        <p:attrNameLst>
                                          <p:attrName>style.visibility</p:attrName>
                                        </p:attrNameLst>
                                      </p:cBhvr>
                                      <p:to>
                                        <p:strVal val="visible"/>
                                      </p:to>
                                    </p:set>
                                    <p:animEffect transition="in" filter="wipe(down)">
                                      <p:cBhvr>
                                        <p:cTn id="84" dur="580">
                                          <p:stCondLst>
                                            <p:cond delay="0"/>
                                          </p:stCondLst>
                                        </p:cTn>
                                        <p:tgtEl>
                                          <p:spTgt spid="3">
                                            <p:txEl>
                                              <p:pRg st="4" end="4"/>
                                            </p:txEl>
                                          </p:spTgt>
                                        </p:tgtEl>
                                      </p:cBhvr>
                                    </p:animEffect>
                                    <p:anim calcmode="lin" valueType="num">
                                      <p:cBhvr>
                                        <p:cTn id="85"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6"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7"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8"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9"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90" dur="26">
                                          <p:stCondLst>
                                            <p:cond delay="650"/>
                                          </p:stCondLst>
                                        </p:cTn>
                                        <p:tgtEl>
                                          <p:spTgt spid="3">
                                            <p:txEl>
                                              <p:pRg st="4" end="4"/>
                                            </p:txEl>
                                          </p:spTgt>
                                        </p:tgtEl>
                                      </p:cBhvr>
                                      <p:to x="100000" y="60000"/>
                                    </p:animScale>
                                    <p:animScale>
                                      <p:cBhvr>
                                        <p:cTn id="91" dur="166" decel="50000">
                                          <p:stCondLst>
                                            <p:cond delay="676"/>
                                          </p:stCondLst>
                                        </p:cTn>
                                        <p:tgtEl>
                                          <p:spTgt spid="3">
                                            <p:txEl>
                                              <p:pRg st="4" end="4"/>
                                            </p:txEl>
                                          </p:spTgt>
                                        </p:tgtEl>
                                      </p:cBhvr>
                                      <p:to x="100000" y="100000"/>
                                    </p:animScale>
                                    <p:animScale>
                                      <p:cBhvr>
                                        <p:cTn id="92" dur="26">
                                          <p:stCondLst>
                                            <p:cond delay="1312"/>
                                          </p:stCondLst>
                                        </p:cTn>
                                        <p:tgtEl>
                                          <p:spTgt spid="3">
                                            <p:txEl>
                                              <p:pRg st="4" end="4"/>
                                            </p:txEl>
                                          </p:spTgt>
                                        </p:tgtEl>
                                      </p:cBhvr>
                                      <p:to x="100000" y="80000"/>
                                    </p:animScale>
                                    <p:animScale>
                                      <p:cBhvr>
                                        <p:cTn id="93" dur="166" decel="50000">
                                          <p:stCondLst>
                                            <p:cond delay="1338"/>
                                          </p:stCondLst>
                                        </p:cTn>
                                        <p:tgtEl>
                                          <p:spTgt spid="3">
                                            <p:txEl>
                                              <p:pRg st="4" end="4"/>
                                            </p:txEl>
                                          </p:spTgt>
                                        </p:tgtEl>
                                      </p:cBhvr>
                                      <p:to x="100000" y="100000"/>
                                    </p:animScale>
                                    <p:animScale>
                                      <p:cBhvr>
                                        <p:cTn id="94" dur="26">
                                          <p:stCondLst>
                                            <p:cond delay="1642"/>
                                          </p:stCondLst>
                                        </p:cTn>
                                        <p:tgtEl>
                                          <p:spTgt spid="3">
                                            <p:txEl>
                                              <p:pRg st="4" end="4"/>
                                            </p:txEl>
                                          </p:spTgt>
                                        </p:tgtEl>
                                      </p:cBhvr>
                                      <p:to x="100000" y="90000"/>
                                    </p:animScale>
                                    <p:animScale>
                                      <p:cBhvr>
                                        <p:cTn id="95" dur="166" decel="50000">
                                          <p:stCondLst>
                                            <p:cond delay="1668"/>
                                          </p:stCondLst>
                                        </p:cTn>
                                        <p:tgtEl>
                                          <p:spTgt spid="3">
                                            <p:txEl>
                                              <p:pRg st="4" end="4"/>
                                            </p:txEl>
                                          </p:spTgt>
                                        </p:tgtEl>
                                      </p:cBhvr>
                                      <p:to x="100000" y="100000"/>
                                    </p:animScale>
                                    <p:animScale>
                                      <p:cBhvr>
                                        <p:cTn id="96" dur="26">
                                          <p:stCondLst>
                                            <p:cond delay="1808"/>
                                          </p:stCondLst>
                                        </p:cTn>
                                        <p:tgtEl>
                                          <p:spTgt spid="3">
                                            <p:txEl>
                                              <p:pRg st="4" end="4"/>
                                            </p:txEl>
                                          </p:spTgt>
                                        </p:tgtEl>
                                      </p:cBhvr>
                                      <p:to x="100000" y="95000"/>
                                    </p:animScale>
                                    <p:animScale>
                                      <p:cBhvr>
                                        <p:cTn id="97"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685800"/>
          </a:xfrm>
        </p:spPr>
        <p:txBody>
          <a:bodyPr>
            <a:normAutofit fontScale="90000"/>
          </a:bodyPr>
          <a:lstStyle/>
          <a:p>
            <a:r>
              <a:rPr lang="en-US" sz="4800" dirty="0" smtClean="0">
                <a:latin typeface="Times New Roman" pitchFamily="18" charset="0"/>
                <a:cs typeface="Times New Roman" pitchFamily="18" charset="0"/>
              </a:rPr>
              <a:t>Code of criminal pocedure,1898</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76200" y="914400"/>
            <a:ext cx="8991600" cy="5791200"/>
          </a:xfrm>
        </p:spPr>
        <p:txBody>
          <a:bodyPr>
            <a:normAutofit lnSpcReduction="10000"/>
          </a:bodyPr>
          <a:lstStyle/>
          <a:p>
            <a:pPr marL="457200" indent="-457200" algn="l">
              <a:buFont typeface="Wingdings" pitchFamily="2" charset="2"/>
              <a:buChar char="q"/>
            </a:pPr>
            <a:r>
              <a:rPr lang="en-US" sz="3200" b="1" dirty="0">
                <a:solidFill>
                  <a:srgbClr val="FFC000"/>
                </a:solidFill>
              </a:rPr>
              <a:t>Federal </a:t>
            </a:r>
            <a:r>
              <a:rPr lang="en-US" sz="3200" b="1" dirty="0" err="1">
                <a:solidFill>
                  <a:srgbClr val="FFC000"/>
                </a:solidFill>
              </a:rPr>
              <a:t>Shariat</a:t>
            </a:r>
            <a:r>
              <a:rPr lang="en-US" sz="3200" b="1" dirty="0">
                <a:solidFill>
                  <a:srgbClr val="FFC000"/>
                </a:solidFill>
              </a:rPr>
              <a:t> Court of </a:t>
            </a:r>
            <a:r>
              <a:rPr lang="en-US" sz="3200" b="1" dirty="0" smtClean="0">
                <a:solidFill>
                  <a:srgbClr val="FFC000"/>
                </a:solidFill>
              </a:rPr>
              <a:t>Pakistan:</a:t>
            </a:r>
          </a:p>
          <a:p>
            <a:pPr marL="457200" indent="-457200" algn="l">
              <a:buFont typeface="Wingdings" pitchFamily="2" charset="2"/>
              <a:buChar char="q"/>
            </a:pPr>
            <a:r>
              <a:rPr lang="en-US" sz="3200" dirty="0" smtClean="0"/>
              <a:t>Of </a:t>
            </a:r>
            <a:r>
              <a:rPr lang="en-US" sz="3200" dirty="0"/>
              <a:t>the 8 judges, 3 are required to be Islamic </a:t>
            </a:r>
            <a:r>
              <a:rPr lang="en-US" sz="3200" dirty="0" err="1"/>
              <a:t>Scolars</a:t>
            </a:r>
            <a:r>
              <a:rPr lang="en-US" sz="3200" dirty="0"/>
              <a:t>/</a:t>
            </a:r>
            <a:r>
              <a:rPr lang="en-US" sz="3200" dirty="0" err="1"/>
              <a:t>Ulema</a:t>
            </a:r>
            <a:r>
              <a:rPr lang="en-US" sz="3200" dirty="0"/>
              <a:t> who are well versed in Islamic law. The judges hold office for a period of 3 years, which may eventually be extended by the President. </a:t>
            </a:r>
            <a:endParaRPr lang="en-US" sz="3200" dirty="0" smtClean="0"/>
          </a:p>
          <a:p>
            <a:pPr marL="457200" indent="-457200" algn="l">
              <a:buFont typeface="Wingdings" pitchFamily="2" charset="2"/>
              <a:buChar char="q"/>
            </a:pPr>
            <a:r>
              <a:rPr lang="en-US" sz="3200" dirty="0" smtClean="0"/>
              <a:t>The </a:t>
            </a:r>
            <a:r>
              <a:rPr lang="en-US" sz="3200" dirty="0"/>
              <a:t>FSC, on its own motion or through petition by a citizen or a government (federal or provincial), has the power to examine and determine as to whether or not a certain provision of law is repugnant to the injunctions of Islam.</a:t>
            </a:r>
            <a:endParaRPr lang="en-US" sz="3200" b="1" dirty="0" smtClean="0">
              <a:solidFill>
                <a:srgbClr val="FFC000"/>
              </a:solidFill>
            </a:endParaRPr>
          </a:p>
        </p:txBody>
      </p:sp>
    </p:spTree>
    <p:extLst>
      <p:ext uri="{BB962C8B-B14F-4D97-AF65-F5344CB8AC3E}">
        <p14:creationId xmlns:p14="http://schemas.microsoft.com/office/powerpoint/2010/main" val="93406794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685800"/>
          </a:xfrm>
        </p:spPr>
        <p:txBody>
          <a:bodyPr>
            <a:normAutofit fontScale="90000"/>
          </a:bodyPr>
          <a:lstStyle/>
          <a:p>
            <a:r>
              <a:rPr lang="en-US" sz="4800" dirty="0" smtClean="0">
                <a:latin typeface="Times New Roman" pitchFamily="18" charset="0"/>
                <a:cs typeface="Times New Roman" pitchFamily="18" charset="0"/>
              </a:rPr>
              <a:t>Code of criminal pocedure,1898</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76200" y="914400"/>
            <a:ext cx="8991600" cy="5791200"/>
          </a:xfrm>
        </p:spPr>
        <p:txBody>
          <a:bodyPr>
            <a:normAutofit/>
          </a:bodyPr>
          <a:lstStyle/>
          <a:p>
            <a:pPr marL="457200" indent="-457200" algn="l">
              <a:buFont typeface="Wingdings" pitchFamily="2" charset="2"/>
              <a:buChar char="q"/>
            </a:pPr>
            <a:r>
              <a:rPr lang="en-US" sz="3200" b="1" dirty="0">
                <a:solidFill>
                  <a:srgbClr val="FFC000"/>
                </a:solidFill>
              </a:rPr>
              <a:t>Federal </a:t>
            </a:r>
            <a:r>
              <a:rPr lang="en-US" sz="3200" b="1" dirty="0" err="1">
                <a:solidFill>
                  <a:srgbClr val="FFC000"/>
                </a:solidFill>
              </a:rPr>
              <a:t>Shariat</a:t>
            </a:r>
            <a:r>
              <a:rPr lang="en-US" sz="3200" b="1" dirty="0">
                <a:solidFill>
                  <a:srgbClr val="FFC000"/>
                </a:solidFill>
              </a:rPr>
              <a:t> Court of </a:t>
            </a:r>
            <a:r>
              <a:rPr lang="en-US" sz="3200" b="1" dirty="0" smtClean="0">
                <a:solidFill>
                  <a:srgbClr val="FFC000"/>
                </a:solidFill>
              </a:rPr>
              <a:t>Pakistan:</a:t>
            </a:r>
          </a:p>
          <a:p>
            <a:pPr marL="457200" indent="-457200" algn="l">
              <a:buFont typeface="Wingdings" pitchFamily="2" charset="2"/>
              <a:buChar char="q"/>
            </a:pPr>
            <a:r>
              <a:rPr lang="en-US" sz="3200" dirty="0" smtClean="0"/>
              <a:t>Appeal </a:t>
            </a:r>
            <a:r>
              <a:rPr lang="en-US" sz="3200" dirty="0"/>
              <a:t>against its decisions lie to the </a:t>
            </a:r>
            <a:r>
              <a:rPr lang="en-US" sz="3200" dirty="0" err="1"/>
              <a:t>Shariat</a:t>
            </a:r>
            <a:r>
              <a:rPr lang="en-US" sz="3200" dirty="0"/>
              <a:t> Appellate Bench of the Supreme Court, consisting of 3 Muslim judges of the Supreme Court and 2 </a:t>
            </a:r>
            <a:r>
              <a:rPr lang="en-US" sz="3200" dirty="0" err="1"/>
              <a:t>Ulema</a:t>
            </a:r>
            <a:r>
              <a:rPr lang="en-US" sz="3200" dirty="0"/>
              <a:t>, appointed by the President. </a:t>
            </a:r>
            <a:endParaRPr lang="en-US" sz="3200" dirty="0" smtClean="0"/>
          </a:p>
          <a:p>
            <a:pPr marL="457200" indent="-457200" algn="l">
              <a:buFont typeface="Wingdings" pitchFamily="2" charset="2"/>
              <a:buChar char="q"/>
            </a:pPr>
            <a:r>
              <a:rPr lang="en-US" sz="3200" dirty="0" smtClean="0"/>
              <a:t>If </a:t>
            </a:r>
            <a:r>
              <a:rPr lang="en-US" sz="3200" dirty="0"/>
              <a:t>a certain provision of law is declared to be repugnant to the injunctions of Islam, the government is required to take necessary steps to amend the law so as to bring it in conformity with the injunctions of Islam. </a:t>
            </a:r>
            <a:endParaRPr lang="en-US" sz="3200" b="1" dirty="0" smtClean="0">
              <a:solidFill>
                <a:srgbClr val="FFC000"/>
              </a:solidFill>
            </a:endParaRPr>
          </a:p>
        </p:txBody>
      </p:sp>
    </p:spTree>
    <p:extLst>
      <p:ext uri="{BB962C8B-B14F-4D97-AF65-F5344CB8AC3E}">
        <p14:creationId xmlns:p14="http://schemas.microsoft.com/office/powerpoint/2010/main" val="409267958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7851648" cy="685800"/>
          </a:xfrm>
        </p:spPr>
        <p:txBody>
          <a:bodyPr>
            <a:normAutofit fontScale="90000"/>
          </a:bodyPr>
          <a:lstStyle/>
          <a:p>
            <a:r>
              <a:rPr lang="en-US" sz="4800" dirty="0" smtClean="0">
                <a:latin typeface="Times New Roman" pitchFamily="18" charset="0"/>
                <a:cs typeface="Times New Roman" pitchFamily="18" charset="0"/>
              </a:rPr>
              <a:t>Code of criminal pocedure,1898</a:t>
            </a:r>
            <a:endParaRPr lang="en-US" sz="4800" dirty="0">
              <a:latin typeface="Times New Roman" pitchFamily="18" charset="0"/>
              <a:cs typeface="Times New Roman" pitchFamily="18" charset="0"/>
            </a:endParaRPr>
          </a:p>
        </p:txBody>
      </p:sp>
      <p:sp>
        <p:nvSpPr>
          <p:cNvPr id="3" name="Subtitle 2"/>
          <p:cNvSpPr>
            <a:spLocks noGrp="1"/>
          </p:cNvSpPr>
          <p:nvPr>
            <p:ph type="subTitle" idx="1"/>
          </p:nvPr>
        </p:nvSpPr>
        <p:spPr>
          <a:xfrm>
            <a:off x="76200" y="914400"/>
            <a:ext cx="8991600" cy="5791200"/>
          </a:xfrm>
        </p:spPr>
        <p:txBody>
          <a:bodyPr>
            <a:normAutofit/>
          </a:bodyPr>
          <a:lstStyle/>
          <a:p>
            <a:pPr marL="457200" indent="-457200" algn="l">
              <a:buFont typeface="Wingdings" pitchFamily="2" charset="2"/>
              <a:buChar char="q"/>
            </a:pPr>
            <a:r>
              <a:rPr lang="en-US" sz="3200" b="1" dirty="0">
                <a:solidFill>
                  <a:srgbClr val="FFC000"/>
                </a:solidFill>
              </a:rPr>
              <a:t>Federal </a:t>
            </a:r>
            <a:r>
              <a:rPr lang="en-US" sz="3200" b="1" dirty="0" err="1">
                <a:solidFill>
                  <a:srgbClr val="FFC000"/>
                </a:solidFill>
              </a:rPr>
              <a:t>Shariat</a:t>
            </a:r>
            <a:r>
              <a:rPr lang="en-US" sz="3200" b="1" dirty="0">
                <a:solidFill>
                  <a:srgbClr val="FFC000"/>
                </a:solidFill>
              </a:rPr>
              <a:t> Court of </a:t>
            </a:r>
            <a:r>
              <a:rPr lang="en-US" sz="3200" b="1" dirty="0" smtClean="0">
                <a:solidFill>
                  <a:srgbClr val="FFC000"/>
                </a:solidFill>
              </a:rPr>
              <a:t>Pakistan:</a:t>
            </a:r>
          </a:p>
          <a:p>
            <a:pPr marL="457200" indent="-457200" algn="l">
              <a:buFont typeface="Wingdings" pitchFamily="2" charset="2"/>
              <a:buChar char="q"/>
            </a:pPr>
            <a:r>
              <a:rPr lang="en-US" sz="3200" dirty="0" smtClean="0"/>
              <a:t>The </a:t>
            </a:r>
            <a:r>
              <a:rPr lang="en-US" sz="3200" dirty="0"/>
              <a:t>court also exercises </a:t>
            </a:r>
            <a:r>
              <a:rPr lang="en-US" sz="3200" dirty="0" err="1"/>
              <a:t>revisional</a:t>
            </a:r>
            <a:r>
              <a:rPr lang="en-US" sz="3200" dirty="0"/>
              <a:t> jurisdiction over the criminal courts, deciding </a:t>
            </a:r>
            <a:r>
              <a:rPr lang="en-US" sz="3200" dirty="0" err="1"/>
              <a:t>Hudood</a:t>
            </a:r>
            <a:r>
              <a:rPr lang="en-US" sz="3200" dirty="0"/>
              <a:t> cases</a:t>
            </a:r>
            <a:r>
              <a:rPr lang="en-US" sz="3200" dirty="0" smtClean="0"/>
              <a:t>.</a:t>
            </a:r>
          </a:p>
          <a:p>
            <a:pPr marL="457200" indent="-457200" algn="l">
              <a:buFont typeface="Wingdings" pitchFamily="2" charset="2"/>
              <a:buChar char="q"/>
            </a:pPr>
            <a:r>
              <a:rPr lang="en-US" sz="3200" dirty="0" smtClean="0"/>
              <a:t> </a:t>
            </a:r>
            <a:r>
              <a:rPr lang="en-US" sz="3200" dirty="0"/>
              <a:t>The decisions of the court are binding on the High Courts as well as subordinate judiciary. The court appoints its own staff and frames its own rules of procedure.</a:t>
            </a:r>
            <a:br>
              <a:rPr lang="en-US" sz="3200" dirty="0"/>
            </a:br>
            <a:endParaRPr lang="en-US" sz="3200" b="1" dirty="0" smtClean="0">
              <a:solidFill>
                <a:srgbClr val="FFC000"/>
              </a:solidFill>
            </a:endParaRPr>
          </a:p>
        </p:txBody>
      </p:sp>
    </p:spTree>
    <p:extLst>
      <p:ext uri="{BB962C8B-B14F-4D97-AF65-F5344CB8AC3E}">
        <p14:creationId xmlns:p14="http://schemas.microsoft.com/office/powerpoint/2010/main" val="35247477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TotalTime>
  <Words>1505</Words>
  <Application>Microsoft Office PowerPoint</Application>
  <PresentationFormat>On-screen Show (4:3)</PresentationFormat>
  <Paragraphs>124</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Calibri</vt:lpstr>
      <vt:lpstr>Constantia</vt:lpstr>
      <vt:lpstr>Times New Roman</vt:lpstr>
      <vt:lpstr>Wingdings</vt:lpstr>
      <vt:lpstr>Wingdings 2</vt:lpstr>
      <vt:lpstr>Flow</vt:lpstr>
      <vt:lpstr>Code of criminal pocedure,1898</vt:lpstr>
      <vt:lpstr>Code of criminal pocedure,1898</vt:lpstr>
      <vt:lpstr>Code of criminal pocedure,1898</vt:lpstr>
      <vt:lpstr>Code of criminal pocedure,1898</vt:lpstr>
      <vt:lpstr>Code of criminal pocedure,1898</vt:lpstr>
      <vt:lpstr>Code of criminal pocedure,1898</vt:lpstr>
      <vt:lpstr>Code of criminal pocedure,1898</vt:lpstr>
      <vt:lpstr>Code of criminal pocedure,1898</vt:lpstr>
      <vt:lpstr>Code of criminal pocedure,1898</vt:lpstr>
      <vt:lpstr>Code of criminal pocedure,1898</vt:lpstr>
      <vt:lpstr>Code of criminal pocedure,1898</vt:lpstr>
      <vt:lpstr>Code of criminal pocedure,1898</vt:lpstr>
      <vt:lpstr>Code of criminal pocedure,1898</vt:lpstr>
      <vt:lpstr>Code of criminal pocedure,1898</vt:lpstr>
      <vt:lpstr>Code of criminal pocedure,1898</vt:lpstr>
      <vt:lpstr>Code of criminal pocedure,1898</vt:lpstr>
      <vt:lpstr>Code of criminal pocedure,1898</vt:lpstr>
      <vt:lpstr>Code of criminal pocedure,1898</vt:lpstr>
      <vt:lpstr>Code of criminal pocedure,1898</vt:lpstr>
      <vt:lpstr>Code of criminal pocedure,1898</vt:lpstr>
      <vt:lpstr>Code of criminal pocedure,1898</vt:lpstr>
      <vt:lpstr>Code of criminal pocedure,1898</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Code of criminal pocedure,1898</dc:title>
  <dc:creator>nizamuddin</dc:creator>
  <cp:lastModifiedBy>CK</cp:lastModifiedBy>
  <cp:revision>26</cp:revision>
  <dcterms:created xsi:type="dcterms:W3CDTF">2013-03-28T05:52:11Z</dcterms:created>
  <dcterms:modified xsi:type="dcterms:W3CDTF">2020-06-22T10:39:49Z</dcterms:modified>
</cp:coreProperties>
</file>