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9" r:id="rId4"/>
    <p:sldId id="260" r:id="rId5"/>
    <p:sldId id="265" r:id="rId6"/>
    <p:sldId id="262" r:id="rId7"/>
    <p:sldId id="263" r:id="rId8"/>
    <p:sldId id="261" r:id="rId9"/>
    <p:sldId id="267" r:id="rId10"/>
    <p:sldId id="264" r:id="rId11"/>
    <p:sldId id="266" r:id="rId12"/>
    <p:sldId id="268" r:id="rId13"/>
    <p:sldId id="258" r:id="rId14"/>
    <p:sldId id="269" r:id="rId15"/>
    <p:sldId id="271" r:id="rId16"/>
    <p:sldId id="272" r:id="rId17"/>
    <p:sldId id="273" r:id="rId18"/>
    <p:sldId id="270"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3" autoAdjust="0"/>
    <p:restoredTop sz="94624" autoAdjust="0"/>
  </p:normalViewPr>
  <p:slideViewPr>
    <p:cSldViewPr>
      <p:cViewPr varScale="1">
        <p:scale>
          <a:sx n="69" d="100"/>
          <a:sy n="69" d="100"/>
        </p:scale>
        <p:origin x="-1380" y="-102"/>
      </p:cViewPr>
      <p:guideLst>
        <p:guide orient="horz" pos="2160"/>
        <p:guide pos="2880"/>
      </p:guideLst>
    </p:cSldViewPr>
  </p:slideViewPr>
  <p:outlineViewPr>
    <p:cViewPr>
      <p:scale>
        <a:sx n="33" d="100"/>
        <a:sy n="33" d="100"/>
      </p:scale>
      <p:origin x="0" y="12774"/>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6062CA9-A09A-4B84-A40F-EC913C855A8E}" type="datetimeFigureOut">
              <a:rPr lang="en-US" smtClean="0"/>
              <a:pPr/>
              <a:t>8/26/2020</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E0065298-E8F6-44AB-B1D3-A7F75183A3D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6062CA9-A09A-4B84-A40F-EC913C855A8E}" type="datetimeFigureOut">
              <a:rPr lang="en-US" smtClean="0"/>
              <a:pPr/>
              <a:t>8/26/2020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065298-E8F6-44AB-B1D3-A7F75183A3D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76062CA9-A09A-4B84-A40F-EC913C855A8E}" type="datetimeFigureOut">
              <a:rPr lang="en-US" smtClean="0"/>
              <a:pPr/>
              <a:t>8/26/2020</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E0065298-E8F6-44AB-B1D3-A7F75183A3D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6062CA9-A09A-4B84-A40F-EC913C855A8E}" type="datetimeFigureOut">
              <a:rPr lang="en-US" smtClean="0"/>
              <a:pPr/>
              <a:t>8/26/2020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0065298-E8F6-44AB-B1D3-A7F75183A3DD}"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76062CA9-A09A-4B84-A40F-EC913C855A8E}" type="datetimeFigureOut">
              <a:rPr lang="en-US" smtClean="0"/>
              <a:pPr/>
              <a:t>8/26/2020</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E0065298-E8F6-44AB-B1D3-A7F75183A3DD}"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76062CA9-A09A-4B84-A40F-EC913C855A8E}" type="datetimeFigureOut">
              <a:rPr lang="en-US" smtClean="0"/>
              <a:pPr/>
              <a:t>8/26/2020</a:t>
            </a:fld>
            <a:endParaRPr lang="en-US"/>
          </a:p>
        </p:txBody>
      </p:sp>
      <p:sp>
        <p:nvSpPr>
          <p:cNvPr id="10" name="Slide Number Placeholder 9"/>
          <p:cNvSpPr>
            <a:spLocks noGrp="1"/>
          </p:cNvSpPr>
          <p:nvPr>
            <p:ph type="sldNum" sz="quarter" idx="16"/>
          </p:nvPr>
        </p:nvSpPr>
        <p:spPr/>
        <p:txBody>
          <a:bodyPr rtlCol="0"/>
          <a:lstStyle/>
          <a:p>
            <a:fld id="{E0065298-E8F6-44AB-B1D3-A7F75183A3DD}"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76062CA9-A09A-4B84-A40F-EC913C855A8E}" type="datetimeFigureOut">
              <a:rPr lang="en-US" smtClean="0"/>
              <a:pPr/>
              <a:t>8/26/2020</a:t>
            </a:fld>
            <a:endParaRPr lang="en-US"/>
          </a:p>
        </p:txBody>
      </p:sp>
      <p:sp>
        <p:nvSpPr>
          <p:cNvPr id="12" name="Slide Number Placeholder 11"/>
          <p:cNvSpPr>
            <a:spLocks noGrp="1"/>
          </p:cNvSpPr>
          <p:nvPr>
            <p:ph type="sldNum" sz="quarter" idx="16"/>
          </p:nvPr>
        </p:nvSpPr>
        <p:spPr/>
        <p:txBody>
          <a:bodyPr rtlCol="0"/>
          <a:lstStyle/>
          <a:p>
            <a:fld id="{E0065298-E8F6-44AB-B1D3-A7F75183A3DD}"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6062CA9-A09A-4B84-A40F-EC913C855A8E}" type="datetimeFigureOut">
              <a:rPr lang="en-US" smtClean="0"/>
              <a:pPr/>
              <a:t>8/26/2020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E0065298-E8F6-44AB-B1D3-A7F75183A3D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062CA9-A09A-4B84-A40F-EC913C855A8E}" type="datetimeFigureOut">
              <a:rPr lang="en-US" smtClean="0"/>
              <a:pPr/>
              <a:t>8/26/2020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E0065298-E8F6-44AB-B1D3-A7F75183A3D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6062CA9-A09A-4B84-A40F-EC913C855A8E}" type="datetimeFigureOut">
              <a:rPr lang="en-US" smtClean="0"/>
              <a:pPr/>
              <a:t>8/26/2020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E0065298-E8F6-44AB-B1D3-A7F75183A3DD}"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76062CA9-A09A-4B84-A40F-EC913C855A8E}" type="datetimeFigureOut">
              <a:rPr lang="en-US" smtClean="0"/>
              <a:pPr/>
              <a:t>8/26/2020</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E0065298-E8F6-44AB-B1D3-A7F75183A3DD}"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6062CA9-A09A-4B84-A40F-EC913C855A8E}" type="datetimeFigureOut">
              <a:rPr lang="en-US" smtClean="0"/>
              <a:pPr/>
              <a:t>8/26/2020</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E0065298-E8F6-44AB-B1D3-A7F75183A3D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thoughtco.com/british-english-bre-1689039" TargetMode="External"/><Relationship Id="rId2" Type="http://schemas.openxmlformats.org/officeDocument/2006/relationships/hyperlink" Target="https://www.thoughtco.com/language-variety-sociolinguistics-1691100" TargetMode="External"/><Relationship Id="rId1" Type="http://schemas.openxmlformats.org/officeDocument/2006/relationships/slideLayout" Target="../slideLayouts/slideLayout2.xml"/><Relationship Id="rId6" Type="http://schemas.openxmlformats.org/officeDocument/2006/relationships/hyperlink" Target="https://www.thoughtco.com/indian-english-inde-1691056" TargetMode="External"/><Relationship Id="rId5" Type="http://schemas.openxmlformats.org/officeDocument/2006/relationships/hyperlink" Target="https://www.thoughtco.com/what-is-chinese-english-1689748" TargetMode="External"/><Relationship Id="rId4" Type="http://schemas.openxmlformats.org/officeDocument/2006/relationships/hyperlink" Target="https://www.thoughtco.com/american-english-ame-1688982"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hyperlink" Target="https://youtu.be/c3TJe4jnqFo"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en.wikipedia.org/wiki/Wallace_Lambert" TargetMode="External"/><Relationship Id="rId2" Type="http://schemas.openxmlformats.org/officeDocument/2006/relationships/hyperlink" Target="https://en.wikipedia.org/wiki/Sociolinguistic" TargetMode="External"/><Relationship Id="rId1" Type="http://schemas.openxmlformats.org/officeDocument/2006/relationships/slideLayout" Target="../slideLayouts/slideLayout2.xml"/><Relationship Id="rId4" Type="http://schemas.openxmlformats.org/officeDocument/2006/relationships/hyperlink" Target="https://en.wikipedia.org/wiki/French_Canadian"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en.wikipedia.org/wiki/Linguistic_imperialis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thoughtco.com/what-is-a-linguist-1691239" TargetMode="External"/><Relationship Id="rId2" Type="http://schemas.openxmlformats.org/officeDocument/2006/relationships/hyperlink" Target="https://www.thoughtco.com/basic-english-language-1689023" TargetMode="External"/><Relationship Id="rId1" Type="http://schemas.openxmlformats.org/officeDocument/2006/relationships/slideLayout" Target="../slideLayouts/slideLayout2.xml"/><Relationship Id="rId4" Type="http://schemas.openxmlformats.org/officeDocument/2006/relationships/hyperlink" Target="https://www.thoughtco.com/what-is-linguicism-1691238"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thoughtco.com/dialect-language-term-1690446" TargetMode="External"/><Relationship Id="rId2" Type="http://schemas.openxmlformats.org/officeDocument/2006/relationships/hyperlink" Target="https://www.thoughtco.com/what-is-a-language-1691218" TargetMode="External"/><Relationship Id="rId1" Type="http://schemas.openxmlformats.org/officeDocument/2006/relationships/slideLayout" Target="../slideLayouts/slideLayout2.xml"/><Relationship Id="rId4" Type="http://schemas.openxmlformats.org/officeDocument/2006/relationships/hyperlink" Target="https://www.thoughtco.com/what-is-a-linguist-1691239"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thoughtco.com/mother-tongue-language-1691408"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thoughtco.com/what-is-the-english-language-1690652"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Sociolinguistics </a:t>
            </a:r>
            <a:r>
              <a:rPr lang="en-US" dirty="0" err="1" smtClean="0"/>
              <a:t>ELIng</a:t>
            </a:r>
            <a:r>
              <a:rPr lang="en-US" dirty="0" smtClean="0"/>
              <a:t> (620)</a:t>
            </a:r>
            <a:endParaRPr lang="en-US" dirty="0"/>
          </a:p>
        </p:txBody>
      </p:sp>
      <p:sp>
        <p:nvSpPr>
          <p:cNvPr id="3" name="Subtitle 2"/>
          <p:cNvSpPr>
            <a:spLocks noGrp="1"/>
          </p:cNvSpPr>
          <p:nvPr>
            <p:ph type="subTitle" idx="1"/>
          </p:nvPr>
        </p:nvSpPr>
        <p:spPr/>
        <p:txBody>
          <a:bodyPr/>
          <a:lstStyle/>
          <a:p>
            <a:r>
              <a:rPr lang="en-US" dirty="0" smtClean="0"/>
              <a:t>Week 9</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Promotion of Prestige Varieties of English</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
            </a:r>
            <a:br>
              <a:rPr lang="en-US" dirty="0" smtClean="0"/>
            </a:br>
            <a:r>
              <a:rPr lang="en-US" dirty="0" smtClean="0"/>
              <a:t>"In </a:t>
            </a:r>
            <a:r>
              <a:rPr lang="en-US" dirty="0" smtClean="0"/>
              <a:t>English teaching, </a:t>
            </a:r>
            <a:r>
              <a:rPr lang="en-US" dirty="0" smtClean="0">
                <a:hlinkClick r:id="rId2"/>
              </a:rPr>
              <a:t>varieties</a:t>
            </a:r>
            <a:r>
              <a:rPr lang="en-US" dirty="0" smtClean="0"/>
              <a:t> deemed more 'native-like' are promoted as more prestigious for learners while 'localized' varieties are stigmatized and suppressed (see Heller and Martin-Jones 2001). For example, in many post-colonial countries like Sri Lanka, Hong Kong, and India, schools insist on teaching </a:t>
            </a:r>
            <a:r>
              <a:rPr lang="en-US" dirty="0" smtClean="0">
                <a:hlinkClick r:id="rId3"/>
              </a:rPr>
              <a:t>British</a:t>
            </a:r>
            <a:r>
              <a:rPr lang="en-US" dirty="0" smtClean="0"/>
              <a:t> or </a:t>
            </a:r>
            <a:r>
              <a:rPr lang="en-US" dirty="0" smtClean="0">
                <a:hlinkClick r:id="rId4"/>
              </a:rPr>
              <a:t>American English</a:t>
            </a:r>
            <a:r>
              <a:rPr lang="en-US" dirty="0" smtClean="0"/>
              <a:t>. The varieties used in everyday life, such as Sri Lankan, </a:t>
            </a:r>
            <a:r>
              <a:rPr lang="en-US" dirty="0" smtClean="0">
                <a:hlinkClick r:id="rId5"/>
              </a:rPr>
              <a:t>Chinese</a:t>
            </a:r>
            <a:r>
              <a:rPr lang="en-US" dirty="0" smtClean="0"/>
              <a:t>, or </a:t>
            </a:r>
            <a:r>
              <a:rPr lang="en-US" dirty="0" smtClean="0">
                <a:hlinkClick r:id="rId6"/>
              </a:rPr>
              <a:t>Indian English</a:t>
            </a:r>
            <a:r>
              <a:rPr lang="en-US" dirty="0" smtClean="0"/>
              <a:t> are censored from classroom use."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Pros and Cons of Linguistic Imperialism</a:t>
            </a:r>
            <a:endParaRPr lang="en-US" dirty="0"/>
          </a:p>
        </p:txBody>
      </p:sp>
      <p:sp>
        <p:nvSpPr>
          <p:cNvPr id="5" name="Content Placeholder 4"/>
          <p:cNvSpPr>
            <a:spLocks noGrp="1"/>
          </p:cNvSpPr>
          <p:nvPr>
            <p:ph sz="quarter" idx="2"/>
          </p:nvPr>
        </p:nvSpPr>
        <p:spPr/>
        <p:txBody>
          <a:bodyPr>
            <a:normAutofit fontScale="92500" lnSpcReduction="20000"/>
          </a:bodyPr>
          <a:lstStyle/>
          <a:p>
            <a:r>
              <a:rPr lang="en-US" dirty="0" smtClean="0"/>
              <a:t>Globalization</a:t>
            </a:r>
          </a:p>
          <a:p>
            <a:r>
              <a:rPr lang="en-US" dirty="0" smtClean="0"/>
              <a:t>Opportunities to flourish</a:t>
            </a:r>
          </a:p>
          <a:p>
            <a:r>
              <a:rPr lang="en-US" dirty="0" smtClean="0"/>
              <a:t>Rise of Lingua franca: a common language used by people of diverse backgrounds to communicate with each other. Can also be called universal language</a:t>
            </a:r>
            <a:endParaRPr lang="en-US" dirty="0"/>
          </a:p>
        </p:txBody>
      </p:sp>
      <p:sp>
        <p:nvSpPr>
          <p:cNvPr id="7" name="Content Placeholder 6"/>
          <p:cNvSpPr>
            <a:spLocks noGrp="1"/>
          </p:cNvSpPr>
          <p:nvPr>
            <p:ph sz="quarter" idx="4"/>
          </p:nvPr>
        </p:nvSpPr>
        <p:spPr/>
        <p:txBody>
          <a:bodyPr>
            <a:normAutofit fontScale="55000" lnSpcReduction="20000"/>
          </a:bodyPr>
          <a:lstStyle/>
          <a:p>
            <a:r>
              <a:rPr lang="en-US" dirty="0" smtClean="0"/>
              <a:t>Attitudinal shift</a:t>
            </a:r>
          </a:p>
          <a:p>
            <a:r>
              <a:rPr lang="en-US" dirty="0" smtClean="0"/>
              <a:t>Promotes class system in society</a:t>
            </a:r>
          </a:p>
          <a:p>
            <a:r>
              <a:rPr lang="en-US" dirty="0" smtClean="0"/>
              <a:t>Encourages discrimination</a:t>
            </a:r>
          </a:p>
          <a:p>
            <a:r>
              <a:rPr lang="en-US" dirty="0" smtClean="0"/>
              <a:t>Language abandonment- Death of weak languages</a:t>
            </a:r>
          </a:p>
          <a:p>
            <a:r>
              <a:rPr lang="en-US" dirty="0" smtClean="0"/>
              <a:t>Abandonment of culture and heritage. </a:t>
            </a:r>
          </a:p>
          <a:p>
            <a:pPr>
              <a:buNone/>
            </a:pPr>
            <a:r>
              <a:rPr lang="en-US" dirty="0" smtClean="0"/>
              <a:t>“Linguistic imperialism is a sub type of cultural imperialism. it permeates all other types of imperialism since language is the means used to mediate and express them.”</a:t>
            </a:r>
          </a:p>
          <a:p>
            <a:r>
              <a:rPr lang="en-US" dirty="0" smtClean="0"/>
              <a:t>Success is measured in terms of fluency in </a:t>
            </a:r>
            <a:r>
              <a:rPr lang="en-US" dirty="0" smtClean="0"/>
              <a:t>language </a:t>
            </a:r>
            <a:r>
              <a:rPr lang="en-US" dirty="0" smtClean="0"/>
              <a:t>of power </a:t>
            </a:r>
          </a:p>
          <a:p>
            <a:pPr>
              <a:buNone/>
            </a:pPr>
            <a:endParaRPr lang="en-US" dirty="0" smtClean="0"/>
          </a:p>
          <a:p>
            <a:endParaRPr lang="en-US" dirty="0" smtClean="0"/>
          </a:p>
          <a:p>
            <a:endParaRPr lang="en-US" dirty="0" smtClean="0"/>
          </a:p>
        </p:txBody>
      </p:sp>
      <p:sp>
        <p:nvSpPr>
          <p:cNvPr id="4" name="Text Placeholder 3"/>
          <p:cNvSpPr>
            <a:spLocks noGrp="1"/>
          </p:cNvSpPr>
          <p:nvPr>
            <p:ph type="body" sz="quarter" idx="1"/>
          </p:nvPr>
        </p:nvSpPr>
        <p:spPr/>
        <p:txBody>
          <a:bodyPr/>
          <a:lstStyle/>
          <a:p>
            <a:r>
              <a:rPr lang="en-US" dirty="0" smtClean="0"/>
              <a:t>Pros</a:t>
            </a:r>
            <a:endParaRPr lang="en-US" dirty="0"/>
          </a:p>
        </p:txBody>
      </p:sp>
      <p:sp>
        <p:nvSpPr>
          <p:cNvPr id="6" name="Text Placeholder 5"/>
          <p:cNvSpPr>
            <a:spLocks noGrp="1"/>
          </p:cNvSpPr>
          <p:nvPr>
            <p:ph type="body" sz="quarter" idx="3"/>
          </p:nvPr>
        </p:nvSpPr>
        <p:spPr/>
        <p:txBody>
          <a:bodyPr/>
          <a:lstStyle/>
          <a:p>
            <a:r>
              <a:rPr lang="en-US" dirty="0" smtClean="0"/>
              <a:t>Cons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Robert </a:t>
            </a:r>
            <a:r>
              <a:rPr lang="en-US" dirty="0" err="1" smtClean="0"/>
              <a:t>Phillipson’s</a:t>
            </a:r>
            <a:r>
              <a:rPr lang="en-US" dirty="0" smtClean="0"/>
              <a:t> take on </a:t>
            </a:r>
            <a:br>
              <a:rPr lang="en-US" dirty="0" smtClean="0"/>
            </a:br>
            <a:r>
              <a:rPr lang="en-US" dirty="0" smtClean="0"/>
              <a:t>Linguistic Imperialism</a:t>
            </a:r>
            <a:endParaRPr lang="en-US" dirty="0"/>
          </a:p>
        </p:txBody>
      </p:sp>
      <p:sp>
        <p:nvSpPr>
          <p:cNvPr id="3" name="Content Placeholder 2"/>
          <p:cNvSpPr>
            <a:spLocks noGrp="1"/>
          </p:cNvSpPr>
          <p:nvPr>
            <p:ph sz="quarter" idx="1"/>
          </p:nvPr>
        </p:nvSpPr>
        <p:spPr/>
        <p:txBody>
          <a:bodyPr/>
          <a:lstStyle/>
          <a:p>
            <a:pPr>
              <a:buNone/>
            </a:pPr>
            <a:r>
              <a:rPr lang="en-US" dirty="0" smtClean="0"/>
              <a:t>Look at the pros and cons of the spread of English as a global language and its impact on cultures and diversity.</a:t>
            </a:r>
          </a:p>
          <a:p>
            <a:pPr>
              <a:buNone/>
            </a:pPr>
            <a:r>
              <a:rPr lang="en-US" dirty="0" smtClean="0">
                <a:hlinkClick r:id="rId2"/>
              </a:rPr>
              <a:t>https://youtu.be/c3TJe4jnqFo</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Attitudes</a:t>
            </a:r>
            <a:endParaRPr lang="en-US" dirty="0"/>
          </a:p>
        </p:txBody>
      </p:sp>
      <p:sp>
        <p:nvSpPr>
          <p:cNvPr id="3" name="Content Placeholder 2"/>
          <p:cNvSpPr>
            <a:spLocks noGrp="1"/>
          </p:cNvSpPr>
          <p:nvPr>
            <p:ph sz="quarter" idx="1"/>
          </p:nvPr>
        </p:nvSpPr>
        <p:spPr/>
        <p:txBody>
          <a:bodyPr>
            <a:normAutofit fontScale="70000" lnSpcReduction="20000"/>
          </a:bodyPr>
          <a:lstStyle/>
          <a:p>
            <a:pPr>
              <a:buNone/>
            </a:pPr>
            <a:r>
              <a:rPr lang="en-US" dirty="0" smtClean="0"/>
              <a:t>Imagine you are sitting at home and the phone rings. You answer it and </a:t>
            </a:r>
            <a:r>
              <a:rPr lang="en-US" dirty="0" err="1" smtClean="0"/>
              <a:t>ﬁnd</a:t>
            </a:r>
            <a:r>
              <a:rPr lang="en-US" dirty="0" smtClean="0"/>
              <a:t> yourself talking to a stranger on the other end of the line. What are you thinking as you listen to them</a:t>
            </a:r>
            <a:r>
              <a:rPr lang="en-US" dirty="0" smtClean="0"/>
              <a:t>?</a:t>
            </a:r>
          </a:p>
          <a:p>
            <a:r>
              <a:rPr lang="en-US" dirty="0" smtClean="0"/>
              <a:t>W</a:t>
            </a:r>
            <a:r>
              <a:rPr lang="en-US" dirty="0" smtClean="0"/>
              <a:t>ithin </a:t>
            </a:r>
            <a:r>
              <a:rPr lang="en-US" dirty="0" smtClean="0"/>
              <a:t>minutes or even seconds, you probably composed quite a detailed picture of who you were talking to. </a:t>
            </a:r>
            <a:endParaRPr lang="en-US" dirty="0" smtClean="0"/>
          </a:p>
          <a:p>
            <a:r>
              <a:rPr lang="en-US" dirty="0" smtClean="0"/>
              <a:t>Were </a:t>
            </a:r>
            <a:r>
              <a:rPr lang="en-US" dirty="0" smtClean="0"/>
              <a:t>they male, or female? </a:t>
            </a:r>
            <a:endParaRPr lang="en-US" dirty="0" smtClean="0"/>
          </a:p>
          <a:p>
            <a:r>
              <a:rPr lang="en-US" dirty="0" smtClean="0"/>
              <a:t>Were </a:t>
            </a:r>
            <a:r>
              <a:rPr lang="en-US" dirty="0" smtClean="0"/>
              <a:t>they a native speaker of </a:t>
            </a:r>
            <a:r>
              <a:rPr lang="en-US" dirty="0" smtClean="0"/>
              <a:t>Urdu/English</a:t>
            </a:r>
            <a:r>
              <a:rPr lang="en-US" dirty="0" smtClean="0"/>
              <a:t>? </a:t>
            </a:r>
            <a:endParaRPr lang="en-US" dirty="0" smtClean="0"/>
          </a:p>
          <a:p>
            <a:r>
              <a:rPr lang="en-US" dirty="0" smtClean="0"/>
              <a:t>Did </a:t>
            </a:r>
            <a:r>
              <a:rPr lang="en-US" dirty="0" smtClean="0"/>
              <a:t>they have a strong regional dialect, or could you perhaps only say very vaguely where they come </a:t>
            </a:r>
            <a:r>
              <a:rPr lang="en-US" dirty="0" smtClean="0"/>
              <a:t>from?</a:t>
            </a:r>
          </a:p>
          <a:p>
            <a:r>
              <a:rPr lang="en-US" dirty="0" smtClean="0"/>
              <a:t>You may also have strong ideas about whether they are ‘nice’, ‘friendly’ and ‘competent’, or whether they are ‘rude’, ‘disinterested’ and ‘stupid’. </a:t>
            </a:r>
            <a:endParaRPr lang="en-US" dirty="0" smtClean="0"/>
          </a:p>
          <a:p>
            <a:pPr>
              <a:buNone/>
            </a:pPr>
            <a:r>
              <a:rPr lang="en-US" dirty="0" smtClean="0"/>
              <a:t>We draw very powerful inferences about people from the way they talk. Our attitudes to different varieties of a language </a:t>
            </a:r>
            <a:r>
              <a:rPr lang="en-US" dirty="0" smtClean="0"/>
              <a:t>color </a:t>
            </a:r>
            <a:r>
              <a:rPr lang="en-US" dirty="0" smtClean="0"/>
              <a:t>the way we perceive the individuals that use those varieties. Sometimes this works to people’s advantage; sometimes to their disadvantage</a:t>
            </a:r>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i="1" dirty="0" smtClean="0"/>
              <a:t>When you talk to someone, you start to form opinions about them, sometimes solely on the basis of the way they talk (Chambers 2003: 2–11)</a:t>
            </a:r>
            <a:endParaRPr lang="en-US" sz="2400" i="1" dirty="0"/>
          </a:p>
        </p:txBody>
      </p:sp>
      <p:sp>
        <p:nvSpPr>
          <p:cNvPr id="3" name="Content Placeholder 2"/>
          <p:cNvSpPr>
            <a:spLocks noGrp="1"/>
          </p:cNvSpPr>
          <p:nvPr>
            <p:ph sz="quarter" idx="1"/>
          </p:nvPr>
        </p:nvSpPr>
        <p:spPr/>
        <p:txBody>
          <a:bodyPr>
            <a:normAutofit fontScale="92500" lnSpcReduction="10000"/>
          </a:bodyPr>
          <a:lstStyle/>
          <a:p>
            <a:r>
              <a:rPr lang="en-US" dirty="0" err="1" smtClean="0">
                <a:latin typeface="Times New Roman" pitchFamily="18" charset="0"/>
                <a:cs typeface="Times New Roman" pitchFamily="18" charset="0"/>
              </a:rPr>
              <a:t>Obiols</a:t>
            </a:r>
            <a:r>
              <a:rPr lang="en-US" dirty="0" smtClean="0">
                <a:latin typeface="Times New Roman" pitchFamily="18" charset="0"/>
                <a:cs typeface="Times New Roman" pitchFamily="18" charset="0"/>
              </a:rPr>
              <a:t> defines attitude as a ‘mental disposition towards something”. It acts as a bridge between opinion and </a:t>
            </a:r>
            <a:r>
              <a:rPr lang="en-US" dirty="0" err="1" smtClean="0">
                <a:latin typeface="Times New Roman" pitchFamily="18" charset="0"/>
                <a:cs typeface="Times New Roman" pitchFamily="18" charset="0"/>
              </a:rPr>
              <a:t>behaviour</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Ryan defines language attitudes as “as any effective, cognitive, or behavioral index of evaluative reactions towards different language varieties and speakers.” </a:t>
            </a:r>
          </a:p>
          <a:p>
            <a:r>
              <a:rPr lang="en-US" dirty="0" smtClean="0">
                <a:latin typeface="Times New Roman" pitchFamily="18" charset="0"/>
                <a:cs typeface="Times New Roman" pitchFamily="18" charset="0"/>
              </a:rPr>
              <a:t>The study of language attitudes is important for </a:t>
            </a:r>
            <a:r>
              <a:rPr lang="en-US" dirty="0" smtClean="0">
                <a:latin typeface="Times New Roman" pitchFamily="18" charset="0"/>
                <a:cs typeface="Times New Roman" pitchFamily="18" charset="0"/>
              </a:rPr>
              <a:t>sociolinguistics</a:t>
            </a:r>
            <a:r>
              <a:rPr lang="en-US" dirty="0" smtClean="0">
                <a:latin typeface="Times New Roman" pitchFamily="18" charset="0"/>
                <a:cs typeface="Times New Roman" pitchFamily="18" charset="0"/>
              </a:rPr>
              <a:t> because it </a:t>
            </a:r>
            <a:r>
              <a:rPr lang="en-US" dirty="0" smtClean="0">
                <a:latin typeface="Times New Roman" pitchFamily="18" charset="0"/>
                <a:cs typeface="Times New Roman" pitchFamily="18" charset="0"/>
              </a:rPr>
              <a:t>can predict a given</a:t>
            </a:r>
            <a:r>
              <a:rPr lang="en-US" dirty="0" smtClean="0">
                <a:latin typeface="Times New Roman" pitchFamily="18" charset="0"/>
                <a:cs typeface="Times New Roman" pitchFamily="18" charset="0"/>
              </a:rPr>
              <a:t> linguistic </a:t>
            </a:r>
            <a:r>
              <a:rPr lang="en-US" dirty="0" smtClean="0">
                <a:latin typeface="Times New Roman" pitchFamily="18" charset="0"/>
                <a:cs typeface="Times New Roman" pitchFamily="18" charset="0"/>
              </a:rPr>
              <a:t>behavior:</a:t>
            </a:r>
            <a:r>
              <a:rPr lang="en-US" dirty="0" smtClean="0">
                <a:latin typeface="Times New Roman" pitchFamily="18" charset="0"/>
                <a:cs typeface="Times New Roman" pitchFamily="18" charset="0"/>
              </a:rPr>
              <a:t> the choice of a particular language in multilingual </a:t>
            </a:r>
            <a:r>
              <a:rPr lang="en-US" dirty="0" smtClean="0">
                <a:latin typeface="Times New Roman" pitchFamily="18" charset="0"/>
                <a:cs typeface="Times New Roman" pitchFamily="18" charset="0"/>
              </a:rPr>
              <a:t>communities, language </a:t>
            </a:r>
            <a:r>
              <a:rPr lang="en-US" dirty="0" smtClean="0">
                <a:latin typeface="Times New Roman" pitchFamily="18" charset="0"/>
                <a:cs typeface="Times New Roman" pitchFamily="18" charset="0"/>
              </a:rPr>
              <a:t>loyalty, language prestige</a:t>
            </a:r>
            <a:r>
              <a:rPr lang="en-US" dirty="0" smtClean="0"/>
              <a:t>. </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612648" y="381000"/>
            <a:ext cx="8153400" cy="5715000"/>
          </a:xfrm>
        </p:spPr>
        <p:txBody>
          <a:bodyPr>
            <a:normAutofit lnSpcReduction="10000"/>
          </a:bodyPr>
          <a:lstStyle/>
          <a:p>
            <a:r>
              <a:rPr lang="en-US" dirty="0" smtClean="0"/>
              <a:t>The </a:t>
            </a:r>
            <a:r>
              <a:rPr lang="en-US" dirty="0" smtClean="0"/>
              <a:t>major </a:t>
            </a:r>
            <a:r>
              <a:rPr lang="en-US" dirty="0" smtClean="0"/>
              <a:t>dimensions along which views about languages can </a:t>
            </a:r>
            <a:r>
              <a:rPr lang="en-US" dirty="0" smtClean="0"/>
              <a:t>vary are</a:t>
            </a:r>
            <a:r>
              <a:rPr lang="en-US" dirty="0" smtClean="0"/>
              <a:t> social status and group solidarity. </a:t>
            </a:r>
            <a:endParaRPr lang="en-US" dirty="0" smtClean="0"/>
          </a:p>
          <a:p>
            <a:r>
              <a:rPr lang="en-US" dirty="0" smtClean="0"/>
              <a:t>The</a:t>
            </a:r>
            <a:r>
              <a:rPr lang="en-US" dirty="0" smtClean="0"/>
              <a:t> distinction of </a:t>
            </a:r>
            <a:r>
              <a:rPr lang="en-US" dirty="0" smtClean="0"/>
              <a:t>standard and nonstandard</a:t>
            </a:r>
            <a:r>
              <a:rPr lang="en-US" dirty="0" smtClean="0"/>
              <a:t> reflects the relative social status or power of </a:t>
            </a:r>
            <a:r>
              <a:rPr lang="en-US" dirty="0" smtClean="0"/>
              <a:t>the groups</a:t>
            </a:r>
            <a:r>
              <a:rPr lang="en-US" dirty="0" smtClean="0"/>
              <a:t> of </a:t>
            </a:r>
            <a:r>
              <a:rPr lang="en-US" dirty="0" smtClean="0"/>
              <a:t>speakers</a:t>
            </a:r>
            <a:r>
              <a:rPr lang="en-US" dirty="0" smtClean="0"/>
              <a:t>, and the forces held responsible for vitality of </a:t>
            </a:r>
            <a:r>
              <a:rPr lang="en-US" dirty="0" smtClean="0"/>
              <a:t>a language </a:t>
            </a:r>
            <a:r>
              <a:rPr lang="en-US" dirty="0" smtClean="0"/>
              <a:t>can be contributed to the solidarity value of it. </a:t>
            </a:r>
            <a:r>
              <a:rPr lang="en-US" dirty="0" smtClean="0"/>
              <a:t> </a:t>
            </a:r>
          </a:p>
          <a:p>
            <a:r>
              <a:rPr lang="en-US" dirty="0" smtClean="0"/>
              <a:t>Another </a:t>
            </a:r>
            <a:r>
              <a:rPr lang="en-US" dirty="0" smtClean="0"/>
              <a:t>dimension</a:t>
            </a:r>
            <a:r>
              <a:rPr lang="en-US" dirty="0" smtClean="0"/>
              <a:t>, called in-group </a:t>
            </a:r>
            <a:r>
              <a:rPr lang="en-US" dirty="0" smtClean="0"/>
              <a:t>solidarity or language loyalty, reflects the social pressures </a:t>
            </a:r>
            <a:r>
              <a:rPr lang="en-US" dirty="0" smtClean="0"/>
              <a:t>to maintain</a:t>
            </a:r>
            <a:r>
              <a:rPr lang="en-US" dirty="0" smtClean="0"/>
              <a:t> </a:t>
            </a:r>
            <a:r>
              <a:rPr lang="en-US" dirty="0" smtClean="0"/>
              <a:t>languages/language</a:t>
            </a:r>
            <a:r>
              <a:rPr lang="en-US" dirty="0" smtClean="0"/>
              <a:t> varieties, even one without social </a:t>
            </a:r>
            <a:r>
              <a:rPr lang="en-US" dirty="0" smtClean="0"/>
              <a:t>prestige.</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lstStyle/>
          <a:p>
            <a:r>
              <a:rPr lang="en-US" dirty="0" err="1" smtClean="0">
                <a:latin typeface="Times New Roman" pitchFamily="18" charset="0"/>
                <a:cs typeface="Times New Roman" pitchFamily="18" charset="0"/>
              </a:rPr>
              <a:t>Fasold</a:t>
            </a:r>
            <a:r>
              <a:rPr lang="en-US" dirty="0" smtClean="0">
                <a:latin typeface="Times New Roman" pitchFamily="18" charset="0"/>
                <a:cs typeface="Times New Roman" pitchFamily="18" charset="0"/>
              </a:rPr>
              <a:t> suggests that attitudes toward a language </a:t>
            </a:r>
            <a:r>
              <a:rPr lang="en-US" dirty="0" smtClean="0">
                <a:latin typeface="Times New Roman" pitchFamily="18" charset="0"/>
                <a:cs typeface="Times New Roman" pitchFamily="18" charset="0"/>
              </a:rPr>
              <a:t>are</a:t>
            </a:r>
            <a:r>
              <a:rPr lang="en-US" dirty="0" smtClean="0">
                <a:latin typeface="Times New Roman" pitchFamily="18" charset="0"/>
                <a:cs typeface="Times New Roman" pitchFamily="18" charset="0"/>
              </a:rPr>
              <a:t> often </a:t>
            </a:r>
            <a:r>
              <a:rPr lang="en-US" dirty="0" smtClean="0">
                <a:latin typeface="Times New Roman" pitchFamily="18" charset="0"/>
                <a:cs typeface="Times New Roman" pitchFamily="18" charset="0"/>
              </a:rPr>
              <a:t>the reflection </a:t>
            </a:r>
            <a:r>
              <a:rPr lang="en-US" dirty="0" smtClean="0">
                <a:latin typeface="Times New Roman" pitchFamily="18" charset="0"/>
                <a:cs typeface="Times New Roman" pitchFamily="18" charset="0"/>
              </a:rPr>
              <a:t>of attitudes towards members of various </a:t>
            </a:r>
            <a:r>
              <a:rPr lang="en-US" dirty="0" smtClean="0">
                <a:latin typeface="Times New Roman" pitchFamily="18" charset="0"/>
                <a:cs typeface="Times New Roman" pitchFamily="18" charset="0"/>
              </a:rPr>
              <a:t>ethnic. People’s </a:t>
            </a:r>
            <a:r>
              <a:rPr lang="en-US" dirty="0" smtClean="0">
                <a:latin typeface="Times New Roman" pitchFamily="18" charset="0"/>
                <a:cs typeface="Times New Roman" pitchFamily="18" charset="0"/>
              </a:rPr>
              <a:t>reactions to language varieties reveal much of their  perception of the </a:t>
            </a:r>
            <a:r>
              <a:rPr lang="en-US" dirty="0" smtClean="0">
                <a:latin typeface="Times New Roman" pitchFamily="18" charset="0"/>
                <a:cs typeface="Times New Roman" pitchFamily="18" charset="0"/>
              </a:rPr>
              <a:t>speakers </a:t>
            </a:r>
            <a:r>
              <a:rPr lang="en-US" dirty="0" smtClean="0">
                <a:latin typeface="Times New Roman" pitchFamily="18" charset="0"/>
                <a:cs typeface="Times New Roman" pitchFamily="18" charset="0"/>
              </a:rPr>
              <a:t>of these varieties</a:t>
            </a:r>
            <a:endParaRPr lang="en-US" dirty="0">
              <a:latin typeface="Times New Roman" pitchFamily="18" charset="0"/>
              <a:cs typeface="Times New Roman" pitchFamily="18" charset="0"/>
            </a:endParaRPr>
          </a:p>
        </p:txBody>
      </p:sp>
      <p:pic>
        <p:nvPicPr>
          <p:cNvPr id="4" name="Picture 3" descr="images (1).jpe"/>
          <p:cNvPicPr>
            <a:picLocks noChangeAspect="1"/>
          </p:cNvPicPr>
          <p:nvPr/>
        </p:nvPicPr>
        <p:blipFill>
          <a:blip r:embed="rId2" cstate="print"/>
          <a:stretch>
            <a:fillRect/>
          </a:stretch>
        </p:blipFill>
        <p:spPr>
          <a:xfrm>
            <a:off x="1600200" y="3962400"/>
            <a:ext cx="6248400" cy="2133600"/>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measure Language Attitude</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A language </a:t>
            </a:r>
            <a:r>
              <a:rPr lang="en-US" dirty="0" smtClean="0"/>
              <a:t>attitude can be positive or negative. In reality, some people </a:t>
            </a:r>
            <a:r>
              <a:rPr lang="en-US" dirty="0" smtClean="0"/>
              <a:t>may also </a:t>
            </a:r>
            <a:r>
              <a:rPr lang="en-US" dirty="0" smtClean="0"/>
              <a:t>hold a neutral attitude. </a:t>
            </a:r>
            <a:endParaRPr lang="en-US" dirty="0" smtClean="0"/>
          </a:p>
          <a:p>
            <a:r>
              <a:rPr lang="en-US" dirty="0" smtClean="0"/>
              <a:t>To </a:t>
            </a:r>
            <a:r>
              <a:rPr lang="en-US" dirty="0" smtClean="0"/>
              <a:t>measure attitude toward a language and </a:t>
            </a:r>
            <a:r>
              <a:rPr lang="en-US" dirty="0" smtClean="0"/>
              <a:t>its speaker</a:t>
            </a:r>
            <a:r>
              <a:rPr lang="en-US" dirty="0" smtClean="0"/>
              <a:t>, there are two methods to be </a:t>
            </a:r>
            <a:r>
              <a:rPr lang="en-US" dirty="0" smtClean="0"/>
              <a:t>applied. </a:t>
            </a:r>
          </a:p>
          <a:p>
            <a:r>
              <a:rPr lang="en-US" dirty="0" smtClean="0"/>
              <a:t>A </a:t>
            </a:r>
            <a:r>
              <a:rPr lang="en-US" dirty="0" smtClean="0">
                <a:solidFill>
                  <a:srgbClr val="FF0000"/>
                </a:solidFill>
              </a:rPr>
              <a:t>direct </a:t>
            </a:r>
            <a:r>
              <a:rPr lang="en-US" dirty="0" smtClean="0">
                <a:solidFill>
                  <a:srgbClr val="FF0000"/>
                </a:solidFill>
              </a:rPr>
              <a:t>method </a:t>
            </a:r>
            <a:r>
              <a:rPr lang="en-US" dirty="0" smtClean="0"/>
              <a:t>is a measuring language attitude by </a:t>
            </a:r>
            <a:r>
              <a:rPr lang="en-US" dirty="0" smtClean="0"/>
              <a:t>asking questions </a:t>
            </a:r>
            <a:r>
              <a:rPr lang="en-US" dirty="0" smtClean="0"/>
              <a:t>in </a:t>
            </a:r>
            <a:r>
              <a:rPr lang="en-US" dirty="0" smtClean="0"/>
              <a:t>an interview </a:t>
            </a:r>
            <a:r>
              <a:rPr lang="en-US" dirty="0" smtClean="0"/>
              <a:t>or by giving a </a:t>
            </a:r>
            <a:r>
              <a:rPr lang="en-US" dirty="0" smtClean="0"/>
              <a:t>questionnaire </a:t>
            </a:r>
            <a:r>
              <a:rPr lang="en-US" dirty="0" smtClean="0"/>
              <a:t>to fill in by some respondent. In </a:t>
            </a:r>
            <a:r>
              <a:rPr lang="en-US" dirty="0" smtClean="0"/>
              <a:t>this method </a:t>
            </a:r>
            <a:r>
              <a:rPr lang="en-US" dirty="0" smtClean="0"/>
              <a:t>an interviewer </a:t>
            </a:r>
            <a:r>
              <a:rPr lang="en-US" dirty="0" smtClean="0"/>
              <a:t>asks questions </a:t>
            </a:r>
            <a:r>
              <a:rPr lang="en-US" dirty="0" smtClean="0"/>
              <a:t>to which the responses will </a:t>
            </a:r>
            <a:r>
              <a:rPr lang="en-US" dirty="0" smtClean="0"/>
              <a:t>directly state </a:t>
            </a:r>
            <a:r>
              <a:rPr lang="en-US" dirty="0" smtClean="0"/>
              <a:t>the </a:t>
            </a:r>
            <a:r>
              <a:rPr lang="en-US" dirty="0" smtClean="0"/>
              <a:t>interviewee</a:t>
            </a:r>
            <a:r>
              <a:rPr lang="en-US" dirty="0" smtClean="0"/>
              <a:t>s</a:t>
            </a:r>
            <a:r>
              <a:rPr lang="en-US" dirty="0" smtClean="0"/>
              <a:t> </a:t>
            </a:r>
            <a:r>
              <a:rPr lang="en-US" dirty="0" smtClean="0"/>
              <a:t>language attitude. The q</a:t>
            </a:r>
            <a:r>
              <a:rPr lang="en-US" dirty="0" smtClean="0"/>
              <a:t>uestions asked </a:t>
            </a:r>
            <a:r>
              <a:rPr lang="en-US" dirty="0" smtClean="0"/>
              <a:t>can be in </a:t>
            </a:r>
            <a:r>
              <a:rPr lang="en-US" dirty="0" smtClean="0"/>
              <a:t>an interrogative </a:t>
            </a:r>
            <a:r>
              <a:rPr lang="en-US" dirty="0" smtClean="0"/>
              <a:t>structure such as will you study E</a:t>
            </a:r>
            <a:r>
              <a:rPr lang="en-US" dirty="0" smtClean="0"/>
              <a:t>nglish </a:t>
            </a:r>
            <a:r>
              <a:rPr lang="en-US" dirty="0" smtClean="0"/>
              <a:t>instead of </a:t>
            </a:r>
            <a:r>
              <a:rPr lang="en-US" dirty="0" smtClean="0"/>
              <a:t>Chinese </a:t>
            </a:r>
            <a:r>
              <a:rPr lang="en-US" dirty="0" smtClean="0"/>
              <a:t>if you have to go and live in an </a:t>
            </a:r>
            <a:r>
              <a:rPr lang="en-US" dirty="0" smtClean="0"/>
              <a:t>Asian country? Or open ended questions like why </a:t>
            </a:r>
            <a:r>
              <a:rPr lang="en-US" dirty="0" smtClean="0"/>
              <a:t>do you choose to study </a:t>
            </a:r>
            <a:r>
              <a:rPr lang="en-US" dirty="0" smtClean="0"/>
              <a:t>English?</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buNone/>
            </a:pPr>
            <a:r>
              <a:rPr lang="en-US" dirty="0" smtClean="0"/>
              <a:t> ‘Danish is not a language, but a throat disease,’ wrote one Norwegian respondent in reply to a 1950s postal questionnaire asking for Scandinavian people’s opinions of the relative aesthetic qualities of Swedish, Danish and Norwegian.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77500" lnSpcReduction="20000"/>
          </a:bodyPr>
          <a:lstStyle/>
          <a:p>
            <a:r>
              <a:rPr lang="en-US" dirty="0" smtClean="0"/>
              <a:t>An </a:t>
            </a:r>
            <a:r>
              <a:rPr lang="en-US" dirty="0" smtClean="0">
                <a:solidFill>
                  <a:srgbClr val="FF0000"/>
                </a:solidFill>
              </a:rPr>
              <a:t>indirect method </a:t>
            </a:r>
            <a:r>
              <a:rPr lang="en-US" dirty="0" smtClean="0"/>
              <a:t>is a method to measure </a:t>
            </a:r>
            <a:r>
              <a:rPr lang="en-US" dirty="0" smtClean="0"/>
              <a:t>someone’s </a:t>
            </a:r>
            <a:r>
              <a:rPr lang="en-US" dirty="0" smtClean="0"/>
              <a:t>language </a:t>
            </a:r>
            <a:r>
              <a:rPr lang="en-US" dirty="0" smtClean="0"/>
              <a:t>attitude. This </a:t>
            </a:r>
            <a:r>
              <a:rPr lang="en-US" dirty="0" smtClean="0"/>
              <a:t>method is applied in the way that the participants are not aware </a:t>
            </a:r>
            <a:r>
              <a:rPr lang="en-US" dirty="0" smtClean="0"/>
              <a:t>that their </a:t>
            </a:r>
            <a:r>
              <a:rPr lang="en-US" dirty="0" smtClean="0"/>
              <a:t>attitudes are being measured. The most popular type is named </a:t>
            </a:r>
            <a:r>
              <a:rPr lang="en-US" dirty="0" smtClean="0"/>
              <a:t>the matched guise technique.</a:t>
            </a:r>
          </a:p>
          <a:p>
            <a:r>
              <a:rPr lang="en-US" dirty="0" smtClean="0"/>
              <a:t>The </a:t>
            </a:r>
            <a:r>
              <a:rPr lang="en-US" b="1" dirty="0" smtClean="0"/>
              <a:t>matched-guise test</a:t>
            </a:r>
            <a:r>
              <a:rPr lang="en-US" dirty="0" smtClean="0"/>
              <a:t> is a </a:t>
            </a:r>
            <a:r>
              <a:rPr lang="en-US" dirty="0" smtClean="0">
                <a:hlinkClick r:id="rId2" tooltip="Sociolinguistic"/>
              </a:rPr>
              <a:t>sociolinguistic</a:t>
            </a:r>
            <a:r>
              <a:rPr lang="en-US" dirty="0" smtClean="0"/>
              <a:t> experimental technique used to determine the true feelings of an individual or community towards a specific language, dialect, or accent. This experiment was first introduced by </a:t>
            </a:r>
            <a:r>
              <a:rPr lang="en-US" dirty="0" smtClean="0">
                <a:hlinkClick r:id="rId3" tooltip="Wallace Lambert"/>
              </a:rPr>
              <a:t>Wallace Lambert</a:t>
            </a:r>
            <a:r>
              <a:rPr lang="en-US" dirty="0" smtClean="0"/>
              <a:t> and his colleagues at McGill University in 1960s to determine attitudes held by bilingual </a:t>
            </a:r>
            <a:r>
              <a:rPr lang="en-US" dirty="0" smtClean="0">
                <a:hlinkClick r:id="rId4" tooltip="French Canadian"/>
              </a:rPr>
              <a:t>French Canadians</a:t>
            </a:r>
            <a:r>
              <a:rPr lang="en-US" dirty="0" smtClean="0"/>
              <a:t> towards English and French </a:t>
            </a:r>
            <a:endParaRPr lang="en-US" dirty="0" smtClean="0"/>
          </a:p>
          <a:p>
            <a:r>
              <a:rPr lang="en-US" dirty="0" smtClean="0"/>
              <a:t>Researches </a:t>
            </a:r>
            <a:r>
              <a:rPr lang="en-US" dirty="0" smtClean="0"/>
              <a:t>that used this method did an </a:t>
            </a:r>
            <a:r>
              <a:rPr lang="en-US" dirty="0" smtClean="0"/>
              <a:t>experiment </a:t>
            </a:r>
            <a:r>
              <a:rPr lang="en-US" dirty="0" smtClean="0"/>
              <a:t>to </a:t>
            </a:r>
            <a:r>
              <a:rPr lang="en-US" dirty="0" smtClean="0"/>
              <a:t>get their </a:t>
            </a:r>
            <a:r>
              <a:rPr lang="en-US" dirty="0" smtClean="0"/>
              <a:t>informants </a:t>
            </a:r>
            <a:r>
              <a:rPr lang="en-US" dirty="0" smtClean="0"/>
              <a:t>judge speakers </a:t>
            </a:r>
            <a:r>
              <a:rPr lang="en-US" dirty="0" smtClean="0"/>
              <a:t>personalities based on recorded speech </a:t>
            </a:r>
            <a:r>
              <a:rPr lang="en-US" dirty="0" smtClean="0"/>
              <a:t>they hear</a:t>
            </a:r>
            <a:r>
              <a:rPr lang="en-US" dirty="0" smtClean="0"/>
              <a: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Linguistic Imperialism</a:t>
            </a:r>
            <a:endParaRPr lang="en-US" dirty="0"/>
          </a:p>
        </p:txBody>
      </p:sp>
      <p:sp>
        <p:nvSpPr>
          <p:cNvPr id="3" name="Content Placeholder 2"/>
          <p:cNvSpPr>
            <a:spLocks noGrp="1"/>
          </p:cNvSpPr>
          <p:nvPr>
            <p:ph sz="quarter" idx="1"/>
          </p:nvPr>
        </p:nvSpPr>
        <p:spPr/>
        <p:txBody>
          <a:bodyPr>
            <a:normAutofit lnSpcReduction="10000"/>
          </a:bodyPr>
          <a:lstStyle/>
          <a:p>
            <a:r>
              <a:rPr lang="en-US" b="1" i="1" dirty="0" smtClean="0"/>
              <a:t>“</a:t>
            </a:r>
            <a:r>
              <a:rPr lang="en-US" b="1" i="1" dirty="0" smtClean="0">
                <a:hlinkClick r:id="rId2"/>
              </a:rPr>
              <a:t>Linguistic imperialism</a:t>
            </a:r>
            <a:r>
              <a:rPr lang="en-US" i="1" dirty="0" smtClean="0"/>
              <a:t>, or </a:t>
            </a:r>
            <a:r>
              <a:rPr lang="en-US" b="1" i="1" dirty="0" smtClean="0"/>
              <a:t>language imperialism</a:t>
            </a:r>
            <a:r>
              <a:rPr lang="en-US" i="1" dirty="0" smtClean="0"/>
              <a:t>, refers to “the transfer of a dominant language to other people”.</a:t>
            </a:r>
          </a:p>
          <a:p>
            <a:r>
              <a:rPr lang="en-US" i="1" dirty="0" smtClean="0"/>
              <a:t> The transfer is essentially a demonstration of power — traditionally, military power but also, in the modern world, economic power — and aspects of the dominant culture are usually transferred along with the language.”</a:t>
            </a:r>
          </a:p>
          <a:p>
            <a:r>
              <a:rPr lang="en-US" dirty="0" smtClean="0"/>
              <a:t>It is also known as linguistic nationalism, linguistic dominance, and language imperialism.</a:t>
            </a:r>
            <a:endParaRPr lang="en-US" i="1"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download.png"/>
          <p:cNvPicPr>
            <a:picLocks noGrp="1" noChangeAspect="1"/>
          </p:cNvPicPr>
          <p:nvPr>
            <p:ph sz="quarter" idx="1"/>
          </p:nvPr>
        </p:nvPicPr>
        <p:blipFill>
          <a:blip r:embed="rId2" cstate="print"/>
          <a:stretch>
            <a:fillRect/>
          </a:stretch>
        </p:blipFill>
        <p:spPr>
          <a:xfrm>
            <a:off x="1295400" y="3200400"/>
            <a:ext cx="6629399" cy="2590800"/>
          </a:xfrm>
        </p:spPr>
      </p:pic>
      <p:sp>
        <p:nvSpPr>
          <p:cNvPr id="5" name="TextBox 4"/>
          <p:cNvSpPr txBox="1"/>
          <p:nvPr/>
        </p:nvSpPr>
        <p:spPr>
          <a:xfrm>
            <a:off x="685800" y="1676400"/>
            <a:ext cx="7620000" cy="1200329"/>
          </a:xfrm>
          <a:prstGeom prst="rect">
            <a:avLst/>
          </a:prstGeom>
          <a:noFill/>
        </p:spPr>
        <p:txBody>
          <a:bodyPr wrap="square" rtlCol="0">
            <a:spAutoFit/>
          </a:bodyPr>
          <a:lstStyle/>
          <a:p>
            <a:r>
              <a:rPr lang="en-US" dirty="0" smtClean="0"/>
              <a:t>This </a:t>
            </a:r>
            <a:r>
              <a:rPr lang="en-US" dirty="0" smtClean="0"/>
              <a:t>technique involves asking interviewees to evaluate the personal qualities of speakers whose voices are recorded on tape, whereby the same speaker uses different linguistic varieties. Thus, the interviewees evaluate the personal qualities of the individuals recorded – without knowing that it is the same person </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
        <p:nvSpPr>
          <p:cNvPr id="3" name="Content Placeholder 2"/>
          <p:cNvSpPr>
            <a:spLocks noGrp="1"/>
          </p:cNvSpPr>
          <p:nvPr>
            <p:ph sz="quarter" idx="1"/>
          </p:nvPr>
        </p:nvSpPr>
        <p:spPr/>
        <p:txBody>
          <a:bodyPr>
            <a:normAutofit fontScale="92500" lnSpcReduction="20000"/>
          </a:bodyPr>
          <a:lstStyle/>
          <a:p>
            <a:pPr>
              <a:buNone/>
            </a:pPr>
            <a:endParaRPr lang="en-US" dirty="0" smtClean="0"/>
          </a:p>
          <a:p>
            <a:r>
              <a:rPr lang="en-US" dirty="0" smtClean="0"/>
              <a:t>Based </a:t>
            </a:r>
            <a:r>
              <a:rPr lang="en-US" dirty="0" smtClean="0"/>
              <a:t>on the </a:t>
            </a:r>
            <a:r>
              <a:rPr lang="en-US" dirty="0" smtClean="0"/>
              <a:t>explanation </a:t>
            </a:r>
            <a:r>
              <a:rPr lang="en-US" dirty="0" smtClean="0"/>
              <a:t>above, we can conclude that </a:t>
            </a:r>
            <a:r>
              <a:rPr lang="en-US" dirty="0" smtClean="0"/>
              <a:t>language attitude </a:t>
            </a:r>
            <a:r>
              <a:rPr lang="en-US" dirty="0" smtClean="0"/>
              <a:t>is the feeling that people can feel to respond another language. </a:t>
            </a:r>
            <a:r>
              <a:rPr lang="en-US" dirty="0" smtClean="0"/>
              <a:t>Language attitude </a:t>
            </a:r>
            <a:r>
              <a:rPr lang="en-US" dirty="0" smtClean="0"/>
              <a:t>can be also defined as </a:t>
            </a:r>
            <a:r>
              <a:rPr lang="en-US" dirty="0" smtClean="0"/>
              <a:t>people’s </a:t>
            </a:r>
            <a:r>
              <a:rPr lang="en-US" dirty="0" smtClean="0"/>
              <a:t>respond when another </a:t>
            </a:r>
            <a:r>
              <a:rPr lang="en-US" dirty="0" smtClean="0"/>
              <a:t>speaks to them</a:t>
            </a:r>
            <a:r>
              <a:rPr lang="en-US" dirty="0" smtClean="0"/>
              <a:t>. Someone can show different attitude in </a:t>
            </a:r>
            <a:r>
              <a:rPr lang="en-US" dirty="0" smtClean="0"/>
              <a:t>communication. Besides</a:t>
            </a:r>
            <a:r>
              <a:rPr lang="en-US" dirty="0" smtClean="0"/>
              <a:t>, people can show positive or negative attitude. </a:t>
            </a:r>
            <a:r>
              <a:rPr lang="en-US" dirty="0" smtClean="0"/>
              <a:t>for</a:t>
            </a:r>
            <a:r>
              <a:rPr lang="en-US" dirty="0" smtClean="0"/>
              <a:t> instance, </a:t>
            </a:r>
            <a:r>
              <a:rPr lang="en-US" dirty="0" smtClean="0"/>
              <a:t>Javanese</a:t>
            </a:r>
            <a:r>
              <a:rPr lang="en-US" dirty="0" smtClean="0"/>
              <a:t> is </a:t>
            </a:r>
            <a:r>
              <a:rPr lang="en-US" dirty="0" smtClean="0"/>
              <a:t>no longer </a:t>
            </a:r>
            <a:r>
              <a:rPr lang="en-US" dirty="0" smtClean="0"/>
              <a:t>use their own language because of some problems. It can be caused because the societies do not let them to use such the language.</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612648" y="457200"/>
            <a:ext cx="8153400" cy="5638800"/>
          </a:xfrm>
        </p:spPr>
        <p:txBody>
          <a:bodyPr>
            <a:normAutofit fontScale="85000" lnSpcReduction="20000"/>
          </a:bodyPr>
          <a:lstStyle/>
          <a:p>
            <a:pPr>
              <a:buNone/>
            </a:pPr>
            <a:r>
              <a:rPr lang="en-US" dirty="0" smtClean="0"/>
              <a:t>There are some factors that can influence the language attitude, </a:t>
            </a:r>
            <a:r>
              <a:rPr lang="en-US" dirty="0" smtClean="0"/>
              <a:t>as follows. </a:t>
            </a:r>
          </a:p>
          <a:p>
            <a:r>
              <a:rPr lang="en-US" dirty="0" smtClean="0"/>
              <a:t>The</a:t>
            </a:r>
            <a:r>
              <a:rPr lang="en-US" dirty="0" smtClean="0"/>
              <a:t> prestige and power of the </a:t>
            </a:r>
            <a:r>
              <a:rPr lang="en-US" dirty="0" smtClean="0"/>
              <a:t>language</a:t>
            </a:r>
          </a:p>
          <a:p>
            <a:r>
              <a:rPr lang="en-US" dirty="0" smtClean="0"/>
              <a:t>Historical background of nations: </a:t>
            </a:r>
            <a:r>
              <a:rPr lang="en-US" dirty="0" smtClean="0"/>
              <a:t>Some </a:t>
            </a:r>
            <a:r>
              <a:rPr lang="en-US" dirty="0" smtClean="0"/>
              <a:t>middle east </a:t>
            </a:r>
            <a:r>
              <a:rPr lang="en-US" dirty="0" smtClean="0"/>
              <a:t>people may not want to study </a:t>
            </a:r>
            <a:r>
              <a:rPr lang="en-US" dirty="0" smtClean="0"/>
              <a:t>English because they </a:t>
            </a:r>
            <a:r>
              <a:rPr lang="en-US" dirty="0" smtClean="0"/>
              <a:t>learn from their history that </a:t>
            </a:r>
            <a:r>
              <a:rPr lang="en-US" dirty="0" smtClean="0"/>
              <a:t>Western </a:t>
            </a:r>
            <a:r>
              <a:rPr lang="en-US" dirty="0" smtClean="0"/>
              <a:t>people were </a:t>
            </a:r>
            <a:r>
              <a:rPr lang="en-US" dirty="0" smtClean="0"/>
              <a:t>Colonialist</a:t>
            </a:r>
          </a:p>
          <a:p>
            <a:r>
              <a:rPr lang="en-US" dirty="0" smtClean="0"/>
              <a:t>The social and traditional factor: </a:t>
            </a:r>
            <a:r>
              <a:rPr lang="en-US" dirty="0" smtClean="0"/>
              <a:t>In the society where a </a:t>
            </a:r>
            <a:r>
              <a:rPr lang="en-US" dirty="0" err="1" smtClean="0"/>
              <a:t>diglossic</a:t>
            </a:r>
            <a:r>
              <a:rPr lang="en-US" dirty="0" smtClean="0"/>
              <a:t> situation is found the higher </a:t>
            </a:r>
            <a:r>
              <a:rPr lang="en-US" dirty="0" smtClean="0"/>
              <a:t>variety of </a:t>
            </a:r>
            <a:r>
              <a:rPr lang="en-US" dirty="0" smtClean="0"/>
              <a:t>the language is normally considered as a better form than the lower one.</a:t>
            </a:r>
            <a:endParaRPr lang="en-US" dirty="0" smtClean="0"/>
          </a:p>
          <a:p>
            <a:r>
              <a:rPr lang="en-US" dirty="0" smtClean="0"/>
              <a:t>The language internal system: People</a:t>
            </a:r>
            <a:r>
              <a:rPr lang="en-US" dirty="0" smtClean="0"/>
              <a:t> often show positive attitude towards learning a language because the grammar, pronunciation, and vocabulary are relatively easy.</a:t>
            </a:r>
            <a:endParaRPr lang="en-US" dirty="0" smtClean="0"/>
          </a:p>
          <a:p>
            <a:r>
              <a:rPr lang="en-US" dirty="0" smtClean="0"/>
              <a:t>Political and social sentiment.</a:t>
            </a: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612648" y="381000"/>
            <a:ext cx="8153400" cy="5715000"/>
          </a:xfrm>
        </p:spPr>
        <p:txBody>
          <a:bodyPr>
            <a:normAutofit lnSpcReduction="10000"/>
          </a:bodyPr>
          <a:lstStyle/>
          <a:p>
            <a:r>
              <a:rPr lang="en-US" dirty="0" smtClean="0"/>
              <a:t>The term "linguistic imperialism" originated in the 1930s as part of a critique of </a:t>
            </a:r>
            <a:r>
              <a:rPr lang="en-US" dirty="0" smtClean="0">
                <a:hlinkClick r:id="rId2"/>
              </a:rPr>
              <a:t>Basic English</a:t>
            </a:r>
            <a:r>
              <a:rPr lang="en-US" dirty="0" smtClean="0"/>
              <a:t> and was reintroduced by </a:t>
            </a:r>
            <a:r>
              <a:rPr lang="en-US" dirty="0" smtClean="0">
                <a:hlinkClick r:id="rId3"/>
              </a:rPr>
              <a:t>linguist</a:t>
            </a:r>
            <a:r>
              <a:rPr lang="en-US" dirty="0" smtClean="0"/>
              <a:t> Robert </a:t>
            </a:r>
            <a:r>
              <a:rPr lang="en-US" dirty="0" err="1" smtClean="0"/>
              <a:t>Phillipson</a:t>
            </a:r>
            <a:r>
              <a:rPr lang="en-US" dirty="0" smtClean="0"/>
              <a:t> in his monograph "Linguistic Imperialism" (Oxford University Press, 1992).</a:t>
            </a:r>
          </a:p>
          <a:p>
            <a:r>
              <a:rPr lang="en-US" dirty="0" smtClean="0"/>
              <a:t>In that study, </a:t>
            </a:r>
            <a:r>
              <a:rPr lang="en-US" dirty="0" err="1" smtClean="0"/>
              <a:t>Phillipson</a:t>
            </a:r>
            <a:r>
              <a:rPr lang="en-US" dirty="0" smtClean="0"/>
              <a:t> offered this working definition of English linguistic imperialism: "the dominance asserted and maintained by the establishment and continuous reconstitution of structural and cultural inequalities between English and other languages.“</a:t>
            </a:r>
          </a:p>
          <a:p>
            <a:r>
              <a:rPr lang="en-US" dirty="0" smtClean="0"/>
              <a:t> </a:t>
            </a:r>
            <a:r>
              <a:rPr lang="en-US" dirty="0" err="1" smtClean="0"/>
              <a:t>Phillipson</a:t>
            </a:r>
            <a:r>
              <a:rPr lang="en-US" dirty="0" smtClean="0"/>
              <a:t> viewed linguistic imperialism as a subtype of </a:t>
            </a:r>
            <a:r>
              <a:rPr lang="en-US" dirty="0" err="1" smtClean="0">
                <a:hlinkClick r:id="rId4"/>
              </a:rPr>
              <a:t>linguicism</a:t>
            </a:r>
            <a:r>
              <a:rPr lang="en-US" dirty="0" smtClean="0"/>
              <a: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Linguicism</a:t>
            </a:r>
            <a:endParaRPr lang="en-US" dirty="0"/>
          </a:p>
        </p:txBody>
      </p:sp>
      <p:sp>
        <p:nvSpPr>
          <p:cNvPr id="3" name="Content Placeholder 2"/>
          <p:cNvSpPr>
            <a:spLocks noGrp="1"/>
          </p:cNvSpPr>
          <p:nvPr>
            <p:ph sz="quarter" idx="1"/>
          </p:nvPr>
        </p:nvSpPr>
        <p:spPr/>
        <p:txBody>
          <a:bodyPr/>
          <a:lstStyle/>
          <a:p>
            <a:pPr>
              <a:buNone/>
            </a:pPr>
            <a:r>
              <a:rPr lang="en-US" i="1" dirty="0" err="1" smtClean="0"/>
              <a:t>Linguicism</a:t>
            </a:r>
            <a:r>
              <a:rPr lang="en-US" dirty="0" smtClean="0"/>
              <a:t> is discrimination based on </a:t>
            </a:r>
            <a:r>
              <a:rPr lang="en-US" dirty="0" smtClean="0">
                <a:hlinkClick r:id="rId2"/>
              </a:rPr>
              <a:t>language</a:t>
            </a:r>
            <a:r>
              <a:rPr lang="en-US" dirty="0" smtClean="0"/>
              <a:t> or </a:t>
            </a:r>
            <a:r>
              <a:rPr lang="en-US" dirty="0" smtClean="0">
                <a:hlinkClick r:id="rId3"/>
              </a:rPr>
              <a:t>dialect</a:t>
            </a:r>
            <a:r>
              <a:rPr lang="en-US" dirty="0" smtClean="0"/>
              <a:t>: linguistically argued racism.</a:t>
            </a:r>
          </a:p>
          <a:p>
            <a:r>
              <a:rPr lang="en-US" dirty="0" smtClean="0"/>
              <a:t> It's also known as </a:t>
            </a:r>
            <a:r>
              <a:rPr lang="en-US" i="1" dirty="0" smtClean="0"/>
              <a:t>linguistic discrimination</a:t>
            </a:r>
            <a:r>
              <a:rPr lang="en-US" dirty="0" smtClean="0"/>
              <a:t>. </a:t>
            </a:r>
          </a:p>
          <a:p>
            <a:r>
              <a:rPr lang="en-US" dirty="0" smtClean="0"/>
              <a:t>The term was coined in the 1980s by </a:t>
            </a:r>
            <a:r>
              <a:rPr lang="en-US" dirty="0" smtClean="0">
                <a:hlinkClick r:id="rId4"/>
              </a:rPr>
              <a:t>linguist</a:t>
            </a:r>
            <a:r>
              <a:rPr lang="en-US" dirty="0" smtClean="0"/>
              <a:t> </a:t>
            </a:r>
            <a:r>
              <a:rPr lang="en-US" dirty="0" err="1" smtClean="0"/>
              <a:t>Tove</a:t>
            </a:r>
            <a:r>
              <a:rPr lang="en-US" dirty="0" smtClean="0"/>
              <a:t> </a:t>
            </a:r>
            <a:r>
              <a:rPr lang="en-US" dirty="0" err="1" smtClean="0"/>
              <a:t>Skutnabb-Kangas</a:t>
            </a:r>
            <a:r>
              <a:rPr lang="en-US" dirty="0" smtClean="0"/>
              <a:t>, who defined </a:t>
            </a:r>
            <a:r>
              <a:rPr lang="en-US" i="1" dirty="0" err="1" smtClean="0"/>
              <a:t>linguicism</a:t>
            </a:r>
            <a:r>
              <a:rPr lang="en-US" dirty="0" smtClean="0"/>
              <a:t> as "ideologies and structures that are used to legitimate, effectuate and reproduce an unequal division of power and resources between groups which are defined on the basis of language."</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do we need to know about linguistic imperialism?</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"The study of linguistic imperialism can help to clarify whether the winning of political independence led to a linguistic liberation of Third World countries, and if not, why not.</a:t>
            </a:r>
          </a:p>
          <a:p>
            <a:r>
              <a:rPr lang="en-US" dirty="0" smtClean="0"/>
              <a:t> Are the former colonial languages a useful bond with the international community and necessary for state formation and national unity internally? </a:t>
            </a:r>
          </a:p>
          <a:p>
            <a:r>
              <a:rPr lang="en-US" dirty="0" smtClean="0"/>
              <a:t>Or are they a bridgehead for Western interests, permitting the continuation of a global system of marginalization and exploitation?</a:t>
            </a:r>
          </a:p>
          <a:p>
            <a:r>
              <a:rPr lang="en-US" dirty="0" smtClean="0"/>
              <a:t> What is the relationship between linguistic dependence (continued use of a European language in a former non-European colony) and economic dependence (the export of raw materials and import of technology and know-how)?"</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sp>
        <p:nvSpPr>
          <p:cNvPr id="3" name="Content Placeholder 2"/>
          <p:cNvSpPr>
            <a:spLocks noGrp="1"/>
          </p:cNvSpPr>
          <p:nvPr>
            <p:ph sz="quarter" idx="1"/>
          </p:nvPr>
        </p:nvSpPr>
        <p:spPr/>
        <p:txBody>
          <a:bodyPr>
            <a:normAutofit fontScale="77500" lnSpcReduction="20000"/>
          </a:bodyPr>
          <a:lstStyle/>
          <a:p>
            <a:pPr>
              <a:buNone/>
            </a:pPr>
            <a:r>
              <a:rPr lang="en-US" b="1" dirty="0" smtClean="0"/>
              <a:t>Observations and examples:</a:t>
            </a:r>
          </a:p>
          <a:p>
            <a:pPr>
              <a:buNone/>
            </a:pPr>
            <a:r>
              <a:rPr lang="en-US" dirty="0" smtClean="0"/>
              <a:t>Linguistic imperialism may be in operation simultaneously with sexism, racism, or classism, but it refers exclusively to ideologies and structures where language is the means for effecting or maintaining an unequal allocation of power and resources.</a:t>
            </a:r>
          </a:p>
          <a:p>
            <a:pPr>
              <a:buNone/>
            </a:pPr>
            <a:r>
              <a:rPr lang="en-US" dirty="0" smtClean="0"/>
              <a:t> This could apply, for instance, in a school in which the </a:t>
            </a:r>
            <a:r>
              <a:rPr lang="en-US" dirty="0" smtClean="0">
                <a:hlinkClick r:id="rId2"/>
              </a:rPr>
              <a:t>mother tongues</a:t>
            </a:r>
            <a:r>
              <a:rPr lang="en-US" dirty="0" smtClean="0"/>
              <a:t> of some children, from an immigrant or indigenous minority background, are ignored, and this has consequences for their learning.</a:t>
            </a:r>
          </a:p>
          <a:p>
            <a:pPr>
              <a:buNone/>
            </a:pPr>
            <a:r>
              <a:rPr lang="en-US" dirty="0" smtClean="0"/>
              <a:t> Linguistic imperialism is also in operation if a teacher stigmatizes the local dialect spoken by the children and this has consequences of a structural kind, that is, there is an unequal division of power and resources as a result."</a:t>
            </a:r>
            <a:br>
              <a:rPr lang="en-US" dirty="0" smtClean="0"/>
            </a:br>
            <a:r>
              <a:rPr lang="en-US" dirty="0" smtClean="0"/>
              <a:t>(Robert </a:t>
            </a:r>
            <a:r>
              <a:rPr lang="en-US" dirty="0" err="1" smtClean="0"/>
              <a:t>Phillipson</a:t>
            </a:r>
            <a:r>
              <a:rPr lang="en-US" dirty="0" smtClean="0"/>
              <a:t>, </a:t>
            </a:r>
            <a:r>
              <a:rPr lang="en-US" i="1" dirty="0" smtClean="0"/>
              <a:t>Linguistic Imperialism</a:t>
            </a:r>
            <a:r>
              <a:rPr lang="en-US" dirty="0" smtClean="0"/>
              <a:t>. Oxford University Press, 1992)</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Systemic </a:t>
            </a:r>
            <a:r>
              <a:rPr lang="en-US" b="1" dirty="0" err="1" smtClean="0"/>
              <a:t>linguicism</a:t>
            </a:r>
            <a:r>
              <a:rPr lang="en-US" dirty="0" smtClean="0"/>
              <a:t> may appear whenever the official education framework impedes individuals belonging to a particular language group in the exercise of rights enjoyed by other students. </a:t>
            </a:r>
          </a:p>
          <a:p>
            <a:r>
              <a:rPr lang="en-US" dirty="0" smtClean="0"/>
              <a:t>Fundamentally</a:t>
            </a:r>
            <a:r>
              <a:rPr lang="en-US" dirty="0" smtClean="0"/>
              <a:t>, </a:t>
            </a:r>
            <a:r>
              <a:rPr lang="en-US" dirty="0" err="1" smtClean="0"/>
              <a:t>linguicism</a:t>
            </a:r>
            <a:r>
              <a:rPr lang="en-US" dirty="0" smtClean="0"/>
              <a:t> is a matter of depriving people of power and influence due to their language."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English- An Example of Linguistic Imperialism</a:t>
            </a:r>
            <a:endParaRPr lang="en-US" dirty="0"/>
          </a:p>
        </p:txBody>
      </p:sp>
      <p:sp>
        <p:nvSpPr>
          <p:cNvPr id="3" name="Content Placeholder 2"/>
          <p:cNvSpPr>
            <a:spLocks noGrp="1"/>
          </p:cNvSpPr>
          <p:nvPr>
            <p:ph sz="quarter" idx="1"/>
          </p:nvPr>
        </p:nvSpPr>
        <p:spPr/>
        <p:txBody>
          <a:bodyPr>
            <a:normAutofit lnSpcReduction="10000"/>
          </a:bodyPr>
          <a:lstStyle/>
          <a:p>
            <a:r>
              <a:rPr lang="en-US" i="1" dirty="0" smtClean="0"/>
              <a:t>“English fulfils its own destiny as Churchill’s “ever conquering language”. With every shift in international politics, every turn of the world’s economies, every media development and every technological revolution, English marches on.”</a:t>
            </a:r>
            <a:r>
              <a:rPr lang="en-US" dirty="0" smtClean="0"/>
              <a:t> (Jenkins, 2008).</a:t>
            </a:r>
          </a:p>
          <a:p>
            <a:endParaRPr lang="en-US" dirty="0" smtClean="0"/>
          </a:p>
          <a:p>
            <a:r>
              <a:rPr lang="en-US" dirty="0" smtClean="0"/>
              <a:t>In our time, the global expansion of </a:t>
            </a:r>
            <a:r>
              <a:rPr lang="en-US" dirty="0" smtClean="0">
                <a:hlinkClick r:id="rId2"/>
              </a:rPr>
              <a:t>English</a:t>
            </a:r>
            <a:r>
              <a:rPr lang="en-US" dirty="0" smtClean="0"/>
              <a:t> has often been cited as the primary example of linguistic imperialism.</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english-only-zone.png"/>
          <p:cNvPicPr>
            <a:picLocks noGrp="1" noChangeAspect="1"/>
          </p:cNvPicPr>
          <p:nvPr>
            <p:ph sz="quarter" idx="1"/>
          </p:nvPr>
        </p:nvPicPr>
        <p:blipFill>
          <a:blip r:embed="rId2" cstate="print"/>
          <a:stretch>
            <a:fillRect/>
          </a:stretch>
        </p:blipFill>
        <p:spPr>
          <a:xfrm>
            <a:off x="990600" y="2133600"/>
            <a:ext cx="2971800" cy="3352800"/>
          </a:xfrm>
        </p:spPr>
      </p:pic>
      <p:pic>
        <p:nvPicPr>
          <p:cNvPr id="5" name="Picture 2" descr="C:\Users\Dawar\OneDrive\Documents\51291488.jpg"/>
          <p:cNvPicPr>
            <a:picLocks noChangeAspect="1" noChangeArrowheads="1"/>
          </p:cNvPicPr>
          <p:nvPr/>
        </p:nvPicPr>
        <p:blipFill>
          <a:blip r:embed="rId3" cstate="print"/>
          <a:srcRect/>
          <a:stretch>
            <a:fillRect/>
          </a:stretch>
        </p:blipFill>
        <p:spPr bwMode="auto">
          <a:xfrm>
            <a:off x="4572000" y="2133600"/>
            <a:ext cx="3276600" cy="3429000"/>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185</TotalTime>
  <Words>971</Words>
  <Application>Microsoft Office PowerPoint</Application>
  <PresentationFormat>On-screen Show (4:3)</PresentationFormat>
  <Paragraphs>81</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Median</vt:lpstr>
      <vt:lpstr>Sociolinguistics ELIng (620)</vt:lpstr>
      <vt:lpstr>Linguistic Imperialism</vt:lpstr>
      <vt:lpstr>Slide 3</vt:lpstr>
      <vt:lpstr>Linguicism</vt:lpstr>
      <vt:lpstr>Why do we need to know about linguistic imperialism?</vt:lpstr>
      <vt:lpstr>Slide 6</vt:lpstr>
      <vt:lpstr>Slide 7</vt:lpstr>
      <vt:lpstr>English- An Example of Linguistic Imperialism</vt:lpstr>
      <vt:lpstr>Slide 9</vt:lpstr>
      <vt:lpstr>Promotion of Prestige Varieties of English</vt:lpstr>
      <vt:lpstr>Pros and Cons of Linguistic Imperialism</vt:lpstr>
      <vt:lpstr>Robert Phillipson’s take on  Linguistic Imperialism</vt:lpstr>
      <vt:lpstr>Language Attitudes</vt:lpstr>
      <vt:lpstr>When you talk to someone, you start to form opinions about them, sometimes solely on the basis of the way they talk (Chambers 2003: 2–11)</vt:lpstr>
      <vt:lpstr>Slide 15</vt:lpstr>
      <vt:lpstr>Slide 16</vt:lpstr>
      <vt:lpstr>How to measure Language Attitude</vt:lpstr>
      <vt:lpstr>Slide 18</vt:lpstr>
      <vt:lpstr>Slide 19</vt:lpstr>
      <vt:lpstr>Slide 20</vt:lpstr>
      <vt:lpstr>Conclusion </vt:lpstr>
      <vt:lpstr>Slide 22</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Sociolinguistics ELIng (620)</dc:title>
  <dc:creator>Sadia</dc:creator>
  <cp:lastModifiedBy>Sadia</cp:lastModifiedBy>
  <cp:revision>2</cp:revision>
  <dcterms:created xsi:type="dcterms:W3CDTF">2020-08-25T16:40:44Z</dcterms:created>
  <dcterms:modified xsi:type="dcterms:W3CDTF">2020-08-26T04:11:55Z</dcterms:modified>
</cp:coreProperties>
</file>