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PERSONALITY STRUCTUR</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495800" y="5029200"/>
            <a:ext cx="3276600" cy="609600"/>
          </a:xfrm>
        </p:spPr>
        <p:txBody>
          <a:bodyPr/>
          <a:lstStyle/>
          <a:p>
            <a:r>
              <a:rPr lang="en-US" dirty="0" smtClean="0"/>
              <a:t>M.Sulaman</a:t>
            </a:r>
            <a:endParaRPr lang="en-US" dirty="0"/>
          </a:p>
        </p:txBody>
      </p:sp>
    </p:spTree>
    <p:extLst>
      <p:ext uri="{BB962C8B-B14F-4D97-AF65-F5344CB8AC3E}">
        <p14:creationId xmlns:p14="http://schemas.microsoft.com/office/powerpoint/2010/main" val="13128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The ego develops to mediate between the unrealistic id and the external real world. It is the decision-making component of personality. Ideally, the ego works by reason, whereas the id is chaotic and unreasonable.</a:t>
            </a:r>
          </a:p>
          <a:p>
            <a:r>
              <a:rPr lang="en-US" dirty="0">
                <a:latin typeface="Times New Roman" pitchFamily="18" charset="0"/>
                <a:cs typeface="Times New Roman" pitchFamily="18" charset="0"/>
              </a:rPr>
              <a:t>The ego operates according to the reality principle, working out realistic ways of satisfying the id’s demands, often compromising or postponing satisfaction to avoid negative consequences of society. The ego considers social realities and norms, etiquette and rules in deciding how to behave.</a:t>
            </a:r>
          </a:p>
          <a:p>
            <a:r>
              <a:rPr lang="en-US" dirty="0">
                <a:latin typeface="Times New Roman" pitchFamily="18" charset="0"/>
                <a:cs typeface="Times New Roman" pitchFamily="18" charset="0"/>
              </a:rPr>
              <a:t>Like the id, the ego seeks pleasure (i.e., tension reduction) and avoids pain, but unlike the id, the ego is concerned with devising a realistic strategy to obtain pleasure.</a:t>
            </a:r>
          </a:p>
          <a:p>
            <a:pPr marL="0"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EGO</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967964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000" b="1" u="sng" dirty="0" smtClean="0"/>
          </a:p>
          <a:p>
            <a:pPr marL="0" indent="0" algn="ctr">
              <a:buNone/>
            </a:pPr>
            <a:endParaRPr lang="en-US" sz="4000" b="1" u="sng" dirty="0"/>
          </a:p>
          <a:p>
            <a:pPr marL="0" indent="0" algn="ctr">
              <a:buNone/>
            </a:pPr>
            <a:endParaRPr lang="en-US" sz="4000" b="1" u="sng" dirty="0" smtClean="0"/>
          </a:p>
          <a:p>
            <a:pPr marL="0" indent="0" algn="ctr">
              <a:buNone/>
            </a:pPr>
            <a:r>
              <a:rPr lang="en-US" sz="4000" b="1" u="sng" dirty="0" smtClean="0"/>
              <a:t>Questions and Answer session</a:t>
            </a:r>
          </a:p>
        </p:txBody>
      </p:sp>
      <p:sp>
        <p:nvSpPr>
          <p:cNvPr id="2" name="Title 1"/>
          <p:cNvSpPr>
            <a:spLocks noGrp="1"/>
          </p:cNvSpPr>
          <p:nvPr>
            <p:ph type="title"/>
          </p:nvPr>
        </p:nvSpPr>
        <p:spPr/>
        <p:txBody>
          <a:bodyPr/>
          <a:lstStyle/>
          <a:p>
            <a:r>
              <a:rPr lang="en-US" dirty="0" smtClean="0"/>
              <a:t>.</a:t>
            </a:r>
            <a:endParaRPr lang="en-US" dirty="0"/>
          </a:p>
        </p:txBody>
      </p:sp>
    </p:spTree>
    <p:extLst>
      <p:ext uri="{BB962C8B-B14F-4D97-AF65-F5344CB8AC3E}">
        <p14:creationId xmlns:p14="http://schemas.microsoft.com/office/powerpoint/2010/main" val="5009128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4208215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853323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400" dirty="0">
                <a:latin typeface="Times New Roman" pitchFamily="18" charset="0"/>
                <a:cs typeface="Times New Roman" pitchFamily="18" charset="0"/>
              </a:rPr>
              <a:t>Sigmund Freud, a clinical psychologist developed a comprehensive theory of Personality. He has categorized the structure of personality into </a:t>
            </a:r>
            <a:r>
              <a:rPr lang="en-US" sz="2400" dirty="0" smtClean="0">
                <a:latin typeface="Times New Roman" pitchFamily="18" charset="0"/>
                <a:cs typeface="Times New Roman" pitchFamily="18" charset="0"/>
              </a:rPr>
              <a:t>two categories':</a:t>
            </a:r>
          </a:p>
          <a:p>
            <a:pPr marL="0" indent="0">
              <a:buNone/>
            </a:pPr>
            <a:endParaRPr lang="en-US" sz="2400" dirty="0">
              <a:latin typeface="Times New Roman" pitchFamily="18" charset="0"/>
              <a:cs typeface="Times New Roman" pitchFamily="18" charset="0"/>
            </a:endParaRPr>
          </a:p>
          <a:p>
            <a:pPr marL="457200" indent="-457200">
              <a:buAutoNum type="alphaLcParenR"/>
            </a:pPr>
            <a:r>
              <a:rPr lang="en-US" sz="2400" dirty="0" smtClean="0">
                <a:latin typeface="Times New Roman" pitchFamily="18" charset="0"/>
                <a:cs typeface="Times New Roman" pitchFamily="18" charset="0"/>
              </a:rPr>
              <a:t>Topographical </a:t>
            </a:r>
            <a:r>
              <a:rPr lang="en-US" sz="2400" dirty="0">
                <a:latin typeface="Times New Roman" pitchFamily="18" charset="0"/>
                <a:cs typeface="Times New Roman" pitchFamily="18" charset="0"/>
              </a:rPr>
              <a:t>aspects of </a:t>
            </a:r>
            <a:r>
              <a:rPr lang="en-US" sz="2400" dirty="0" smtClean="0">
                <a:latin typeface="Times New Roman" pitchFamily="18" charset="0"/>
                <a:cs typeface="Times New Roman" pitchFamily="18" charset="0"/>
              </a:rPr>
              <a:t>mind</a:t>
            </a:r>
          </a:p>
          <a:p>
            <a:pPr marL="0" indent="0">
              <a:buNone/>
            </a:pPr>
            <a:r>
              <a:rPr lang="en-US" sz="2400" dirty="0" smtClean="0">
                <a:latin typeface="Times New Roman" pitchFamily="18" charset="0"/>
                <a:cs typeface="Times New Roman" pitchFamily="18" charset="0"/>
              </a:rPr>
              <a:t>1. Conscious mind  2. subconscious mind  3. Unconscious mind</a:t>
            </a:r>
            <a:endParaRPr lang="en-US" sz="2400" dirty="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b</a:t>
            </a:r>
            <a:r>
              <a:rPr lang="en-US" sz="2400" dirty="0">
                <a:latin typeface="Times New Roman" pitchFamily="18" charset="0"/>
                <a:cs typeface="Times New Roman" pitchFamily="18" charset="0"/>
              </a:rPr>
              <a:t>) Dynamic aspects of </a:t>
            </a:r>
            <a:r>
              <a:rPr lang="en-US" sz="2400" dirty="0" smtClean="0">
                <a:latin typeface="Times New Roman" pitchFamily="18" charset="0"/>
                <a:cs typeface="Times New Roman" pitchFamily="18" charset="0"/>
              </a:rPr>
              <a:t>mind</a:t>
            </a:r>
          </a:p>
          <a:p>
            <a:pPr marL="0" indent="0">
              <a:buNone/>
            </a:pPr>
            <a:r>
              <a:rPr lang="en-US" sz="2400" dirty="0" smtClean="0">
                <a:latin typeface="Times New Roman" pitchFamily="18" charset="0"/>
                <a:cs typeface="Times New Roman" pitchFamily="18" charset="0"/>
              </a:rPr>
              <a:t>1. The ID   2. Ego  3. Super Ego</a:t>
            </a:r>
            <a:endParaRPr lang="en-US" sz="24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a:t>STRUCTURING PERSONALITY</a:t>
            </a:r>
          </a:p>
        </p:txBody>
      </p:sp>
    </p:spTree>
    <p:extLst>
      <p:ext uri="{BB962C8B-B14F-4D97-AF65-F5344CB8AC3E}">
        <p14:creationId xmlns:p14="http://schemas.microsoft.com/office/powerpoint/2010/main" val="847715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itchFamily="18" charset="0"/>
                <a:cs typeface="Times New Roman" pitchFamily="18" charset="0"/>
              </a:rPr>
              <a:t>Topographical aspects of mind:</a:t>
            </a:r>
          </a:p>
          <a:p>
            <a:pPr marL="0" indent="0">
              <a:buNone/>
            </a:pPr>
            <a:r>
              <a:rPr lang="en-US" dirty="0">
                <a:latin typeface="Times New Roman" pitchFamily="18" charset="0"/>
                <a:cs typeface="Times New Roman" pitchFamily="18" charset="0"/>
              </a:rPr>
              <a:t>Freud has divided the structure of mind into three levels:</a:t>
            </a:r>
          </a:p>
          <a:p>
            <a:pPr marL="0" indent="0">
              <a:buNone/>
            </a:pPr>
            <a:r>
              <a:rPr lang="en-US" dirty="0">
                <a:latin typeface="Times New Roman" pitchFamily="18" charset="0"/>
                <a:cs typeface="Times New Roman" pitchFamily="18" charset="0"/>
              </a:rPr>
              <a:t>1) </a:t>
            </a:r>
            <a:r>
              <a:rPr lang="en-US" dirty="0" smtClean="0">
                <a:latin typeface="Times New Roman" pitchFamily="18" charset="0"/>
                <a:cs typeface="Times New Roman" pitchFamily="18" charset="0"/>
              </a:rPr>
              <a:t>The conscious</a:t>
            </a: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2)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preconscious or the </a:t>
            </a:r>
            <a:r>
              <a:rPr lang="en-US" dirty="0" smtClean="0">
                <a:latin typeface="Times New Roman" pitchFamily="18" charset="0"/>
                <a:cs typeface="Times New Roman" pitchFamily="18" charset="0"/>
              </a:rPr>
              <a:t>subconscious</a:t>
            </a: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3)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unconscious.</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1. Topographical </a:t>
            </a:r>
            <a:r>
              <a:rPr lang="en-US" dirty="0">
                <a:latin typeface="Times New Roman" pitchFamily="18" charset="0"/>
                <a:cs typeface="Times New Roman" pitchFamily="18" charset="0"/>
              </a:rPr>
              <a:t>aspects of mind</a:t>
            </a:r>
          </a:p>
        </p:txBody>
      </p:sp>
    </p:spTree>
    <p:extLst>
      <p:ext uri="{BB962C8B-B14F-4D97-AF65-F5344CB8AC3E}">
        <p14:creationId xmlns:p14="http://schemas.microsoft.com/office/powerpoint/2010/main" val="1371919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conscious mind consists of all the things of which a person is aware at any given moment. In other words, it refers to the experience or awareness of an object at the present moment. Freud compared the human mind to an iceberg and viewed that only one-tenth part of the mind deals with conscious experience.</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The conscious</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27748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itchFamily="18" charset="0"/>
                <a:cs typeface="Times New Roman" pitchFamily="18" charset="0"/>
              </a:rPr>
              <a:t>The segment of the mind where the readily recallable is to be located is called by Freud the preconscious or subconscious. The subconscious is the storehouse of surface memories and are readily retrieved though are not conscious at the moment. The subconscious process is weak and when it gets some force from the outside, it comes to the conscious level.</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Subconscious or </a:t>
            </a:r>
            <a:r>
              <a:rPr lang="en-US" dirty="0">
                <a:latin typeface="Times New Roman" pitchFamily="18" charset="0"/>
                <a:cs typeface="Times New Roman" pitchFamily="18" charset="0"/>
              </a:rPr>
              <a:t>preconscious</a:t>
            </a:r>
          </a:p>
        </p:txBody>
      </p:sp>
    </p:spTree>
    <p:extLst>
      <p:ext uri="{BB962C8B-B14F-4D97-AF65-F5344CB8AC3E}">
        <p14:creationId xmlns:p14="http://schemas.microsoft.com/office/powerpoint/2010/main" val="651559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itchFamily="18" charset="0"/>
                <a:cs typeface="Times New Roman" pitchFamily="18" charset="0"/>
              </a:rPr>
              <a:t>Freud emphasized the unconscious mental process which is about 9/10 part of the mind. He believed that the unconscious part of the mind is the important determining factor in human behavior and personality. It is the level of mind where thoughts, feelings, memories and other information are kept that are not easily or voluntarily brought into consciousness.</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Unconscious mind</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13648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Freud </a:t>
            </a:r>
            <a:r>
              <a:rPr lang="en-US" dirty="0">
                <a:latin typeface="Times New Roman" pitchFamily="18" charset="0"/>
                <a:cs typeface="Times New Roman" pitchFamily="18" charset="0"/>
              </a:rPr>
              <a:t>in his theory of personality has described that personality consists of three separate but interacting components: the id, the ego and the superego</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2.Dynamic </a:t>
            </a:r>
            <a:r>
              <a:rPr lang="en-US" dirty="0">
                <a:latin typeface="Times New Roman" pitchFamily="18" charset="0"/>
                <a:cs typeface="Times New Roman" pitchFamily="18" charset="0"/>
              </a:rPr>
              <a:t>aspect of mind</a:t>
            </a:r>
          </a:p>
        </p:txBody>
      </p:sp>
    </p:spTree>
    <p:extLst>
      <p:ext uri="{BB962C8B-B14F-4D97-AF65-F5344CB8AC3E}">
        <p14:creationId xmlns:p14="http://schemas.microsoft.com/office/powerpoint/2010/main" val="2480854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The id is the first and unconscious component of personality. The id is the impulsive (hasty) part of our psyche which responds directly and immediately to the stimulus. The personality of the newborn child is all id and only later does it develop an ego and super-ego.</a:t>
            </a:r>
          </a:p>
          <a:p>
            <a:r>
              <a:rPr lang="en-US" dirty="0">
                <a:latin typeface="Times New Roman" pitchFamily="18" charset="0"/>
                <a:cs typeface="Times New Roman" pitchFamily="18" charset="0"/>
              </a:rPr>
              <a:t>The id remains infantile in its function throughout a persons life and does not change with time or experience, as it is not in touch with the external world. The id is not affected by reality, logic or the everyday world, as it operates within the unconscious part of the mind.</a:t>
            </a:r>
          </a:p>
          <a:p>
            <a:pPr marL="0" indent="0">
              <a:buNone/>
            </a:pPr>
            <a:endParaRPr lang="en-US" dirty="0"/>
          </a:p>
        </p:txBody>
      </p:sp>
      <p:sp>
        <p:nvSpPr>
          <p:cNvPr id="2" name="Title 1"/>
          <p:cNvSpPr>
            <a:spLocks noGrp="1"/>
          </p:cNvSpPr>
          <p:nvPr>
            <p:ph type="title"/>
          </p:nvPr>
        </p:nvSpPr>
        <p:spPr/>
        <p:txBody>
          <a:bodyPr/>
          <a:lstStyle/>
          <a:p>
            <a:r>
              <a:rPr lang="en-US" dirty="0" smtClean="0"/>
              <a:t>The ID</a:t>
            </a:r>
            <a:endParaRPr lang="en-US" dirty="0"/>
          </a:p>
        </p:txBody>
      </p:sp>
    </p:spTree>
    <p:extLst>
      <p:ext uri="{BB962C8B-B14F-4D97-AF65-F5344CB8AC3E}">
        <p14:creationId xmlns:p14="http://schemas.microsoft.com/office/powerpoint/2010/main" val="3660477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The superego incorporates the values and morals of society which are learned from one's parents and others. It develops around the age of 3 – 5 </a:t>
            </a:r>
          </a:p>
          <a:p>
            <a:r>
              <a:rPr lang="en-US" dirty="0">
                <a:latin typeface="Times New Roman" pitchFamily="18" charset="0"/>
                <a:cs typeface="Times New Roman" pitchFamily="18" charset="0"/>
              </a:rPr>
              <a:t>The superego's function is to control the id's impulses, especially those which society forbids, such as sex and aggression. It also has the function of persuading the ego to turn to moralistic goals rather than simply realistic ones and to strive for perfection.</a:t>
            </a:r>
          </a:p>
          <a:p>
            <a:r>
              <a:rPr lang="en-US" sz="2800" dirty="0">
                <a:latin typeface="Times New Roman" pitchFamily="18" charset="0"/>
                <a:cs typeface="Times New Roman" pitchFamily="18" charset="0"/>
              </a:rPr>
              <a:t>The superego can punish the ego through causing feelings of guilt. For example, if the ego gives in to the id's demands, the superego may make the person feel bad through guilt.</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Super Ego</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696699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TotalTime>
  <Words>591</Words>
  <Application>Microsoft Office PowerPoint</Application>
  <PresentationFormat>On-screen Show (4:3)</PresentationFormat>
  <Paragraphs>42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PERSONALITY STRUCTUR</vt:lpstr>
      <vt:lpstr>STRUCTURING PERSONALITY</vt:lpstr>
      <vt:lpstr>1. Topographical aspects of mind</vt:lpstr>
      <vt:lpstr>The conscious </vt:lpstr>
      <vt:lpstr>Subconscious or preconscious</vt:lpstr>
      <vt:lpstr>Unconscious mind</vt:lpstr>
      <vt:lpstr>2.Dynamic aspect of mind</vt:lpstr>
      <vt:lpstr>The ID</vt:lpstr>
      <vt:lpstr>Super Ego</vt:lpstr>
      <vt:lpstr>EGO</vt:lpstr>
      <vt:lpstr>.</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 STRUCTUR</dc:title>
  <dc:creator>Home</dc:creator>
  <cp:lastModifiedBy>Home</cp:lastModifiedBy>
  <cp:revision>17</cp:revision>
  <dcterms:created xsi:type="dcterms:W3CDTF">2006-08-16T00:00:00Z</dcterms:created>
  <dcterms:modified xsi:type="dcterms:W3CDTF">2020-07-13T06:02:44Z</dcterms:modified>
</cp:coreProperties>
</file>