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57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8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6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3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6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5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8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9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2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3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Watan Yar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4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32" y="485718"/>
            <a:ext cx="8409905" cy="60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5" y="206062"/>
            <a:ext cx="7920507" cy="609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economist study and predict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6E"/>
                </a:solidFill>
                <a:latin typeface="Tahoma-Bold"/>
              </a:rPr>
              <a:t>Economic models</a:t>
            </a:r>
          </a:p>
          <a:p>
            <a:r>
              <a:rPr lang="en-US" sz="2400" dirty="0">
                <a:solidFill>
                  <a:srgbClr val="000000"/>
                </a:solidFill>
                <a:latin typeface="ArialMT"/>
              </a:rPr>
              <a:t>…are simplified versions of a more </a:t>
            </a:r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complex reality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MT"/>
              </a:rPr>
              <a:t>irrelevant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details are stripped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away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MT"/>
              </a:rPr>
              <a:t>…are 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used to: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MT"/>
              </a:rPr>
              <a:t>show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relationships between variables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MT"/>
              </a:rPr>
              <a:t>explain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the economy’s behavior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MT"/>
              </a:rPr>
              <a:t>devise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policies to improve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economic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0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Economist use models …..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07" y="1738647"/>
            <a:ext cx="10148553" cy="482957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Bembo"/>
              </a:rPr>
              <a:t>Economists also use </a:t>
            </a:r>
            <a:r>
              <a:rPr lang="en-US" b="1" dirty="0">
                <a:latin typeface="Bembo-Bold"/>
              </a:rPr>
              <a:t>models </a:t>
            </a:r>
            <a:r>
              <a:rPr lang="en-US" dirty="0">
                <a:latin typeface="Bembo"/>
              </a:rPr>
              <a:t>to understand the world, but an </a:t>
            </a:r>
            <a:r>
              <a:rPr lang="en-US" dirty="0" smtClean="0">
                <a:latin typeface="Bembo"/>
              </a:rPr>
              <a:t>economist’s model </a:t>
            </a:r>
            <a:r>
              <a:rPr lang="en-US" dirty="0">
                <a:latin typeface="Bembo"/>
              </a:rPr>
              <a:t>is more likely to be made of symbols and equations than plastic and glue.</a:t>
            </a:r>
          </a:p>
          <a:p>
            <a:r>
              <a:rPr lang="en-US" dirty="0">
                <a:latin typeface="Bembo"/>
              </a:rPr>
              <a:t>Economists build their “toy economies” to help explain economic </a:t>
            </a:r>
            <a:r>
              <a:rPr lang="en-US" dirty="0" smtClean="0">
                <a:latin typeface="Bembo"/>
              </a:rPr>
              <a:t>variables, such </a:t>
            </a:r>
            <a:r>
              <a:rPr lang="en-US" dirty="0">
                <a:latin typeface="Bembo"/>
              </a:rPr>
              <a:t>as GDP, inflation, and unemployment. Economic models illustrate, </a:t>
            </a:r>
            <a:r>
              <a:rPr lang="en-US" dirty="0" smtClean="0">
                <a:latin typeface="Bembo"/>
              </a:rPr>
              <a:t>often in </a:t>
            </a:r>
            <a:r>
              <a:rPr lang="en-US" dirty="0">
                <a:latin typeface="Bembo"/>
              </a:rPr>
              <a:t>mathematical terms, the relationships among the variables. Models are </a:t>
            </a:r>
            <a:r>
              <a:rPr lang="en-US" dirty="0" smtClean="0">
                <a:latin typeface="Bembo"/>
              </a:rPr>
              <a:t>useful because </a:t>
            </a:r>
            <a:r>
              <a:rPr lang="en-US" dirty="0">
                <a:latin typeface="Bembo"/>
              </a:rPr>
              <a:t>they help us dispense with irrelevant details and focus on </a:t>
            </a:r>
            <a:r>
              <a:rPr lang="en-US" dirty="0" smtClean="0">
                <a:latin typeface="Bembo"/>
              </a:rPr>
              <a:t>underlying connections</a:t>
            </a:r>
            <a:r>
              <a:rPr lang="en-US" dirty="0">
                <a:latin typeface="Bembo"/>
              </a:rPr>
              <a:t>. (In addition, for many economists, building models is fun</a:t>
            </a:r>
            <a:r>
              <a:rPr lang="en-US" dirty="0" smtClean="0">
                <a:latin typeface="Bembo"/>
              </a:rPr>
              <a:t>.)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Models have two kinds of variables: endogenous variables and exogenous </a:t>
            </a:r>
            <a:r>
              <a:rPr lang="en-US" sz="2400" b="1" dirty="0" smtClean="0">
                <a:solidFill>
                  <a:srgbClr val="FF0000"/>
                </a:solidFill>
              </a:rPr>
              <a:t>variables.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purpose of </a:t>
            </a:r>
            <a:r>
              <a:rPr lang="en-US" sz="2400" dirty="0">
                <a:solidFill>
                  <a:schemeClr val="tx1"/>
                </a:solidFill>
              </a:rPr>
              <a:t>a model is to show how the exogenous variables affect the </a:t>
            </a:r>
            <a:r>
              <a:rPr lang="en-US" sz="2400" dirty="0" smtClean="0">
                <a:solidFill>
                  <a:schemeClr val="tx1"/>
                </a:solidFill>
              </a:rPr>
              <a:t>endogenous variables</a:t>
            </a:r>
            <a:r>
              <a:rPr lang="en-US" sz="2400" dirty="0">
                <a:solidFill>
                  <a:schemeClr val="tx1"/>
                </a:solidFill>
              </a:rPr>
              <a:t>. In other words, as Figure 1-4 illustrates, exogenous variables come </a:t>
            </a:r>
            <a:r>
              <a:rPr lang="en-US" sz="2400" dirty="0" smtClean="0">
                <a:solidFill>
                  <a:schemeClr val="tx1"/>
                </a:solidFill>
              </a:rPr>
              <a:t>from outside </a:t>
            </a:r>
            <a:r>
              <a:rPr lang="en-US" sz="2400" dirty="0">
                <a:solidFill>
                  <a:schemeClr val="tx1"/>
                </a:solidFill>
              </a:rPr>
              <a:t>the model and serve as the model’s input, whereas endogenous </a:t>
            </a:r>
            <a:r>
              <a:rPr lang="en-US" sz="2400" dirty="0" smtClean="0">
                <a:solidFill>
                  <a:schemeClr val="tx1"/>
                </a:solidFill>
              </a:rPr>
              <a:t>variables are </a:t>
            </a:r>
            <a:r>
              <a:rPr lang="en-US" sz="2400" dirty="0">
                <a:solidFill>
                  <a:schemeClr val="tx1"/>
                </a:solidFill>
              </a:rPr>
              <a:t>determined within the model and are the model’s output.</a:t>
            </a:r>
          </a:p>
        </p:txBody>
      </p:sp>
    </p:spTree>
    <p:extLst>
      <p:ext uri="{BB962C8B-B14F-4D97-AF65-F5344CB8AC3E}">
        <p14:creationId xmlns:p14="http://schemas.microsoft.com/office/powerpoint/2010/main" val="248650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Endogenous vs. exogenous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947"/>
            <a:ext cx="9601200" cy="419314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MT"/>
              </a:rPr>
              <a:t>The values of </a:t>
            </a:r>
            <a:r>
              <a:rPr lang="en-US" b="1" dirty="0">
                <a:solidFill>
                  <a:srgbClr val="C10000"/>
                </a:solidFill>
                <a:latin typeface="Arial-BoldMT"/>
              </a:rPr>
              <a:t>endogenous </a:t>
            </a:r>
            <a:r>
              <a:rPr lang="en-US" b="1" dirty="0" smtClean="0">
                <a:solidFill>
                  <a:srgbClr val="C10000"/>
                </a:solidFill>
                <a:latin typeface="Arial-BoldMT"/>
              </a:rPr>
              <a:t>variables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are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determined in the model.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MT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values of </a:t>
            </a:r>
            <a:r>
              <a:rPr lang="en-US" b="1" dirty="0">
                <a:solidFill>
                  <a:srgbClr val="C10000"/>
                </a:solidFill>
                <a:latin typeface="Arial-BoldMT"/>
              </a:rPr>
              <a:t>exogenous </a:t>
            </a:r>
            <a:r>
              <a:rPr lang="en-US" b="1" dirty="0" smtClean="0">
                <a:solidFill>
                  <a:srgbClr val="C10000"/>
                </a:solidFill>
                <a:latin typeface="Arial-BoldMT"/>
              </a:rPr>
              <a:t>variables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are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determined outside the model:</a:t>
            </a:r>
          </a:p>
          <a:p>
            <a:r>
              <a:rPr lang="en-US" dirty="0">
                <a:solidFill>
                  <a:srgbClr val="000000"/>
                </a:solidFill>
                <a:latin typeface="ArialMT"/>
              </a:rPr>
              <a:t>The model takes their values and </a:t>
            </a:r>
            <a:r>
              <a:rPr lang="en-US" dirty="0" smtClean="0">
                <a:solidFill>
                  <a:srgbClr val="000000"/>
                </a:solidFill>
                <a:latin typeface="ArialMT"/>
              </a:rPr>
              <a:t>behavior as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given.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  In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the model of supply &amp; demand for cars,</a:t>
            </a:r>
          </a:p>
          <a:p>
            <a:r>
              <a:rPr lang="en-US" sz="1800" dirty="0">
                <a:solidFill>
                  <a:srgbClr val="000000"/>
                </a:solidFill>
                <a:latin typeface="ArialMT"/>
              </a:rPr>
              <a:t>endogenous: </a:t>
            </a:r>
            <a:r>
              <a:rPr lang="en-US" b="1" dirty="0">
                <a:solidFill>
                  <a:srgbClr val="000000"/>
                </a:solidFill>
                <a:latin typeface="Tahoma-Bold"/>
              </a:rPr>
              <a:t>P</a:t>
            </a:r>
            <a:r>
              <a:rPr lang="en-US" sz="1800" dirty="0">
                <a:solidFill>
                  <a:srgbClr val="000000"/>
                </a:solidFill>
                <a:latin typeface="ArialM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ahoma-Bold"/>
              </a:rPr>
              <a:t>Q</a:t>
            </a:r>
            <a:r>
              <a:rPr lang="en-US" sz="1400" b="1" dirty="0" err="1">
                <a:solidFill>
                  <a:srgbClr val="000000"/>
                </a:solidFill>
                <a:latin typeface="Tahoma-Bold"/>
              </a:rPr>
              <a:t>d</a:t>
            </a:r>
            <a:r>
              <a:rPr lang="en-US" sz="1800" dirty="0">
                <a:solidFill>
                  <a:srgbClr val="000000"/>
                </a:solidFill>
                <a:latin typeface="ArialMT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Tahoma-Bold"/>
              </a:rPr>
              <a:t>Q</a:t>
            </a:r>
            <a:r>
              <a:rPr lang="en-US" sz="1400" b="1" dirty="0">
                <a:solidFill>
                  <a:srgbClr val="000000"/>
                </a:solidFill>
                <a:latin typeface="Tahoma-Bold"/>
              </a:rPr>
              <a:t>s</a:t>
            </a:r>
          </a:p>
          <a:p>
            <a:r>
              <a:rPr lang="en-US" sz="1800" dirty="0">
                <a:solidFill>
                  <a:srgbClr val="000000"/>
                </a:solidFill>
                <a:latin typeface="ArialMT"/>
              </a:rPr>
              <a:t>exogenous: </a:t>
            </a:r>
            <a:r>
              <a:rPr lang="en-US" b="1" dirty="0">
                <a:solidFill>
                  <a:srgbClr val="000000"/>
                </a:solidFill>
                <a:latin typeface="Tahoma-Bold"/>
              </a:rPr>
              <a:t>Y</a:t>
            </a:r>
            <a:r>
              <a:rPr lang="en-US" sz="1800" dirty="0">
                <a:solidFill>
                  <a:srgbClr val="000000"/>
                </a:solidFill>
                <a:latin typeface="ArialMT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Tahoma-Bold"/>
              </a:rPr>
              <a:t>P</a:t>
            </a:r>
            <a:r>
              <a:rPr lang="en-US" sz="1400" b="1" dirty="0">
                <a:solidFill>
                  <a:srgbClr val="000000"/>
                </a:solidFill>
                <a:latin typeface="Tahoma-Bold"/>
              </a:rPr>
              <a:t>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35000" contrast="48000"/>
          </a:blip>
          <a:stretch>
            <a:fillRect/>
          </a:stretch>
        </p:blipFill>
        <p:spPr>
          <a:xfrm>
            <a:off x="4700219" y="4019058"/>
            <a:ext cx="6501718" cy="27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variables and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624818"/>
            <a:ext cx="10417126" cy="49588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Bembo"/>
              </a:rPr>
              <a:t>Imagine that an </a:t>
            </a:r>
            <a:r>
              <a:rPr lang="en-US" sz="2400" dirty="0" smtClean="0">
                <a:latin typeface="Bembo"/>
              </a:rPr>
              <a:t>economist wants </a:t>
            </a:r>
            <a:r>
              <a:rPr lang="en-US" sz="2400" dirty="0">
                <a:latin typeface="Bembo"/>
              </a:rPr>
              <a:t>to figure out what factors influence the price of pizza and the </a:t>
            </a:r>
            <a:r>
              <a:rPr lang="en-US" sz="2400" dirty="0" smtClean="0">
                <a:latin typeface="Bembo"/>
              </a:rPr>
              <a:t>quantity of </a:t>
            </a:r>
            <a:r>
              <a:rPr lang="en-US" sz="2400" dirty="0">
                <a:latin typeface="Bembo"/>
              </a:rPr>
              <a:t>pizza sold. She would develop a model that described the behavior of </a:t>
            </a:r>
            <a:r>
              <a:rPr lang="en-US" sz="2400" dirty="0" smtClean="0">
                <a:latin typeface="Bembo"/>
              </a:rPr>
              <a:t>pizza buyers</a:t>
            </a:r>
            <a:r>
              <a:rPr lang="en-US" sz="2400" dirty="0">
                <a:latin typeface="Bembo"/>
              </a:rPr>
              <a:t>, the behavior of pizza sellers, and their interaction in the market for pizza.</a:t>
            </a:r>
          </a:p>
          <a:p>
            <a:r>
              <a:rPr lang="en-US" sz="2400" dirty="0">
                <a:latin typeface="Bembo"/>
              </a:rPr>
              <a:t>For example, the economist supposes that the quantity of pizza demanded </a:t>
            </a:r>
            <a:r>
              <a:rPr lang="en-US" sz="2400" dirty="0" smtClean="0">
                <a:latin typeface="Bembo"/>
              </a:rPr>
              <a:t>by consumers </a:t>
            </a:r>
            <a:r>
              <a:rPr lang="en-US" sz="2400" i="1" dirty="0" err="1">
                <a:latin typeface="Bembo-Italic"/>
              </a:rPr>
              <a:t>Q</a:t>
            </a:r>
            <a:r>
              <a:rPr lang="en-US" sz="900" i="1" dirty="0" err="1">
                <a:latin typeface="Bembo-Italic"/>
              </a:rPr>
              <a:t>d</a:t>
            </a:r>
            <a:r>
              <a:rPr lang="en-US" sz="900" i="1" dirty="0">
                <a:latin typeface="Bembo-Italic"/>
              </a:rPr>
              <a:t> </a:t>
            </a:r>
            <a:r>
              <a:rPr lang="en-US" sz="2400" dirty="0">
                <a:latin typeface="Bembo"/>
              </a:rPr>
              <a:t>depends on the price of pizza </a:t>
            </a:r>
            <a:r>
              <a:rPr lang="en-US" sz="2400" i="1" dirty="0">
                <a:latin typeface="Bembo-Italic"/>
              </a:rPr>
              <a:t>P </a:t>
            </a:r>
            <a:r>
              <a:rPr lang="en-US" sz="2400" dirty="0">
                <a:latin typeface="Bembo"/>
              </a:rPr>
              <a:t>and on aggregate income </a:t>
            </a:r>
            <a:r>
              <a:rPr lang="en-US" sz="2400" i="1" dirty="0">
                <a:latin typeface="Bembo-Italic"/>
              </a:rPr>
              <a:t>Y</a:t>
            </a:r>
            <a:r>
              <a:rPr lang="en-US" sz="2400" dirty="0">
                <a:latin typeface="Bembo"/>
              </a:rPr>
              <a:t>. </a:t>
            </a:r>
            <a:r>
              <a:rPr lang="en-US" sz="2400" dirty="0" smtClean="0">
                <a:latin typeface="Bembo"/>
              </a:rPr>
              <a:t>This relationship </a:t>
            </a:r>
            <a:r>
              <a:rPr lang="en-US" sz="2400" dirty="0">
                <a:latin typeface="Bembo"/>
              </a:rPr>
              <a:t>is expressed in the equation</a:t>
            </a:r>
          </a:p>
          <a:p>
            <a:r>
              <a:rPr lang="en-US" sz="2400" i="1" dirty="0" err="1" smtClean="0">
                <a:latin typeface="Bembo-Italic"/>
              </a:rPr>
              <a:t>Q</a:t>
            </a:r>
            <a:r>
              <a:rPr lang="en-US" sz="900" i="1" dirty="0" err="1" smtClean="0">
                <a:latin typeface="Bembo-Italic"/>
              </a:rPr>
              <a:t>d</a:t>
            </a:r>
            <a:r>
              <a:rPr lang="en-US" sz="2400" dirty="0" smtClean="0">
                <a:latin typeface="MathematicalPi-One"/>
              </a:rPr>
              <a:t> = </a:t>
            </a:r>
            <a:r>
              <a:rPr lang="en-US" sz="2400" i="1" dirty="0" smtClean="0">
                <a:latin typeface="Bembo-Italic"/>
              </a:rPr>
              <a:t>D</a:t>
            </a:r>
            <a:r>
              <a:rPr lang="en-US" sz="2400" dirty="0" smtClean="0">
                <a:latin typeface="Bembo"/>
              </a:rPr>
              <a:t>(</a:t>
            </a:r>
            <a:r>
              <a:rPr lang="en-US" sz="2400" i="1" dirty="0" smtClean="0">
                <a:latin typeface="Bembo-Italic"/>
              </a:rPr>
              <a:t>P</a:t>
            </a:r>
            <a:r>
              <a:rPr lang="en-US" sz="2400" i="1" dirty="0">
                <a:latin typeface="Bembo-Italic"/>
              </a:rPr>
              <a:t>, Y </a:t>
            </a:r>
            <a:r>
              <a:rPr lang="en-US" sz="2400" dirty="0">
                <a:latin typeface="Bembo"/>
              </a:rPr>
              <a:t>),</a:t>
            </a:r>
          </a:p>
          <a:p>
            <a:r>
              <a:rPr lang="en-US" sz="2400" dirty="0">
                <a:latin typeface="Bembo"/>
              </a:rPr>
              <a:t>where </a:t>
            </a:r>
            <a:r>
              <a:rPr lang="en-US" sz="2400" i="1" dirty="0">
                <a:latin typeface="Bembo-Italic"/>
              </a:rPr>
              <a:t>D</a:t>
            </a:r>
            <a:r>
              <a:rPr lang="en-US" sz="2400" dirty="0">
                <a:latin typeface="Bembo"/>
              </a:rPr>
              <a:t>( ) represents the demand function. Similarly, the economist </a:t>
            </a:r>
            <a:r>
              <a:rPr lang="en-US" sz="2400" dirty="0" smtClean="0">
                <a:latin typeface="Bembo"/>
              </a:rPr>
              <a:t>supposes that </a:t>
            </a:r>
            <a:r>
              <a:rPr lang="en-US" sz="2400" dirty="0">
                <a:latin typeface="Bembo"/>
              </a:rPr>
              <a:t>the quantity of pizza supplied by pizzerias </a:t>
            </a:r>
            <a:r>
              <a:rPr lang="en-US" sz="2400" i="1" dirty="0">
                <a:latin typeface="Bembo-Italic"/>
              </a:rPr>
              <a:t>Q </a:t>
            </a:r>
            <a:r>
              <a:rPr lang="en-US" sz="900" i="1" dirty="0">
                <a:latin typeface="Bembo-Italic"/>
              </a:rPr>
              <a:t>s </a:t>
            </a:r>
            <a:r>
              <a:rPr lang="en-US" sz="2400" dirty="0">
                <a:latin typeface="Bembo"/>
              </a:rPr>
              <a:t>depends on the price of pizza P and on the price of materials Pm, such as cheese, tomatoes, flour, and anchovies.</a:t>
            </a:r>
          </a:p>
          <a:p>
            <a:r>
              <a:rPr lang="en-US" sz="2400" dirty="0">
                <a:latin typeface="Bembo"/>
              </a:rPr>
              <a:t>This relationship is expressed </a:t>
            </a:r>
            <a:r>
              <a:rPr lang="en-US" sz="2400" dirty="0" smtClean="0">
                <a:latin typeface="Bembo"/>
              </a:rPr>
              <a:t>as</a:t>
            </a:r>
          </a:p>
          <a:p>
            <a:r>
              <a:rPr lang="en-US" sz="2400" i="1" dirty="0" smtClean="0">
                <a:latin typeface="Bembo-Italic"/>
              </a:rPr>
              <a:t>Qs</a:t>
            </a:r>
            <a:r>
              <a:rPr lang="en-US" sz="2400" dirty="0" smtClean="0">
                <a:latin typeface="MathematicalPi-One"/>
              </a:rPr>
              <a:t> =</a:t>
            </a:r>
            <a:r>
              <a:rPr lang="en-US" sz="2400" i="1" dirty="0" smtClean="0">
                <a:latin typeface="Bembo-Italic"/>
              </a:rPr>
              <a:t>S</a:t>
            </a:r>
            <a:r>
              <a:rPr lang="en-US" sz="2400" dirty="0" smtClean="0">
                <a:latin typeface="Bembo"/>
              </a:rPr>
              <a:t>(</a:t>
            </a:r>
            <a:r>
              <a:rPr lang="en-US" sz="2400" i="1" dirty="0" smtClean="0">
                <a:latin typeface="Bembo-Italic"/>
              </a:rPr>
              <a:t>P</a:t>
            </a:r>
            <a:r>
              <a:rPr lang="en-US" sz="2400" i="1" dirty="0">
                <a:latin typeface="Bembo-Italic"/>
              </a:rPr>
              <a:t>, P</a:t>
            </a:r>
            <a:r>
              <a:rPr lang="en-US" sz="800" i="1" dirty="0">
                <a:latin typeface="Bembo-Italic"/>
              </a:rPr>
              <a:t>m</a:t>
            </a:r>
            <a:r>
              <a:rPr lang="en-US" sz="2400" dirty="0">
                <a:latin typeface="Bembo"/>
              </a:rPr>
              <a:t>),</a:t>
            </a:r>
            <a:endParaRPr lang="en-US" sz="2400" dirty="0" smtClean="0">
              <a:latin typeface="Bembo"/>
            </a:endParaRPr>
          </a:p>
          <a:p>
            <a:pPr marL="0" indent="0">
              <a:buNone/>
            </a:pPr>
            <a:r>
              <a:rPr lang="en-US" dirty="0">
                <a:latin typeface="Bembo"/>
              </a:rPr>
              <a:t> </a:t>
            </a:r>
            <a:r>
              <a:rPr lang="en-US" dirty="0" smtClean="0">
                <a:latin typeface="Bembo"/>
              </a:rPr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macroeconomic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embo"/>
              </a:rPr>
              <a:t>where </a:t>
            </a:r>
            <a:r>
              <a:rPr lang="en-US" i="1" dirty="0">
                <a:latin typeface="Bembo-Italic"/>
              </a:rPr>
              <a:t>S</a:t>
            </a:r>
            <a:r>
              <a:rPr lang="en-US" dirty="0">
                <a:latin typeface="Bembo"/>
              </a:rPr>
              <a:t>( ) represents the supply function. Finally, the economist assumes </a:t>
            </a:r>
            <a:r>
              <a:rPr lang="en-US" dirty="0" smtClean="0">
                <a:latin typeface="Bembo"/>
              </a:rPr>
              <a:t>that the </a:t>
            </a:r>
            <a:r>
              <a:rPr lang="en-US" dirty="0">
                <a:latin typeface="Bembo"/>
              </a:rPr>
              <a:t>price of pizza adjusts to bring the quantity supplied and quantity </a:t>
            </a:r>
            <a:r>
              <a:rPr lang="en-US" dirty="0" smtClean="0">
                <a:latin typeface="Bembo"/>
              </a:rPr>
              <a:t>demanded into </a:t>
            </a:r>
            <a:r>
              <a:rPr lang="en-US" dirty="0">
                <a:latin typeface="Bembo"/>
              </a:rPr>
              <a:t>balance</a:t>
            </a:r>
            <a:r>
              <a:rPr lang="en-US" dirty="0" smtClean="0">
                <a:latin typeface="Bembo"/>
              </a:rPr>
              <a:t>:</a:t>
            </a:r>
          </a:p>
          <a:p>
            <a:r>
              <a:rPr lang="en-US" i="1" dirty="0" smtClean="0">
                <a:latin typeface="Bembo-Italic"/>
              </a:rPr>
              <a:t>Qs = </a:t>
            </a:r>
            <a:r>
              <a:rPr lang="en-US" i="1" dirty="0" err="1" smtClean="0">
                <a:latin typeface="Bembo-Italic"/>
              </a:rPr>
              <a:t>Q</a:t>
            </a:r>
            <a:r>
              <a:rPr lang="en-US" sz="1400" i="1" dirty="0" err="1" smtClean="0">
                <a:latin typeface="Bembo-Italic"/>
              </a:rPr>
              <a:t>d</a:t>
            </a:r>
            <a:endParaRPr lang="en-US" sz="1400" i="1" dirty="0" smtClean="0">
              <a:latin typeface="Bembo-Italic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38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3" y="732505"/>
            <a:ext cx="9749902" cy="54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4" y="103031"/>
            <a:ext cx="9581882" cy="64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6000" contrast="29000"/>
          </a:blip>
          <a:stretch>
            <a:fillRect/>
          </a:stretch>
        </p:blipFill>
        <p:spPr>
          <a:xfrm>
            <a:off x="2096087" y="582749"/>
            <a:ext cx="8932984" cy="61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542" y="1029626"/>
            <a:ext cx="8069326" cy="55399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1279" y="2297673"/>
            <a:ext cx="7725392" cy="2154436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Basic education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BBA (IIUI)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MBA (IIUI)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MS (AIT Thailand)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</a:rPr>
              <a:t>Banking and Teaching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 of different models….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Economists use models to address all of these issues, but no single model </a:t>
            </a:r>
            <a:r>
              <a:rPr lang="en-US" dirty="0" smtClean="0"/>
              <a:t>can answer </a:t>
            </a:r>
            <a:r>
              <a:rPr lang="en-US" dirty="0"/>
              <a:t>every question. Just as carpenters use different tools for different </a:t>
            </a:r>
            <a:r>
              <a:rPr lang="en-US" dirty="0" smtClean="0"/>
              <a:t>tasks, economists </a:t>
            </a:r>
            <a:r>
              <a:rPr lang="en-US" dirty="0"/>
              <a:t>use different models to explain different economic phenomena.</a:t>
            </a:r>
          </a:p>
          <a:p>
            <a:r>
              <a:rPr lang="en-US" dirty="0"/>
              <a:t>Students of macroeconomics therefore must keep in mind that there is </a:t>
            </a:r>
            <a:r>
              <a:rPr lang="en-US" dirty="0" smtClean="0"/>
              <a:t>no single </a:t>
            </a:r>
            <a:r>
              <a:rPr lang="en-US" dirty="0"/>
              <a:t>“correct” model that is always applicable. Instead, there are many </a:t>
            </a:r>
            <a:r>
              <a:rPr lang="en-US" dirty="0" smtClean="0"/>
              <a:t>models, each </a:t>
            </a:r>
            <a:r>
              <a:rPr lang="en-US" dirty="0"/>
              <a:t>of which is useful for shedding light on a different facet of the economy.</a:t>
            </a:r>
          </a:p>
          <a:p>
            <a:r>
              <a:rPr lang="en-US" dirty="0"/>
              <a:t>The field of macroeconomics is like a Swiss army knife—a set of </a:t>
            </a:r>
            <a:r>
              <a:rPr lang="en-US" dirty="0" smtClean="0"/>
              <a:t>complementary but </a:t>
            </a:r>
            <a:r>
              <a:rPr lang="en-US" dirty="0"/>
              <a:t>distinct tools that can be applied in different ways in </a:t>
            </a:r>
            <a:r>
              <a:rPr lang="en-US" dirty="0" smtClean="0"/>
              <a:t>different circumstances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28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“sticky” or “Flexible”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03042"/>
            <a:ext cx="9601200" cy="505495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Bembo"/>
              </a:rPr>
              <a:t>Throughout this book, one group of assumptions will prove </a:t>
            </a:r>
            <a:r>
              <a:rPr lang="en-US" dirty="0" smtClean="0">
                <a:latin typeface="Bembo"/>
              </a:rPr>
              <a:t>especially important—those concerning </a:t>
            </a:r>
            <a:r>
              <a:rPr lang="en-US" dirty="0">
                <a:latin typeface="Bembo"/>
              </a:rPr>
              <a:t>the speed at which wages and prices adjust </a:t>
            </a:r>
            <a:r>
              <a:rPr lang="en-US" dirty="0" smtClean="0">
                <a:latin typeface="Bembo"/>
              </a:rPr>
              <a:t>to changing </a:t>
            </a:r>
            <a:r>
              <a:rPr lang="en-US" dirty="0">
                <a:latin typeface="Bembo"/>
              </a:rPr>
              <a:t>economic conditions. Economists normally presume that the </a:t>
            </a:r>
            <a:r>
              <a:rPr lang="en-US" dirty="0" smtClean="0">
                <a:latin typeface="Bembo"/>
              </a:rPr>
              <a:t>price of </a:t>
            </a:r>
            <a:r>
              <a:rPr lang="en-US" dirty="0">
                <a:latin typeface="Bembo"/>
              </a:rPr>
              <a:t>a good or a service moves quickly to bring quantity supplied and </a:t>
            </a:r>
            <a:r>
              <a:rPr lang="en-US" dirty="0" smtClean="0">
                <a:latin typeface="Bembo"/>
              </a:rPr>
              <a:t>quantity demanded </a:t>
            </a:r>
            <a:r>
              <a:rPr lang="en-US" dirty="0">
                <a:latin typeface="Bembo"/>
              </a:rPr>
              <a:t>into balance. In other words, they assume that markets are normally </a:t>
            </a:r>
            <a:r>
              <a:rPr lang="en-US" dirty="0" smtClean="0">
                <a:latin typeface="Bembo"/>
              </a:rPr>
              <a:t>in equilibrium</a:t>
            </a:r>
            <a:r>
              <a:rPr lang="en-US" dirty="0">
                <a:latin typeface="Bembo"/>
              </a:rPr>
              <a:t>, so the price of any good or service is found where the supply </a:t>
            </a:r>
            <a:r>
              <a:rPr lang="en-US" dirty="0" smtClean="0">
                <a:latin typeface="Bembo"/>
              </a:rPr>
              <a:t>and demand </a:t>
            </a:r>
            <a:r>
              <a:rPr lang="en-US" dirty="0">
                <a:latin typeface="Bembo"/>
              </a:rPr>
              <a:t>curves intersect. This assumption, called </a:t>
            </a:r>
            <a:r>
              <a:rPr lang="en-US" b="1" dirty="0">
                <a:latin typeface="Bembo-Bold"/>
              </a:rPr>
              <a:t>market clearing</a:t>
            </a:r>
            <a:r>
              <a:rPr lang="en-US" dirty="0">
                <a:latin typeface="Bembo"/>
              </a:rPr>
              <a:t>, is central </a:t>
            </a:r>
            <a:r>
              <a:rPr lang="en-US" dirty="0" smtClean="0">
                <a:latin typeface="Bembo"/>
              </a:rPr>
              <a:t>to the </a:t>
            </a:r>
            <a:r>
              <a:rPr lang="en-US" dirty="0">
                <a:latin typeface="Bembo"/>
              </a:rPr>
              <a:t>model of the pizza market discussed earlier. For answering most </a:t>
            </a:r>
            <a:r>
              <a:rPr lang="en-US" dirty="0" smtClean="0">
                <a:latin typeface="Bembo"/>
              </a:rPr>
              <a:t>questions, economists </a:t>
            </a:r>
            <a:r>
              <a:rPr lang="en-US" dirty="0">
                <a:latin typeface="Bembo"/>
              </a:rPr>
              <a:t>use market-clearing models</a:t>
            </a:r>
            <a:r>
              <a:rPr lang="en-US" dirty="0" smtClean="0">
                <a:latin typeface="Bembo"/>
              </a:rPr>
              <a:t>.</a:t>
            </a:r>
          </a:p>
          <a:p>
            <a:r>
              <a:rPr lang="en-US" dirty="0" smtClean="0">
                <a:latin typeface="Bembo"/>
              </a:rPr>
              <a:t>For markets </a:t>
            </a:r>
            <a:r>
              <a:rPr lang="en-US" dirty="0">
                <a:latin typeface="Bembo"/>
              </a:rPr>
              <a:t>to clear continuously, prices must adjust instantly to changes in </a:t>
            </a:r>
            <a:r>
              <a:rPr lang="en-US" dirty="0" smtClean="0">
                <a:latin typeface="Bembo"/>
              </a:rPr>
              <a:t>supply and </a:t>
            </a:r>
            <a:r>
              <a:rPr lang="en-US" dirty="0">
                <a:latin typeface="Bembo"/>
              </a:rPr>
              <a:t>demand. In fact, many wages and prices adjust slowly. Labor contracts </a:t>
            </a:r>
            <a:r>
              <a:rPr lang="en-US" dirty="0" smtClean="0">
                <a:latin typeface="Bembo"/>
              </a:rPr>
              <a:t>often set </a:t>
            </a:r>
            <a:r>
              <a:rPr lang="en-US" dirty="0">
                <a:latin typeface="Bembo"/>
              </a:rPr>
              <a:t>wages for up to three years. Many firms leave their product prices the </a:t>
            </a:r>
            <a:r>
              <a:rPr lang="en-US" dirty="0" smtClean="0">
                <a:latin typeface="Bembo"/>
              </a:rPr>
              <a:t>same for </a:t>
            </a:r>
            <a:r>
              <a:rPr lang="en-US" dirty="0">
                <a:latin typeface="Bembo"/>
              </a:rPr>
              <a:t>long periods of time—for example, magazine publishers typically </a:t>
            </a:r>
            <a:r>
              <a:rPr lang="en-US" dirty="0" smtClean="0">
                <a:latin typeface="Bembo"/>
              </a:rPr>
              <a:t>change their </a:t>
            </a:r>
            <a:r>
              <a:rPr lang="en-US" dirty="0">
                <a:latin typeface="Bembo"/>
              </a:rPr>
              <a:t>newsstand prices only every three or four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07177" y="2967335"/>
            <a:ext cx="4977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End of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ession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36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590" y="838201"/>
            <a:ext cx="8069326" cy="61555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Rules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917" y="2067890"/>
            <a:ext cx="7844155" cy="38757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+mj-lt"/>
              </a:rPr>
              <a:t>What you should do in my class</a:t>
            </a:r>
            <a:r>
              <a:rPr lang="en-US" sz="3600" dirty="0" smtClean="0">
                <a:solidFill>
                  <a:srgbClr val="00B050"/>
                </a:solidFill>
                <a:latin typeface="+mj-lt"/>
              </a:rPr>
              <a:t>?</a:t>
            </a: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B050"/>
                </a:solidFill>
                <a:latin typeface="+mj-lt"/>
              </a:rPr>
              <a:t>  Positive contribution+ Opinions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B050"/>
                </a:solidFill>
                <a:latin typeface="+mj-lt"/>
              </a:rPr>
              <a:t>  Ask questions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B050"/>
                </a:solidFill>
                <a:latin typeface="+mj-lt"/>
              </a:rPr>
              <a:t>  Give your input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B050"/>
                </a:solidFill>
                <a:latin typeface="+mj-lt"/>
              </a:rPr>
              <a:t>  Criticize the ideas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B050"/>
                </a:solidFill>
                <a:latin typeface="+mj-lt"/>
              </a:rPr>
              <a:t>  Make a review + answer the questions</a:t>
            </a:r>
          </a:p>
          <a:p>
            <a:pPr marL="385763" indent="-385763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70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36" y="990602"/>
            <a:ext cx="8069326" cy="61555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Rules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268" y="1841679"/>
            <a:ext cx="8692394" cy="41837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What you should not do in my class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?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0000"/>
              </a:solidFill>
              <a:latin typeface="+mj-lt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Use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of mobile phone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Day Dreaming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Chit-chats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Making fun of other ideas or classmates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Coming late for class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3600" dirty="0" err="1">
                <a:solidFill>
                  <a:srgbClr val="FF0000"/>
                </a:solidFill>
                <a:latin typeface="+mj-lt"/>
              </a:rPr>
              <a:t>Nawabzada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style</a:t>
            </a:r>
          </a:p>
          <a:p>
            <a:pPr marL="385763" indent="-385763">
              <a:buFont typeface="+mj-lt"/>
              <a:buAutoNum type="arabicPeriod"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59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1219200"/>
            <a:ext cx="6447501" cy="55399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Course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585" y="2111953"/>
            <a:ext cx="10483403" cy="4308872"/>
          </a:xfrm>
        </p:spPr>
        <p:txBody>
          <a:bodyPr/>
          <a:lstStyle/>
          <a:p>
            <a:pPr marL="385763" indent="-385763">
              <a:buFont typeface="+mj-lt"/>
              <a:buAutoNum type="alphaLcPeriod"/>
            </a:pPr>
            <a:r>
              <a:rPr lang="en-US" dirty="0" smtClean="0">
                <a:latin typeface="Calibri" panose="020F0502020204030204" pitchFamily="34" charset="0"/>
              </a:rPr>
              <a:t>7</a:t>
            </a:r>
            <a:r>
              <a:rPr lang="en-US" sz="2800" dirty="0" smtClean="0">
                <a:latin typeface="Calibri" panose="020F0502020204030204" pitchFamily="34" charset="0"/>
              </a:rPr>
              <a:t>-8 </a:t>
            </a:r>
            <a:r>
              <a:rPr lang="en-US" sz="2800" dirty="0" smtClean="0">
                <a:latin typeface="Calibri" panose="020F0502020204030204" pitchFamily="34" charset="0"/>
              </a:rPr>
              <a:t>chapters with topics</a:t>
            </a:r>
            <a:endParaRPr lang="en-US" sz="2800" dirty="0"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lphaLcPeriod"/>
            </a:pPr>
            <a:r>
              <a:rPr lang="en-US" sz="2800" dirty="0">
                <a:latin typeface="Calibri" panose="020F0502020204030204" pitchFamily="34" charset="0"/>
              </a:rPr>
              <a:t>Practical analysis of </a:t>
            </a:r>
            <a:r>
              <a:rPr lang="en-US" dirty="0" smtClean="0">
                <a:latin typeface="Calibri" panose="020F0502020204030204" pitchFamily="34" charset="0"/>
              </a:rPr>
              <a:t>economy </a:t>
            </a:r>
            <a:r>
              <a:rPr lang="en-US" sz="2800" dirty="0" smtClean="0">
                <a:latin typeface="Calibri" panose="020F0502020204030204" pitchFamily="34" charset="0"/>
              </a:rPr>
              <a:t>and case study approach</a:t>
            </a:r>
            <a:endParaRPr lang="en-US" sz="2800" dirty="0">
              <a:latin typeface="Calibri" panose="020F0502020204030204" pitchFamily="34" charset="0"/>
            </a:endParaRPr>
          </a:p>
          <a:p>
            <a:pPr marL="385763" indent="-385763">
              <a:buFont typeface="+mj-lt"/>
              <a:buAutoNum type="alphaLcPeriod"/>
            </a:pPr>
            <a:r>
              <a:rPr lang="en-US" sz="2800" dirty="0">
                <a:latin typeface="Calibri" panose="020F0502020204030204" pitchFamily="34" charset="0"/>
              </a:rPr>
              <a:t>Less bookish and more practical approach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2800" dirty="0">
                <a:latin typeface="Calibri" panose="020F0502020204030204" pitchFamily="34" charset="0"/>
              </a:rPr>
              <a:t>Case studies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2800" dirty="0">
                <a:latin typeface="Calibri" panose="020F0502020204030204" pitchFamily="34" charset="0"/>
              </a:rPr>
              <a:t>In class discussions &amp; problem solving's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Microeconomics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Microeconomics is the study of how households and firms make </a:t>
            </a:r>
            <a:r>
              <a:rPr lang="en-US" sz="2400" dirty="0" smtClean="0"/>
              <a:t>decisions and </a:t>
            </a:r>
            <a:r>
              <a:rPr lang="en-US" sz="2400" dirty="0"/>
              <a:t>how these </a:t>
            </a:r>
            <a:r>
              <a:rPr lang="en-US" sz="2400" dirty="0" smtClean="0"/>
              <a:t>decision makers </a:t>
            </a:r>
            <a:r>
              <a:rPr lang="en-US" sz="2400" dirty="0"/>
              <a:t>interact in the marketplace. A central </a:t>
            </a:r>
            <a:r>
              <a:rPr lang="en-US" sz="2400" dirty="0" smtClean="0"/>
              <a:t>principle of microeconomics </a:t>
            </a:r>
            <a:r>
              <a:rPr lang="en-US" sz="2400" dirty="0"/>
              <a:t>is that households and firms optimize—they do the best </a:t>
            </a:r>
            <a:r>
              <a:rPr lang="en-US" sz="2400" dirty="0" smtClean="0"/>
              <a:t>they can </a:t>
            </a:r>
            <a:r>
              <a:rPr lang="en-US" sz="2400" dirty="0"/>
              <a:t>for themselves given their objectives and the constraints they face. </a:t>
            </a:r>
            <a:r>
              <a:rPr lang="en-US" sz="2400" dirty="0" smtClean="0"/>
              <a:t>In microeconomic models</a:t>
            </a:r>
            <a:r>
              <a:rPr lang="en-US" sz="2400" dirty="0"/>
              <a:t>, households choose their purchases to maximize their level </a:t>
            </a:r>
            <a:r>
              <a:rPr lang="en-US" sz="2400" dirty="0" smtClean="0"/>
              <a:t>of satisfaction</a:t>
            </a:r>
            <a:r>
              <a:rPr lang="en-US" sz="2400" dirty="0"/>
              <a:t>, which economists call utility, and firms make production </a:t>
            </a:r>
            <a:r>
              <a:rPr lang="en-US" sz="2400" dirty="0" smtClean="0"/>
              <a:t>decisions to </a:t>
            </a:r>
            <a:r>
              <a:rPr lang="en-US" sz="2400" dirty="0"/>
              <a:t>maximize their profits.</a:t>
            </a:r>
          </a:p>
        </p:txBody>
      </p:sp>
    </p:spTree>
    <p:extLst>
      <p:ext uri="{BB962C8B-B14F-4D97-AF65-F5344CB8AC3E}">
        <p14:creationId xmlns:p14="http://schemas.microsoft.com/office/powerpoint/2010/main" val="401480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Macroeconomics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61375"/>
            <a:ext cx="9601200" cy="4206025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C10000"/>
                </a:solidFill>
                <a:latin typeface="Arial-BoldMT"/>
              </a:rPr>
              <a:t>Macroeconomics</a:t>
            </a:r>
            <a:r>
              <a:rPr lang="en-US" sz="2200" dirty="0">
                <a:solidFill>
                  <a:srgbClr val="000000"/>
                </a:solidFill>
                <a:latin typeface="ArialMT"/>
              </a:rPr>
              <a:t>—the study of the economy </a:t>
            </a:r>
            <a:r>
              <a:rPr lang="en-US" sz="2200" dirty="0" smtClean="0">
                <a:solidFill>
                  <a:srgbClr val="000000"/>
                </a:solidFill>
                <a:latin typeface="ArialMT"/>
              </a:rPr>
              <a:t>as a </a:t>
            </a:r>
            <a:r>
              <a:rPr lang="en-US" sz="2200" dirty="0">
                <a:solidFill>
                  <a:srgbClr val="000000"/>
                </a:solidFill>
                <a:latin typeface="ArialMT"/>
              </a:rPr>
              <a:t>whole—addresses many topical issues, </a:t>
            </a:r>
            <a:r>
              <a:rPr lang="en-US" sz="2200" i="1" dirty="0">
                <a:solidFill>
                  <a:srgbClr val="000000"/>
                </a:solidFill>
                <a:latin typeface="Arial-ItalicMT"/>
              </a:rPr>
              <a:t>e.g</a:t>
            </a:r>
            <a:r>
              <a:rPr lang="en-US" sz="2200" dirty="0" smtClean="0">
                <a:solidFill>
                  <a:srgbClr val="000000"/>
                </a:solidFill>
                <a:latin typeface="ArialMT"/>
              </a:rPr>
              <a:t>.:</a:t>
            </a:r>
          </a:p>
          <a:p>
            <a:r>
              <a:rPr lang="en-US" sz="2200" dirty="0"/>
              <a:t>What causes recessions? What </a:t>
            </a:r>
            <a:r>
              <a:rPr lang="en-US" sz="2200" dirty="0" smtClean="0"/>
              <a:t>is “government </a:t>
            </a:r>
            <a:r>
              <a:rPr lang="en-US" sz="2200" dirty="0"/>
              <a:t>stimulus” and why might it help?</a:t>
            </a:r>
          </a:p>
          <a:p>
            <a:r>
              <a:rPr lang="en-US" sz="2200" dirty="0" smtClean="0"/>
              <a:t>How </a:t>
            </a:r>
            <a:r>
              <a:rPr lang="en-US" sz="2200" dirty="0"/>
              <a:t>can problems in the housing market </a:t>
            </a:r>
            <a:r>
              <a:rPr lang="en-US" sz="2200" dirty="0" smtClean="0"/>
              <a:t>spread to </a:t>
            </a:r>
            <a:r>
              <a:rPr lang="en-US" sz="2200" dirty="0"/>
              <a:t>the rest of the economy?</a:t>
            </a:r>
          </a:p>
          <a:p>
            <a:r>
              <a:rPr lang="en-US" sz="2200" dirty="0" smtClean="0"/>
              <a:t>What </a:t>
            </a:r>
            <a:r>
              <a:rPr lang="en-US" sz="2200" dirty="0"/>
              <a:t>is the government budget </a:t>
            </a:r>
            <a:r>
              <a:rPr lang="en-US" sz="2200" dirty="0" smtClean="0"/>
              <a:t>deficit? How </a:t>
            </a:r>
            <a:r>
              <a:rPr lang="en-US" sz="2200" dirty="0"/>
              <a:t>does it affect workers, consumers,</a:t>
            </a:r>
          </a:p>
          <a:p>
            <a:pPr marL="0" indent="0">
              <a:buNone/>
            </a:pPr>
            <a:r>
              <a:rPr lang="en-US" sz="2200" dirty="0" smtClean="0"/>
              <a:t>      businesses</a:t>
            </a:r>
            <a:r>
              <a:rPr lang="en-US" sz="2200" dirty="0"/>
              <a:t>, and taxpayers</a:t>
            </a:r>
            <a:r>
              <a:rPr lang="en-US" sz="2200" dirty="0" smtClean="0"/>
              <a:t>?</a:t>
            </a:r>
          </a:p>
          <a:p>
            <a:r>
              <a:rPr lang="en-US" sz="2200" dirty="0"/>
              <a:t>Why does the cost of living keep rising?</a:t>
            </a:r>
          </a:p>
          <a:p>
            <a:r>
              <a:rPr lang="en-US" sz="2200" dirty="0" smtClean="0"/>
              <a:t>Why </a:t>
            </a:r>
            <a:r>
              <a:rPr lang="en-US" sz="2200" dirty="0"/>
              <a:t>are so many countries poor? What </a:t>
            </a:r>
            <a:r>
              <a:rPr lang="en-US" sz="2200" dirty="0" smtClean="0"/>
              <a:t>policies might </a:t>
            </a:r>
            <a:r>
              <a:rPr lang="en-US" sz="2200" dirty="0"/>
              <a:t>help them grow out of poverty?</a:t>
            </a:r>
          </a:p>
          <a:p>
            <a:r>
              <a:rPr lang="en-US" sz="2200" dirty="0" smtClean="0"/>
              <a:t>What </a:t>
            </a:r>
            <a:r>
              <a:rPr lang="en-US" sz="2200" dirty="0"/>
              <a:t>is the trade deficit? How does it affect </a:t>
            </a:r>
            <a:r>
              <a:rPr lang="en-US" sz="2200" dirty="0" smtClean="0"/>
              <a:t>a country’s </a:t>
            </a:r>
            <a:r>
              <a:rPr lang="en-US" sz="2200" dirty="0"/>
              <a:t>well-being?</a:t>
            </a:r>
          </a:p>
        </p:txBody>
      </p:sp>
    </p:spTree>
    <p:extLst>
      <p:ext uri="{BB962C8B-B14F-4D97-AF65-F5344CB8AC3E}">
        <p14:creationId xmlns:p14="http://schemas.microsoft.com/office/powerpoint/2010/main" val="298982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Economics is not a natural Science?.....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To be sure, macroeconomics is an imperfect science. The </a:t>
            </a:r>
            <a:r>
              <a:rPr lang="en-US" sz="2400" dirty="0" smtClean="0"/>
              <a:t>macroeconomist’s ability </a:t>
            </a:r>
            <a:r>
              <a:rPr lang="en-US" sz="2400" dirty="0"/>
              <a:t>to predict the future course of economic events is no better than </a:t>
            </a:r>
            <a:r>
              <a:rPr lang="en-US" sz="2400" dirty="0" smtClean="0"/>
              <a:t>the meteorologist’s </a:t>
            </a:r>
            <a:r>
              <a:rPr lang="en-US" sz="2400" dirty="0"/>
              <a:t>ability to predict next month’s weather. But, as you will see, </a:t>
            </a:r>
            <a:r>
              <a:rPr lang="en-US" sz="2400" dirty="0" smtClean="0"/>
              <a:t>macroeconomists know </a:t>
            </a:r>
            <a:r>
              <a:rPr lang="en-US" sz="2400" dirty="0"/>
              <a:t>quite a lot about how economies work. This knowledge </a:t>
            </a:r>
            <a:r>
              <a:rPr lang="en-US" sz="2400" dirty="0" smtClean="0"/>
              <a:t>is useful </a:t>
            </a:r>
            <a:r>
              <a:rPr lang="en-US" sz="2400" dirty="0"/>
              <a:t>both for explaining economic events and for formulating economic policy.</a:t>
            </a:r>
          </a:p>
        </p:txBody>
      </p:sp>
    </p:spTree>
    <p:extLst>
      <p:ext uri="{BB962C8B-B14F-4D97-AF65-F5344CB8AC3E}">
        <p14:creationId xmlns:p14="http://schemas.microsoft.com/office/powerpoint/2010/main" val="409633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Macroeconomics concentrate 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Economists use many types of data to measure the performance of an economy. </a:t>
            </a:r>
            <a:r>
              <a:rPr lang="en-US" dirty="0" smtClean="0"/>
              <a:t>Three macroeconomic </a:t>
            </a:r>
            <a:r>
              <a:rPr lang="en-US" dirty="0"/>
              <a:t>variables are especially important: real gross domestic product (GDP</a:t>
            </a:r>
            <a:r>
              <a:rPr lang="en-US" dirty="0" smtClean="0"/>
              <a:t>), the </a:t>
            </a:r>
            <a:r>
              <a:rPr lang="en-US" dirty="0"/>
              <a:t>inflation rate, and the unemployment rate. </a:t>
            </a:r>
            <a:endParaRPr lang="en-US" dirty="0" smtClean="0"/>
          </a:p>
          <a:p>
            <a:r>
              <a:rPr lang="en-US" b="1" dirty="0" smtClean="0"/>
              <a:t>Real </a:t>
            </a:r>
            <a:r>
              <a:rPr lang="en-US" b="1" dirty="0"/>
              <a:t>GDP </a:t>
            </a:r>
            <a:r>
              <a:rPr lang="en-US" dirty="0"/>
              <a:t>measures the total </a:t>
            </a:r>
            <a:r>
              <a:rPr lang="en-US" dirty="0" smtClean="0"/>
              <a:t>income of </a:t>
            </a:r>
            <a:r>
              <a:rPr lang="en-US" dirty="0"/>
              <a:t>everyone in the economy (adjusted for the level of prices). The </a:t>
            </a:r>
            <a:r>
              <a:rPr lang="en-US" b="1" dirty="0"/>
              <a:t>inflation </a:t>
            </a:r>
            <a:r>
              <a:rPr lang="en-US" b="1" dirty="0" smtClean="0"/>
              <a:t>rate </a:t>
            </a:r>
            <a:r>
              <a:rPr lang="en-US" dirty="0" smtClean="0"/>
              <a:t>measures </a:t>
            </a:r>
            <a:r>
              <a:rPr lang="en-US" dirty="0"/>
              <a:t>how fast prices are rising. The </a:t>
            </a:r>
            <a:r>
              <a:rPr lang="en-US" b="1" dirty="0"/>
              <a:t>unemployment rate </a:t>
            </a:r>
            <a:r>
              <a:rPr lang="en-US" dirty="0"/>
              <a:t>measures the </a:t>
            </a:r>
            <a:r>
              <a:rPr lang="en-US" dirty="0" smtClean="0"/>
              <a:t>fraction of </a:t>
            </a:r>
            <a:r>
              <a:rPr lang="en-US" dirty="0"/>
              <a:t>the labor force that is out of work. Macroeconomists study how these variables </a:t>
            </a:r>
            <a:r>
              <a:rPr lang="en-US" dirty="0" smtClean="0"/>
              <a:t>are determined</a:t>
            </a:r>
            <a:r>
              <a:rPr lang="en-US" dirty="0"/>
              <a:t>, why they change over time, and how they interact with one another.</a:t>
            </a:r>
          </a:p>
        </p:txBody>
      </p:sp>
    </p:spTree>
    <p:extLst>
      <p:ext uri="{BB962C8B-B14F-4D97-AF65-F5344CB8AC3E}">
        <p14:creationId xmlns:p14="http://schemas.microsoft.com/office/powerpoint/2010/main" val="18971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1257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Arial-BoldMT</vt:lpstr>
      <vt:lpstr>Arial-ItalicMT</vt:lpstr>
      <vt:lpstr>ArialMT</vt:lpstr>
      <vt:lpstr>Bembo</vt:lpstr>
      <vt:lpstr>Bembo-Bold</vt:lpstr>
      <vt:lpstr>Bembo-Italic</vt:lpstr>
      <vt:lpstr>Calibri</vt:lpstr>
      <vt:lpstr>Calibri Light</vt:lpstr>
      <vt:lpstr>Courier New</vt:lpstr>
      <vt:lpstr>MathematicalPi-One</vt:lpstr>
      <vt:lpstr>Tahoma-Bold</vt:lpstr>
      <vt:lpstr>Wingdings</vt:lpstr>
      <vt:lpstr>Office Theme</vt:lpstr>
      <vt:lpstr>Macroeconomics</vt:lpstr>
      <vt:lpstr>Myself</vt:lpstr>
      <vt:lpstr>Rules of the Game</vt:lpstr>
      <vt:lpstr>Rules of the Game</vt:lpstr>
      <vt:lpstr>Course methodology</vt:lpstr>
      <vt:lpstr>Microeconomics</vt:lpstr>
      <vt:lpstr>Macroeconomics </vt:lpstr>
      <vt:lpstr>Economics is not a natural Science?.....</vt:lpstr>
      <vt:lpstr>What Macroeconomics concentrate on?</vt:lpstr>
      <vt:lpstr>PowerPoint Presentation</vt:lpstr>
      <vt:lpstr>PowerPoint Presentation</vt:lpstr>
      <vt:lpstr>How economist study and predict </vt:lpstr>
      <vt:lpstr>Economist use models …..</vt:lpstr>
      <vt:lpstr>Endogenous vs. exogenous variables</vt:lpstr>
      <vt:lpstr>The variables and model</vt:lpstr>
      <vt:lpstr>The macroeconomic model</vt:lpstr>
      <vt:lpstr>PowerPoint Presentation</vt:lpstr>
      <vt:lpstr>PowerPoint Presentation</vt:lpstr>
      <vt:lpstr>PowerPoint Presentation</vt:lpstr>
      <vt:lpstr>The use of different models…. </vt:lpstr>
      <vt:lpstr>Prices “sticky” or “Flexible”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Macroeconomics</dc:title>
  <dc:creator>Mr. Watan Yar</dc:creator>
  <cp:lastModifiedBy>Qcc</cp:lastModifiedBy>
  <cp:revision>14</cp:revision>
  <dcterms:created xsi:type="dcterms:W3CDTF">2019-10-16T08:03:38Z</dcterms:created>
  <dcterms:modified xsi:type="dcterms:W3CDTF">2020-01-08T10:22:25Z</dcterms:modified>
</cp:coreProperties>
</file>