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2684347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E25A52B-9D5F-450B-B83B-DF5142F7B444}"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241696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7614297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493308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14195489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2212819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25857714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1498027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2804964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1832248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1858501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25A52B-9D5F-450B-B83B-DF5142F7B444}"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767205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E25A52B-9D5F-450B-B83B-DF5142F7B444}" type="datetimeFigureOut">
              <a:rPr lang="en-GB" smtClean="0"/>
              <a:t>10/06/2020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1910973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695830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3286521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E25A52B-9D5F-450B-B83B-DF5142F7B444}" type="datetimeFigureOut">
              <a:rPr lang="en-GB" smtClean="0"/>
              <a:t>10/06/2020</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918643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E25A52B-9D5F-450B-B83B-DF5142F7B444}"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4A486E-4B8C-4B9F-B2F5-7FF8DB451837}" type="slidenum">
              <a:rPr lang="en-GB" smtClean="0"/>
              <a:t>‹#›</a:t>
            </a:fld>
            <a:endParaRPr lang="en-GB"/>
          </a:p>
        </p:txBody>
      </p:sp>
    </p:spTree>
    <p:extLst>
      <p:ext uri="{BB962C8B-B14F-4D97-AF65-F5344CB8AC3E}">
        <p14:creationId xmlns:p14="http://schemas.microsoft.com/office/powerpoint/2010/main" val="2094677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E25A52B-9D5F-450B-B83B-DF5142F7B444}" type="datetimeFigureOut">
              <a:rPr lang="en-GB" smtClean="0"/>
              <a:t>10/06/2020</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C4A486E-4B8C-4B9F-B2F5-7FF8DB451837}" type="slidenum">
              <a:rPr lang="en-GB" smtClean="0"/>
              <a:t>‹#›</a:t>
            </a:fld>
            <a:endParaRPr lang="en-GB"/>
          </a:p>
        </p:txBody>
      </p:sp>
    </p:spTree>
    <p:extLst>
      <p:ext uri="{BB962C8B-B14F-4D97-AF65-F5344CB8AC3E}">
        <p14:creationId xmlns:p14="http://schemas.microsoft.com/office/powerpoint/2010/main" val="204001180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1091" y="1"/>
            <a:ext cx="1932707" cy="1676400"/>
          </a:xfrm>
        </p:spPr>
        <p:txBody>
          <a:bodyPr>
            <a:noAutofit/>
          </a:bodyPr>
          <a:lstStyle/>
          <a:p>
            <a:pPr algn="ctr" rtl="1"/>
            <a:r>
              <a:rPr lang="en-US" sz="2400" dirty="0" smtClean="0"/>
              <a:t/>
            </a:r>
            <a:br>
              <a:rPr lang="en-US" sz="2400" dirty="0" smtClean="0"/>
            </a:br>
            <a:r>
              <a:rPr lang="en-US" sz="2400" dirty="0"/>
              <a:t/>
            </a:r>
            <a:br>
              <a:rPr lang="en-US" sz="2400" dirty="0"/>
            </a:br>
            <a:r>
              <a:rPr lang="ps-AF" sz="2800" dirty="0" smtClean="0">
                <a:cs typeface=".MS Ariana Zar {Megasoft}" panose="02010400000000000000" pitchFamily="2" charset="-78"/>
              </a:rPr>
              <a:t>لومړی لېکچر</a:t>
            </a:r>
            <a:r>
              <a:rPr lang="en-US" sz="2400" dirty="0" smtClean="0">
                <a:cs typeface="Pashto Kror {Asiatype}" panose="00000400000000000000" pitchFamily="2" charset="-78"/>
              </a:rPr>
              <a:t/>
            </a:r>
            <a:br>
              <a:rPr lang="en-US" sz="2400" dirty="0" smtClean="0">
                <a:cs typeface="Pashto Kror {Asiatype}" panose="00000400000000000000" pitchFamily="2" charset="-78"/>
              </a:rPr>
            </a:br>
            <a:r>
              <a:rPr lang="en-US" sz="2400" b="1" dirty="0" smtClean="0">
                <a:latin typeface="Times New Roman" panose="02020603050405020304" pitchFamily="18" charset="0"/>
                <a:cs typeface="Times New Roman" panose="02020603050405020304" pitchFamily="18" charset="0"/>
              </a:rPr>
              <a:t>(1</a:t>
            </a:r>
            <a:r>
              <a:rPr lang="en-US" sz="2400" b="1" baseline="30000" dirty="0" smtClean="0">
                <a:latin typeface="Times New Roman" panose="02020603050405020304" pitchFamily="18" charset="0"/>
                <a:cs typeface="Times New Roman" panose="02020603050405020304" pitchFamily="18" charset="0"/>
              </a:rPr>
              <a:t>st</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Lecture)</a:t>
            </a:r>
            <a:r>
              <a:rPr lang="en-GB" sz="2400" dirty="0"/>
              <a:t/>
            </a:r>
            <a:br>
              <a:rPr lang="en-GB" sz="2400" dirty="0"/>
            </a:br>
            <a:r>
              <a:rPr lang="en-GB" sz="2400" dirty="0"/>
              <a:t/>
            </a:r>
            <a:br>
              <a:rPr lang="en-GB" sz="2400" dirty="0"/>
            </a:br>
            <a:endParaRPr lang="en-GB" sz="2400" dirty="0"/>
          </a:p>
        </p:txBody>
      </p:sp>
      <p:sp>
        <p:nvSpPr>
          <p:cNvPr id="3" name="Content Placeholder 2"/>
          <p:cNvSpPr>
            <a:spLocks noGrp="1"/>
          </p:cNvSpPr>
          <p:nvPr>
            <p:ph idx="1"/>
          </p:nvPr>
        </p:nvSpPr>
        <p:spPr/>
        <p:txBody>
          <a:bodyPr>
            <a:normAutofit lnSpcReduction="10000"/>
          </a:bodyPr>
          <a:lstStyle/>
          <a:p>
            <a:pPr algn="r" rtl="1"/>
            <a:r>
              <a:rPr lang="ps-AF" sz="2400" dirty="0">
                <a:cs typeface="Pashto Kror {Asiatype}" panose="00000400000000000000" pitchFamily="2" charset="-78"/>
              </a:rPr>
              <a:t>تصوف څه دی، اشقاقي ريښه يې څه ده، تعريف يې څنګه شوی دی: دا ټولي مهمي نقطې به په دې لېکچر کښي  تر بحث </a:t>
            </a:r>
            <a:r>
              <a:rPr lang="ps-AF" sz="2400" dirty="0" smtClean="0">
                <a:cs typeface="Pashto Kror {Asiatype}" panose="00000400000000000000" pitchFamily="2" charset="-78"/>
              </a:rPr>
              <a:t>لاندي </a:t>
            </a:r>
            <a:r>
              <a:rPr lang="ps-AF" sz="2400" dirty="0">
                <a:cs typeface="Pashto Kror {Asiatype}" panose="00000400000000000000" pitchFamily="2" charset="-78"/>
              </a:rPr>
              <a:t>نيول کېږي، </a:t>
            </a:r>
            <a:r>
              <a:rPr lang="ps-AF" sz="2400" dirty="0" smtClean="0">
                <a:cs typeface="Pashto Kror {Asiatype}" panose="00000400000000000000" pitchFamily="2" charset="-78"/>
              </a:rPr>
              <a:t>چي </a:t>
            </a:r>
            <a:r>
              <a:rPr lang="ps-AF" sz="2400" dirty="0">
                <a:cs typeface="Pashto Kror {Asiatype}" panose="00000400000000000000" pitchFamily="2" charset="-78"/>
              </a:rPr>
              <a:t>د لوستونکو په ذهن </a:t>
            </a:r>
            <a:r>
              <a:rPr lang="ps-AF" sz="2400" dirty="0" smtClean="0">
                <a:cs typeface="Pashto Kror {Asiatype}" panose="00000400000000000000" pitchFamily="2" charset="-78"/>
              </a:rPr>
              <a:t>کښي د تصوف په هکله </a:t>
            </a:r>
            <a:r>
              <a:rPr lang="ps-AF" sz="2400" dirty="0">
                <a:cs typeface="Pashto Kror {Asiatype}" panose="00000400000000000000" pitchFamily="2" charset="-78"/>
              </a:rPr>
              <a:t>يو عمومي عکس جوړ شي. </a:t>
            </a:r>
            <a:endParaRPr lang="ps-AF" sz="2400" dirty="0" smtClean="0">
              <a:cs typeface="Pashto Kror {Asiatype}" panose="00000400000000000000" pitchFamily="2" charset="-78"/>
            </a:endParaRPr>
          </a:p>
          <a:p>
            <a:pPr algn="r" rtl="1"/>
            <a:endParaRPr lang="ps-AF" sz="2400" dirty="0">
              <a:cs typeface="Pashto Kror {Asiatype}" panose="00000400000000000000" pitchFamily="2" charset="-78"/>
            </a:endParaRPr>
          </a:p>
          <a:p>
            <a:pPr marL="0" indent="0" algn="r" rtl="1">
              <a:buNone/>
            </a:pPr>
            <a:r>
              <a:rPr lang="ps-AF" sz="3000" dirty="0" smtClean="0">
                <a:cs typeface="Pashto Kror {Asiatype}" panose="00000400000000000000" pitchFamily="2" charset="-78"/>
              </a:rPr>
              <a:t>د تصوف کليمې اشتقاقي ريښه</a:t>
            </a:r>
            <a:r>
              <a:rPr lang="ps-AF" sz="3000" dirty="0" smtClean="0"/>
              <a:t>: </a:t>
            </a:r>
            <a:r>
              <a:rPr lang="en-US" sz="3000" b="1" dirty="0" smtClean="0">
                <a:latin typeface="Times New Roman" panose="02020603050405020304" pitchFamily="18" charset="0"/>
                <a:cs typeface="Times New Roman" panose="02020603050405020304" pitchFamily="18" charset="0"/>
              </a:rPr>
              <a:t>(Etymology)</a:t>
            </a:r>
            <a:endParaRPr lang="en-GB" sz="3000" dirty="0" smtClean="0">
              <a:latin typeface="Times New Roman" panose="02020603050405020304" pitchFamily="18" charset="0"/>
              <a:cs typeface="Times New Roman" panose="02020603050405020304" pitchFamily="18" charset="0"/>
            </a:endParaRPr>
          </a:p>
          <a:p>
            <a:pPr marL="0" indent="0" algn="r" rtl="1">
              <a:buNone/>
            </a:pPr>
            <a:r>
              <a:rPr lang="ps-AF" sz="2200" b="1" dirty="0" smtClean="0">
                <a:cs typeface="Pashto Kror {Asiatype}" panose="00000400000000000000" pitchFamily="2" charset="-78"/>
              </a:rPr>
              <a:t>د </a:t>
            </a:r>
            <a:r>
              <a:rPr lang="ps-AF" sz="2200" b="1" dirty="0">
                <a:cs typeface="Pashto Kror {Asiatype}" panose="00000400000000000000" pitchFamily="2" charset="-78"/>
              </a:rPr>
              <a:t>تصوف د اشقاقي ريښې په </a:t>
            </a:r>
            <a:r>
              <a:rPr lang="ps-AF" sz="2200" b="1" dirty="0" smtClean="0">
                <a:cs typeface="Pashto Kror {Asiatype}" panose="00000400000000000000" pitchFamily="2" charset="-78"/>
              </a:rPr>
              <a:t>هکله </a:t>
            </a:r>
            <a:r>
              <a:rPr lang="ps-AF" sz="2200" b="1" dirty="0">
                <a:cs typeface="Pashto Kror {Asiatype}" panose="00000400000000000000" pitchFamily="2" charset="-78"/>
              </a:rPr>
              <a:t>پوهان </a:t>
            </a:r>
            <a:r>
              <a:rPr lang="ps-AF" sz="2200" b="1" dirty="0" smtClean="0">
                <a:cs typeface="Pashto Kror {Asiatype}" panose="00000400000000000000" pitchFamily="2" charset="-78"/>
              </a:rPr>
              <a:t>اختلاف </a:t>
            </a:r>
            <a:r>
              <a:rPr lang="ps-AF" sz="2200" b="1" dirty="0">
                <a:cs typeface="Pashto Kror {Asiatype}" panose="00000400000000000000" pitchFamily="2" charset="-78"/>
              </a:rPr>
              <a:t>لري:</a:t>
            </a:r>
            <a:endParaRPr lang="en-GB" sz="2200" dirty="0">
              <a:cs typeface="Pashto Kror {Asiatype}" panose="00000400000000000000" pitchFamily="2" charset="-78"/>
            </a:endParaRPr>
          </a:p>
          <a:p>
            <a:pPr algn="r" rtl="1"/>
            <a:r>
              <a:rPr lang="ps-AF" sz="2200" b="1" dirty="0">
                <a:cs typeface="Pashto Kror {Asiatype}" panose="00000400000000000000" pitchFamily="2" charset="-78"/>
              </a:rPr>
              <a:t>د تصوف د ريښې په اړه تر ټولو غوره او باوري نظر دا دی، چي تصوف عربي او له صوف نه راوتی دی.				</a:t>
            </a:r>
            <a:r>
              <a:rPr lang="en-US" sz="2200" b="1" dirty="0" smtClean="0">
                <a:cs typeface="Pashto Kror {Asiatype}" panose="00000400000000000000" pitchFamily="2" charset="-78"/>
              </a:rPr>
              <a:t>			</a:t>
            </a:r>
            <a:r>
              <a:rPr lang="ps-AF" sz="2200" b="1" dirty="0" smtClean="0">
                <a:cs typeface="Pashto Kror {Asiatype}" panose="00000400000000000000" pitchFamily="2" charset="-78"/>
              </a:rPr>
              <a:t>ډاکټر </a:t>
            </a:r>
            <a:r>
              <a:rPr lang="ps-AF" sz="2200" b="1" dirty="0">
                <a:cs typeface="Pashto Kror {Asiatype}" panose="00000400000000000000" pitchFamily="2" charset="-78"/>
              </a:rPr>
              <a:t>قاسم </a:t>
            </a:r>
            <a:r>
              <a:rPr lang="ps-AF" sz="2200" b="1" dirty="0" smtClean="0">
                <a:cs typeface="Pashto Kror {Asiatype}" panose="00000400000000000000" pitchFamily="2" charset="-78"/>
              </a:rPr>
              <a:t>غني</a:t>
            </a:r>
          </a:p>
          <a:p>
            <a:pPr marL="0" indent="0" algn="r" rtl="1">
              <a:buNone/>
            </a:pPr>
            <a:endParaRPr lang="en-GB" sz="2200" dirty="0">
              <a:cs typeface="Pashto Kror {Asiatype}" panose="00000400000000000000" pitchFamily="2" charset="-78"/>
            </a:endParaRPr>
          </a:p>
          <a:p>
            <a:pPr algn="r" rtl="1"/>
            <a:r>
              <a:rPr lang="ps-AF" sz="2200" b="1" dirty="0">
                <a:cs typeface="Pashto Kror {Asiatype}" panose="00000400000000000000" pitchFamily="2" charset="-78"/>
              </a:rPr>
              <a:t>صوفي له صوف څخه راوتی او د وړيو پېړخت ته </a:t>
            </a:r>
            <a:r>
              <a:rPr lang="ps-AF" sz="2200" b="1" dirty="0" smtClean="0">
                <a:cs typeface="Pashto Kror {Asiatype}" panose="00000400000000000000" pitchFamily="2" charset="-78"/>
              </a:rPr>
              <a:t>وايي</a:t>
            </a:r>
            <a:r>
              <a:rPr lang="en-US" sz="2200" b="1" dirty="0" smtClean="0">
                <a:cs typeface="Pashto Kror {Asiatype}" panose="00000400000000000000" pitchFamily="2" charset="-78"/>
              </a:rPr>
              <a:t>    </a:t>
            </a:r>
            <a:r>
              <a:rPr lang="ps-AF" sz="2200" b="1" dirty="0" smtClean="0">
                <a:cs typeface="Pashto Kror {Asiatype}" panose="00000400000000000000" pitchFamily="2" charset="-78"/>
              </a:rPr>
              <a:t>:               </a:t>
            </a:r>
            <a:r>
              <a:rPr lang="ps-AF" sz="2200" b="1" dirty="0">
                <a:cs typeface="Pashto Kror {Asiatype}" panose="00000400000000000000" pitchFamily="2" charset="-78"/>
              </a:rPr>
              <a:t>علامه احمد </a:t>
            </a:r>
            <a:r>
              <a:rPr lang="ps-AF" sz="2200" b="1" dirty="0" smtClean="0">
                <a:cs typeface="Pashto Kror {Asiatype}" panose="00000400000000000000" pitchFamily="2" charset="-78"/>
              </a:rPr>
              <a:t>پروېز</a:t>
            </a:r>
            <a:endParaRPr lang="en-GB" sz="2200" dirty="0">
              <a:cs typeface="Pashto Kror {Asiatype}" panose="00000400000000000000" pitchFamily="2" charset="-78"/>
            </a:endParaRPr>
          </a:p>
          <a:p>
            <a:pPr algn="r" rtl="1"/>
            <a:endParaRPr lang="en-GB" sz="2400" dirty="0">
              <a:cs typeface="Pashto Kror {Asiatype}" panose="00000400000000000000" pitchFamily="2" charset="-78"/>
            </a:endParaRPr>
          </a:p>
        </p:txBody>
      </p:sp>
      <p:sp>
        <p:nvSpPr>
          <p:cNvPr id="5" name="TextBox 4"/>
          <p:cNvSpPr txBox="1"/>
          <p:nvPr/>
        </p:nvSpPr>
        <p:spPr>
          <a:xfrm>
            <a:off x="2784764" y="942109"/>
            <a:ext cx="4405745" cy="1200329"/>
          </a:xfrm>
          <a:prstGeom prst="rect">
            <a:avLst/>
          </a:prstGeom>
          <a:noFill/>
        </p:spPr>
        <p:txBody>
          <a:bodyPr wrap="square" rtlCol="0">
            <a:spAutoFit/>
          </a:bodyPr>
          <a:lstStyle/>
          <a:p>
            <a:pPr algn="r" rtl="1"/>
            <a:r>
              <a:rPr lang="ps-AF" sz="3600" dirty="0">
                <a:latin typeface="Times New Roman" panose="02020603050405020304" pitchFamily="18" charset="0"/>
                <a:cs typeface="Pashto Kror {Asiatype}" panose="00000400000000000000" pitchFamily="2" charset="-78"/>
              </a:rPr>
              <a:t>تصوف</a:t>
            </a:r>
            <a:r>
              <a:rPr lang="ps-AF" sz="3600" dirty="0">
                <a:latin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(Mysticism)</a:t>
            </a:r>
            <a:r>
              <a:rPr lang="en-GB" sz="3600" dirty="0">
                <a:latin typeface="Times New Roman" panose="02020603050405020304" pitchFamily="18" charset="0"/>
                <a:cs typeface="Times New Roman" panose="02020603050405020304" pitchFamily="18" charset="0"/>
              </a:rPr>
              <a:t/>
            </a:r>
            <a:br>
              <a:rPr lang="en-GB" sz="3600" dirty="0">
                <a:latin typeface="Times New Roman" panose="02020603050405020304" pitchFamily="18" charset="0"/>
                <a:cs typeface="Times New Roman" panose="02020603050405020304" pitchFamily="18" charset="0"/>
              </a:rPr>
            </a:br>
            <a:endParaRPr lang="en-GB" sz="3600" dirty="0"/>
          </a:p>
        </p:txBody>
      </p:sp>
    </p:spTree>
    <p:extLst>
      <p:ext uri="{BB962C8B-B14F-4D97-AF65-F5344CB8AC3E}">
        <p14:creationId xmlns:p14="http://schemas.microsoft.com/office/powerpoint/2010/main" val="1385985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ps-AF" sz="4000" dirty="0">
                <a:cs typeface="Pashto Kror {Asiatype}" panose="00000400000000000000" pitchFamily="2" charset="-78"/>
              </a:rPr>
              <a:t>د تصوف  کليمې اشتقاقي ريښه</a:t>
            </a:r>
            <a:r>
              <a:rPr lang="ps-AF" dirty="0"/>
              <a:t>: </a:t>
            </a:r>
            <a:r>
              <a:rPr lang="en-US" b="1" dirty="0"/>
              <a:t>(Etymology)</a:t>
            </a:r>
            <a:r>
              <a:rPr lang="en-GB" dirty="0"/>
              <a:t/>
            </a:r>
            <a:br>
              <a:rPr lang="en-GB" dirty="0"/>
            </a:br>
            <a:endParaRPr lang="en-GB" dirty="0"/>
          </a:p>
        </p:txBody>
      </p:sp>
      <p:sp>
        <p:nvSpPr>
          <p:cNvPr id="3" name="Content Placeholder 2"/>
          <p:cNvSpPr>
            <a:spLocks noGrp="1"/>
          </p:cNvSpPr>
          <p:nvPr>
            <p:ph idx="1"/>
          </p:nvPr>
        </p:nvSpPr>
        <p:spPr/>
        <p:txBody>
          <a:bodyPr/>
          <a:lstStyle/>
          <a:p>
            <a:pPr algn="r" rtl="1"/>
            <a:r>
              <a:rPr lang="ps-AF" sz="2200" b="1" dirty="0">
                <a:cs typeface="Pashto Kror {Asiatype}" panose="00000400000000000000" pitchFamily="2" charset="-78"/>
              </a:rPr>
              <a:t>دويمه پېړۍ په ختمېدو وه (۸۱۶-۷۱۹) چي په عراق کې يوه نوې اصطلاح (صوفي) دود شوه او تر دې وروسته نو مسلمانانو صوفيانو ته هم دا نامه ځانګړې شوه. صوفي له (صوفه) اخيستل شوی او (صوف) يې هغې تت رنګې وړينې جامې ته وايه، چي مسيحي راهبانو به اغوستې</a:t>
            </a:r>
            <a:r>
              <a:rPr lang="ps-AF" sz="2200" b="1" dirty="0" smtClean="0">
                <a:cs typeface="Pashto Kror {Asiatype}" panose="00000400000000000000" pitchFamily="2" charset="-78"/>
              </a:rPr>
              <a:t>.</a:t>
            </a:r>
            <a:r>
              <a:rPr lang="en-US" sz="2200" b="1" dirty="0" smtClean="0">
                <a:cs typeface="Pashto Kror {Asiatype}" panose="00000400000000000000" pitchFamily="2" charset="-78"/>
              </a:rPr>
              <a:t>					</a:t>
            </a:r>
            <a:r>
              <a:rPr lang="ps-AF" sz="2200" b="1" dirty="0" smtClean="0">
                <a:cs typeface="Pashto Kror {Asiatype}" panose="00000400000000000000" pitchFamily="2" charset="-78"/>
              </a:rPr>
              <a:t> </a:t>
            </a:r>
            <a:r>
              <a:rPr lang="ps-AF" sz="2200" b="1" dirty="0">
                <a:cs typeface="Pashto Kror {Asiatype}" panose="00000400000000000000" pitchFamily="2" charset="-78"/>
              </a:rPr>
              <a:t>پروفېسر ارای </a:t>
            </a:r>
            <a:r>
              <a:rPr lang="ps-AF" sz="2200" b="1" dirty="0" smtClean="0">
                <a:cs typeface="Pashto Kror {Asiatype}" panose="00000400000000000000" pitchFamily="2" charset="-78"/>
              </a:rPr>
              <a:t>نکلسن</a:t>
            </a:r>
            <a:endParaRPr lang="en-US" sz="2200" b="1" dirty="0" smtClean="0">
              <a:cs typeface="Pashto Kror {Asiatype}" panose="00000400000000000000" pitchFamily="2" charset="-78"/>
            </a:endParaRPr>
          </a:p>
          <a:p>
            <a:pPr algn="r" rtl="1"/>
            <a:endParaRPr lang="en-GB" sz="2200" dirty="0">
              <a:cs typeface="Pashto Kror {Asiatype}" panose="00000400000000000000" pitchFamily="2" charset="-78"/>
            </a:endParaRPr>
          </a:p>
          <a:p>
            <a:pPr algn="r" rtl="1"/>
            <a:r>
              <a:rPr lang="ps-AF" sz="2200" b="1" dirty="0">
                <a:cs typeface="Pashto Kror {Asiatype}" panose="00000400000000000000" pitchFamily="2" charset="-78"/>
              </a:rPr>
              <a:t> صوفي له صوفه اخيستل شوی دی چي يوه قبيله وه، چي د جاهليت په زمانه کښې يې د کعبې خدمت کاوه:     </a:t>
            </a:r>
            <a:r>
              <a:rPr lang="ps-AF" sz="2200" b="1" dirty="0" smtClean="0">
                <a:cs typeface="Pashto Kror {Asiatype}" panose="00000400000000000000" pitchFamily="2" charset="-78"/>
              </a:rPr>
              <a:t>					      </a:t>
            </a:r>
            <a:r>
              <a:rPr lang="ps-AF" sz="2200" b="1" dirty="0">
                <a:cs typeface="Pashto Kror {Asiatype}" panose="00000400000000000000" pitchFamily="2" charset="-78"/>
              </a:rPr>
              <a:t>علامه ابن </a:t>
            </a:r>
            <a:r>
              <a:rPr lang="ps-AF" sz="2200" b="1" dirty="0" smtClean="0">
                <a:cs typeface="Pashto Kror {Asiatype}" panose="00000400000000000000" pitchFamily="2" charset="-78"/>
              </a:rPr>
              <a:t>جوزی</a:t>
            </a:r>
            <a:endParaRPr lang="en-US" sz="2200" b="1" dirty="0" smtClean="0">
              <a:cs typeface="Pashto Kror {Asiatype}" panose="00000400000000000000" pitchFamily="2" charset="-78"/>
            </a:endParaRPr>
          </a:p>
          <a:p>
            <a:pPr marL="0" indent="0" algn="r" rtl="1">
              <a:buNone/>
            </a:pPr>
            <a:endParaRPr lang="en-GB" sz="2200" dirty="0">
              <a:cs typeface="Pashto Kror {Asiatype}" panose="00000400000000000000" pitchFamily="2" charset="-78"/>
            </a:endParaRPr>
          </a:p>
          <a:p>
            <a:pPr algn="r" rtl="1"/>
            <a:r>
              <a:rPr lang="ps-AF" sz="2200" b="1" dirty="0">
                <a:cs typeface="Pashto Kror {Asiatype}" panose="00000400000000000000" pitchFamily="2" charset="-78"/>
              </a:rPr>
              <a:t>ځيني دا له اصحاب صفه سره او ځيني دا له صفا څخه مشتق (ماخذ) ګڼي.</a:t>
            </a:r>
            <a:endParaRPr lang="en-GB" sz="2200" dirty="0">
              <a:cs typeface="Pashto Kror {Asiatype}" panose="00000400000000000000" pitchFamily="2" charset="-78"/>
            </a:endParaRPr>
          </a:p>
          <a:p>
            <a:pPr algn="r" rtl="1"/>
            <a:endParaRPr lang="en-GB" dirty="0"/>
          </a:p>
        </p:txBody>
      </p:sp>
    </p:spTree>
    <p:extLst>
      <p:ext uri="{BB962C8B-B14F-4D97-AF65-F5344CB8AC3E}">
        <p14:creationId xmlns:p14="http://schemas.microsoft.com/office/powerpoint/2010/main" val="1126376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ps-AF" dirty="0" smtClean="0">
                <a:cs typeface="Pashto Kror {Asiatype}" panose="00000400000000000000" pitchFamily="2" charset="-78"/>
              </a:rPr>
              <a:t>د تصوف اصطلاحي مانا</a:t>
            </a:r>
            <a:endParaRPr lang="en-GB" dirty="0">
              <a:cs typeface="Pashto Kror {Asiatype}" panose="00000400000000000000" pitchFamily="2" charset="-78"/>
            </a:endParaRPr>
          </a:p>
        </p:txBody>
      </p:sp>
      <p:sp>
        <p:nvSpPr>
          <p:cNvPr id="3" name="Content Placeholder 2"/>
          <p:cNvSpPr>
            <a:spLocks noGrp="1"/>
          </p:cNvSpPr>
          <p:nvPr>
            <p:ph idx="1"/>
          </p:nvPr>
        </p:nvSpPr>
        <p:spPr/>
        <p:txBody>
          <a:bodyPr>
            <a:normAutofit/>
          </a:bodyPr>
          <a:lstStyle/>
          <a:p>
            <a:pPr algn="r" rtl="1"/>
            <a:r>
              <a:rPr lang="ps-AF" sz="2400" dirty="0" smtClean="0">
                <a:cs typeface="Pashto Kror {Asiatype}" panose="00000400000000000000" pitchFamily="2" charset="-78"/>
              </a:rPr>
              <a:t>تصوف د زړه له کومې ذکر کولو، په وجد</a:t>
            </a:r>
            <a:r>
              <a:rPr lang="en-US" sz="2400" dirty="0" smtClean="0">
                <a:latin typeface="Times New Roman" panose="02020603050405020304" pitchFamily="18" charset="0"/>
                <a:cs typeface="Times New Roman" panose="02020603050405020304" pitchFamily="18" charset="0"/>
              </a:rPr>
              <a:t>(ecstasy)</a:t>
            </a:r>
            <a:r>
              <a:rPr lang="ps-AF" sz="2400" dirty="0" smtClean="0">
                <a:cs typeface="Pashto Kror {Asiatype}" panose="00000400000000000000" pitchFamily="2" charset="-78"/>
              </a:rPr>
              <a:t> کې راتللو او خپل کړه وړه له سنتو سره همرنګه کولو ته وايي.</a:t>
            </a:r>
            <a:r>
              <a:rPr lang="en-US" sz="2400" dirty="0" smtClean="0">
                <a:cs typeface="Pashto Kror {Asiatype}" panose="00000400000000000000" pitchFamily="2" charset="-78"/>
              </a:rPr>
              <a:t>  </a:t>
            </a:r>
            <a:r>
              <a:rPr lang="ps-AF" sz="2400" dirty="0" smtClean="0">
                <a:cs typeface="Pashto Kror {Asiatype}" panose="00000400000000000000" pitchFamily="2" charset="-78"/>
              </a:rPr>
              <a:t>            حضرت جنيد </a:t>
            </a:r>
          </a:p>
          <a:p>
            <a:pPr marL="0" indent="0" algn="r" rtl="1">
              <a:buNone/>
            </a:pPr>
            <a:endParaRPr lang="ps-AF" sz="2400" dirty="0" smtClean="0">
              <a:cs typeface="Pashto Kror {Asiatype}" panose="00000400000000000000" pitchFamily="2" charset="-78"/>
            </a:endParaRPr>
          </a:p>
          <a:p>
            <a:pPr algn="r" rtl="1"/>
            <a:r>
              <a:rPr lang="ps-AF" sz="2400" dirty="0">
                <a:cs typeface="Pashto Kror {Asiatype}" panose="00000400000000000000" pitchFamily="2" charset="-78"/>
              </a:rPr>
              <a:t>تصوف د روحانيت اصطلاح ده. د يوه وګړي و روحاني تجربې ته تصوف وئيل کېږي، يعني تزکيه نفس.			 ډاکټر نصيب الله سيماب</a:t>
            </a:r>
          </a:p>
          <a:p>
            <a:pPr marL="0" indent="0" algn="r" rtl="1">
              <a:buNone/>
            </a:pPr>
            <a:endParaRPr lang="ps-AF" sz="2400" dirty="0" smtClean="0">
              <a:cs typeface="Pashto Kror {Asiatype}" panose="00000400000000000000" pitchFamily="2" charset="-78"/>
            </a:endParaRPr>
          </a:p>
          <a:p>
            <a:pPr algn="r" rtl="1"/>
            <a:r>
              <a:rPr lang="ps-AF" sz="2400" dirty="0" smtClean="0">
                <a:cs typeface="Pashto Kror {Asiatype}" panose="00000400000000000000" pitchFamily="2" charset="-78"/>
              </a:rPr>
              <a:t>تصوف حقايقو ته رسيده او له بشري چارو څخه لاس اخيستل دي. حضرت کرخي</a:t>
            </a:r>
          </a:p>
          <a:p>
            <a:pPr marL="0" indent="0" algn="r" rtl="1">
              <a:buNone/>
            </a:pPr>
            <a:endParaRPr lang="ps-AF" sz="2400" dirty="0" smtClean="0">
              <a:cs typeface="Pashto Kror {Asiatype}" panose="00000400000000000000" pitchFamily="2" charset="-78"/>
            </a:endParaRPr>
          </a:p>
          <a:p>
            <a:pPr algn="r" rtl="1"/>
            <a:r>
              <a:rPr lang="ps-AF" sz="2400" dirty="0" smtClean="0">
                <a:cs typeface="Pashto Kror {Asiatype}" panose="00000400000000000000" pitchFamily="2" charset="-78"/>
              </a:rPr>
              <a:t>تصوف د غوره خويونو تر لاسی او له ناوړه هغو تېښته ده.  ابو محمد جريري</a:t>
            </a:r>
            <a:endParaRPr lang="en-GB" sz="2400" dirty="0">
              <a:cs typeface="Pashto Kror {Asiatype}" panose="00000400000000000000" pitchFamily="2" charset="-78"/>
            </a:endParaRPr>
          </a:p>
        </p:txBody>
      </p:sp>
    </p:spTree>
    <p:extLst>
      <p:ext uri="{BB962C8B-B14F-4D97-AF65-F5344CB8AC3E}">
        <p14:creationId xmlns:p14="http://schemas.microsoft.com/office/powerpoint/2010/main" val="5228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23671" cy="1400530"/>
          </a:xfrm>
        </p:spPr>
        <p:txBody>
          <a:bodyPr/>
          <a:lstStyle/>
          <a:p>
            <a:pPr algn="ctr" rtl="1"/>
            <a:r>
              <a:rPr lang="ps-AF" dirty="0" smtClean="0">
                <a:cs typeface=".MS Ariana Zar {Megasoft}" panose="02010400000000000000" pitchFamily="2" charset="-78"/>
              </a:rPr>
              <a:t>د تصوف اصطلاحي مانا</a:t>
            </a:r>
            <a:endParaRPr lang="en-GB" dirty="0">
              <a:cs typeface=".MS Ariana Zar {Megasoft}" panose="02010400000000000000" pitchFamily="2" charset="-78"/>
            </a:endParaRPr>
          </a:p>
        </p:txBody>
      </p:sp>
      <p:sp>
        <p:nvSpPr>
          <p:cNvPr id="3" name="Content Placeholder 2"/>
          <p:cNvSpPr>
            <a:spLocks noGrp="1"/>
          </p:cNvSpPr>
          <p:nvPr>
            <p:ph idx="1"/>
          </p:nvPr>
        </p:nvSpPr>
        <p:spPr>
          <a:xfrm>
            <a:off x="346364" y="1634836"/>
            <a:ext cx="10820400" cy="4613563"/>
          </a:xfrm>
        </p:spPr>
        <p:txBody>
          <a:bodyPr>
            <a:normAutofit lnSpcReduction="10000"/>
          </a:bodyPr>
          <a:lstStyle/>
          <a:p>
            <a:pPr marL="0" indent="0" algn="r" rtl="1">
              <a:buNone/>
            </a:pPr>
            <a:r>
              <a:rPr lang="ar-SA" sz="2400" dirty="0" smtClean="0">
                <a:cs typeface=".MS Ariana Zar {Megasoft}" panose="02010400000000000000" pitchFamily="2" charset="-78"/>
              </a:rPr>
              <a:t>تصوف </a:t>
            </a:r>
            <a:r>
              <a:rPr lang="ar-SA" sz="2400" dirty="0">
                <a:cs typeface=".MS Ariana Zar {Megasoft}" panose="02010400000000000000" pitchFamily="2" charset="-78"/>
              </a:rPr>
              <a:t>په اصطلاح کښي عشق حقيقي ته وئيل کېږي. هغه عشق چي له خدائ سره وي.او دا عشق د هيڅ طمعې لالچ لپاره نۀ وي.مينه په دې خاطر نۀ چي هغه به د جنت انعام ورکړي،بلکې په  دې خاطر چي د الله رضا ترلاسه کړي. د دې دپاره د طريقت لاره خپلېږي چي دا رياضت   خپل اُصول لري. د هغه  اُصولو په رڼا کښي يو صوفي کولائ شي چي د خپل نفس تزکيه وکړي،د دنيا د شتمنۍ پر ځائ د الله پر عشق تکيه </a:t>
            </a:r>
            <a:r>
              <a:rPr lang="ar-SA" sz="2400" dirty="0" smtClean="0">
                <a:cs typeface=".MS Ariana Zar {Megasoft}" panose="02010400000000000000" pitchFamily="2" charset="-78"/>
              </a:rPr>
              <a:t>وکړي</a:t>
            </a:r>
            <a:r>
              <a:rPr lang="ps-AF" sz="2400" dirty="0" smtClean="0">
                <a:cs typeface="Pashto Kror {Asiatype}" panose="00000400000000000000" pitchFamily="2" charset="-78"/>
              </a:rPr>
              <a:t>.     		</a:t>
            </a:r>
            <a:endParaRPr lang="ps-AF" sz="2400" dirty="0" smtClean="0">
              <a:cs typeface="Pashto Kror {Asiatype}" panose="00000400000000000000" pitchFamily="2" charset="-78"/>
            </a:endParaRPr>
          </a:p>
          <a:p>
            <a:pPr marL="0" indent="0" algn="r" rtl="1">
              <a:buNone/>
            </a:pPr>
            <a:r>
              <a:rPr lang="ps-AF" sz="2400" dirty="0">
                <a:cs typeface="Pashto Kror {Asiatype}" panose="00000400000000000000" pitchFamily="2" charset="-78"/>
              </a:rPr>
              <a:t>	</a:t>
            </a:r>
            <a:r>
              <a:rPr lang="ps-AF" sz="2400" dirty="0" smtClean="0">
                <a:cs typeface="Pashto Kror {Asiatype}" panose="00000400000000000000" pitchFamily="2" charset="-78"/>
              </a:rPr>
              <a:t>									</a:t>
            </a:r>
            <a:r>
              <a:rPr lang="ps-AF" sz="2400" dirty="0" smtClean="0">
                <a:cs typeface="Pashto Kror {Asiatype}" panose="00000400000000000000" pitchFamily="2" charset="-78"/>
              </a:rPr>
              <a:t>		      </a:t>
            </a:r>
            <a:r>
              <a:rPr lang="ps-AF" sz="2400" dirty="0" smtClean="0">
                <a:cs typeface="Pashto Kror {Asiatype}" panose="00000400000000000000" pitchFamily="2" charset="-78"/>
              </a:rPr>
              <a:t>			 </a:t>
            </a:r>
            <a:r>
              <a:rPr lang="ps-AF" sz="2400" dirty="0" smtClean="0">
                <a:cs typeface=".MS Ariana Zar {Megasoft}" panose="02010400000000000000" pitchFamily="2" charset="-78"/>
              </a:rPr>
              <a:t>داکټر نصيب الله </a:t>
            </a:r>
            <a:r>
              <a:rPr lang="ps-AF" sz="2400" dirty="0" smtClean="0">
                <a:cs typeface=".MS Ariana Zar {Megasoft}" panose="02010400000000000000" pitchFamily="2" charset="-78"/>
              </a:rPr>
              <a:t>سيماب</a:t>
            </a:r>
            <a:endParaRPr lang="ps-AF" sz="2400" dirty="0">
              <a:cs typeface=".MS Ariana Zar {Megasoft}" panose="02010400000000000000" pitchFamily="2" charset="-78"/>
            </a:endParaRPr>
          </a:p>
          <a:p>
            <a:pPr marL="0" indent="0" algn="r" rtl="1">
              <a:buNone/>
            </a:pPr>
            <a:endParaRPr lang="en-US" sz="2400" dirty="0">
              <a:cs typeface="Pashto Kror {Asiatype}" panose="00000400000000000000" pitchFamily="2" charset="-78"/>
            </a:endParaRPr>
          </a:p>
          <a:p>
            <a:pPr algn="l">
              <a:buFont typeface="Wingdings" panose="05000000000000000000" pitchFamily="2" charset="2"/>
              <a:buChar char="v"/>
            </a:pPr>
            <a:r>
              <a:rPr lang="en-GB" sz="2600" b="1" dirty="0" smtClean="0">
                <a:latin typeface="Times New Roman" panose="02020603050405020304" pitchFamily="18" charset="0"/>
                <a:cs typeface="Times New Roman" panose="02020603050405020304" pitchFamily="18" charset="0"/>
              </a:rPr>
              <a:t>American Dictionary Defines – Mysticism</a:t>
            </a:r>
            <a:endParaRPr lang="ps-AF" sz="2600" b="1" dirty="0" smtClean="0">
              <a:latin typeface="Times New Roman" panose="02020603050405020304" pitchFamily="18" charset="0"/>
              <a:cs typeface="Times New Roman" panose="02020603050405020304" pitchFamily="18" charset="0"/>
            </a:endParaRPr>
          </a:p>
          <a:p>
            <a:pPr marL="0" indent="0" algn="l">
              <a:buNone/>
            </a:pPr>
            <a:endParaRPr lang="en-GB" sz="2600" b="1" dirty="0">
              <a:latin typeface="Times New Roman" panose="02020603050405020304" pitchFamily="18" charset="0"/>
              <a:cs typeface="Times New Roman" panose="02020603050405020304" pitchFamily="18" charset="0"/>
            </a:endParaRPr>
          </a:p>
          <a:p>
            <a:pPr marL="0" indent="0" algn="l">
              <a:buNone/>
            </a:pPr>
            <a:r>
              <a:rPr lang="en-GB" sz="2800" dirty="0">
                <a:latin typeface="Times New Roman" panose="02020603050405020304" pitchFamily="18" charset="0"/>
                <a:cs typeface="Times New Roman" panose="02020603050405020304" pitchFamily="18" charset="0"/>
              </a:rPr>
              <a:t>T</a:t>
            </a:r>
            <a:r>
              <a:rPr lang="en-GB" sz="2800" dirty="0" smtClean="0">
                <a:latin typeface="Times New Roman" panose="02020603050405020304" pitchFamily="18" charset="0"/>
                <a:cs typeface="Times New Roman" panose="02020603050405020304" pitchFamily="18" charset="0"/>
              </a:rPr>
              <a:t>he</a:t>
            </a:r>
            <a:r>
              <a:rPr lang="en-GB" sz="2800" dirty="0">
                <a:latin typeface="Times New Roman" panose="02020603050405020304" pitchFamily="18" charset="0"/>
                <a:cs typeface="Times New Roman" panose="02020603050405020304" pitchFamily="18" charset="0"/>
              </a:rPr>
              <a:t> belief that </a:t>
            </a:r>
            <a:r>
              <a:rPr lang="en-GB" sz="2800" dirty="0" smtClean="0">
                <a:latin typeface="Times New Roman" panose="02020603050405020304" pitchFamily="18" charset="0"/>
                <a:cs typeface="Times New Roman" panose="02020603050405020304" pitchFamily="18" charset="0"/>
              </a:rPr>
              <a:t>it is possible to directly obtain truth or achieve communication with God or other forces controlling the universe by prayer an</a:t>
            </a:r>
            <a:r>
              <a:rPr lang="en-US" sz="2800" dirty="0">
                <a:latin typeface="Times New Roman" panose="02020603050405020304" pitchFamily="18" charset="0"/>
                <a:cs typeface="Times New Roman" panose="02020603050405020304" pitchFamily="18" charset="0"/>
              </a:rPr>
              <a:t>d</a:t>
            </a:r>
            <a:r>
              <a:rPr lang="en-GB" sz="2800" dirty="0" smtClean="0">
                <a:latin typeface="Times New Roman" panose="02020603050405020304" pitchFamily="18" charset="0"/>
                <a:cs typeface="Times New Roman" panose="02020603050405020304" pitchFamily="18" charset="0"/>
              </a:rPr>
              <a:t> contemplation.</a:t>
            </a:r>
          </a:p>
          <a:p>
            <a:pPr marL="0" indent="0" algn="r" rtl="1">
              <a:buNone/>
            </a:pPr>
            <a:endParaRPr lang="en-US" sz="2400" dirty="0" smtClean="0">
              <a:cs typeface="Pashto Kror {Asiatype}" panose="00000400000000000000" pitchFamily="2" charset="-78"/>
            </a:endParaRPr>
          </a:p>
          <a:p>
            <a:pPr marL="0" indent="0" algn="r" rtl="1">
              <a:buNone/>
            </a:pPr>
            <a:endParaRPr lang="en-US" sz="2400" dirty="0">
              <a:cs typeface="Pashto Kror {Asiatype}" panose="00000400000000000000" pitchFamily="2" charset="-78"/>
            </a:endParaRPr>
          </a:p>
          <a:p>
            <a:pPr marL="0" indent="0" algn="r" rtl="1">
              <a:buNone/>
            </a:pPr>
            <a:endParaRPr lang="en-GB" sz="2400" dirty="0">
              <a:cs typeface="Pashto Kror {Asiatype}" panose="00000400000000000000" pitchFamily="2" charset="-78"/>
            </a:endParaRPr>
          </a:p>
        </p:txBody>
      </p:sp>
    </p:spTree>
    <p:extLst>
      <p:ext uri="{BB962C8B-B14F-4D97-AF65-F5344CB8AC3E}">
        <p14:creationId xmlns:p14="http://schemas.microsoft.com/office/powerpoint/2010/main" val="3578375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ps-AF" sz="3600" dirty="0" smtClean="0">
                <a:cs typeface="Pashto Kror {Asiatype}" panose="00000400000000000000" pitchFamily="2" charset="-78"/>
              </a:rPr>
              <a:t>د تصوف ارزښت:</a:t>
            </a:r>
            <a:r>
              <a:rPr lang="en-US" sz="3600" dirty="0" smtClean="0">
                <a:cs typeface="Pashto Kror {Asiatype}" panose="00000400000000000000" pitchFamily="2" charset="-78"/>
              </a:rPr>
              <a:t> </a:t>
            </a:r>
            <a:r>
              <a:rPr lang="en-US" sz="3600" dirty="0" smtClean="0">
                <a:latin typeface="Times New Roman" panose="02020603050405020304" pitchFamily="18" charset="0"/>
                <a:cs typeface="Times New Roman" panose="02020603050405020304" pitchFamily="18" charset="0"/>
              </a:rPr>
              <a:t>(Significance of Mysticism)</a:t>
            </a:r>
            <a:r>
              <a:rPr lang="ps-AF" sz="3600" dirty="0" smtClean="0">
                <a:latin typeface="Times New Roman" panose="02020603050405020304" pitchFamily="18" charset="0"/>
                <a:cs typeface="Times New Roman" panose="02020603050405020304" pitchFamily="18" charset="0"/>
              </a:rPr>
              <a:t> </a:t>
            </a: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marL="0" indent="0" algn="r" rtl="1">
              <a:buNone/>
            </a:pPr>
            <a:r>
              <a:rPr lang="ps-AF" sz="2400" dirty="0" smtClean="0">
                <a:cs typeface="Pashto Kror {Asiatype}" panose="00000400000000000000" pitchFamily="2" charset="-78"/>
              </a:rPr>
              <a:t>انساني ژوند دوې برخي لري: يوه پټه (باطني) اوبله ښکاره (ظاهري). د باطن او ظاهر دې وېش ته اسلام د طريقت او شريعت نومونه کاروي.</a:t>
            </a:r>
          </a:p>
          <a:p>
            <a:pPr algn="r" rtl="1">
              <a:buFont typeface="Wingdings" panose="05000000000000000000" pitchFamily="2" charset="2"/>
              <a:buChar char="v"/>
            </a:pPr>
            <a:r>
              <a:rPr lang="ps-AF" sz="2400" dirty="0" smtClean="0">
                <a:cs typeface="Pashto Kror {Asiatype}" panose="00000400000000000000" pitchFamily="2" charset="-78"/>
              </a:rPr>
              <a:t>شريعت:</a:t>
            </a:r>
          </a:p>
          <a:p>
            <a:pPr marL="0" indent="0" algn="r" rtl="1">
              <a:buNone/>
            </a:pPr>
            <a:r>
              <a:rPr lang="ps-AF" sz="2400" dirty="0" smtClean="0">
                <a:cs typeface="Pashto Kror {Asiatype}" panose="00000400000000000000" pitchFamily="2" charset="-78"/>
              </a:rPr>
              <a:t> شريعت د لمانځه، روزې، حج او نورو ارکانو مجموعه ده.</a:t>
            </a:r>
          </a:p>
          <a:p>
            <a:pPr algn="r" rtl="1">
              <a:buFont typeface="Wingdings" panose="05000000000000000000" pitchFamily="2" charset="2"/>
              <a:buChar char="v"/>
            </a:pPr>
            <a:r>
              <a:rPr lang="ps-AF" sz="2400" dirty="0" smtClean="0">
                <a:cs typeface="Pashto Kror {Asiatype}" panose="00000400000000000000" pitchFamily="2" charset="-78"/>
              </a:rPr>
              <a:t>طريقت </a:t>
            </a:r>
            <a:endParaRPr lang="ps-AF" sz="2400" dirty="0">
              <a:cs typeface="Pashto Kror {Asiatype}" panose="00000400000000000000" pitchFamily="2" charset="-78"/>
            </a:endParaRPr>
          </a:p>
          <a:p>
            <a:pPr marL="0" indent="0" algn="r" rtl="1">
              <a:buNone/>
            </a:pPr>
            <a:r>
              <a:rPr lang="ps-AF" sz="2400" dirty="0" smtClean="0">
                <a:cs typeface="Pashto Kror {Asiatype}" panose="00000400000000000000" pitchFamily="2" charset="-78"/>
              </a:rPr>
              <a:t> طريقت باطني سپېڅلتيا او د فکر او احساس له لاري د باطن پاکوالي ته وايي.</a:t>
            </a:r>
          </a:p>
          <a:p>
            <a:pPr marL="0" indent="0" algn="r" rtl="1">
              <a:buNone/>
            </a:pPr>
            <a:endParaRPr lang="ps-AF" sz="2400" dirty="0" smtClean="0">
              <a:cs typeface="Pashto Kror {Asiatype}" panose="00000400000000000000" pitchFamily="2" charset="-78"/>
            </a:endParaRPr>
          </a:p>
          <a:p>
            <a:pPr algn="r" rtl="1">
              <a:buFont typeface="Wingdings" panose="05000000000000000000" pitchFamily="2" charset="2"/>
              <a:buChar char="v"/>
            </a:pPr>
            <a:r>
              <a:rPr lang="ps-AF" sz="2400" dirty="0" smtClean="0">
                <a:cs typeface="Pashto Kror {Asiatype}" panose="00000400000000000000" pitchFamily="2" charset="-78"/>
              </a:rPr>
              <a:t>تصوف که څه هم دواړه رانغاړي، خو تر شريعته و طريقت ته ډېر ارزښت ورکوي او پر باطني پاکۍ ټينګار کوي</a:t>
            </a:r>
            <a:r>
              <a:rPr lang="ps-AF" sz="2800" dirty="0" smtClean="0">
                <a:cs typeface="Pashto Kror {Asiatype}" panose="00000400000000000000" pitchFamily="2" charset="-78"/>
              </a:rPr>
              <a:t>. </a:t>
            </a:r>
          </a:p>
          <a:p>
            <a:pPr marL="0" indent="0" algn="r" rtl="1">
              <a:buNone/>
            </a:pPr>
            <a:endParaRPr lang="en-GB" sz="2800" dirty="0">
              <a:cs typeface="Pashto Kror {Asiatype}" panose="00000400000000000000" pitchFamily="2" charset="-78"/>
            </a:endParaRPr>
          </a:p>
        </p:txBody>
      </p:sp>
    </p:spTree>
    <p:extLst>
      <p:ext uri="{BB962C8B-B14F-4D97-AF65-F5344CB8AC3E}">
        <p14:creationId xmlns:p14="http://schemas.microsoft.com/office/powerpoint/2010/main" val="942690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ps-AF" sz="4000" dirty="0">
                <a:cs typeface="Pashto Kror {Asiatype}" panose="00000400000000000000" pitchFamily="2" charset="-78"/>
              </a:rPr>
              <a:t>د تصوف ارزښت:</a:t>
            </a:r>
            <a:r>
              <a:rPr lang="en-US" sz="4000" dirty="0">
                <a:cs typeface="Pashto Kror {Asiatype}" panose="00000400000000000000" pitchFamily="2" charset="-78"/>
              </a:rPr>
              <a:t> </a:t>
            </a:r>
            <a:r>
              <a:rPr lang="en-US" sz="4000" dirty="0">
                <a:latin typeface="Times New Roman" panose="02020603050405020304" pitchFamily="18" charset="0"/>
                <a:cs typeface="Times New Roman" panose="02020603050405020304" pitchFamily="18" charset="0"/>
              </a:rPr>
              <a:t>(Significance of Mysticism)</a:t>
            </a:r>
            <a:r>
              <a:rPr lang="ps-AF" sz="4000" dirty="0">
                <a:latin typeface="Times New Roman" panose="02020603050405020304" pitchFamily="18" charset="0"/>
              </a:rPr>
              <a:t> </a:t>
            </a:r>
            <a:endParaRPr lang="en-GB" sz="4000" dirty="0"/>
          </a:p>
        </p:txBody>
      </p:sp>
      <p:sp>
        <p:nvSpPr>
          <p:cNvPr id="3" name="Content Placeholder 2"/>
          <p:cNvSpPr>
            <a:spLocks noGrp="1"/>
          </p:cNvSpPr>
          <p:nvPr>
            <p:ph idx="1"/>
          </p:nvPr>
        </p:nvSpPr>
        <p:spPr/>
        <p:txBody>
          <a:bodyPr/>
          <a:lstStyle/>
          <a:p>
            <a:pPr algn="r" rtl="1"/>
            <a:r>
              <a:rPr lang="ps-AF" dirty="0" smtClean="0">
                <a:cs typeface="Pashto Kror {Asiatype}" panose="00000400000000000000" pitchFamily="2" charset="-78"/>
              </a:rPr>
              <a:t>لنډه دا چي تصوف يوه نړيواله مفکوره </a:t>
            </a:r>
            <a:r>
              <a:rPr lang="ps-AF" dirty="0" smtClean="0">
                <a:latin typeface="Times New Roman" panose="02020603050405020304" pitchFamily="18" charset="0"/>
                <a:cs typeface="Pashto Kror {Asiatype}" panose="00000400000000000000" pitchFamily="2" charset="-78"/>
              </a:rPr>
              <a:t>(</a:t>
            </a:r>
            <a:r>
              <a:rPr lang="en-US" dirty="0" smtClean="0">
                <a:latin typeface="Times New Roman" panose="02020603050405020304" pitchFamily="18" charset="0"/>
                <a:cs typeface="Pashto Kror {Asiatype}" panose="00000400000000000000" pitchFamily="2" charset="-78"/>
              </a:rPr>
              <a:t>idea</a:t>
            </a:r>
            <a:r>
              <a:rPr lang="ps-AF" dirty="0" smtClean="0">
                <a:latin typeface="Times New Roman" panose="02020603050405020304" pitchFamily="18" charset="0"/>
                <a:cs typeface="Pashto Kror {Asiatype}" panose="00000400000000000000" pitchFamily="2" charset="-78"/>
              </a:rPr>
              <a:t>)</a:t>
            </a:r>
            <a:r>
              <a:rPr lang="ps-AF" dirty="0">
                <a:latin typeface="Times New Roman" panose="02020603050405020304" pitchFamily="18" charset="0"/>
                <a:cs typeface="Pashto Kror {Asiatype}" panose="00000400000000000000" pitchFamily="2" charset="-78"/>
              </a:rPr>
              <a:t> </a:t>
            </a:r>
            <a:r>
              <a:rPr lang="ps-AF" dirty="0" smtClean="0">
                <a:latin typeface="Times New Roman" panose="02020603050405020304" pitchFamily="18" charset="0"/>
                <a:cs typeface="Pashto Kror {Asiatype}" panose="00000400000000000000" pitchFamily="2" charset="-78"/>
              </a:rPr>
              <a:t>ده چي هيڅکله د مهال او چاپېريال په زولنو کې ښکېل شوې نه ده او هر ځای ته يې ځان رسولی دی. ځکه د تصوف سروکار له نړيوالې مينې او خواخوږي سره دی او له هر ډول تعصب څخه ځان ژوغوري</a:t>
            </a:r>
            <a:r>
              <a:rPr lang="ps-AF" dirty="0" smtClean="0">
                <a:latin typeface="Times New Roman" panose="02020603050405020304" pitchFamily="18" charset="0"/>
                <a:cs typeface="Pashto Kror {Asiatype}" panose="00000400000000000000" pitchFamily="2" charset="-78"/>
              </a:rPr>
              <a:t>.</a:t>
            </a:r>
            <a:endParaRPr lang="en-US" dirty="0" smtClean="0">
              <a:latin typeface="Times New Roman" panose="02020603050405020304" pitchFamily="18" charset="0"/>
              <a:cs typeface="Pashto Kror {Asiatype}" panose="00000400000000000000" pitchFamily="2" charset="-78"/>
            </a:endParaRPr>
          </a:p>
          <a:p>
            <a:pPr marL="0" indent="0" algn="r" rtl="1">
              <a:buNone/>
            </a:pPr>
            <a:endParaRPr lang="en-US" dirty="0">
              <a:latin typeface="Times New Roman" panose="02020603050405020304" pitchFamily="18" charset="0"/>
              <a:cs typeface="Pashto Kror {Asiatype}" panose="00000400000000000000" pitchFamily="2" charset="-78"/>
            </a:endParaRPr>
          </a:p>
        </p:txBody>
      </p:sp>
    </p:spTree>
    <p:extLst>
      <p:ext uri="{BB962C8B-B14F-4D97-AF65-F5344CB8AC3E}">
        <p14:creationId xmlns:p14="http://schemas.microsoft.com/office/powerpoint/2010/main" val="2714776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s-AF" dirty="0" smtClean="0">
                <a:cs typeface="Pashto Kror {Asiatype}" panose="00000400000000000000" pitchFamily="2" charset="-78"/>
              </a:rPr>
              <a:t>تصوف د نړۍ په نورو مذهبونو </a:t>
            </a:r>
            <a:r>
              <a:rPr lang="ps-AF" smtClean="0">
                <a:cs typeface="Pashto Kror {Asiatype}" panose="00000400000000000000" pitchFamily="2" charset="-78"/>
              </a:rPr>
              <a:t>او قامونو </a:t>
            </a:r>
            <a:r>
              <a:rPr lang="ps-AF" dirty="0" smtClean="0">
                <a:cs typeface="Pashto Kror {Asiatype}" panose="00000400000000000000" pitchFamily="2" charset="-78"/>
              </a:rPr>
              <a:t>کښې</a:t>
            </a:r>
            <a:endParaRPr lang="en-GB" dirty="0">
              <a:cs typeface="Pashto Kror {Asiatype}" panose="00000400000000000000" pitchFamily="2" charset="-78"/>
            </a:endParaRPr>
          </a:p>
        </p:txBody>
      </p:sp>
      <p:sp>
        <p:nvSpPr>
          <p:cNvPr id="3" name="Content Placeholder 2"/>
          <p:cNvSpPr>
            <a:spLocks noGrp="1"/>
          </p:cNvSpPr>
          <p:nvPr>
            <p:ph idx="1"/>
          </p:nvPr>
        </p:nvSpPr>
        <p:spPr/>
        <p:txBody>
          <a:bodyPr>
            <a:normAutofit/>
          </a:bodyPr>
          <a:lstStyle/>
          <a:p>
            <a:pPr algn="r" rtl="1"/>
            <a:r>
              <a:rPr lang="ps-AF" sz="2400" dirty="0" smtClean="0">
                <a:cs typeface="Pashto Kror {Asiatype}" panose="00000400000000000000" pitchFamily="2" charset="-78"/>
              </a:rPr>
              <a:t>د اسلام برڅېره، د نړۍ په نورو قامونو او مذهبونو کښې هم د تصوف ډلې وجود لري، چي د پام وړ پکښې يوناني تصوف، يهودي تصوف، عيسائي تصوف، جاپاني تصوف، چينائي تصوف، او هندي تصوف دي.</a:t>
            </a:r>
            <a:endParaRPr lang="en-GB" sz="2400" dirty="0">
              <a:cs typeface="Pashto Kror {Asiatype}" panose="00000400000000000000" pitchFamily="2" charset="-78"/>
            </a:endParaRPr>
          </a:p>
        </p:txBody>
      </p:sp>
    </p:spTree>
    <p:extLst>
      <p:ext uri="{BB962C8B-B14F-4D97-AF65-F5344CB8AC3E}">
        <p14:creationId xmlns:p14="http://schemas.microsoft.com/office/powerpoint/2010/main" val="6860693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124</TotalTime>
  <Words>473</Words>
  <Application>Microsoft Office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.MS Ariana Zar {Megasoft}</vt:lpstr>
      <vt:lpstr>Arial</vt:lpstr>
      <vt:lpstr>Century Gothic</vt:lpstr>
      <vt:lpstr>Pashto Kror {Asiatype}</vt:lpstr>
      <vt:lpstr>Times New Roman</vt:lpstr>
      <vt:lpstr>Wingdings</vt:lpstr>
      <vt:lpstr>Wingdings 3</vt:lpstr>
      <vt:lpstr>Ion</vt:lpstr>
      <vt:lpstr>  لومړی لېکچر (1st  Lecture)  </vt:lpstr>
      <vt:lpstr>د تصوف  کليمې اشتقاقي ريښه: (Etymology) </vt:lpstr>
      <vt:lpstr>د تصوف اصطلاحي مانا</vt:lpstr>
      <vt:lpstr>د تصوف اصطلاحي مانا</vt:lpstr>
      <vt:lpstr>د تصوف ارزښت: (Significance of Mysticism) </vt:lpstr>
      <vt:lpstr>د تصوف ارزښت: (Significance of Mysticism) </vt:lpstr>
      <vt:lpstr>تصوف د نړۍ په نورو مذهبونو او قامونو کښې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لومړی لېکچر(1st Lecture):   </dc:title>
  <dc:creator>Windows User</dc:creator>
  <cp:lastModifiedBy>Windows User</cp:lastModifiedBy>
  <cp:revision>37</cp:revision>
  <dcterms:created xsi:type="dcterms:W3CDTF">2020-06-07T16:59:33Z</dcterms:created>
  <dcterms:modified xsi:type="dcterms:W3CDTF">2020-06-09T19:54:44Z</dcterms:modified>
</cp:coreProperties>
</file>