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6" d="100"/>
          <a:sy n="76" d="100"/>
        </p:scale>
        <p:origin x="54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A3F19A-5E6F-4758-82A8-39B69C9E1C25}" type="datetimeFigureOut">
              <a:rPr lang="en-US" smtClean="0"/>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160274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A3F19A-5E6F-4758-82A8-39B69C9E1C25}" type="datetimeFigureOut">
              <a:rPr lang="en-US" smtClean="0"/>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101800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A3F19A-5E6F-4758-82A8-39B69C9E1C25}" type="datetimeFigureOut">
              <a:rPr lang="en-US" smtClean="0"/>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392519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A3F19A-5E6F-4758-82A8-39B69C9E1C25}" type="datetimeFigureOut">
              <a:rPr lang="en-US" smtClean="0"/>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2984432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A3F19A-5E6F-4758-82A8-39B69C9E1C25}" type="datetimeFigureOut">
              <a:rPr lang="en-US" smtClean="0"/>
              <a:t>6/20/2020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875409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A3F19A-5E6F-4758-82A8-39B69C9E1C25}" type="datetimeFigureOut">
              <a:rPr lang="en-US" smtClean="0"/>
              <a:t>6/20/2020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2602872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A3F19A-5E6F-4758-82A8-39B69C9E1C25}" type="datetimeFigureOut">
              <a:rPr lang="en-US" smtClean="0"/>
              <a:t>6/20/2020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968560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A3F19A-5E6F-4758-82A8-39B69C9E1C25}" type="datetimeFigureOut">
              <a:rPr lang="en-US" smtClean="0"/>
              <a:t>6/20/2020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408562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3F19A-5E6F-4758-82A8-39B69C9E1C25}" type="datetimeFigureOut">
              <a:rPr lang="en-US" smtClean="0"/>
              <a:t>6/20/2020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1272452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A3F19A-5E6F-4758-82A8-39B69C9E1C25}" type="datetimeFigureOut">
              <a:rPr lang="en-US" smtClean="0"/>
              <a:t>6/20/2020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364715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A3F19A-5E6F-4758-82A8-39B69C9E1C25}" type="datetimeFigureOut">
              <a:rPr lang="en-US" smtClean="0"/>
              <a:t>6/20/2020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4A873-A08E-415A-8CDE-6FD42F8ACBC3}" type="slidenum">
              <a:rPr lang="en-US" smtClean="0"/>
              <a:t>‹#›</a:t>
            </a:fld>
            <a:endParaRPr lang="en-US"/>
          </a:p>
        </p:txBody>
      </p:sp>
    </p:spTree>
    <p:extLst>
      <p:ext uri="{BB962C8B-B14F-4D97-AF65-F5344CB8AC3E}">
        <p14:creationId xmlns:p14="http://schemas.microsoft.com/office/powerpoint/2010/main" val="379012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3F19A-5E6F-4758-82A8-39B69C9E1C25}" type="datetimeFigureOut">
              <a:rPr lang="en-US" smtClean="0"/>
              <a:t>6/20/2020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4A873-A08E-415A-8CDE-6FD42F8ACBC3}" type="slidenum">
              <a:rPr lang="en-US" smtClean="0"/>
              <a:t>‹#›</a:t>
            </a:fld>
            <a:endParaRPr lang="en-US"/>
          </a:p>
        </p:txBody>
      </p:sp>
    </p:spTree>
    <p:extLst>
      <p:ext uri="{BB962C8B-B14F-4D97-AF65-F5344CB8AC3E}">
        <p14:creationId xmlns:p14="http://schemas.microsoft.com/office/powerpoint/2010/main" val="1372274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9425" y="2573635"/>
            <a:ext cx="10333150" cy="1323439"/>
          </a:xfrm>
          <a:prstGeom prst="rect">
            <a:avLst/>
          </a:prstGeom>
          <a:noFill/>
        </p:spPr>
        <p:txBody>
          <a:bodyPr wrap="none" lIns="91440" tIns="45720" rIns="91440" bIns="45720">
            <a:spAutoFit/>
          </a:bodyPr>
          <a:lstStyle/>
          <a:p>
            <a:pPr algn="ctr"/>
            <a:r>
              <a:rPr lang="en-US" sz="80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MARITAL ADJUSTMENT</a:t>
            </a:r>
            <a:endParaRPr lang="en-US" sz="8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122715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8800" y="533681"/>
            <a:ext cx="11061700" cy="5990871"/>
          </a:xfrm>
          <a:prstGeom prst="rect">
            <a:avLst/>
          </a:prstGeom>
        </p:spPr>
        <p:txBody>
          <a:bodyPr wrap="square">
            <a:spAutoFit/>
          </a:bodyPr>
          <a:lstStyle/>
          <a:p>
            <a:pPr>
              <a:lnSpc>
                <a:spcPct val="107000"/>
              </a:lnSpc>
              <a:spcAft>
                <a:spcPts val="800"/>
              </a:spcAft>
            </a:pPr>
            <a:r>
              <a:rPr lang="en-US" sz="4000" dirty="0" smtClean="0">
                <a:effectLst/>
                <a:latin typeface="Calibri" panose="020F0502020204030204" pitchFamily="34" charset="0"/>
                <a:ea typeface="Calibri" panose="020F0502020204030204" pitchFamily="34" charset="0"/>
                <a:cs typeface="Arial" panose="020B0604020202020204" pitchFamily="34" charset="0"/>
              </a:rPr>
              <a:t>Over the course of life, people learn to establish different relationships, with different values, expectations and commitments. One of those relationships is the marital relationship. For A good marital relationship marital adjustment is essential. Sinha &amp; </a:t>
            </a:r>
            <a:r>
              <a:rPr lang="en-US" sz="4000" dirty="0" err="1" smtClean="0">
                <a:effectLst/>
                <a:latin typeface="Calibri" panose="020F0502020204030204" pitchFamily="34" charset="0"/>
                <a:ea typeface="Calibri" panose="020F0502020204030204" pitchFamily="34" charset="0"/>
                <a:cs typeface="Arial" panose="020B0604020202020204" pitchFamily="34" charset="0"/>
              </a:rPr>
              <a:t>Mukerjee</a:t>
            </a:r>
            <a:r>
              <a:rPr lang="en-US" sz="4000" dirty="0" smtClean="0">
                <a:effectLst/>
                <a:latin typeface="Calibri" panose="020F0502020204030204" pitchFamily="34" charset="0"/>
                <a:ea typeface="Calibri" panose="020F0502020204030204" pitchFamily="34" charset="0"/>
                <a:cs typeface="Arial" panose="020B0604020202020204" pitchFamily="34" charset="0"/>
              </a:rPr>
              <a:t> (1990) defines marital adjustment as “The state in which there is an overall feeling in husband and wife of happiness and satisfaction with their marriage and with each other”.</a:t>
            </a:r>
            <a:endParaRPr lang="en-US" sz="4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2999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0569"/>
            <a:ext cx="10871200" cy="5503751"/>
          </a:xfrm>
          <a:prstGeom prst="rect">
            <a:avLst/>
          </a:prstGeom>
        </p:spPr>
        <p:txBody>
          <a:bodyPr wrap="square">
            <a:spAutoFit/>
          </a:bodyPr>
          <a:lstStyle/>
          <a:p>
            <a:pPr>
              <a:lnSpc>
                <a:spcPct val="107000"/>
              </a:lnSpc>
              <a:spcAft>
                <a:spcPts val="800"/>
              </a:spcAft>
            </a:pPr>
            <a:r>
              <a:rPr lang="en-US" sz="3600" dirty="0" smtClean="0">
                <a:effectLst/>
                <a:latin typeface="Calibri" panose="020F0502020204030204" pitchFamily="34" charset="0"/>
                <a:ea typeface="Calibri" panose="020F0502020204030204" pitchFamily="34" charset="0"/>
                <a:cs typeface="Arial" panose="020B0604020202020204" pitchFamily="34" charset="0"/>
              </a:rPr>
              <a:t>Locke &amp; Wallace (1959) defines marital adjustment as: “accommodation of husband and wife to each other at a given time”</a:t>
            </a:r>
          </a:p>
          <a:p>
            <a:pPr>
              <a:lnSpc>
                <a:spcPct val="107000"/>
              </a:lnSpc>
              <a:spcAft>
                <a:spcPts val="800"/>
              </a:spcAft>
            </a:pPr>
            <a:r>
              <a:rPr lang="en-US" sz="3600" dirty="0" smtClean="0">
                <a:effectLst/>
                <a:latin typeface="Calibri" panose="020F0502020204030204" pitchFamily="34" charset="0"/>
                <a:ea typeface="Calibri" panose="020F0502020204030204" pitchFamily="34" charset="0"/>
                <a:cs typeface="Arial" panose="020B0604020202020204" pitchFamily="34" charset="0"/>
              </a:rPr>
              <a:t>According to </a:t>
            </a:r>
            <a:r>
              <a:rPr lang="en-US" sz="3600" dirty="0" err="1" smtClean="0">
                <a:effectLst/>
                <a:latin typeface="Calibri" panose="020F0502020204030204" pitchFamily="34" charset="0"/>
                <a:ea typeface="Calibri" panose="020F0502020204030204" pitchFamily="34" charset="0"/>
                <a:cs typeface="Arial" panose="020B0604020202020204" pitchFamily="34" charset="0"/>
              </a:rPr>
              <a:t>Spanier</a:t>
            </a:r>
            <a:r>
              <a:rPr lang="en-US" sz="3600" dirty="0" smtClean="0">
                <a:effectLst/>
                <a:latin typeface="Calibri" panose="020F0502020204030204" pitchFamily="34" charset="0"/>
                <a:ea typeface="Calibri" panose="020F0502020204030204" pitchFamily="34" charset="0"/>
                <a:cs typeface="Arial" panose="020B0604020202020204" pitchFamily="34" charset="0"/>
              </a:rPr>
              <a:t> and Cole (1976), marital adjustment is a process, the outcome of which is determined by the degree of: a) troublesome marital differences, b) interpersonal tensions and personal anxiety, c) marital satisfaction d) dyadic cohesion, e) consensus on matters of importance to marital functioning.</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90183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5300" y="387340"/>
            <a:ext cx="10985500" cy="4524315"/>
          </a:xfrm>
          <a:prstGeom prst="rect">
            <a:avLst/>
          </a:prstGeom>
        </p:spPr>
        <p:txBody>
          <a:bodyPr wrap="square">
            <a:spAutoFit/>
          </a:bodyPr>
          <a:lstStyle/>
          <a:p>
            <a:r>
              <a:rPr lang="en-US" sz="3200" dirty="0" smtClean="0">
                <a:solidFill>
                  <a:srgbClr val="000000"/>
                </a:solidFill>
                <a:effectLst/>
                <a:ea typeface="Calibri" panose="020F0502020204030204" pitchFamily="34" charset="0"/>
                <a:cs typeface="Arial" panose="020B0604020202020204" pitchFamily="34" charset="0"/>
              </a:rPr>
              <a:t>Family is the smallest building block of the society and good family relations is the guarantee of the future of the society. The foundation of the family is laid through the marriage of couples who pledges many promises to each other, such as commitment, faithfulness and fulfilling responsibilities. After marriage, individuals start to live together and raise their children that will be born in their family environment. The quality of the marriage is determined with concepts of adjustment, satisfaction and happiness, as well as evaluations of married couples</a:t>
            </a:r>
            <a:endParaRPr lang="en-US" sz="3200" dirty="0"/>
          </a:p>
        </p:txBody>
      </p:sp>
    </p:spTree>
    <p:extLst>
      <p:ext uri="{BB962C8B-B14F-4D97-AF65-F5344CB8AC3E}">
        <p14:creationId xmlns:p14="http://schemas.microsoft.com/office/powerpoint/2010/main" val="3224244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800" y="565140"/>
            <a:ext cx="10579100" cy="3970318"/>
          </a:xfrm>
          <a:prstGeom prst="rect">
            <a:avLst/>
          </a:prstGeom>
        </p:spPr>
        <p:txBody>
          <a:bodyPr wrap="square">
            <a:spAutoFit/>
          </a:bodyPr>
          <a:lstStyle/>
          <a:p>
            <a:r>
              <a:rPr lang="en-US" sz="2800" dirty="0" smtClean="0">
                <a:solidFill>
                  <a:srgbClr val="000000"/>
                </a:solidFill>
                <a:effectLst/>
                <a:ea typeface="Calibri" panose="020F0502020204030204" pitchFamily="34" charset="0"/>
                <a:cs typeface="Arial" panose="020B0604020202020204" pitchFamily="34" charset="0"/>
              </a:rPr>
              <a:t>Marital adjustment is the satisfaction and happiness couples have in their marriage. There are many factors affecting the marital adjustment of couples, such as ages of couples, duration of marriage, communication between them, fulfilling their desires and expectations, making common decisions, relations with the family and relatives, agreeing on leisure time activities and family budget. The interaction of children who are raised in a family environment with marital adjustment, consistency and stability is more qualified and they have healthier adolescence.</a:t>
            </a:r>
            <a:endParaRPr lang="en-US" sz="2800" dirty="0"/>
          </a:p>
        </p:txBody>
      </p:sp>
    </p:spTree>
    <p:extLst>
      <p:ext uri="{BB962C8B-B14F-4D97-AF65-F5344CB8AC3E}">
        <p14:creationId xmlns:p14="http://schemas.microsoft.com/office/powerpoint/2010/main" val="427177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16493"/>
            <a:ext cx="11125200" cy="4604466"/>
          </a:xfrm>
          <a:prstGeom prst="rect">
            <a:avLst/>
          </a:prstGeom>
        </p:spPr>
        <p:txBody>
          <a:bodyPr wrap="square">
            <a:spAutoFit/>
          </a:bodyPr>
          <a:lstStyle/>
          <a:p>
            <a:r>
              <a:rPr lang="en-US" sz="3200" dirty="0" smtClean="0">
                <a:solidFill>
                  <a:srgbClr val="000000"/>
                </a:solidFill>
                <a:effectLst/>
                <a:ea typeface="Times New Roman" panose="02020603050405020304" pitchFamily="18" charset="0"/>
              </a:rPr>
              <a:t>According to the social learning theory of Bandura, a child learns negative behavior examples through observation. Problems brought by marital maladjustment may cause couples to demonstrate negative behaviors which lead to the formation of problematic behaviors in children and make them take negative behaviors as their role model.</a:t>
            </a:r>
            <a:endParaRPr lang="en-US" sz="3200" dirty="0" smtClean="0">
              <a:effectLst/>
              <a:ea typeface="Times New Roman" panose="02020603050405020304" pitchFamily="18" charset="0"/>
            </a:endParaRPr>
          </a:p>
          <a:p>
            <a:pPr>
              <a:lnSpc>
                <a:spcPct val="107000"/>
              </a:lnSpc>
              <a:spcAft>
                <a:spcPts val="800"/>
              </a:spcAft>
            </a:pPr>
            <a:r>
              <a:rPr lang="en-US" sz="3200" dirty="0" smtClean="0">
                <a:effectLst/>
                <a:ea typeface="Calibri" panose="020F0502020204030204" pitchFamily="34" charset="0"/>
                <a:cs typeface="Arial" panose="020B0604020202020204" pitchFamily="34" charset="0"/>
              </a:rPr>
              <a:t>According to Alfred Adler (1978), marriage is part of the three tasks (i.e., work, friendship, and love) that the human community sets for every individual.</a:t>
            </a:r>
            <a:endParaRPr lang="en-US" sz="32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7856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8500" y="698871"/>
            <a:ext cx="11036300" cy="4847289"/>
          </a:xfrm>
          <a:prstGeom prst="rect">
            <a:avLst/>
          </a:prstGeom>
        </p:spPr>
        <p:txBody>
          <a:bodyPr wrap="square">
            <a:spAutoFit/>
          </a:bodyPr>
          <a:lstStyle/>
          <a:p>
            <a:pPr>
              <a:lnSpc>
                <a:spcPct val="107000"/>
              </a:lnSpc>
              <a:spcAft>
                <a:spcPts val="800"/>
              </a:spcAft>
            </a:pPr>
            <a:r>
              <a:rPr lang="en-US" sz="2400" b="1" dirty="0"/>
              <a:t>Factors involved in Marital Adjustment:</a:t>
            </a:r>
          </a:p>
          <a:p>
            <a:pPr>
              <a:lnSpc>
                <a:spcPct val="107000"/>
              </a:lnSpc>
              <a:spcAft>
                <a:spcPts val="800"/>
              </a:spcAft>
            </a:pPr>
            <a:r>
              <a:rPr lang="en-US" sz="2400" b="1" dirty="0" smtClean="0">
                <a:effectLst/>
                <a:latin typeface="Calibri" panose="020F0502020204030204" pitchFamily="34" charset="0"/>
                <a:ea typeface="Calibri" panose="020F0502020204030204" pitchFamily="34" charset="0"/>
                <a:cs typeface="Arial" panose="020B0604020202020204" pitchFamily="34" charset="0"/>
              </a:rPr>
              <a:t>There are a number of factors that define a healthy marital adjustment. Some of these factors are,</a:t>
            </a:r>
            <a:endParaRPr lang="en-US" sz="2400" b="1" dirty="0">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Aft>
                <a:spcPts val="800"/>
              </a:spcAft>
              <a:buAutoNum type="arabicPeriod"/>
            </a:pPr>
            <a:r>
              <a:rPr lang="en-US" sz="2400" b="1" dirty="0" smtClean="0">
                <a:effectLst/>
                <a:latin typeface="Calibri" panose="020F0502020204030204" pitchFamily="34" charset="0"/>
                <a:ea typeface="Calibri" panose="020F0502020204030204" pitchFamily="34" charset="0"/>
                <a:cs typeface="Arial" panose="020B0604020202020204" pitchFamily="34" charset="0"/>
              </a:rPr>
              <a:t>Wife employment and Marital Adjustment</a:t>
            </a:r>
          </a:p>
          <a:p>
            <a:pPr marL="342900" indent="-342900">
              <a:lnSpc>
                <a:spcPct val="107000"/>
              </a:lnSpc>
              <a:spcAft>
                <a:spcPts val="800"/>
              </a:spcAft>
              <a:buFontTx/>
              <a:buAutoNum type="arabicPeriod"/>
            </a:pPr>
            <a:r>
              <a:rPr lang="en-US" sz="2400" b="1" dirty="0"/>
              <a:t>Trust and marital adjustment:</a:t>
            </a:r>
          </a:p>
          <a:p>
            <a:pPr marL="342900" indent="-342900">
              <a:lnSpc>
                <a:spcPct val="107000"/>
              </a:lnSpc>
              <a:spcAft>
                <a:spcPts val="800"/>
              </a:spcAft>
              <a:buFontTx/>
              <a:buAutoNum type="arabicPeriod"/>
            </a:pPr>
            <a:r>
              <a:rPr lang="en-US" sz="2400" b="1" dirty="0"/>
              <a:t>Quality of life and marital adjustment</a:t>
            </a:r>
          </a:p>
          <a:p>
            <a:pPr marL="342900" indent="-342900">
              <a:lnSpc>
                <a:spcPct val="107000"/>
              </a:lnSpc>
              <a:spcAft>
                <a:spcPts val="800"/>
              </a:spcAft>
              <a:buAutoNum type="arabicPeriod"/>
            </a:pPr>
            <a:r>
              <a:rPr lang="en-US" sz="2400" b="1" dirty="0" smtClean="0">
                <a:effectLst/>
                <a:latin typeface="Calibri" panose="020F0502020204030204" pitchFamily="34" charset="0"/>
                <a:ea typeface="Calibri" panose="020F0502020204030204" pitchFamily="34" charset="0"/>
                <a:cs typeface="Arial" panose="020B0604020202020204" pitchFamily="34" charset="0"/>
              </a:rPr>
              <a:t>Belongingness and Marital Adjustment:</a:t>
            </a:r>
          </a:p>
          <a:p>
            <a:pPr marL="342900" indent="-342900">
              <a:lnSpc>
                <a:spcPct val="107000"/>
              </a:lnSpc>
              <a:spcAft>
                <a:spcPts val="800"/>
              </a:spcAft>
              <a:buAutoNum type="arabicPeriod"/>
            </a:pPr>
            <a:r>
              <a:rPr lang="en-US" sz="2400" b="1" dirty="0" smtClean="0">
                <a:effectLst/>
                <a:latin typeface="Calibri" panose="020F0502020204030204" pitchFamily="34" charset="0"/>
                <a:ea typeface="Calibri" panose="020F0502020204030204" pitchFamily="34" charset="0"/>
                <a:cs typeface="Arial" panose="020B0604020202020204" pitchFamily="34" charset="0"/>
              </a:rPr>
              <a:t>Economics and Marital Adjustment</a:t>
            </a:r>
          </a:p>
          <a:p>
            <a:pPr marL="342900" indent="-342900">
              <a:lnSpc>
                <a:spcPct val="107000"/>
              </a:lnSpc>
              <a:spcAft>
                <a:spcPts val="800"/>
              </a:spcAft>
              <a:buAutoNum type="arabicPeriod"/>
            </a:pPr>
            <a:r>
              <a:rPr lang="en-US" sz="2400" b="1" dirty="0" smtClean="0">
                <a:effectLst/>
                <a:latin typeface="Calibri" panose="020F0502020204030204" pitchFamily="34" charset="0"/>
                <a:ea typeface="Calibri" panose="020F0502020204030204" pitchFamily="34" charset="0"/>
                <a:cs typeface="Arial" panose="020B0604020202020204" pitchFamily="34" charset="0"/>
              </a:rPr>
              <a:t>Personality and Marital Adjustment</a:t>
            </a:r>
          </a:p>
          <a:p>
            <a:pPr marL="342900" indent="-342900">
              <a:lnSpc>
                <a:spcPct val="107000"/>
              </a:lnSpc>
              <a:spcAft>
                <a:spcPts val="800"/>
              </a:spcAft>
              <a:buAutoNum type="arabicPeriod"/>
            </a:pPr>
            <a:r>
              <a:rPr lang="en-US" sz="2400" b="1" dirty="0" smtClean="0">
                <a:effectLst/>
                <a:latin typeface="Calibri" panose="020F0502020204030204" pitchFamily="34" charset="0"/>
                <a:ea typeface="Calibri" panose="020F0502020204030204" pitchFamily="34" charset="0"/>
                <a:cs typeface="Arial" panose="020B0604020202020204" pitchFamily="34" charset="0"/>
              </a:rPr>
              <a:t>Communication and Marital Adjustment:</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34477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393</Words>
  <Application>Microsoft Office PowerPoint</Application>
  <PresentationFormat>Widescreen</PresentationFormat>
  <Paragraphs>17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fff</dc:creator>
  <cp:lastModifiedBy>fff</cp:lastModifiedBy>
  <cp:revision>6</cp:revision>
  <dcterms:created xsi:type="dcterms:W3CDTF">2020-06-20T14:26:40Z</dcterms:created>
  <dcterms:modified xsi:type="dcterms:W3CDTF">2020-06-20T14:38:39Z</dcterms:modified>
</cp:coreProperties>
</file>