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700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87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435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698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0762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13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831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886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54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659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39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07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20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80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41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167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59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CBCFF0E-0BC9-4E03-A396-5D48164BDB5E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56879-207A-4A3D-BA19-A86F5D2FD6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5448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2144" y="180110"/>
            <a:ext cx="2092038" cy="1151232"/>
          </a:xfrm>
        </p:spPr>
        <p:txBody>
          <a:bodyPr>
            <a:normAutofit/>
          </a:bodyPr>
          <a:lstStyle/>
          <a:p>
            <a:pPr algn="ctr"/>
            <a:r>
              <a:rPr lang="ps-AF" sz="2400" dirty="0" smtClean="0">
                <a:cs typeface=".MS Ariana Zar {Megasoft}" panose="02010400000000000000" pitchFamily="2" charset="-78"/>
              </a:rPr>
              <a:t>لومړی لېکچر</a:t>
            </a:r>
            <a:r>
              <a:rPr lang="ps-AF" sz="2400" dirty="0" smtClean="0">
                <a:cs typeface="Pashto Kror {Asiatype}" panose="00000400000000000000" pitchFamily="2" charset="-78"/>
              </a:rPr>
              <a:t/>
            </a:r>
            <a:br>
              <a:rPr lang="ps-AF" sz="2400" dirty="0" smtClean="0">
                <a:cs typeface="Pashto Kror {Asiatype}" panose="00000400000000000000" pitchFamily="2" charset="-78"/>
              </a:rPr>
            </a:br>
            <a:r>
              <a:rPr lang="en-US" sz="2400" dirty="0" smtClean="0">
                <a:cs typeface="Pashto Kror {Asiatype}" panose="00000400000000000000" pitchFamily="2" charset="-78"/>
              </a:rPr>
              <a:t>(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Lecture)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091" y="2052918"/>
            <a:ext cx="11513127" cy="4195481"/>
          </a:xfrm>
        </p:spPr>
        <p:txBody>
          <a:bodyPr>
            <a:normAutofit lnSpcReduction="1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cs typeface=".MS Ariana Zar {Megasoft}" panose="02010400000000000000" pitchFamily="2" charset="-78"/>
              </a:rPr>
              <a:t>ژبه څه ده او څه وظيفه لري؟ دا داسي پوښتني دي چي په دې لېکچر کښې به يې د ځوابولو هڅه وکړو.</a:t>
            </a:r>
          </a:p>
          <a:p>
            <a:pPr marL="0" indent="0" algn="r" rtl="1">
              <a:buNone/>
            </a:pPr>
            <a:r>
              <a:rPr lang="en-US" sz="4000" dirty="0" smtClean="0">
                <a:cs typeface=".MS Ariana Zar {Megasoft}" panose="02010400000000000000" pitchFamily="2" charset="-78"/>
              </a:rPr>
              <a:t>	</a:t>
            </a:r>
            <a:r>
              <a:rPr lang="ps-AF" sz="4000" dirty="0" smtClean="0">
                <a:cs typeface=".MS Ariana Zar {Megasoft}" panose="02010400000000000000" pitchFamily="2" charset="-78"/>
              </a:rPr>
              <a:t>تعريف</a:t>
            </a:r>
            <a:endParaRPr lang="en-GB" sz="40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4000" dirty="0" smtClean="0">
                <a:cs typeface=".MS Ariana Zar {Megasoft}" panose="02010400000000000000" pitchFamily="2" charset="-78"/>
              </a:rPr>
              <a:t>ژبه </a:t>
            </a:r>
            <a:r>
              <a:rPr lang="ps-AF" sz="4000" dirty="0">
                <a:cs typeface=".MS Ariana Zar {Megasoft}" panose="02010400000000000000" pitchFamily="2" charset="-78"/>
              </a:rPr>
              <a:t>هغه اوازونه دي چه انسانان يې د خپلو افکارو او خيالاتو د څرګندولو په غرض تريو خاص نظم او سيسټم لاندي د صوتي غړو </a:t>
            </a:r>
            <a:r>
              <a:rPr lang="en-GB" sz="4000" dirty="0">
                <a:cs typeface=".MS Ariana Zar {Megasoft}" panose="02010400000000000000" pitchFamily="2" charset="-78"/>
              </a:rPr>
              <a:t>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(articulators)</a:t>
            </a:r>
            <a:r>
              <a:rPr lang="ps-AF" sz="4000" dirty="0">
                <a:cs typeface=".MS Ariana Zar {Megasoft}" panose="02010400000000000000" pitchFamily="2" charset="-78"/>
              </a:rPr>
              <a:t>په واسطه له خولې څخه راباسي او په دې توګه په خپلو منځونو کي يو له بله سره رابطه پيدا </a:t>
            </a:r>
            <a:r>
              <a:rPr lang="ps-AF" sz="4000" dirty="0" smtClean="0">
                <a:cs typeface=".MS Ariana Zar {Megasoft}" panose="02010400000000000000" pitchFamily="2" charset="-78"/>
              </a:rPr>
              <a:t>کوي.</a:t>
            </a:r>
            <a:endParaRPr lang="en-GB" sz="4000" dirty="0">
              <a:cs typeface=".MS Ariana Zar {Megasoft}" panose="020104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5964" y="623455"/>
            <a:ext cx="8936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1"/>
            <a:r>
              <a:rPr lang="ps-AF" sz="4000" dirty="0">
                <a:cs typeface=".MS Ariana Zar {Megasoft}" panose="02010400000000000000" pitchFamily="2" charset="-78"/>
              </a:rPr>
              <a:t>د ژبې </a:t>
            </a:r>
            <a:r>
              <a:rPr lang="ps-AF" sz="4000" dirty="0" smtClean="0">
                <a:cs typeface=".MS Ariana Zar {Megasoft}" panose="02010400000000000000" pitchFamily="2" charset="-78"/>
              </a:rPr>
              <a:t>تعريف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(Language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Definition)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864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Merriam-Webster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Com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language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rtl="1">
              <a:buNone/>
            </a:pP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Language is a system of words or signs that people use to express thoughts and feelings to each other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rtl="1">
              <a:buNone/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1">
              <a:buNone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The words, their pronunciation, and the methods of combining them used and understood by a 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</a:p>
          <a:p>
            <a:pPr marL="0" indent="0" rtl="1">
              <a:buNone/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1">
              <a:buNone/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–Language is a system of communication, a medium for thought, and a social interaction.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0301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ps-AF" dirty="0">
                <a:cs typeface=".MS Ariana Zar {Megasoft}" panose="02010400000000000000" pitchFamily="2" charset="-78"/>
              </a:rPr>
              <a:t>په انسائيکلوپيډيا بريټانيکا کي د ژبې تعريف: </a:t>
            </a:r>
            <a:r>
              <a:rPr lang="en-GB" dirty="0">
                <a:cs typeface=".MS Ariana Zar {Megasoft}" panose="02010400000000000000" pitchFamily="2" charset="-78"/>
              </a:rPr>
              <a:t/>
            </a:r>
            <a:br>
              <a:rPr lang="en-GB" dirty="0">
                <a:cs typeface=".MS Ariana Zar {Megasoft}" panose="02010400000000000000" pitchFamily="2" charset="-78"/>
              </a:rPr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6" y="1371600"/>
            <a:ext cx="10557164" cy="4876799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endParaRPr lang="en-US" sz="3600" dirty="0" smtClean="0">
              <a:cs typeface="Pashto Kror {Asiatype}" panose="00000400000000000000" pitchFamily="2" charset="-78"/>
            </a:endParaRPr>
          </a:p>
          <a:p>
            <a:pPr marL="0" indent="0" algn="r">
              <a:buNone/>
            </a:pPr>
            <a:r>
              <a:rPr lang="ps-AF" sz="3600" dirty="0">
                <a:cs typeface=".MS Ariana Zar {Megasoft}" panose="02010400000000000000" pitchFamily="2" charset="-78"/>
              </a:rPr>
              <a:t>ژبه د ږغيږو سيمبولونو يو سيسټم دئ چي د هغه په واسطه انسانان د يوې ټولنيزي ډلي او د يوه کلتور د برخه والو په توګه پوهونه او را پوهونه سرته </a:t>
            </a:r>
            <a:r>
              <a:rPr lang="ps-AF" sz="3600" dirty="0" smtClean="0">
                <a:cs typeface=".MS Ariana Zar {Megasoft}" panose="02010400000000000000" pitchFamily="2" charset="-78"/>
              </a:rPr>
              <a:t>رسوي</a:t>
            </a:r>
            <a:endParaRPr lang="en-US" sz="3600" dirty="0" smtClean="0">
              <a:cs typeface=".MS Ariana Zar {Megasoft}" panose="02010400000000000000" pitchFamily="2" charset="-78"/>
            </a:endParaRPr>
          </a:p>
          <a:p>
            <a:pPr marL="0" indent="0" algn="r">
              <a:buNone/>
            </a:pPr>
            <a:endParaRPr lang="en-US" sz="3600" dirty="0">
              <a:cs typeface="Pashto Kror {Asiatype}" panose="00000400000000000000" pitchFamily="2" charset="-78"/>
            </a:endParaRPr>
          </a:p>
          <a:p>
            <a:pPr marL="0" indent="0">
              <a:buNone/>
            </a:pPr>
            <a:r>
              <a:rPr lang="en-US" sz="5400" b="1" dirty="0" smtClean="0">
                <a:latin typeface="AngsanaUPC" panose="02020603050405020304" pitchFamily="18" charset="-34"/>
                <a:cs typeface="AngsanaUPC" panose="02020603050405020304" pitchFamily="18" charset="-34"/>
              </a:rPr>
              <a:t>Language is the expression of ideas by means of speech-sounds combined into words.</a:t>
            </a:r>
            <a:endParaRPr lang="en-GB" sz="5400" b="1" dirty="0">
              <a:latin typeface="AngsanaUPC" panose="02020603050405020304" pitchFamily="18" charset="-34"/>
              <a:cs typeface="AngsanaUPC" panose="02020603050405020304" pitchFamily="18" charset="-34"/>
            </a:endParaRPr>
          </a:p>
          <a:p>
            <a:pPr marL="0" indent="0" algn="r">
              <a:buNone/>
            </a:pPr>
            <a:endParaRPr lang="ps-AF" sz="3600" dirty="0">
              <a:cs typeface="Pashto Kror {Asiatype}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ps-AF" sz="3600" dirty="0" smtClean="0">
                <a:cs typeface="Pashto Kror {Asiatype}" panose="00000400000000000000" pitchFamily="2" charset="-78"/>
              </a:rPr>
              <a:t>					</a:t>
            </a:r>
            <a:endParaRPr lang="en-GB" sz="3600" dirty="0">
              <a:cs typeface="Pashto Kror {Asiatype}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64805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s-AF" dirty="0" smtClean="0">
                <a:cs typeface=".MS Ariana Zar {Megasoft}" panose="02010400000000000000" pitchFamily="2" charset="-78"/>
              </a:rPr>
              <a:t>د ژبې تعريف</a:t>
            </a: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10146"/>
            <a:ext cx="10188143" cy="4946072"/>
          </a:xfrm>
        </p:spPr>
        <p:txBody>
          <a:bodyPr>
            <a:noAutofit/>
          </a:bodyPr>
          <a:lstStyle/>
          <a:p>
            <a:pPr marL="0" lvl="0" indent="0" algn="ctr" rtl="1">
              <a:buNone/>
            </a:pPr>
            <a:r>
              <a:rPr lang="ps-AF" sz="3600" dirty="0">
                <a:cs typeface=".MS Ariana Zar {Megasoft}" panose="02010400000000000000" pitchFamily="2" charset="-78"/>
              </a:rPr>
              <a:t>محمد رحيم الهام:</a:t>
            </a:r>
            <a:endParaRPr lang="en-GB" sz="36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>
                <a:cs typeface=".MS Ariana Zar {Megasoft}" panose="02010400000000000000" pitchFamily="2" charset="-78"/>
              </a:rPr>
              <a:t>ژبه د انساني ږغونو </a:t>
            </a:r>
            <a:r>
              <a:rPr lang="ps-AF" sz="3000" dirty="0" smtClean="0">
                <a:cs typeface=".MS Ariana Zar {Megasoft}" panose="02010400000000000000" pitchFamily="2" charset="-78"/>
              </a:rPr>
              <a:t>يو </a:t>
            </a:r>
            <a:r>
              <a:rPr lang="ps-AF" sz="3000" dirty="0">
                <a:cs typeface=".MS Ariana Zar {Megasoft}" panose="02010400000000000000" pitchFamily="2" charset="-78"/>
              </a:rPr>
              <a:t>سيسټم دی چي د يوې </a:t>
            </a:r>
            <a:r>
              <a:rPr lang="ps-AF" sz="3000" dirty="0" smtClean="0">
                <a:cs typeface=".MS Ariana Zar {Megasoft}" panose="02010400000000000000" pitchFamily="2" charset="-78"/>
              </a:rPr>
              <a:t>ژبني ټولنې </a:t>
            </a:r>
            <a:r>
              <a:rPr lang="ps-AF" sz="3000" dirty="0">
                <a:cs typeface=".MS Ariana Zar {Megasoft}" panose="02010400000000000000" pitchFamily="2" charset="-78"/>
              </a:rPr>
              <a:t>غړی يې د مفاهمی له پاره په کاروي</a:t>
            </a:r>
            <a:r>
              <a:rPr lang="ps-AF" sz="3000" dirty="0" smtClean="0">
                <a:cs typeface=".MS Ariana Zar {Megasoft}" panose="02010400000000000000" pitchFamily="2" charset="-78"/>
              </a:rPr>
              <a:t>.</a:t>
            </a:r>
          </a:p>
          <a:p>
            <a:pPr marL="0" indent="0" algn="r">
              <a:buNone/>
            </a:pPr>
            <a:endParaRPr lang="ps-AF" sz="3000" dirty="0">
              <a:cs typeface=".MS Ariana Zar {Megasoft}" panose="02010400000000000000" pitchFamily="2" charset="-78"/>
            </a:endParaRPr>
          </a:p>
          <a:p>
            <a:pPr marL="0" lvl="0" indent="0" algn="ctr" rtl="1">
              <a:buNone/>
            </a:pPr>
            <a:r>
              <a:rPr lang="ps-AF" sz="3600" dirty="0">
                <a:cs typeface=".MS Ariana Zar {Megasoft}" panose="02010400000000000000" pitchFamily="2" charset="-78"/>
              </a:rPr>
              <a:t>ډاکټرعبدالرازق </a:t>
            </a:r>
            <a:r>
              <a:rPr lang="ps-AF" sz="3600" dirty="0" smtClean="0">
                <a:cs typeface=".MS Ariana Zar {Megasoft}" panose="02010400000000000000" pitchFamily="2" charset="-78"/>
              </a:rPr>
              <a:t>پالوال </a:t>
            </a:r>
            <a:r>
              <a:rPr lang="ps-AF" sz="3600" dirty="0">
                <a:cs typeface=".MS Ariana Zar {Megasoft}" panose="02010400000000000000" pitchFamily="2" charset="-78"/>
              </a:rPr>
              <a:t>دژبي </a:t>
            </a:r>
            <a:r>
              <a:rPr lang="ps-AF" sz="3600" dirty="0" smtClean="0">
                <a:cs typeface=".MS Ariana Zar {Megasoft}" panose="02010400000000000000" pitchFamily="2" charset="-78"/>
              </a:rPr>
              <a:t>تعريف داسي کوي:</a:t>
            </a:r>
          </a:p>
          <a:p>
            <a:pPr marL="0" lvl="0" indent="0" algn="r" rtl="1">
              <a:buNone/>
            </a:pPr>
            <a:endParaRPr lang="en-GB" sz="30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>
                <a:cs typeface=".MS Ariana Zar {Megasoft}" panose="02010400000000000000" pitchFamily="2" charset="-78"/>
              </a:rPr>
              <a:t> ژبه د پوهوني اوپوهېدني هغه صوتي سيمبوليک وسيله ده چي ودي او تکامل يې بشردانسانيت وتکاملي پړاوته،اودليک ايجاد يې انسان د مدنيت وتکاملي پړاوته رسولئ دئ. </a:t>
            </a:r>
            <a:endParaRPr lang="en-GB" sz="3000" dirty="0">
              <a:cs typeface=".MS Ariana Zar {Megasoft}" panose="02010400000000000000" pitchFamily="2" charset="-78"/>
            </a:endParaRPr>
          </a:p>
          <a:p>
            <a:pPr marL="0" indent="0" algn="r">
              <a:buNone/>
            </a:pPr>
            <a:endParaRPr lang="en-GB" sz="3000" dirty="0">
              <a:cs typeface=".MS Ariana Zar {Megasoft}" panose="02010400000000000000" pitchFamily="2" charset="-78"/>
            </a:endParaRPr>
          </a:p>
          <a:p>
            <a:pPr marL="0" indent="0" algn="r">
              <a:buNone/>
            </a:pPr>
            <a:endParaRPr lang="en-GB" sz="30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2812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ليک څه دی</a:t>
            </a:r>
            <a:r>
              <a:rPr lang="ps-AF" dirty="0"/>
              <a:t>:</a:t>
            </a:r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(What is Writing)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27018"/>
            <a:ext cx="10520652" cy="4821381"/>
          </a:xfrm>
        </p:spPr>
        <p:txBody>
          <a:bodyPr>
            <a:normAutofit fontScale="92500" lnSpcReduction="10000"/>
          </a:bodyPr>
          <a:lstStyle/>
          <a:p>
            <a:pPr marL="0" lvl="0" indent="0" algn="ctr" rtl="1">
              <a:buNone/>
            </a:pPr>
            <a:r>
              <a:rPr lang="ps-AF" sz="3800" dirty="0" smtClean="0">
                <a:cs typeface="Pashto Kror {Asiatype}" panose="00000400000000000000" pitchFamily="2" charset="-78"/>
              </a:rPr>
              <a:t>ليک: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(Writing) </a:t>
            </a:r>
            <a:endParaRPr lang="en-US" sz="3800" dirty="0" smtClean="0">
              <a:cs typeface="Pashto Kror {Asiatype}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ps-AF" sz="2800" dirty="0" smtClean="0">
                <a:cs typeface="Pashto Kror {Asiatype}" panose="00000400000000000000" pitchFamily="2" charset="-78"/>
              </a:rPr>
              <a:t>ليک </a:t>
            </a:r>
            <a:r>
              <a:rPr lang="ps-AF" sz="2800" dirty="0">
                <a:cs typeface="Pashto Kror {Asiatype}" panose="00000400000000000000" pitchFamily="2" charset="-78"/>
              </a:rPr>
              <a:t>هغه سيمبولونه </a:t>
            </a:r>
            <a:r>
              <a:rPr lang="en-US" sz="2800" dirty="0" smtClean="0">
                <a:cs typeface="Pashto Kror {Asiatype}" panose="00000400000000000000" pitchFamily="2" charset="-78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(symbols)</a:t>
            </a:r>
            <a:r>
              <a:rPr lang="ps-AF" sz="2800" dirty="0" smtClean="0">
                <a:cs typeface="Pashto Kror {Asiatype}" panose="00000400000000000000" pitchFamily="2" charset="-78"/>
              </a:rPr>
              <a:t>او </a:t>
            </a:r>
            <a:r>
              <a:rPr lang="ps-AF" sz="2800" dirty="0">
                <a:cs typeface="Pashto Kror {Asiatype}" panose="00000400000000000000" pitchFamily="2" charset="-78"/>
              </a:rPr>
              <a:t>علامې </a:t>
            </a:r>
            <a:r>
              <a:rPr lang="en-US" sz="2800" dirty="0" smtClean="0">
                <a:cs typeface="Pashto Kror {Asiatype}" panose="00000400000000000000" pitchFamily="2" charset="-78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(signs)</a:t>
            </a:r>
            <a:r>
              <a:rPr lang="ps-AF" sz="2800" dirty="0" smtClean="0">
                <a:cs typeface="Pashto Kror {Asiatype}" panose="00000400000000000000" pitchFamily="2" charset="-78"/>
              </a:rPr>
              <a:t>دي </a:t>
            </a:r>
            <a:r>
              <a:rPr lang="ps-AF" sz="2800" dirty="0">
                <a:cs typeface="Pashto Kror {Asiatype}" panose="00000400000000000000" pitchFamily="2" charset="-78"/>
              </a:rPr>
              <a:t>چه د هغوي په واسطه انسانان يو له </a:t>
            </a:r>
            <a:r>
              <a:rPr lang="ps-AF" sz="2800" dirty="0" smtClean="0">
                <a:cs typeface="Pashto Kror {Asiatype}" panose="00000400000000000000" pitchFamily="2" charset="-78"/>
              </a:rPr>
              <a:t>بله سره </a:t>
            </a:r>
            <a:r>
              <a:rPr lang="ps-AF" sz="2800" dirty="0">
                <a:cs typeface="Pashto Kror {Asiatype}" panose="00000400000000000000" pitchFamily="2" charset="-78"/>
              </a:rPr>
              <a:t>خپل افکار او خيالات اظهاروي</a:t>
            </a:r>
            <a:r>
              <a:rPr lang="ps-AF" sz="2800" dirty="0" smtClean="0">
                <a:cs typeface="Pashto Kror {Asiatype}" panose="00000400000000000000" pitchFamily="2" charset="-78"/>
              </a:rPr>
              <a:t>.</a:t>
            </a:r>
          </a:p>
          <a:p>
            <a:pPr marL="0" lvl="0" indent="0" algn="r" rtl="1">
              <a:buNone/>
            </a:pPr>
            <a:endParaRPr lang="ps-AF" sz="2800" dirty="0" smtClean="0">
              <a:cs typeface="Pashto Kror {Asiatype}" panose="00000400000000000000" pitchFamily="2" charset="-78"/>
            </a:endParaRPr>
          </a:p>
          <a:p>
            <a:pPr marL="0" indent="0" algn="ctr" rtl="1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“Writing” is the process of using symbols(letters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alphabet, punctuation and spaces) to communicate thoughts and ideas in a readable form.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 rtl="1">
              <a:buNone/>
            </a:pPr>
            <a:endParaRPr lang="ps-AF" sz="2800" dirty="0" smtClean="0">
              <a:cs typeface="Pashto Kror {Asiatype}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ps-AF" sz="2800" dirty="0" smtClean="0">
                <a:cs typeface="Pashto Kror {Asiatype}" panose="00000400000000000000" pitchFamily="2" charset="-78"/>
              </a:rPr>
              <a:t> </a:t>
            </a:r>
            <a:r>
              <a:rPr lang="ps-AF" sz="2800" dirty="0">
                <a:cs typeface="Pashto Kror {Asiatype}" panose="00000400000000000000" pitchFamily="2" charset="-78"/>
              </a:rPr>
              <a:t>ليک په عمومي ډول پر دوو برخو باندي وېشل </a:t>
            </a:r>
            <a:r>
              <a:rPr lang="ps-AF" sz="2800" dirty="0" smtClean="0">
                <a:cs typeface="Pashto Kror {Asiatype}" panose="00000400000000000000" pitchFamily="2" charset="-78"/>
              </a:rPr>
              <a:t>کېږي.</a:t>
            </a:r>
            <a:endParaRPr lang="en-GB" sz="3200" dirty="0">
              <a:cs typeface="Pashto Kror {Asiatype}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ps-AF" sz="3200" dirty="0">
                <a:cs typeface=".MS Ariana Zar {Megasoft}" panose="02010400000000000000" pitchFamily="2" charset="-78"/>
              </a:rPr>
              <a:t>تصويري ليک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(Pictogram or picture-writing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: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 rtl="1">
              <a:buNone/>
            </a:pPr>
            <a:r>
              <a:rPr lang="ps-AF" sz="3200" dirty="0">
                <a:cs typeface=".MS Ariana Zar {Megasoft}" panose="02010400000000000000" pitchFamily="2" charset="-78"/>
              </a:rPr>
              <a:t>الفبايي </a:t>
            </a:r>
            <a:r>
              <a:rPr lang="ps-AF" sz="3200" dirty="0" smtClean="0">
                <a:cs typeface=".MS Ariana Zar {Megasoft}" panose="02010400000000000000" pitchFamily="2" charset="-78"/>
              </a:rPr>
              <a:t>ليک</a:t>
            </a:r>
            <a:r>
              <a:rPr lang="en-US" sz="3200" dirty="0" smtClean="0">
                <a:cs typeface=".MS Ariana Zar {Megasoft}" panose="02010400000000000000" pitchFamily="2" charset="-78"/>
              </a:rPr>
              <a:t>:</a:t>
            </a:r>
            <a:r>
              <a:rPr lang="ps-AF" sz="3200" dirty="0" smtClean="0">
                <a:cs typeface=".MS Ariana Zar {Megasoft}" panose="02010400000000000000" pitchFamily="2" charset="-78"/>
              </a:rPr>
              <a:t>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(Alphabetic writing</a:t>
            </a:r>
            <a:r>
              <a:rPr lang="en-GB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</a:t>
            </a:r>
          </a:p>
          <a:p>
            <a:pPr marL="0" lvl="0" indent="0" algn="r" rtl="1">
              <a:buNone/>
            </a:pPr>
            <a:endParaRPr lang="en-GB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200" dirty="0">
              <a:cs typeface="Pashto Kror {Asiatype}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85223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ژبه او ليک</a:t>
            </a:r>
            <a:r>
              <a:rPr lang="en-GB" dirty="0">
                <a:cs typeface=".MS Ariana Zar {Megasoft}" panose="02010400000000000000" pitchFamily="2" charset="-78"/>
              </a:rPr>
              <a:t/>
            </a:r>
            <a:br>
              <a:rPr lang="en-GB" dirty="0">
                <a:cs typeface=".MS Ariana Zar {Megasoft}" panose="02010400000000000000" pitchFamily="2" charset="-78"/>
              </a:rPr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8" y="1413164"/>
            <a:ext cx="11305309" cy="4835235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ژبپوهان په دې خبره په يوه خوله دي چي </a:t>
            </a:r>
            <a:r>
              <a:rPr lang="ps-AF" sz="2800" dirty="0" smtClean="0">
                <a:cs typeface=".MS Ariana Zar {Megasoft}" panose="02010400000000000000" pitchFamily="2" charset="-78"/>
              </a:rPr>
              <a:t>د وئيلو </a:t>
            </a:r>
            <a:r>
              <a:rPr lang="ps-AF" sz="2800" dirty="0">
                <a:cs typeface=".MS Ariana Zar {Megasoft}" panose="02010400000000000000" pitchFamily="2" charset="-78"/>
              </a:rPr>
              <a:t>ژبه </a:t>
            </a:r>
            <a:r>
              <a:rPr lang="en-US" sz="2800" dirty="0">
                <a:cs typeface=".MS Ariana Zar {Megasoft}" panose="02010400000000000000" pitchFamily="2" charset="-78"/>
              </a:rPr>
              <a:t>(Spoken Language)</a:t>
            </a:r>
            <a:r>
              <a:rPr lang="ps-AF" sz="2800" dirty="0">
                <a:cs typeface=".MS Ariana Zar {Megasoft}" panose="02010400000000000000" pitchFamily="2" charset="-78"/>
              </a:rPr>
              <a:t> د </a:t>
            </a:r>
            <a:r>
              <a:rPr lang="ps-AF" sz="2800" dirty="0" smtClean="0">
                <a:cs typeface=".MS Ariana Zar {Megasoft}" panose="02010400000000000000" pitchFamily="2" charset="-78"/>
              </a:rPr>
              <a:t>ليک څخه ډيره </a:t>
            </a:r>
            <a:r>
              <a:rPr lang="ps-AF" sz="2800" dirty="0">
                <a:cs typeface=".MS Ariana Zar {Megasoft}" panose="02010400000000000000" pitchFamily="2" charset="-78"/>
              </a:rPr>
              <a:t>پخوا مينځ ته راغلې </a:t>
            </a:r>
            <a:r>
              <a:rPr lang="ps-AF" sz="2800" dirty="0" smtClean="0">
                <a:cs typeface=".MS Ariana Zar {Megasoft}" panose="02010400000000000000" pitchFamily="2" charset="-78"/>
              </a:rPr>
              <a:t>ده.بيا  بشري پرمختګ سره، پخوانيو </a:t>
            </a:r>
            <a:r>
              <a:rPr lang="ps-AF" sz="2800" dirty="0">
                <a:cs typeface=".MS Ariana Zar {Megasoft}" panose="02010400000000000000" pitchFamily="2" charset="-78"/>
              </a:rPr>
              <a:t>انسانانو د ژبې د اوازونو دپاره علامات او نخښې</a:t>
            </a:r>
            <a:r>
              <a:rPr lang="en-US" sz="2800" dirty="0">
                <a:cs typeface=".MS Ariana Zar {Megasoft}" panose="02010400000000000000" pitchFamily="2" charset="-78"/>
              </a:rPr>
              <a:t>(Symbols &amp; Signs)</a:t>
            </a:r>
            <a:r>
              <a:rPr lang="ps-AF" sz="2800" dirty="0"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وټاکل.</a:t>
            </a: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دې علاماتو او سېمبولونو ته توري (حروف) او الفبا </a:t>
            </a:r>
            <a:r>
              <a:rPr lang="ps-AF" sz="2800" dirty="0" smtClean="0">
                <a:cs typeface=".MS Ariana Zar {Megasoft}" panose="02010400000000000000" pitchFamily="2" charset="-78"/>
              </a:rPr>
              <a:t>وائي</a:t>
            </a:r>
            <a:r>
              <a:rPr lang="ps-AF" sz="2800" dirty="0">
                <a:cs typeface=".MS Ariana Zar {Megasoft}" panose="02010400000000000000" pitchFamily="2" charset="-78"/>
              </a:rPr>
              <a:t>. او د دې په نتيجه کښې د هغو له ترکيب او ګډون څخه خط او ليک په وجود کښې </a:t>
            </a:r>
            <a:r>
              <a:rPr lang="ps-AF" sz="2800" dirty="0" smtClean="0">
                <a:cs typeface=".MS Ariana Zar {Megasoft}" panose="02010400000000000000" pitchFamily="2" charset="-78"/>
              </a:rPr>
              <a:t>راغلی.</a:t>
            </a:r>
          </a:p>
          <a:p>
            <a:pPr marL="0" indent="0" algn="r" rtl="1">
              <a:buNone/>
            </a:pP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صديق الله رشتين (پښتو ګرائمر) وائي: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2800" dirty="0">
                <a:cs typeface=".MS Ariana Zar {Megasoft}" panose="02010400000000000000" pitchFamily="2" charset="-78"/>
              </a:rPr>
              <a:t>د اوازونو دپاره علامات په دې موخه وټاکل شو چي اوازونه </a:t>
            </a:r>
            <a:r>
              <a:rPr lang="ps-AF" sz="2800" dirty="0" smtClean="0">
                <a:cs typeface=".MS Ariana Zar {Megasoft}" panose="02010400000000000000" pitchFamily="2" charset="-78"/>
              </a:rPr>
              <a:t>ورکېدونکي </a:t>
            </a:r>
            <a:r>
              <a:rPr lang="ps-AF" sz="2800" dirty="0">
                <a:cs typeface=".MS Ariana Zar {Megasoft}" panose="02010400000000000000" pitchFamily="2" charset="-78"/>
              </a:rPr>
              <a:t>او له مينځه تلونکي دي. او په دې ترتيب اوازونه د افکارو د نماينده او حروفو او اشکالو د اوازونو د نماينده بڼه نيولې ده.</a:t>
            </a:r>
            <a:endParaRPr lang="en-GB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0519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s-AF" dirty="0">
                <a:cs typeface=".MS Ariana Zar {Megasoft}" panose="02010400000000000000" pitchFamily="2" charset="-78"/>
              </a:rPr>
              <a:t>ليک دوه ډولونه </a:t>
            </a:r>
            <a:r>
              <a:rPr lang="ps-AF" dirty="0" smtClean="0">
                <a:cs typeface=".MS Ariana Zar {Megasoft}" panose="02010400000000000000" pitchFamily="2" charset="-78"/>
              </a:rPr>
              <a:t>لري</a:t>
            </a:r>
            <a:r>
              <a:rPr lang="en-GB" dirty="0">
                <a:cs typeface=".MS Ariana Zar {Megasoft}" panose="02010400000000000000" pitchFamily="2" charset="-78"/>
              </a:rPr>
              <a:t/>
            </a:r>
            <a:br>
              <a:rPr lang="en-GB" dirty="0">
                <a:cs typeface=".MS Ariana Zar {Megasoft}" panose="02010400000000000000" pitchFamily="2" charset="-78"/>
              </a:rPr>
            </a:br>
            <a:endParaRPr lang="en-GB" dirty="0">
              <a:cs typeface=".MS Ariana Zar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37856"/>
            <a:ext cx="10520652" cy="471054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ps-AF" sz="3200" dirty="0" smtClean="0"/>
              <a:t>۱ </a:t>
            </a:r>
            <a:r>
              <a:rPr lang="ps-AF" sz="3200" dirty="0"/>
              <a:t>– </a:t>
            </a:r>
            <a:r>
              <a:rPr lang="ps-AF" sz="3600" dirty="0">
                <a:cs typeface=".MS Ariana Zar {Megasoft}" panose="02010400000000000000" pitchFamily="2" charset="-78"/>
              </a:rPr>
              <a:t>تصويري ليک</a:t>
            </a:r>
            <a:r>
              <a:rPr lang="ps-AF" sz="3600" dirty="0" smtClean="0">
                <a:cs typeface=".MS Ariana Zar {Megasoft}" panose="02010400000000000000" pitchFamily="2" charset="-78"/>
              </a:rPr>
              <a:t>:</a:t>
            </a:r>
          </a:p>
          <a:p>
            <a:pPr marL="0" indent="0" algn="r" rtl="1">
              <a:buNone/>
            </a:pPr>
            <a:r>
              <a:rPr lang="ps-AF" sz="3200" dirty="0" smtClean="0"/>
              <a:t> 	</a:t>
            </a:r>
            <a:r>
              <a:rPr lang="ps-AF" sz="3600" dirty="0" smtClean="0"/>
              <a:t>په </a:t>
            </a:r>
            <a:r>
              <a:rPr lang="ps-AF" sz="3600" dirty="0"/>
              <a:t>تصويري ليک کښې انسانان خپل فکرونه او خيالات د تصويرونه په ذريعه څرګندوي، او د اوازونو </a:t>
            </a:r>
            <a:r>
              <a:rPr lang="ps-AF" sz="3600" dirty="0" smtClean="0"/>
              <a:t>سره هيڅ </a:t>
            </a:r>
            <a:r>
              <a:rPr lang="ps-AF" sz="3600" dirty="0"/>
              <a:t>رابطه نلري</a:t>
            </a:r>
            <a:r>
              <a:rPr lang="ps-AF" sz="3600" dirty="0" smtClean="0"/>
              <a:t>.</a:t>
            </a:r>
          </a:p>
          <a:p>
            <a:pPr marL="0" indent="0" algn="r" rtl="1">
              <a:buNone/>
            </a:pPr>
            <a:endParaRPr lang="en-GB" sz="3600" dirty="0"/>
          </a:p>
          <a:p>
            <a:pPr marL="0" indent="0" algn="r" rtl="1">
              <a:buNone/>
            </a:pPr>
            <a:r>
              <a:rPr lang="ps-AF" sz="3200" dirty="0"/>
              <a:t>۲ – </a:t>
            </a:r>
            <a:r>
              <a:rPr lang="ps-AF" sz="3600" dirty="0">
                <a:cs typeface=".MS Ariana Zar {Megasoft}" panose="02010400000000000000" pitchFamily="2" charset="-78"/>
              </a:rPr>
              <a:t>الفبائي ليک:</a:t>
            </a:r>
            <a:endParaRPr lang="en-GB" sz="3600" dirty="0"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r>
              <a:rPr lang="ps-AF" sz="3600" dirty="0" smtClean="0"/>
              <a:t>	په </a:t>
            </a:r>
            <a:r>
              <a:rPr lang="ps-AF" sz="3600" dirty="0"/>
              <a:t>الفبايي ليک کښې </a:t>
            </a:r>
            <a:r>
              <a:rPr lang="ps-AF" sz="3600" dirty="0" smtClean="0"/>
              <a:t>د </a:t>
            </a:r>
            <a:r>
              <a:rPr lang="ps-AF" sz="3600" dirty="0"/>
              <a:t>اوازونو له پاره </a:t>
            </a:r>
            <a:r>
              <a:rPr lang="ps-AF" sz="3600" dirty="0" smtClean="0"/>
              <a:t>علامات </a:t>
            </a:r>
            <a:r>
              <a:rPr lang="ps-AF" sz="3600" dirty="0"/>
              <a:t>راوړل کېږي. داسي چي د يوې ژبې ټول اوازونه وښيي د ژبې الفبا بلله کيږي.</a:t>
            </a:r>
            <a:endParaRPr lang="en-GB" sz="3600" dirty="0"/>
          </a:p>
          <a:p>
            <a:pPr algn="r" rtl="1">
              <a:buFont typeface="Wingdings" panose="05000000000000000000" pitchFamily="2" charset="2"/>
              <a:buChar char="v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42414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742325" cy="1400530"/>
          </a:xfrm>
        </p:spPr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زوړ ليک-مېخي ليک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(Cuneiform)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674" y="1537856"/>
            <a:ext cx="11443854" cy="4710544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جارج يول</a:t>
            </a:r>
            <a:r>
              <a:rPr lang="en-US" sz="2800" dirty="0" smtClean="0">
                <a:cs typeface=".MS Ariana Zar {Megasoft}" panose="02010400000000000000" pitchFamily="2" charset="-78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(George Yule-Study of Language )</a:t>
            </a:r>
            <a:r>
              <a:rPr lang="ps-AF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2800" dirty="0" smtClean="0">
                <a:cs typeface=".MS Ariana Zar {Megasoft}" panose="02010400000000000000" pitchFamily="2" charset="-78"/>
              </a:rPr>
              <a:t>د ليک تاريخ داسي په ګوته کوي: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د سمڅو / غارونو انځورګري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(Cave Drawings): </a:t>
            </a:r>
            <a:endParaRPr lang="ps-AF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 وشل زره کاله  (۲۰۰۰۰)پخوا انسانانو د سمڅو / غارونو انځورونه جوړول پيل کړل.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cs typeface=".MS Ariana Zar {Megasoft}" panose="02010400000000000000" pitchFamily="2" charset="-78"/>
              </a:rPr>
              <a:t>	</a:t>
            </a:r>
            <a:r>
              <a:rPr lang="ps-AF" sz="2800" dirty="0" smtClean="0">
                <a:cs typeface=".MS Ariana Zar {Megasoft}" panose="02010400000000000000" pitchFamily="2" charset="-78"/>
              </a:rPr>
              <a:t>							 او         يا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پر خټيزو تختيو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(Clay Tokens) </a:t>
            </a:r>
            <a:r>
              <a:rPr lang="ps-AF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انځورګري</a:t>
            </a:r>
            <a:r>
              <a:rPr lang="ps-AF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لس زره (۱۰۰۰۰) کاله پخوا پيل شوې ده.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خو دغه لاسي </a:t>
            </a:r>
            <a:r>
              <a:rPr lang="ps-AF" sz="28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شيان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ليک دپاره لرغوني مختلونی / پيش رو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(Ancient precursor of writing)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بلل شوي دي.</a:t>
            </a:r>
            <a:endParaRPr lang="en-US" sz="28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تر ټول زوړ ليک/ خط، چي موږ يې روښانه ثبوتونه لرو،  مېخي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(Cuneiform) </a:t>
            </a:r>
            <a:r>
              <a:rPr lang="ps-AF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ليک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دی. چي پنځه زره کاله پخوا پر خټيزو تخيو باندي کښل کېدی.</a:t>
            </a:r>
            <a:endParaRPr lang="en-US" sz="28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US" sz="28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90315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102</TotalTime>
  <Words>493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.MS Ariana Zar {Megasoft}</vt:lpstr>
      <vt:lpstr>AngsanaUPC</vt:lpstr>
      <vt:lpstr>Arial</vt:lpstr>
      <vt:lpstr>Century Gothic</vt:lpstr>
      <vt:lpstr>Pashto Kror {Asiatype}</vt:lpstr>
      <vt:lpstr>Times New Roman</vt:lpstr>
      <vt:lpstr>Wingdings</vt:lpstr>
      <vt:lpstr>Wingdings 3</vt:lpstr>
      <vt:lpstr>Ion</vt:lpstr>
      <vt:lpstr>لومړی لېکچر (1st Lecture)</vt:lpstr>
      <vt:lpstr>Merriam-Webster. Com defines language  </vt:lpstr>
      <vt:lpstr>په انسائيکلوپيډيا بريټانيکا کي د ژبې تعريف:  </vt:lpstr>
      <vt:lpstr>د ژبې تعريف</vt:lpstr>
      <vt:lpstr>ليک څه دی: (What is Writing) </vt:lpstr>
      <vt:lpstr>ژبه او ليک </vt:lpstr>
      <vt:lpstr>ليک دوه ډولونه لري </vt:lpstr>
      <vt:lpstr>زوړ ليک-مېخي ليک(Cuneiform)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لومړی ليکچر (1st Lecture)</dc:title>
  <dc:creator>Windows User</dc:creator>
  <cp:lastModifiedBy>Windows User</cp:lastModifiedBy>
  <cp:revision>73</cp:revision>
  <dcterms:created xsi:type="dcterms:W3CDTF">2020-06-08T07:52:44Z</dcterms:created>
  <dcterms:modified xsi:type="dcterms:W3CDTF">2020-06-11T08:02:44Z</dcterms:modified>
</cp:coreProperties>
</file>