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g8b3ccc6fe5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8b3ccc6fe5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Google Shape;57;g8b3ccc6fe5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8b3ccc6fe5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Telugu</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8b3ccc6fe5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8b3ccc6fe5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LEGAL DRAFTING</a:t>
            </a:r>
            <a:endParaRPr/>
          </a:p>
          <a:p>
            <a:pPr indent="0" lvl="0" marL="0" rtl="0" algn="ctr">
              <a:spcBef>
                <a:spcPts val="0"/>
              </a:spcBef>
              <a:spcAft>
                <a:spcPts val="0"/>
              </a:spcAft>
              <a:buNone/>
            </a:pPr>
            <a:r>
              <a:rPr lang="en"/>
              <a:t>LECTURE NO#3</a:t>
            </a:r>
            <a:endParaRPr/>
          </a:p>
        </p:txBody>
      </p:sp>
      <p:sp>
        <p:nvSpPr>
          <p:cNvPr id="55" name="Google Shape;55;p13"/>
          <p:cNvSpPr txBox="1"/>
          <p:nvPr>
            <p:ph idx="1" type="subTitle"/>
          </p:nvPr>
        </p:nvSpPr>
        <p:spPr>
          <a:xfrm>
            <a:off x="311700" y="2834125"/>
            <a:ext cx="8520600" cy="1643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Order VI</a:t>
            </a:r>
            <a:endParaRPr/>
          </a:p>
          <a:p>
            <a:pPr indent="0" lvl="0" marL="0" rtl="0" algn="ctr">
              <a:spcBef>
                <a:spcPts val="0"/>
              </a:spcBef>
              <a:spcAft>
                <a:spcPts val="0"/>
              </a:spcAft>
              <a:buNone/>
            </a:pPr>
            <a:r>
              <a:rPr lang="en"/>
              <a:t>Rule 2</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Google Shape;60;p14"/>
          <p:cNvSpPr txBox="1"/>
          <p:nvPr/>
        </p:nvSpPr>
        <p:spPr>
          <a:xfrm>
            <a:off x="346725" y="447775"/>
            <a:ext cx="8712600" cy="2439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200"/>
              <a:t> </a:t>
            </a:r>
            <a:r>
              <a:rPr b="1" lang="en" sz="2200" u="sng"/>
              <a:t>REVISION</a:t>
            </a:r>
            <a:endParaRPr b="1" sz="2200" u="sng"/>
          </a:p>
          <a:p>
            <a:pPr indent="0" lvl="0" marL="0" rtl="0" algn="ctr">
              <a:spcBef>
                <a:spcPts val="0"/>
              </a:spcBef>
              <a:spcAft>
                <a:spcPts val="0"/>
              </a:spcAft>
              <a:buNone/>
            </a:pPr>
            <a:r>
              <a:t/>
            </a:r>
            <a:endParaRPr b="1" sz="2200" u="sng"/>
          </a:p>
          <a:p>
            <a:pPr indent="-368300" lvl="0" marL="457200" rtl="0" algn="l">
              <a:spcBef>
                <a:spcPts val="0"/>
              </a:spcBef>
              <a:spcAft>
                <a:spcPts val="0"/>
              </a:spcAft>
              <a:buSzPts val="2200"/>
              <a:buChar char="●"/>
            </a:pPr>
            <a:r>
              <a:rPr lang="en" sz="2200"/>
              <a:t>In our previous lecture we learned about the fundamental rules of pleading</a:t>
            </a:r>
            <a:endParaRPr sz="2200"/>
          </a:p>
          <a:p>
            <a:pPr indent="0" lvl="0" marL="0" rtl="0" algn="l">
              <a:spcBef>
                <a:spcPts val="0"/>
              </a:spcBef>
              <a:spcAft>
                <a:spcPts val="0"/>
              </a:spcAft>
              <a:buNone/>
            </a:pPr>
            <a:r>
              <a:t/>
            </a:r>
            <a:endParaRPr sz="2200"/>
          </a:p>
          <a:p>
            <a:pPr indent="-368300" lvl="0" marL="457200" rtl="0" algn="l">
              <a:spcBef>
                <a:spcPts val="0"/>
              </a:spcBef>
              <a:spcAft>
                <a:spcPts val="0"/>
              </a:spcAft>
              <a:buSzPts val="2200"/>
              <a:buChar char="●"/>
            </a:pPr>
            <a:r>
              <a:rPr lang="en" sz="2200"/>
              <a:t>There are some rules of pleading </a:t>
            </a:r>
            <a:r>
              <a:rPr lang="en" sz="2200"/>
              <a:t>which</a:t>
            </a:r>
            <a:r>
              <a:rPr lang="en" sz="2200"/>
              <a:t> we have </a:t>
            </a:r>
            <a:r>
              <a:rPr lang="en" sz="2200"/>
              <a:t>discussed</a:t>
            </a:r>
            <a:endParaRPr sz="2200"/>
          </a:p>
          <a:p>
            <a:pPr indent="0" lvl="0" marL="0" rtl="0" algn="l">
              <a:spcBef>
                <a:spcPts val="0"/>
              </a:spcBef>
              <a:spcAft>
                <a:spcPts val="0"/>
              </a:spcAft>
              <a:buNone/>
            </a:pPr>
            <a:r>
              <a:t/>
            </a:r>
            <a:endParaRPr sz="2200"/>
          </a:p>
          <a:p>
            <a:pPr indent="0" lvl="0" marL="457200" rtl="0" algn="l">
              <a:spcBef>
                <a:spcPts val="0"/>
              </a:spcBef>
              <a:spcAft>
                <a:spcPts val="0"/>
              </a:spcAft>
              <a:buNone/>
            </a:pPr>
            <a:r>
              <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5"/>
          <p:cNvSpPr txBox="1"/>
          <p:nvPr/>
        </p:nvSpPr>
        <p:spPr>
          <a:xfrm>
            <a:off x="210700" y="148725"/>
            <a:ext cx="8589300" cy="4821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5"/>
          <p:cNvSpPr txBox="1"/>
          <p:nvPr/>
        </p:nvSpPr>
        <p:spPr>
          <a:xfrm>
            <a:off x="392475" y="148725"/>
            <a:ext cx="8642700" cy="462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300"/>
              <a:t>2. Pleading to state material facts and not the evidence.--Every pleading shall contain, and contain only, a statement in concise form of the material </a:t>
            </a:r>
            <a:r>
              <a:rPr lang="en" sz="2300"/>
              <a:t>facts on which the party pleading relies for his claim or defence, but not the evidence  but which they are to be proved and shall when necessary, be divided into paragraphs, number consecutively. Dates sums  and numbers shall be expressed in figure. </a:t>
            </a:r>
            <a:endParaRPr sz="23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