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8" r:id="rId3"/>
    <p:sldId id="259" r:id="rId4"/>
    <p:sldId id="260" r:id="rId5"/>
    <p:sldId id="261" r:id="rId6"/>
    <p:sldId id="262" r:id="rId7"/>
    <p:sldId id="264" r:id="rId8"/>
    <p:sldId id="263" r:id="rId9"/>
    <p:sldId id="266" r:id="rId10"/>
    <p:sldId id="265"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496743-670B-47F2-BC9D-D2A21CEE2C63}" type="datetimeFigureOut">
              <a:rPr lang="en-US" smtClean="0"/>
              <a:t>5/30/2020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C313EC-C214-4380-9923-0B26BDD9C30F}" type="slidenum">
              <a:rPr lang="en-US" smtClean="0"/>
              <a:t>‹#›</a:t>
            </a:fld>
            <a:endParaRPr lang="en-US"/>
          </a:p>
        </p:txBody>
      </p:sp>
    </p:spTree>
    <p:extLst>
      <p:ext uri="{BB962C8B-B14F-4D97-AF65-F5344CB8AC3E}">
        <p14:creationId xmlns:p14="http://schemas.microsoft.com/office/powerpoint/2010/main" val="241915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16B87B1-943D-4E6F-9915-2A95A47CAF51}" type="slidenum">
              <a:rPr lang="en-US"/>
              <a:pPr/>
              <a:t>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54961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Title 28"/>
          <p:cNvSpPr>
            <a:spLocks noGrp="1"/>
          </p:cNvSpPr>
          <p:nvPr>
            <p:ph type="ctrTitle"/>
          </p:nvPr>
        </p:nvSpPr>
        <p:spPr>
          <a:xfrm>
            <a:off x="508000" y="4853412"/>
            <a:ext cx="112776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A6AD79BB-669E-4084-BB9B-A8683BBDFDD3}" type="datetimeFigureOut">
              <a:rPr lang="en-US" smtClean="0"/>
              <a:t>5/30/2020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10972800" y="6473952"/>
            <a:ext cx="1011936" cy="246888"/>
          </a:xfrm>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940777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AD79BB-669E-4084-BB9B-A8683BBDFDD3}"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2863026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549277"/>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549277"/>
            <a:ext cx="83312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AD79BB-669E-4084-BB9B-A8683BBDFDD3}"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3251734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6AD79BB-669E-4084-BB9B-A8683BBDFDD3}" type="datetimeFigureOut">
              <a:rPr lang="en-US" smtClean="0"/>
              <a:t>5/30/2020</a:t>
            </a:fld>
            <a:endParaRPr lang="en-US"/>
          </a:p>
        </p:txBody>
      </p:sp>
      <p:sp>
        <p:nvSpPr>
          <p:cNvPr id="19" name="Footer Placeholder 18"/>
          <p:cNvSpPr>
            <a:spLocks noGrp="1"/>
          </p:cNvSpPr>
          <p:nvPr>
            <p:ph type="ftr" sz="quarter" idx="11"/>
          </p:nvPr>
        </p:nvSpPr>
        <p:spPr>
          <a:xfrm>
            <a:off x="4775200" y="76201"/>
            <a:ext cx="3860800" cy="288925"/>
          </a:xfrm>
        </p:spPr>
        <p:txBody>
          <a:bodyPr/>
          <a:lstStyle/>
          <a:p>
            <a:endParaRPr lang="en-US"/>
          </a:p>
        </p:txBody>
      </p:sp>
      <p:sp>
        <p:nvSpPr>
          <p:cNvPr id="16" name="Slide Number Placeholder 15"/>
          <p:cNvSpPr>
            <a:spLocks noGrp="1"/>
          </p:cNvSpPr>
          <p:nvPr>
            <p:ph type="sldNum" sz="quarter" idx="12"/>
          </p:nvPr>
        </p:nvSpPr>
        <p:spPr>
          <a:xfrm>
            <a:off x="10972800" y="6473952"/>
            <a:ext cx="1011936" cy="246888"/>
          </a:xfrm>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163880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Text Placeholder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19" name="Date Placeholder 18"/>
          <p:cNvSpPr>
            <a:spLocks noGrp="1"/>
          </p:cNvSpPr>
          <p:nvPr>
            <p:ph type="dt" sz="half" idx="10"/>
          </p:nvPr>
        </p:nvSpPr>
        <p:spPr/>
        <p:txBody>
          <a:bodyPr/>
          <a:lstStyle/>
          <a:p>
            <a:fld id="{A6AD79BB-669E-4084-BB9B-A8683BBDFDD3}" type="datetimeFigureOut">
              <a:rPr lang="en-US" smtClean="0"/>
              <a:t>5/30/2020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611F1F6E-66E5-4F23-9E94-5A4233F5F7D6}" type="slidenum">
              <a:rPr lang="en-US" smtClean="0"/>
              <a:t>‹#›</a:t>
            </a:fld>
            <a:endParaRPr lang="en-US"/>
          </a:p>
        </p:txBody>
      </p:sp>
      <p:sp>
        <p:nvSpPr>
          <p:cNvPr id="8" name="Title 7"/>
          <p:cNvSpPr>
            <a:spLocks noGrp="1"/>
          </p:cNvSpPr>
          <p:nvPr>
            <p:ph type="title"/>
          </p:nvPr>
        </p:nvSpPr>
        <p:spPr>
          <a:xfrm>
            <a:off x="240633" y="2947086"/>
            <a:ext cx="115824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46133132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6AD79BB-669E-4084-BB9B-A8683BBDFDD3}" type="datetimeFigureOut">
              <a:rPr lang="en-US" smtClean="0"/>
              <a:t>5/30/2020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2210212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406400" y="5410200"/>
            <a:ext cx="114808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25" name="Text Placeholder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4" name="Content Placeholder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A6AD79BB-669E-4084-BB9B-A8683BBDFDD3}" type="datetimeFigureOut">
              <a:rPr lang="en-US" smtClean="0"/>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972800" y="6477000"/>
            <a:ext cx="1016000" cy="246888"/>
          </a:xfrm>
        </p:spPr>
        <p:txBody>
          <a:bodyPr/>
          <a:lstStyle/>
          <a:p>
            <a:fld id="{611F1F6E-66E5-4F23-9E94-5A4233F5F7D6}" type="slidenum">
              <a:rPr lang="en-US" smtClean="0"/>
              <a:t>‹#›</a:t>
            </a:fld>
            <a:endParaRPr lang="en-US"/>
          </a:p>
        </p:txBody>
      </p:sp>
      <p:sp>
        <p:nvSpPr>
          <p:cNvPr id="11" name="Straight Connector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val="3289397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6AD79BB-669E-4084-BB9B-A8683BBDFDD3}" type="datetimeFigureOut">
              <a:rPr lang="en-US" smtClean="0"/>
              <a:t>5/30/2020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224458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6AD79BB-669E-4084-BB9B-A8683BBDFDD3}" type="datetimeFigureOut">
              <a:rPr lang="en-US" smtClean="0"/>
              <a:t>5/30/2020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200037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Title 11"/>
          <p:cNvSpPr>
            <a:spLocks noGrp="1"/>
          </p:cNvSpPr>
          <p:nvPr>
            <p:ph type="title"/>
          </p:nvPr>
        </p:nvSpPr>
        <p:spPr>
          <a:xfrm>
            <a:off x="609600" y="5486400"/>
            <a:ext cx="112776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14" name="Content Placeholder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6AD79BB-669E-4084-BB9B-A8683BBDFDD3}" type="datetimeFigureOut">
              <a:rPr lang="en-US" smtClean="0"/>
              <a:t>5/30/2020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1F1F6E-66E5-4F23-9E94-5A4233F5F7D6}" type="slidenum">
              <a:rPr lang="en-US" smtClean="0"/>
              <a:t>‹#›</a:t>
            </a:fld>
            <a:endParaRPr lang="en-US"/>
          </a:p>
        </p:txBody>
      </p:sp>
    </p:spTree>
    <p:extLst>
      <p:ext uri="{BB962C8B-B14F-4D97-AF65-F5344CB8AC3E}">
        <p14:creationId xmlns:p14="http://schemas.microsoft.com/office/powerpoint/2010/main" val="1034606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A6AD79BB-669E-4084-BB9B-A8683BBDFDD3}" type="datetimeFigureOut">
              <a:rPr lang="en-US" smtClean="0"/>
              <a:t>5/30/2020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611F1F6E-66E5-4F23-9E94-5A4233F5F7D6}" type="slidenum">
              <a:rPr lang="en-US" smtClean="0"/>
              <a:t>‹#›</a:t>
            </a:fld>
            <a:endParaRPr lang="en-US"/>
          </a:p>
        </p:txBody>
      </p:sp>
      <p:sp>
        <p:nvSpPr>
          <p:cNvPr id="17" name="Title 16"/>
          <p:cNvSpPr>
            <a:spLocks noGrp="1"/>
          </p:cNvSpPr>
          <p:nvPr>
            <p:ph type="title"/>
          </p:nvPr>
        </p:nvSpPr>
        <p:spPr>
          <a:xfrm>
            <a:off x="508000" y="4993760"/>
            <a:ext cx="78232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Edit Master text styles</a:t>
            </a:r>
          </a:p>
        </p:txBody>
      </p:sp>
    </p:spTree>
    <p:extLst>
      <p:ext uri="{BB962C8B-B14F-4D97-AF65-F5344CB8AC3E}">
        <p14:creationId xmlns:p14="http://schemas.microsoft.com/office/powerpoint/2010/main" val="4277621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Text Placeholder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A6AD79BB-669E-4084-BB9B-A8683BBDFDD3}" type="datetimeFigureOut">
              <a:rPr lang="en-US" smtClean="0"/>
              <a:t>5/30/2020</a:t>
            </a:fld>
            <a:endParaRPr lang="en-US"/>
          </a:p>
        </p:txBody>
      </p:sp>
      <p:sp>
        <p:nvSpPr>
          <p:cNvPr id="28" name="Footer Placeholder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11F1F6E-66E5-4F23-9E94-5A4233F5F7D6}" type="slidenum">
              <a:rPr lang="en-US" smtClean="0"/>
              <a:t>‹#›</a:t>
            </a:fld>
            <a:endParaRPr lang="en-US"/>
          </a:p>
        </p:txBody>
      </p:sp>
      <p:sp>
        <p:nvSpPr>
          <p:cNvPr id="10" name="Title Placeholder 9"/>
          <p:cNvSpPr>
            <a:spLocks noGrp="1"/>
          </p:cNvSpPr>
          <p:nvPr>
            <p:ph type="title"/>
          </p:nvPr>
        </p:nvSpPr>
        <p:spPr>
          <a:xfrm>
            <a:off x="406400" y="457200"/>
            <a:ext cx="115824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Straight Connector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Tree>
    <p:extLst>
      <p:ext uri="{BB962C8B-B14F-4D97-AF65-F5344CB8AC3E}">
        <p14:creationId xmlns:p14="http://schemas.microsoft.com/office/powerpoint/2010/main" val="2973679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2362200" y="3030583"/>
            <a:ext cx="6248400" cy="1685108"/>
          </a:xfrm>
        </p:spPr>
        <p:txBody>
          <a:bodyPr>
            <a:normAutofit/>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2590800" y="533400"/>
            <a:ext cx="6400800" cy="2286000"/>
          </a:xfrm>
        </p:spPr>
        <p:txBody>
          <a:bodyPr>
            <a:normAutofit fontScale="92500"/>
          </a:bodyPr>
          <a:lstStyle/>
          <a:p>
            <a:pPr algn="ctr">
              <a:defRPr/>
            </a:pPr>
            <a:r>
              <a:rPr lang="en-US" sz="4800" b="1" dirty="0"/>
              <a:t>Introduction</a:t>
            </a:r>
            <a:r>
              <a:rPr lang="en-US" sz="4800" b="1" dirty="0">
                <a:solidFill>
                  <a:srgbClr val="008080"/>
                </a:solidFill>
              </a:rPr>
              <a:t> </a:t>
            </a:r>
            <a:r>
              <a:rPr lang="en-US" sz="4800" b="1" dirty="0"/>
              <a:t>to Sociology</a:t>
            </a:r>
          </a:p>
          <a:p>
            <a:pPr algn="ctr">
              <a:defRPr/>
            </a:pPr>
            <a:r>
              <a:rPr lang="en-US" sz="3500" b="1" dirty="0">
                <a:solidFill>
                  <a:srgbClr val="336699"/>
                </a:solidFill>
                <a:latin typeface="Arial" charset="0"/>
              </a:rPr>
              <a:t>Chapter </a:t>
            </a:r>
            <a:r>
              <a:rPr lang="en-US" sz="3500" b="1" dirty="0" smtClean="0">
                <a:solidFill>
                  <a:srgbClr val="336699"/>
                </a:solidFill>
                <a:latin typeface="Arial" charset="0"/>
              </a:rPr>
              <a:t>2 </a:t>
            </a:r>
            <a:r>
              <a:rPr lang="en-US" sz="3500" b="1" dirty="0">
                <a:solidFill>
                  <a:srgbClr val="336699"/>
                </a:solidFill>
                <a:latin typeface="Arial" charset="0"/>
              </a:rPr>
              <a:t>b</a:t>
            </a:r>
          </a:p>
          <a:p>
            <a:pPr algn="ctr">
              <a:defRPr/>
            </a:pPr>
            <a:r>
              <a:rPr lang="en-US" sz="3500" b="1" dirty="0" smtClean="0">
                <a:solidFill>
                  <a:srgbClr val="336699"/>
                </a:solidFill>
                <a:latin typeface="Arial" charset="0"/>
              </a:rPr>
              <a:t>Culture </a:t>
            </a:r>
            <a:endParaRPr lang="en-US" sz="3500" b="1" dirty="0">
              <a:solidFill>
                <a:srgbClr val="336699"/>
              </a:solidFill>
              <a:latin typeface="Arial" charset="0"/>
            </a:endParaRPr>
          </a:p>
        </p:txBody>
      </p:sp>
      <p:sp>
        <p:nvSpPr>
          <p:cNvPr id="3076" name="Text Box 4"/>
          <p:cNvSpPr txBox="1">
            <a:spLocks noChangeArrowheads="1"/>
          </p:cNvSpPr>
          <p:nvPr/>
        </p:nvSpPr>
        <p:spPr bwMode="auto">
          <a:xfrm>
            <a:off x="3505200" y="5562600"/>
            <a:ext cx="5943600" cy="457200"/>
          </a:xfrm>
          <a:prstGeom prst="rect">
            <a:avLst/>
          </a:prstGeom>
          <a:noFill/>
          <a:ln w="9525">
            <a:noFill/>
            <a:miter lim="800000"/>
            <a:headEnd/>
            <a:tailEnd/>
          </a:ln>
        </p:spPr>
        <p:txBody>
          <a:bodyPr>
            <a:spAutoFit/>
          </a:bodyPr>
          <a:lstStyle/>
          <a:p>
            <a:pPr eaLnBrk="1" hangingPunct="1">
              <a:spcBef>
                <a:spcPct val="50000"/>
              </a:spcBef>
            </a:pPr>
            <a:r>
              <a:rPr lang="en-US" sz="2400" b="1" dirty="0">
                <a:solidFill>
                  <a:srgbClr val="0099FF"/>
                </a:solidFill>
                <a:latin typeface="Times New Roman" pitchFamily="18" charset="0"/>
              </a:rPr>
              <a:t>Prepared </a:t>
            </a:r>
            <a:r>
              <a:rPr lang="en-US" sz="2400" b="1">
                <a:solidFill>
                  <a:srgbClr val="0099FF"/>
                </a:solidFill>
                <a:latin typeface="Times New Roman" pitchFamily="18" charset="0"/>
              </a:rPr>
              <a:t>For </a:t>
            </a:r>
            <a:r>
              <a:rPr lang="en-US" sz="2400" b="1" smtClean="0">
                <a:solidFill>
                  <a:srgbClr val="0099FF"/>
                </a:solidFill>
                <a:latin typeface="Times New Roman" pitchFamily="18" charset="0"/>
              </a:rPr>
              <a:t>BPA 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a:t>
            </a:r>
            <a:r>
              <a:rPr lang="en-US" sz="2400" b="1" dirty="0">
                <a:solidFill>
                  <a:srgbClr val="0099FF"/>
                </a:solidFill>
                <a:latin typeface="Times New Roman" pitchFamily="18" charset="0"/>
              </a:rPr>
              <a:t>Semester</a:t>
            </a:r>
            <a:endParaRPr lang="en-US" sz="2800" b="1" dirty="0">
              <a:solidFill>
                <a:srgbClr val="0099FF"/>
              </a:solidFill>
              <a:latin typeface="Arial Unicode MS" pitchFamily="34" charset="-128"/>
            </a:endParaRPr>
          </a:p>
        </p:txBody>
      </p:sp>
      <p:pic>
        <p:nvPicPr>
          <p:cNvPr id="5" name="Picture 1028" descr="popula2"/>
          <p:cNvPicPr>
            <a:picLocks noChangeAspect="1" noChangeArrowheads="1"/>
          </p:cNvPicPr>
          <p:nvPr/>
        </p:nvPicPr>
        <p:blipFill>
          <a:blip r:embed="rId3"/>
          <a:srcRect/>
          <a:stretch>
            <a:fillRect/>
          </a:stretch>
        </p:blipFill>
        <p:spPr bwMode="auto">
          <a:xfrm>
            <a:off x="9446624" y="1676400"/>
            <a:ext cx="1905000" cy="2667000"/>
          </a:xfrm>
          <a:prstGeom prst="rect">
            <a:avLst/>
          </a:prstGeom>
          <a:noFill/>
          <a:ln w="9525">
            <a:noFill/>
            <a:miter lim="800000"/>
            <a:headEnd/>
            <a:tailEnd/>
          </a:ln>
        </p:spPr>
      </p:pic>
    </p:spTree>
    <p:extLst>
      <p:ext uri="{BB962C8B-B14F-4D97-AF65-F5344CB8AC3E}">
        <p14:creationId xmlns:p14="http://schemas.microsoft.com/office/powerpoint/2010/main" val="1039527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63774"/>
            <a:ext cx="11582400" cy="818866"/>
          </a:xfrm>
        </p:spPr>
        <p:txBody>
          <a:bodyPr>
            <a:normAutofit/>
          </a:bodyPr>
          <a:lstStyle/>
          <a:p>
            <a:r>
              <a:rPr lang="en-US" dirty="0"/>
              <a:t>cultural relativism</a:t>
            </a:r>
          </a:p>
        </p:txBody>
      </p:sp>
      <p:sp>
        <p:nvSpPr>
          <p:cNvPr id="3" name="Content Placeholder 2"/>
          <p:cNvSpPr>
            <a:spLocks noGrp="1"/>
          </p:cNvSpPr>
          <p:nvPr>
            <p:ph idx="1"/>
          </p:nvPr>
        </p:nvSpPr>
        <p:spPr>
          <a:xfrm>
            <a:off x="300251" y="1187355"/>
            <a:ext cx="11688549" cy="5670645"/>
          </a:xfrm>
        </p:spPr>
        <p:txBody>
          <a:bodyPr>
            <a:normAutofit/>
          </a:bodyPr>
          <a:lstStyle/>
          <a:p>
            <a:r>
              <a:rPr lang="en-US" dirty="0" smtClean="0"/>
              <a:t>The </a:t>
            </a:r>
            <a:r>
              <a:rPr lang="en-US" dirty="0"/>
              <a:t>recognition that social group and cultures must be studied and understood on their own terms before valid comparisons can be made, cultural relativism frequently is taken to mean that social scientists never should judge the relative merits of any group or culture. This is not the case. Cultural relativism is an approach to doing objective cross-cultural research. It dose not require researchers to abdicate their personal standards. In fact, good social scientists will take the trouble to spell out exactly what their standards are so that both researchers and reader will be alert to possible bias in their studies.</a:t>
            </a:r>
          </a:p>
        </p:txBody>
      </p:sp>
    </p:spTree>
    <p:extLst>
      <p:ext uri="{BB962C8B-B14F-4D97-AF65-F5344CB8AC3E}">
        <p14:creationId xmlns:p14="http://schemas.microsoft.com/office/powerpoint/2010/main" val="513073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32012" y="1295400"/>
            <a:ext cx="11756788" cy="5432945"/>
          </a:xfrm>
        </p:spPr>
        <p:txBody>
          <a:bodyPr/>
          <a:lstStyle/>
          <a:p>
            <a:r>
              <a:rPr lang="en-US" dirty="0"/>
              <a:t>Cultural Relativism is opposite of ethnocentrism. This is under standing other cultures not from ones own cultural standard but in the context of that culture only. This is trying to understand other cultures rather than criticizing them as ‘Strange’ less civilized etc. Cultural relativism is value neutral and objective. Cultural relativism stresses the point that the variety in culture is due to different norms and values of a society. Cultural relativism emphasizes that there is no cultural superiority or inferiority but they are relative to their </a:t>
            </a:r>
            <a:r>
              <a:rPr lang="en-US" dirty="0" smtClean="0"/>
              <a:t>context.</a:t>
            </a:r>
            <a:endParaRPr lang="en-US" dirty="0"/>
          </a:p>
        </p:txBody>
      </p:sp>
    </p:spTree>
    <p:extLst>
      <p:ext uri="{BB962C8B-B14F-4D97-AF65-F5344CB8AC3E}">
        <p14:creationId xmlns:p14="http://schemas.microsoft.com/office/powerpoint/2010/main" val="1868096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36478"/>
            <a:ext cx="11582400" cy="846161"/>
          </a:xfrm>
        </p:spPr>
        <p:txBody>
          <a:bodyPr/>
          <a:lstStyle/>
          <a:p>
            <a:r>
              <a:rPr lang="en-US" dirty="0"/>
              <a:t>Culture Shock</a:t>
            </a:r>
          </a:p>
        </p:txBody>
      </p:sp>
      <p:sp>
        <p:nvSpPr>
          <p:cNvPr id="3" name="Content Placeholder 2"/>
          <p:cNvSpPr>
            <a:spLocks noGrp="1"/>
          </p:cNvSpPr>
          <p:nvPr>
            <p:ph idx="1"/>
          </p:nvPr>
        </p:nvSpPr>
        <p:spPr>
          <a:xfrm>
            <a:off x="406400" y="1173707"/>
            <a:ext cx="11582400" cy="5684293"/>
          </a:xfrm>
        </p:spPr>
        <p:txBody>
          <a:bodyPr>
            <a:normAutofit/>
          </a:bodyPr>
          <a:lstStyle/>
          <a:p>
            <a:r>
              <a:rPr lang="en-US" dirty="0"/>
              <a:t>Sometime travelers are unable to adjust easily to a foreign culture, they may become anxious, lose their appetites, or even feel sick. Sociologists use the term Culture Shock to describe the difficulty people have adjusting to a new culture that differs markedly from their own.</a:t>
            </a:r>
          </a:p>
          <a:p>
            <a:r>
              <a:rPr lang="en-US" dirty="0"/>
              <a:t>Culture shock can also be experienced, within a person’s own society. Example the army recruits having to adapt to a whole new set of behaviors, rules and expectations in basic training a new cultural setting.</a:t>
            </a:r>
          </a:p>
          <a:p>
            <a:endParaRPr lang="en-US" dirty="0"/>
          </a:p>
        </p:txBody>
      </p:sp>
    </p:spTree>
    <p:extLst>
      <p:ext uri="{BB962C8B-B14F-4D97-AF65-F5344CB8AC3E}">
        <p14:creationId xmlns:p14="http://schemas.microsoft.com/office/powerpoint/2010/main" val="1777155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204716"/>
            <a:ext cx="11582400" cy="723332"/>
          </a:xfrm>
        </p:spPr>
        <p:txBody>
          <a:bodyPr/>
          <a:lstStyle/>
          <a:p>
            <a:r>
              <a:rPr lang="en-US" dirty="0"/>
              <a:t>XENOCENTRISM</a:t>
            </a:r>
          </a:p>
        </p:txBody>
      </p:sp>
      <p:sp>
        <p:nvSpPr>
          <p:cNvPr id="3" name="Content Placeholder 2"/>
          <p:cNvSpPr>
            <a:spLocks noGrp="1"/>
          </p:cNvSpPr>
          <p:nvPr>
            <p:ph idx="1"/>
          </p:nvPr>
        </p:nvSpPr>
        <p:spPr>
          <a:xfrm>
            <a:off x="163773" y="1119116"/>
            <a:ext cx="11825027" cy="5738883"/>
          </a:xfrm>
        </p:spPr>
        <p:txBody>
          <a:bodyPr>
            <a:normAutofit/>
          </a:bodyPr>
          <a:lstStyle/>
          <a:p>
            <a:r>
              <a:rPr lang="en-US" dirty="0"/>
              <a:t>Xenocentrism is the opposite of ethnocentrism which means a group of people prefers the ideas </a:t>
            </a:r>
            <a:r>
              <a:rPr lang="en-US" dirty="0" smtClean="0"/>
              <a:t>.</a:t>
            </a:r>
          </a:p>
          <a:p>
            <a:r>
              <a:rPr lang="en-US" dirty="0" smtClean="0"/>
              <a:t>“</a:t>
            </a:r>
            <a:r>
              <a:rPr lang="en-US" dirty="0"/>
              <a:t>Xenocentrism” is the tendency to assume that aspects of other culture are superior to one’s own. Xenocentrism is the preference for the products, styles or ideas of someone else’s culture rather than one’s own. </a:t>
            </a:r>
            <a:endParaRPr lang="en-US" dirty="0" smtClean="0"/>
          </a:p>
          <a:p>
            <a:r>
              <a:rPr lang="en-US" dirty="0"/>
              <a:t>Xenocentrism is a word which means “preference for a foreign culture. It is exact opposite of ethnocentrism. It is a belief that our own products styles or ideas are inferior to the ideas, styles of the other.</a:t>
            </a:r>
          </a:p>
          <a:p>
            <a:endParaRPr lang="en-US" dirty="0"/>
          </a:p>
        </p:txBody>
      </p:sp>
    </p:spTree>
    <p:extLst>
      <p:ext uri="{BB962C8B-B14F-4D97-AF65-F5344CB8AC3E}">
        <p14:creationId xmlns:p14="http://schemas.microsoft.com/office/powerpoint/2010/main" val="280357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CULTURAL CHANGE</a:t>
            </a:r>
            <a:br>
              <a:rPr lang="en-US" dirty="0"/>
            </a:br>
            <a:endParaRPr lang="en-US" dirty="0"/>
          </a:p>
        </p:txBody>
      </p:sp>
      <p:sp>
        <p:nvSpPr>
          <p:cNvPr id="3" name="Content Placeholder 2"/>
          <p:cNvSpPr>
            <a:spLocks noGrp="1"/>
          </p:cNvSpPr>
          <p:nvPr>
            <p:ph idx="1"/>
          </p:nvPr>
        </p:nvSpPr>
        <p:spPr/>
        <p:txBody>
          <a:bodyPr/>
          <a:lstStyle/>
          <a:p>
            <a:r>
              <a:rPr lang="en-US" dirty="0"/>
              <a:t>Culture is not a static system, elements of culture change from time to time. Cultures have evolved over thousands of years. Societies have abandoned many of the belief systems and cultural practices which are not consistent with scientific evidence today. </a:t>
            </a:r>
          </a:p>
        </p:txBody>
      </p:sp>
    </p:spTree>
    <p:extLst>
      <p:ext uri="{BB962C8B-B14F-4D97-AF65-F5344CB8AC3E}">
        <p14:creationId xmlns:p14="http://schemas.microsoft.com/office/powerpoint/2010/main" val="693516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22830"/>
            <a:ext cx="11582400" cy="764274"/>
          </a:xfrm>
        </p:spPr>
        <p:txBody>
          <a:bodyPr>
            <a:normAutofit/>
          </a:bodyPr>
          <a:lstStyle/>
          <a:p>
            <a:r>
              <a:rPr lang="en-US" dirty="0"/>
              <a:t>Culture lag </a:t>
            </a:r>
          </a:p>
        </p:txBody>
      </p:sp>
      <p:sp>
        <p:nvSpPr>
          <p:cNvPr id="3" name="Content Placeholder 2"/>
          <p:cNvSpPr>
            <a:spLocks noGrp="1"/>
          </p:cNvSpPr>
          <p:nvPr>
            <p:ph idx="1"/>
          </p:nvPr>
        </p:nvSpPr>
        <p:spPr>
          <a:xfrm>
            <a:off x="245660" y="1173707"/>
            <a:ext cx="11743140" cy="5568287"/>
          </a:xfrm>
        </p:spPr>
        <p:txBody>
          <a:bodyPr>
            <a:normAutofit/>
          </a:bodyPr>
          <a:lstStyle/>
          <a:p>
            <a:r>
              <a:rPr lang="en-US" dirty="0"/>
              <a:t>Culture lag is a concept introduced by William </a:t>
            </a:r>
            <a:r>
              <a:rPr lang="en-US" dirty="0" err="1"/>
              <a:t>Ogburn</a:t>
            </a:r>
            <a:r>
              <a:rPr lang="en-US" dirty="0"/>
              <a:t> to explain how various elements of culture change at a different pace and with what consequences. Usually the elements of culture related to technology change faster rate than non-material elements as a result of new invention. But society is considered to be system in equilibrium with interrelated parts. Therefore, when some parts of society change more rapidly than others, such changes cause disruption in the social system. It takes time for all related parts of society to change and adapt to the new situation. This delay, is known as cultural lag, affects every society. </a:t>
            </a:r>
          </a:p>
        </p:txBody>
      </p:sp>
    </p:spTree>
    <p:extLst>
      <p:ext uri="{BB962C8B-B14F-4D97-AF65-F5344CB8AC3E}">
        <p14:creationId xmlns:p14="http://schemas.microsoft.com/office/powerpoint/2010/main" val="1877231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457200"/>
            <a:ext cx="11582400" cy="511791"/>
          </a:xfrm>
        </p:spPr>
        <p:txBody>
          <a:bodyPr>
            <a:normAutofit fontScale="90000"/>
          </a:bodyPr>
          <a:lstStyle/>
          <a:p>
            <a:endParaRPr lang="en-US" dirty="0"/>
          </a:p>
        </p:txBody>
      </p:sp>
      <p:sp>
        <p:nvSpPr>
          <p:cNvPr id="3" name="Content Placeholder 2"/>
          <p:cNvSpPr>
            <a:spLocks noGrp="1"/>
          </p:cNvSpPr>
          <p:nvPr>
            <p:ph idx="1"/>
          </p:nvPr>
        </p:nvSpPr>
        <p:spPr>
          <a:xfrm>
            <a:off x="406400" y="1173707"/>
            <a:ext cx="11582400" cy="5568287"/>
          </a:xfrm>
        </p:spPr>
        <p:txBody>
          <a:bodyPr/>
          <a:lstStyle/>
          <a:p>
            <a:r>
              <a:rPr lang="en-US" dirty="0"/>
              <a:t>When the bicycles first came out with leather seats many Hindus refused to ride them because of the belief leather pollutes. Soon, the seat was covered with plastic or fabric</a:t>
            </a:r>
            <a:r>
              <a:rPr lang="en-US" dirty="0" smtClean="0"/>
              <a:t>.</a:t>
            </a:r>
          </a:p>
          <a:p>
            <a:r>
              <a:rPr lang="en-US" dirty="0"/>
              <a:t>In some parts </a:t>
            </a:r>
            <a:r>
              <a:rPr lang="en-US" dirty="0" smtClean="0"/>
              <a:t>of South Asia including Pakistan and </a:t>
            </a:r>
            <a:r>
              <a:rPr lang="en-US" dirty="0"/>
              <a:t>India people still refuse vaccinations against polio and measles. In many cities people who use to pull manual rickshaws have changed over to auto rickshaws. Changes in technology bring about changes in occupation and lifestyles.</a:t>
            </a:r>
          </a:p>
          <a:p>
            <a:endParaRPr lang="en-US" dirty="0"/>
          </a:p>
        </p:txBody>
      </p:sp>
    </p:spTree>
    <p:extLst>
      <p:ext uri="{BB962C8B-B14F-4D97-AF65-F5344CB8AC3E}">
        <p14:creationId xmlns:p14="http://schemas.microsoft.com/office/powerpoint/2010/main" val="1325425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CULTURAL UNIVERSALS AND CULTURAL VARIABILITY</a:t>
            </a:r>
            <a:br>
              <a:rPr lang="en-US" dirty="0"/>
            </a:br>
            <a:endParaRPr lang="en-US" dirty="0"/>
          </a:p>
        </p:txBody>
      </p:sp>
      <p:sp>
        <p:nvSpPr>
          <p:cNvPr id="3" name="Content Placeholder 2"/>
          <p:cNvSpPr>
            <a:spLocks noGrp="1"/>
          </p:cNvSpPr>
          <p:nvPr>
            <p:ph idx="1"/>
          </p:nvPr>
        </p:nvSpPr>
        <p:spPr/>
        <p:txBody>
          <a:bodyPr/>
          <a:lstStyle/>
          <a:p>
            <a:r>
              <a:rPr lang="en-US" dirty="0"/>
              <a:t>Culture is an abstraction, most of its elements cannot be seen or touched, we can only describe what people do and the explanations they give for their conduct. </a:t>
            </a:r>
            <a:endParaRPr lang="en-US" dirty="0" smtClean="0"/>
          </a:p>
          <a:p>
            <a:r>
              <a:rPr lang="en-US" dirty="0"/>
              <a:t>C</a:t>
            </a:r>
            <a:r>
              <a:rPr lang="en-US" dirty="0" smtClean="0"/>
              <a:t>ulture </a:t>
            </a:r>
            <a:r>
              <a:rPr lang="en-US" dirty="0"/>
              <a:t>provides a </a:t>
            </a:r>
            <a:r>
              <a:rPr lang="en-US" dirty="0" smtClean="0"/>
              <a:t>framework </a:t>
            </a:r>
            <a:r>
              <a:rPr lang="en-US" dirty="0"/>
              <a:t>for social arrangements that regulate daily life and that meet personal and collective needs</a:t>
            </a:r>
            <a:r>
              <a:rPr lang="en-US" dirty="0" smtClean="0"/>
              <a:t>.</a:t>
            </a:r>
          </a:p>
          <a:p>
            <a:endParaRPr lang="en-US" dirty="0"/>
          </a:p>
        </p:txBody>
      </p:sp>
    </p:spTree>
    <p:extLst>
      <p:ext uri="{BB962C8B-B14F-4D97-AF65-F5344CB8AC3E}">
        <p14:creationId xmlns:p14="http://schemas.microsoft.com/office/powerpoint/2010/main" val="3062179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218364"/>
            <a:ext cx="11582400" cy="750627"/>
          </a:xfrm>
        </p:spPr>
        <p:txBody>
          <a:bodyPr/>
          <a:lstStyle/>
          <a:p>
            <a:r>
              <a:rPr lang="en-US" dirty="0"/>
              <a:t>Cultural Universals </a:t>
            </a:r>
          </a:p>
        </p:txBody>
      </p:sp>
      <p:sp>
        <p:nvSpPr>
          <p:cNvPr id="3" name="Content Placeholder 2"/>
          <p:cNvSpPr>
            <a:spLocks noGrp="1"/>
          </p:cNvSpPr>
          <p:nvPr>
            <p:ph idx="1"/>
          </p:nvPr>
        </p:nvSpPr>
        <p:spPr>
          <a:xfrm>
            <a:off x="272955" y="1146412"/>
            <a:ext cx="11919045" cy="5711587"/>
          </a:xfrm>
        </p:spPr>
        <p:txBody>
          <a:bodyPr>
            <a:normAutofit lnSpcReduction="10000"/>
          </a:bodyPr>
          <a:lstStyle/>
          <a:p>
            <a:r>
              <a:rPr lang="en-US" dirty="0"/>
              <a:t>Because every culture must deal with human limitations and possibilities, and because every group must solve the same problems of survival, certain types of arrangements are found in every culture. These are the </a:t>
            </a:r>
            <a:r>
              <a:rPr lang="en-US" b="1" dirty="0"/>
              <a:t>Cultural Universals</a:t>
            </a:r>
            <a:r>
              <a:rPr lang="en-US" dirty="0"/>
              <a:t>. The earliest pre humans had to find solutions to immediate problems of both personal and collective survival. Securing food, maintaining order, producing and training new members, and developing group </a:t>
            </a:r>
            <a:r>
              <a:rPr lang="en-US" dirty="0" smtClean="0"/>
              <a:t>unity. When </a:t>
            </a:r>
            <a:r>
              <a:rPr lang="en-US" dirty="0"/>
              <a:t>organized into patterned regularities of behavior these necessary elements of individual and group survival are called institutional spheres, the society’s economic system, its political structure, its family system, its educational processes, and its belief system.</a:t>
            </a:r>
          </a:p>
          <a:p>
            <a:endParaRPr lang="en-US" dirty="0"/>
          </a:p>
        </p:txBody>
      </p:sp>
    </p:spTree>
    <p:extLst>
      <p:ext uri="{BB962C8B-B14F-4D97-AF65-F5344CB8AC3E}">
        <p14:creationId xmlns:p14="http://schemas.microsoft.com/office/powerpoint/2010/main" val="960920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09182"/>
            <a:ext cx="11582400" cy="914400"/>
          </a:xfrm>
        </p:spPr>
        <p:txBody>
          <a:bodyPr/>
          <a:lstStyle/>
          <a:p>
            <a:r>
              <a:rPr lang="en-US" dirty="0"/>
              <a:t>Cultural Variability</a:t>
            </a:r>
          </a:p>
        </p:txBody>
      </p:sp>
      <p:sp>
        <p:nvSpPr>
          <p:cNvPr id="3" name="Content Placeholder 2"/>
          <p:cNvSpPr>
            <a:spLocks noGrp="1"/>
          </p:cNvSpPr>
          <p:nvPr>
            <p:ph idx="1"/>
          </p:nvPr>
        </p:nvSpPr>
        <p:spPr>
          <a:xfrm>
            <a:off x="406400" y="1132765"/>
            <a:ext cx="11582400" cy="5568286"/>
          </a:xfrm>
        </p:spPr>
        <p:txBody>
          <a:bodyPr>
            <a:normAutofit/>
          </a:bodyPr>
          <a:lstStyle/>
          <a:p>
            <a:r>
              <a:rPr lang="en-US" dirty="0"/>
              <a:t>But the content, the specific details of the institutional spheres, and the ways in which these traits are linked together will be different from one society to another, shaped by geography and history. These process accounts for Cultural Variability. The varieties of customs. beliefs and artifacts that human have devised to meet universal needs</a:t>
            </a:r>
            <a:r>
              <a:rPr lang="en-US"/>
              <a:t>. </a:t>
            </a:r>
            <a:endParaRPr lang="en-US" dirty="0"/>
          </a:p>
        </p:txBody>
      </p:sp>
    </p:spTree>
    <p:extLst>
      <p:ext uri="{BB962C8B-B14F-4D97-AF65-F5344CB8AC3E}">
        <p14:creationId xmlns:p14="http://schemas.microsoft.com/office/powerpoint/2010/main" val="3957298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ETHNOCENTRISM</a:t>
            </a:r>
            <a:br>
              <a:rPr lang="en-US" dirty="0"/>
            </a:br>
            <a:endParaRPr lang="en-US" dirty="0"/>
          </a:p>
        </p:txBody>
      </p:sp>
      <p:sp>
        <p:nvSpPr>
          <p:cNvPr id="3" name="Content Placeholder 2"/>
          <p:cNvSpPr>
            <a:spLocks noGrp="1"/>
          </p:cNvSpPr>
          <p:nvPr>
            <p:ph idx="1"/>
          </p:nvPr>
        </p:nvSpPr>
        <p:spPr>
          <a:xfrm>
            <a:off x="406400" y="1132764"/>
            <a:ext cx="11582400" cy="5725235"/>
          </a:xfrm>
        </p:spPr>
        <p:txBody>
          <a:bodyPr>
            <a:normAutofit fontScale="92500" lnSpcReduction="20000"/>
          </a:bodyPr>
          <a:lstStyle/>
          <a:p>
            <a:r>
              <a:rPr lang="en-US" dirty="0"/>
              <a:t>Ethnocentrism is the tendency to view ones own culture as the most superior. Here we apply our own cultural values to judge the behavior and beliefs of people of other culture. Ethnic groups have certain beliefs. values, habit, customs, norms and a common back-ground. They consider themselves different from others and special because they have different cultural features like their language, religion, historical experience, geographic isolation, kinship, race and a common descent etc. All this gives them a sense of solidarity. Ethnicity is identifying with and feeling groups because of their own affiliation. Ethnic diversity may leads to positive group interaction or co-existence or conflict. The positive group interaction will result in a pluralistic society but the conflict will lead to ethnocentrism. Modern society is multicultural. Root of ethnocentrism is ethnic conflict is prejudice and discrimination. Prejudice is devaluing, looking down at, a group for its values and attributes.</a:t>
            </a:r>
          </a:p>
          <a:p>
            <a:endParaRPr lang="en-US" dirty="0"/>
          </a:p>
        </p:txBody>
      </p:sp>
    </p:spTree>
    <p:extLst>
      <p:ext uri="{BB962C8B-B14F-4D97-AF65-F5344CB8AC3E}">
        <p14:creationId xmlns:p14="http://schemas.microsoft.com/office/powerpoint/2010/main" val="300259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ETHNOCENTRISM</a:t>
            </a:r>
            <a:br>
              <a:rPr lang="en-US" dirty="0"/>
            </a:br>
            <a:endParaRPr lang="en-US" dirty="0"/>
          </a:p>
        </p:txBody>
      </p:sp>
      <p:sp>
        <p:nvSpPr>
          <p:cNvPr id="3" name="Content Placeholder 2"/>
          <p:cNvSpPr>
            <a:spLocks noGrp="1"/>
          </p:cNvSpPr>
          <p:nvPr>
            <p:ph idx="1"/>
          </p:nvPr>
        </p:nvSpPr>
        <p:spPr>
          <a:xfrm>
            <a:off x="406400" y="1091821"/>
            <a:ext cx="11582400" cy="5766179"/>
          </a:xfrm>
        </p:spPr>
        <p:txBody>
          <a:bodyPr>
            <a:normAutofit fontScale="92500" lnSpcReduction="20000"/>
          </a:bodyPr>
          <a:lstStyle/>
          <a:p>
            <a:r>
              <a:rPr lang="en-US" dirty="0"/>
              <a:t>Ethnocentrism is a cultural attitude that ones own culture is the best. We evaluate other culture on the basis of our own cultural perspective. It is the tendency to consider our cultural pattern as normal and therefore superior to all other cultural. It is a value judgment about oneself and others. By devaluing others we deny them equal opportunities in life. This prejudicial attitude was called by Sumner as ethnocentrism. It is taking for granted like superiority of one own culture. It is a view of things in which ones own culture is at the </a:t>
            </a:r>
            <a:r>
              <a:rPr lang="en-US" dirty="0" smtClean="0"/>
              <a:t>center </a:t>
            </a:r>
            <a:r>
              <a:rPr lang="en-US" dirty="0"/>
              <a:t>of everything and all others are scaled with reference to it. Not only different community groups are ethnocentric but even within a community there can be discrimination as high and low caste, educated and illiterate. There are no human groups or even individuals who are not ethnocentric at least to some extent. Ethnocentrism provides for group identity, unity and loyalty. For example it reinforces the sprit of nationalism and patriotism.</a:t>
            </a:r>
          </a:p>
          <a:p>
            <a:endParaRPr lang="en-US" dirty="0"/>
          </a:p>
        </p:txBody>
      </p:sp>
    </p:spTree>
    <p:extLst>
      <p:ext uri="{BB962C8B-B14F-4D97-AF65-F5344CB8AC3E}">
        <p14:creationId xmlns:p14="http://schemas.microsoft.com/office/powerpoint/2010/main" val="3382887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ETHNOCENTRISM </a:t>
            </a:r>
            <a:r>
              <a:rPr lang="en-US" dirty="0" smtClean="0"/>
              <a:t>merits</a:t>
            </a:r>
            <a:r>
              <a:rPr lang="en-US" dirty="0"/>
              <a:t/>
            </a:r>
            <a:br>
              <a:rPr lang="en-US" dirty="0"/>
            </a:br>
            <a:endParaRPr lang="en-US" dirty="0"/>
          </a:p>
        </p:txBody>
      </p:sp>
      <p:sp>
        <p:nvSpPr>
          <p:cNvPr id="3" name="Content Placeholder 2"/>
          <p:cNvSpPr>
            <a:spLocks noGrp="1"/>
          </p:cNvSpPr>
          <p:nvPr>
            <p:ph idx="1"/>
          </p:nvPr>
        </p:nvSpPr>
        <p:spPr>
          <a:xfrm>
            <a:off x="406400" y="1132764"/>
            <a:ext cx="11582400" cy="5725235"/>
          </a:xfrm>
        </p:spPr>
        <p:txBody>
          <a:bodyPr/>
          <a:lstStyle/>
          <a:p>
            <a:r>
              <a:rPr lang="en-US" dirty="0"/>
              <a:t>Ethnocentrism can serve a valuable function is societies, if the members of a society believe that the norms and values of their culture are right and goods, they will be more likely to subscribe to them. But ethnocentrism also poses a danger in that it can lead to social isolation, inhibiting cultural exchanges that promote growth and development. The successful society must therefore have mechanisms for overcoming excessive ethnocentrism and facilitating cultural exchange.</a:t>
            </a:r>
          </a:p>
          <a:p>
            <a:endParaRPr lang="en-US" dirty="0"/>
          </a:p>
        </p:txBody>
      </p:sp>
    </p:spTree>
    <p:extLst>
      <p:ext uri="{BB962C8B-B14F-4D97-AF65-F5344CB8AC3E}">
        <p14:creationId xmlns:p14="http://schemas.microsoft.com/office/powerpoint/2010/main" val="4046457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ETHNOCENTRISM Demerits</a:t>
            </a:r>
            <a:r>
              <a:rPr lang="en-US" dirty="0"/>
              <a:t/>
            </a:r>
            <a:br>
              <a:rPr lang="en-US" dirty="0"/>
            </a:br>
            <a:endParaRPr lang="en-US" dirty="0"/>
          </a:p>
        </p:txBody>
      </p:sp>
      <p:sp>
        <p:nvSpPr>
          <p:cNvPr id="3" name="Content Placeholder 2"/>
          <p:cNvSpPr>
            <a:spLocks noGrp="1"/>
          </p:cNvSpPr>
          <p:nvPr>
            <p:ph idx="1"/>
          </p:nvPr>
        </p:nvSpPr>
        <p:spPr>
          <a:xfrm>
            <a:off x="406400" y="1187355"/>
            <a:ext cx="11582400" cy="5670645"/>
          </a:xfrm>
        </p:spPr>
        <p:txBody>
          <a:bodyPr>
            <a:normAutofit/>
          </a:bodyPr>
          <a:lstStyle/>
          <a:p>
            <a:r>
              <a:rPr lang="en-US" dirty="0"/>
              <a:t>P</a:t>
            </a:r>
            <a:r>
              <a:rPr lang="en-US" dirty="0" smtClean="0"/>
              <a:t>eople </a:t>
            </a:r>
            <a:r>
              <a:rPr lang="en-US" dirty="0"/>
              <a:t>often make judgments about other cultures according to the customs and values of their own, a practice sociologist’s call ethnocentrism. Ethnocentrism can lead to prejudice and discrimination and often and results in the repression of domination of one group by another. Immigrants, for instance, often encounter hostility when their manners, dress eating habits, or religious beliefs differ markedly from those of their new neighbors. Because of this hostility and because of their own ethnocentrism, immigrants often establish their own communities in their adopted </a:t>
            </a:r>
            <a:r>
              <a:rPr lang="en-US" dirty="0" smtClean="0"/>
              <a:t>country.</a:t>
            </a:r>
            <a:endParaRPr lang="en-US" dirty="0"/>
          </a:p>
        </p:txBody>
      </p:sp>
    </p:spTree>
    <p:extLst>
      <p:ext uri="{BB962C8B-B14F-4D97-AF65-F5344CB8AC3E}">
        <p14:creationId xmlns:p14="http://schemas.microsoft.com/office/powerpoint/2010/main" val="1180257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06400" y="1295400"/>
            <a:ext cx="11582400" cy="5562599"/>
          </a:xfrm>
        </p:spPr>
        <p:txBody>
          <a:bodyPr/>
          <a:lstStyle/>
          <a:p>
            <a:r>
              <a:rPr lang="en-US" dirty="0"/>
              <a:t>In the world today ethnocentrism has become a serious political problem because nations are very interdependent, people from many societies and cultures must interact with one another, and world survival may depend on a greater appreciation of the practices of others. Modern societies rely on formal education to combat ethnocentrism and considerable proportion of every child’s education is spent in the study of other cultures. But such education is not always effective or sufficient.</a:t>
            </a:r>
          </a:p>
          <a:p>
            <a:endParaRPr lang="en-US" dirty="0"/>
          </a:p>
        </p:txBody>
      </p:sp>
    </p:spTree>
    <p:extLst>
      <p:ext uri="{BB962C8B-B14F-4D97-AF65-F5344CB8AC3E}">
        <p14:creationId xmlns:p14="http://schemas.microsoft.com/office/powerpoint/2010/main" val="12748430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name="Theme1" id="{CF91D6C3-0C20-42AC-AE44-A61E96E80F26}" vid="{46C0D749-B41C-4761-A5B5-1747DF89AF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46</TotalTime>
  <Words>1495</Words>
  <Application>Microsoft Office PowerPoint</Application>
  <PresentationFormat>Widescreen</PresentationFormat>
  <Paragraphs>38</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 Unicode MS</vt:lpstr>
      <vt:lpstr>Arial</vt:lpstr>
      <vt:lpstr>Calibri</vt:lpstr>
      <vt:lpstr>Franklin Gothic Book</vt:lpstr>
      <vt:lpstr>Franklin Gothic Medium</vt:lpstr>
      <vt:lpstr>Times New Roman</vt:lpstr>
      <vt:lpstr>Wingdings 2</vt:lpstr>
      <vt:lpstr>Theme1</vt:lpstr>
      <vt:lpstr> Resource Person  Ms Mahwish Talib</vt:lpstr>
      <vt:lpstr>CULTURAL UNIVERSALS AND CULTURAL VARIABILITY </vt:lpstr>
      <vt:lpstr>Cultural Universals </vt:lpstr>
      <vt:lpstr>Cultural Variability</vt:lpstr>
      <vt:lpstr> ETHNOCENTRISM </vt:lpstr>
      <vt:lpstr>ETHNOCENTRISM </vt:lpstr>
      <vt:lpstr>ETHNOCENTRISM merits </vt:lpstr>
      <vt:lpstr>ETHNOCENTRISM Demerits </vt:lpstr>
      <vt:lpstr>PowerPoint Presentation</vt:lpstr>
      <vt:lpstr>cultural relativism</vt:lpstr>
      <vt:lpstr>PowerPoint Presentation</vt:lpstr>
      <vt:lpstr>Culture Shock</vt:lpstr>
      <vt:lpstr>XENOCENTRISM</vt:lpstr>
      <vt:lpstr> CULTURAL CHANGE </vt:lpstr>
      <vt:lpstr>Culture lag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Person  Ms Mahwish Talib</dc:title>
  <dc:creator>Mr. Atta Ullah</dc:creator>
  <cp:lastModifiedBy>Mehwish Talib</cp:lastModifiedBy>
  <cp:revision>17</cp:revision>
  <dcterms:created xsi:type="dcterms:W3CDTF">2018-03-13T06:39:48Z</dcterms:created>
  <dcterms:modified xsi:type="dcterms:W3CDTF">2020-05-30T18:58:57Z</dcterms:modified>
</cp:coreProperties>
</file>