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6"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69EADB-DEF4-4BA4-8866-36EC008056A4}" type="datetimeFigureOut">
              <a:rPr lang="en-US" smtClean="0"/>
              <a:t>9/6/2018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A1077A-94FE-4C03-BA2F-408D749F318A}" type="slidenum">
              <a:rPr lang="en-US" smtClean="0"/>
              <a:t>‹#›</a:t>
            </a:fld>
            <a:endParaRPr lang="en-US"/>
          </a:p>
        </p:txBody>
      </p:sp>
    </p:spTree>
    <p:extLst>
      <p:ext uri="{BB962C8B-B14F-4D97-AF65-F5344CB8AC3E}">
        <p14:creationId xmlns:p14="http://schemas.microsoft.com/office/powerpoint/2010/main" val="3183520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29A546-526B-45AC-895B-659A2CF71D22}" type="datetime1">
              <a:rPr lang="en-US" smtClean="0"/>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3910177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E6571-1F4D-49D1-BE59-39E2879D07D0}" type="datetime1">
              <a:rPr lang="en-US" smtClean="0"/>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3868515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F9AB7A-A5DA-4AA1-A41C-2D0F81BC19F6}" type="datetime1">
              <a:rPr lang="en-US" smtClean="0"/>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2778073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E53CDC-91B1-4864-BC1D-E554BE80DA34}" type="datetime1">
              <a:rPr lang="en-US" smtClean="0"/>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1536111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61A5381-3623-4FCC-918F-8642EBE07E62}" type="datetime1">
              <a:rPr lang="en-US" smtClean="0"/>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1195236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43A034-D2EF-4EBD-9222-37E44C420BDB}" type="datetime1">
              <a:rPr lang="en-US" smtClean="0"/>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215028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D0FBD2-09D2-42B5-8BAA-D391C6278C50}" type="datetime1">
              <a:rPr lang="en-US" smtClean="0"/>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298646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FC8D40-411F-423B-AC92-6E6543237321}" type="datetime1">
              <a:rPr lang="en-US" smtClean="0"/>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3787186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90773-A82F-475E-9F11-88C0E759E9B6}" type="datetime1">
              <a:rPr lang="en-US" smtClean="0"/>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299348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FE3A3F-C268-40EE-9BF1-C27E3D457DB7}" type="datetime1">
              <a:rPr lang="en-US" smtClean="0"/>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1609593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987BE5-62EB-44A5-B6AE-13E8FB136287}" type="datetime1">
              <a:rPr lang="en-US" smtClean="0"/>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686C87-425A-4B2A-86E6-61DAB15463AA}" type="slidenum">
              <a:rPr lang="en-US" smtClean="0"/>
              <a:t>‹#›</a:t>
            </a:fld>
            <a:endParaRPr lang="en-US"/>
          </a:p>
        </p:txBody>
      </p:sp>
    </p:spTree>
    <p:extLst>
      <p:ext uri="{BB962C8B-B14F-4D97-AF65-F5344CB8AC3E}">
        <p14:creationId xmlns:p14="http://schemas.microsoft.com/office/powerpoint/2010/main" val="27150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5AE26-FE6A-49C9-B351-914A4FA9837F}" type="datetime1">
              <a:rPr lang="en-US" smtClean="0"/>
              <a:t>9/6/2018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86C87-425A-4B2A-86E6-61DAB15463AA}" type="slidenum">
              <a:rPr lang="en-US" smtClean="0"/>
              <a:t>‹#›</a:t>
            </a:fld>
            <a:endParaRPr lang="en-US"/>
          </a:p>
        </p:txBody>
      </p:sp>
    </p:spTree>
    <p:extLst>
      <p:ext uri="{BB962C8B-B14F-4D97-AF65-F5344CB8AC3E}">
        <p14:creationId xmlns:p14="http://schemas.microsoft.com/office/powerpoint/2010/main" val="3405888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97658" y="261772"/>
            <a:ext cx="11191163" cy="6447919"/>
          </a:xfrm>
          <a:prstGeom prst="rect">
            <a:avLst/>
          </a:prstGeom>
          <a:noFill/>
        </p:spPr>
        <p:txBody>
          <a:bodyPr wrap="square" rtlCol="0">
            <a:spAutoFit/>
          </a:bodyPr>
          <a:lstStyle/>
          <a:p>
            <a:pPr marL="571500" indent="-571500">
              <a:buFont typeface="Wingdings" panose="05000000000000000000" pitchFamily="2" charset="2"/>
              <a:buChar char="v"/>
            </a:pPr>
            <a:r>
              <a:rPr lang="en-US" sz="3600" dirty="0" smtClean="0">
                <a:solidFill>
                  <a:srgbClr val="00B050"/>
                </a:solidFill>
              </a:rPr>
              <a:t>Socialization</a:t>
            </a:r>
          </a:p>
          <a:p>
            <a:pPr marL="571500" indent="-571500">
              <a:buFont typeface="Wingdings" panose="05000000000000000000" pitchFamily="2" charset="2"/>
              <a:buChar char="v"/>
            </a:pPr>
            <a:r>
              <a:rPr lang="en-US" sz="3600" dirty="0" smtClean="0">
                <a:solidFill>
                  <a:srgbClr val="00B050"/>
                </a:solidFill>
              </a:rPr>
              <a:t>Is the process by which we acquire those modes of thinking, feeling and acting that are necessary to participate effectively in the larger community.</a:t>
            </a:r>
          </a:p>
          <a:p>
            <a:endParaRPr lang="en-US" sz="900" dirty="0">
              <a:solidFill>
                <a:srgbClr val="00B050"/>
              </a:solidFill>
            </a:endParaRPr>
          </a:p>
          <a:p>
            <a:pPr marL="571500" indent="-571500">
              <a:buFont typeface="Wingdings" panose="05000000000000000000" pitchFamily="2" charset="2"/>
              <a:buChar char="v"/>
            </a:pPr>
            <a:r>
              <a:rPr lang="en-US" sz="3600" dirty="0" smtClean="0">
                <a:solidFill>
                  <a:srgbClr val="00B050"/>
                </a:solidFill>
              </a:rPr>
              <a:t>Is the process by which we acquire social identities and learn social values and roles of our social world.(</a:t>
            </a:r>
            <a:r>
              <a:rPr lang="en-US" sz="2000" dirty="0" err="1" smtClean="0">
                <a:solidFill>
                  <a:srgbClr val="00B050"/>
                </a:solidFill>
              </a:rPr>
              <a:t>D.Light</a:t>
            </a:r>
            <a:r>
              <a:rPr lang="en-US" sz="2000" dirty="0" smtClean="0">
                <a:solidFill>
                  <a:srgbClr val="00B050"/>
                </a:solidFill>
              </a:rPr>
              <a:t>, 1995</a:t>
            </a:r>
            <a:r>
              <a:rPr lang="en-US" sz="3600" dirty="0" smtClean="0">
                <a:solidFill>
                  <a:srgbClr val="00B050"/>
                </a:solidFill>
              </a:rPr>
              <a:t>)</a:t>
            </a:r>
          </a:p>
          <a:p>
            <a:endParaRPr lang="en-US" sz="800" dirty="0">
              <a:solidFill>
                <a:srgbClr val="00B050"/>
              </a:solidFill>
            </a:endParaRPr>
          </a:p>
          <a:p>
            <a:pPr marL="571500" indent="-571500">
              <a:buFont typeface="Wingdings" panose="05000000000000000000" pitchFamily="2" charset="2"/>
              <a:buChar char="v"/>
            </a:pPr>
            <a:r>
              <a:rPr lang="en-US" sz="3600" dirty="0" smtClean="0">
                <a:solidFill>
                  <a:srgbClr val="00B050"/>
                </a:solidFill>
              </a:rPr>
              <a:t>Is the Process by which a society transmits its cultural values to individuals in order that they can function properly as its members. It is a process whereby a person </a:t>
            </a:r>
            <a:endParaRPr lang="en-US" sz="3600" dirty="0">
              <a:solidFill>
                <a:srgbClr val="00B050"/>
              </a:solidFill>
            </a:endParaRPr>
          </a:p>
        </p:txBody>
      </p:sp>
      <p:sp>
        <p:nvSpPr>
          <p:cNvPr id="2" name="Slide Number Placeholder 1"/>
          <p:cNvSpPr>
            <a:spLocks noGrp="1"/>
          </p:cNvSpPr>
          <p:nvPr>
            <p:ph type="sldNum" sz="quarter" idx="12"/>
          </p:nvPr>
        </p:nvSpPr>
        <p:spPr/>
        <p:txBody>
          <a:bodyPr/>
          <a:lstStyle/>
          <a:p>
            <a:fld id="{A2686C87-425A-4B2A-86E6-61DAB15463AA}" type="slidenum">
              <a:rPr lang="en-US" smtClean="0">
                <a:solidFill>
                  <a:srgbClr val="00B050"/>
                </a:solidFill>
              </a:rPr>
              <a:t>1</a:t>
            </a:fld>
            <a:endParaRPr lang="en-US">
              <a:solidFill>
                <a:srgbClr val="00B050"/>
              </a:solidFill>
            </a:endParaRPr>
          </a:p>
        </p:txBody>
      </p:sp>
    </p:spTree>
    <p:extLst>
      <p:ext uri="{BB962C8B-B14F-4D97-AF65-F5344CB8AC3E}">
        <p14:creationId xmlns:p14="http://schemas.microsoft.com/office/powerpoint/2010/main" val="1526816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490" y="699280"/>
            <a:ext cx="11423176" cy="5262979"/>
          </a:xfrm>
          <a:prstGeom prst="rect">
            <a:avLst/>
          </a:prstGeom>
        </p:spPr>
        <p:txBody>
          <a:bodyPr wrap="square">
            <a:spAutoFit/>
          </a:bodyPr>
          <a:lstStyle/>
          <a:p>
            <a:pPr marL="342900" lvl="0" indent="-342900" algn="just"/>
            <a:r>
              <a:rPr lang="en-US" sz="2800" b="1" dirty="0" smtClean="0">
                <a:solidFill>
                  <a:srgbClr val="00B050"/>
                </a:solidFill>
                <a:latin typeface="Times New Roman" panose="02020603050405020304" pitchFamily="18" charset="0"/>
              </a:rPr>
              <a:t>6.  Planed </a:t>
            </a:r>
            <a:r>
              <a:rPr lang="en-US" sz="2800" b="1" dirty="0">
                <a:solidFill>
                  <a:srgbClr val="00B050"/>
                </a:solidFill>
                <a:latin typeface="Times New Roman" panose="02020603050405020304" pitchFamily="18" charset="0"/>
              </a:rPr>
              <a:t>socialization</a:t>
            </a:r>
            <a:r>
              <a:rPr lang="en-US" sz="2800" dirty="0" smtClean="0">
                <a:solidFill>
                  <a:srgbClr val="00B050"/>
                </a:solidFill>
                <a:latin typeface="Times New Roman" panose="02020603050405020304" pitchFamily="18" charset="0"/>
              </a:rPr>
              <a:t>:</a:t>
            </a:r>
          </a:p>
          <a:p>
            <a:pPr marL="342900" lvl="0" indent="-342900" algn="just"/>
            <a:endParaRPr lang="en-US" sz="2800" dirty="0">
              <a:solidFill>
                <a:srgbClr val="00B050"/>
              </a:solidFill>
              <a:latin typeface="Times New Roman" panose="02020603050405020304" pitchFamily="18" charset="0"/>
            </a:endParaRPr>
          </a:p>
          <a:p>
            <a:pPr marL="457200" lvl="0" indent="-457200" algn="just">
              <a:buFont typeface="Wingdings" panose="05000000000000000000" pitchFamily="2" charset="2"/>
              <a:buChar char="v"/>
            </a:pPr>
            <a:r>
              <a:rPr lang="en-US" sz="2800" dirty="0" smtClean="0">
                <a:solidFill>
                  <a:srgbClr val="00B050"/>
                </a:solidFill>
                <a:latin typeface="Times New Roman" panose="02020603050405020304" pitchFamily="18" charset="0"/>
              </a:rPr>
              <a:t> </a:t>
            </a:r>
            <a:r>
              <a:rPr lang="en-US" sz="2800" dirty="0">
                <a:solidFill>
                  <a:srgbClr val="00B050"/>
                </a:solidFill>
                <a:latin typeface="Times New Roman" panose="02020603050405020304" pitchFamily="18" charset="0"/>
              </a:rPr>
              <a:t>occurs when other people take action </a:t>
            </a:r>
            <a:r>
              <a:rPr lang="en-US" sz="2800" dirty="0" smtClean="0">
                <a:solidFill>
                  <a:srgbClr val="00B050"/>
                </a:solidFill>
                <a:latin typeface="Times New Roman" panose="02020603050405020304" pitchFamily="18" charset="0"/>
              </a:rPr>
              <a:t>to </a:t>
            </a:r>
            <a:r>
              <a:rPr lang="en-US" sz="2800" dirty="0">
                <a:solidFill>
                  <a:srgbClr val="00B050"/>
                </a:solidFill>
                <a:latin typeface="Times New Roman" panose="02020603050405020304" pitchFamily="18" charset="0"/>
              </a:rPr>
              <a:t>teach or train others from infancy. Exam: an elder brother can teach his younger’s how to respect </a:t>
            </a:r>
            <a:r>
              <a:rPr lang="en-US" sz="2800" dirty="0" smtClean="0">
                <a:solidFill>
                  <a:srgbClr val="00B050"/>
                </a:solidFill>
                <a:latin typeface="Times New Roman" panose="02020603050405020304" pitchFamily="18" charset="0"/>
              </a:rPr>
              <a:t>other.</a:t>
            </a:r>
            <a:endParaRPr lang="en-US" sz="2800" dirty="0">
              <a:solidFill>
                <a:srgbClr val="00B050"/>
              </a:solidFill>
              <a:latin typeface="Arial" panose="020B0604020202020204" pitchFamily="34" charset="0"/>
            </a:endParaRPr>
          </a:p>
          <a:p>
            <a:pPr marL="342900" lvl="0" indent="-342900" algn="just"/>
            <a:endParaRPr lang="en-US" sz="2800" b="1" dirty="0" smtClean="0">
              <a:solidFill>
                <a:srgbClr val="00B050"/>
              </a:solidFill>
              <a:latin typeface="Arial" panose="020B0604020202020204" pitchFamily="34" charset="0"/>
            </a:endParaRPr>
          </a:p>
          <a:p>
            <a:pPr marL="342900" lvl="0" indent="-342900" algn="just"/>
            <a:r>
              <a:rPr lang="en-US" sz="2800" b="1" dirty="0" smtClean="0">
                <a:solidFill>
                  <a:srgbClr val="00B050"/>
                </a:solidFill>
                <a:latin typeface="Times New Roman" panose="02020603050405020304" pitchFamily="18" charset="0"/>
              </a:rPr>
              <a:t>7.  Positive </a:t>
            </a:r>
            <a:r>
              <a:rPr lang="en-US" sz="2800" b="1" dirty="0">
                <a:solidFill>
                  <a:srgbClr val="00B050"/>
                </a:solidFill>
                <a:latin typeface="Times New Roman" panose="02020603050405020304" pitchFamily="18" charset="0"/>
              </a:rPr>
              <a:t>socialization</a:t>
            </a:r>
            <a:r>
              <a:rPr lang="en-US" sz="2800" dirty="0" smtClean="0">
                <a:solidFill>
                  <a:srgbClr val="00B050"/>
                </a:solidFill>
                <a:latin typeface="Times New Roman" panose="02020603050405020304" pitchFamily="18" charset="0"/>
              </a:rPr>
              <a:t>:</a:t>
            </a:r>
          </a:p>
          <a:p>
            <a:pPr marL="457200" lvl="0" indent="-457200" algn="just">
              <a:buFont typeface="Wingdings" panose="05000000000000000000" pitchFamily="2" charset="2"/>
              <a:buChar char="v"/>
            </a:pPr>
            <a:r>
              <a:rPr lang="en-US" sz="2800" dirty="0" smtClean="0">
                <a:solidFill>
                  <a:srgbClr val="00B050"/>
                </a:solidFill>
                <a:latin typeface="Times New Roman" panose="02020603050405020304" pitchFamily="18" charset="0"/>
              </a:rPr>
              <a:t> </a:t>
            </a:r>
            <a:r>
              <a:rPr lang="en-US" sz="2800" dirty="0">
                <a:solidFill>
                  <a:srgbClr val="00B050"/>
                </a:solidFill>
                <a:latin typeface="Times New Roman" panose="02020603050405020304" pitchFamily="18" charset="0"/>
              </a:rPr>
              <a:t>positive socialization is the social learning that is </a:t>
            </a:r>
            <a:r>
              <a:rPr lang="en-US" sz="2800" dirty="0" smtClean="0">
                <a:solidFill>
                  <a:srgbClr val="00B050"/>
                </a:solidFill>
                <a:latin typeface="Times New Roman" panose="02020603050405020304" pitchFamily="18" charset="0"/>
              </a:rPr>
              <a:t>based </a:t>
            </a:r>
            <a:r>
              <a:rPr lang="en-US" sz="2800" dirty="0">
                <a:solidFill>
                  <a:srgbClr val="00B050"/>
                </a:solidFill>
                <a:latin typeface="Times New Roman" panose="02020603050405020304" pitchFamily="18" charset="0"/>
              </a:rPr>
              <a:t>on pleasure </a:t>
            </a:r>
            <a:r>
              <a:rPr lang="en-US" sz="2800" dirty="0" smtClean="0">
                <a:solidFill>
                  <a:srgbClr val="00B050"/>
                </a:solidFill>
                <a:latin typeface="Times New Roman" panose="02020603050405020304" pitchFamily="18" charset="0"/>
              </a:rPr>
              <a:t> </a:t>
            </a:r>
            <a:r>
              <a:rPr lang="en-US" sz="2800" dirty="0">
                <a:solidFill>
                  <a:srgbClr val="00B050"/>
                </a:solidFill>
                <a:latin typeface="Times New Roman" panose="02020603050405020304" pitchFamily="18" charset="0"/>
              </a:rPr>
              <a:t>experience.</a:t>
            </a:r>
            <a:endParaRPr lang="en-US" sz="2800" i="0" dirty="0" smtClean="0">
              <a:solidFill>
                <a:srgbClr val="00B050"/>
              </a:solidFill>
              <a:effectLst/>
              <a:latin typeface="Arial" panose="020B0604020202020204" pitchFamily="34" charset="0"/>
            </a:endParaRPr>
          </a:p>
          <a:p>
            <a:pPr algn="just"/>
            <a:r>
              <a:rPr lang="en-US" sz="2800" i="0" dirty="0" smtClean="0">
                <a:solidFill>
                  <a:srgbClr val="00B050"/>
                </a:solidFill>
                <a:effectLst/>
                <a:latin typeface="Arial" panose="020B0604020202020204" pitchFamily="34" charset="0"/>
              </a:rPr>
              <a:t/>
            </a:r>
            <a:br>
              <a:rPr lang="en-US" sz="2800" i="0" dirty="0" smtClean="0">
                <a:solidFill>
                  <a:srgbClr val="00B050"/>
                </a:solidFill>
                <a:effectLst/>
                <a:latin typeface="Arial" panose="020B0604020202020204" pitchFamily="34" charset="0"/>
              </a:rPr>
            </a:br>
            <a:r>
              <a:rPr lang="en-US" sz="2800" i="0" dirty="0" smtClean="0">
                <a:solidFill>
                  <a:srgbClr val="00B050"/>
                </a:solidFill>
                <a:effectLst/>
                <a:latin typeface="Arial" panose="020B0604020202020204" pitchFamily="34" charset="0"/>
              </a:rPr>
              <a:t>8.  </a:t>
            </a:r>
            <a:r>
              <a:rPr lang="en-US" sz="2800" b="1" dirty="0" smtClean="0">
                <a:solidFill>
                  <a:srgbClr val="00B050"/>
                </a:solidFill>
                <a:latin typeface="Times New Roman" panose="02020603050405020304" pitchFamily="18" charset="0"/>
              </a:rPr>
              <a:t>Negative </a:t>
            </a:r>
            <a:r>
              <a:rPr lang="en-US" sz="2800" b="1" dirty="0">
                <a:solidFill>
                  <a:srgbClr val="00B050"/>
                </a:solidFill>
                <a:latin typeface="Times New Roman" panose="02020603050405020304" pitchFamily="18" charset="0"/>
              </a:rPr>
              <a:t>socialization</a:t>
            </a:r>
            <a:r>
              <a:rPr lang="en-US" sz="2800" dirty="0" smtClean="0">
                <a:solidFill>
                  <a:srgbClr val="00B050"/>
                </a:solidFill>
                <a:latin typeface="Times New Roman" panose="02020603050405020304" pitchFamily="18" charset="0"/>
              </a:rPr>
              <a:t>:</a:t>
            </a:r>
          </a:p>
          <a:p>
            <a:pPr algn="just"/>
            <a:endParaRPr lang="en-US" sz="2800" dirty="0">
              <a:solidFill>
                <a:srgbClr val="00B050"/>
              </a:solidFill>
              <a:latin typeface="Times New Roman" panose="02020603050405020304" pitchFamily="18" charset="0"/>
            </a:endParaRPr>
          </a:p>
          <a:p>
            <a:pPr marL="457200" indent="-457200" algn="just">
              <a:buFont typeface="Wingdings" panose="05000000000000000000" pitchFamily="2" charset="2"/>
              <a:buChar char="v"/>
            </a:pPr>
            <a:r>
              <a:rPr lang="en-US" sz="2800" dirty="0" smtClean="0">
                <a:solidFill>
                  <a:srgbClr val="00B050"/>
                </a:solidFill>
                <a:latin typeface="Times New Roman" panose="02020603050405020304" pitchFamily="18" charset="0"/>
              </a:rPr>
              <a:t> </a:t>
            </a:r>
            <a:r>
              <a:rPr lang="en-US" sz="2800" dirty="0">
                <a:solidFill>
                  <a:srgbClr val="00B050"/>
                </a:solidFill>
                <a:latin typeface="Times New Roman" panose="02020603050405020304" pitchFamily="18" charset="0"/>
              </a:rPr>
              <a:t>N</a:t>
            </a:r>
            <a:r>
              <a:rPr lang="en-US" sz="2800" dirty="0" smtClean="0">
                <a:solidFill>
                  <a:srgbClr val="00B050"/>
                </a:solidFill>
                <a:latin typeface="Times New Roman" panose="02020603050405020304" pitchFamily="18" charset="0"/>
              </a:rPr>
              <a:t>egative </a:t>
            </a:r>
            <a:r>
              <a:rPr lang="en-US" sz="2800" dirty="0">
                <a:solidFill>
                  <a:srgbClr val="00B050"/>
                </a:solidFill>
                <a:latin typeface="Times New Roman" panose="02020603050405020304" pitchFamily="18" charset="0"/>
              </a:rPr>
              <a:t>socialization </a:t>
            </a:r>
            <a:r>
              <a:rPr lang="en-US" sz="2800" dirty="0" smtClean="0">
                <a:solidFill>
                  <a:srgbClr val="00B050"/>
                </a:solidFill>
                <a:latin typeface="Times New Roman" panose="02020603050405020304" pitchFamily="18" charset="0"/>
              </a:rPr>
              <a:t>occurs </a:t>
            </a:r>
            <a:r>
              <a:rPr lang="en-US" sz="2800" dirty="0">
                <a:solidFill>
                  <a:srgbClr val="00B050"/>
                </a:solidFill>
                <a:latin typeface="Times New Roman" panose="02020603050405020304" pitchFamily="18" charset="0"/>
              </a:rPr>
              <a:t>when others use punishment.</a:t>
            </a:r>
            <a:endParaRPr lang="en-US" sz="2800" i="0" dirty="0">
              <a:solidFill>
                <a:srgbClr val="00B050"/>
              </a:solidFill>
              <a:effectLst/>
              <a:latin typeface="Arial" panose="020B0604020202020204" pitchFamily="34" charset="0"/>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10</a:t>
            </a:fld>
            <a:endParaRPr lang="en-US">
              <a:solidFill>
                <a:srgbClr val="00B050"/>
              </a:solidFill>
            </a:endParaRPr>
          </a:p>
        </p:txBody>
      </p:sp>
    </p:spTree>
    <p:extLst>
      <p:ext uri="{BB962C8B-B14F-4D97-AF65-F5344CB8AC3E}">
        <p14:creationId xmlns:p14="http://schemas.microsoft.com/office/powerpoint/2010/main" val="3570588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2686C87-425A-4B2A-86E6-61DAB15463AA}" type="slidenum">
              <a:rPr lang="en-US" smtClean="0"/>
              <a:t>11</a:t>
            </a:fld>
            <a:endParaRPr lang="en-US"/>
          </a:p>
        </p:txBody>
      </p:sp>
      <p:sp>
        <p:nvSpPr>
          <p:cNvPr id="3" name="Rectangle 2"/>
          <p:cNvSpPr/>
          <p:nvPr/>
        </p:nvSpPr>
        <p:spPr>
          <a:xfrm>
            <a:off x="5925120" y="2967335"/>
            <a:ext cx="341760" cy="923330"/>
          </a:xfrm>
          <a:prstGeom prst="rect">
            <a:avLst/>
          </a:prstGeom>
          <a:noFill/>
        </p:spPr>
        <p:txBody>
          <a:bodyPr wrap="none" lIns="91440" tIns="45720" rIns="91440" bIns="45720">
            <a:spAutoFit/>
          </a:bodyPr>
          <a:lstStyle/>
          <a:p>
            <a:pPr algn="ctr"/>
            <a:r>
              <a:rPr lang="en-US" sz="5400" b="1" cap="none" spc="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 </a:t>
            </a:r>
            <a:endPar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
        <p:nvSpPr>
          <p:cNvPr id="4" name="Rectangle 3"/>
          <p:cNvSpPr/>
          <p:nvPr/>
        </p:nvSpPr>
        <p:spPr>
          <a:xfrm>
            <a:off x="1727200" y="2002135"/>
            <a:ext cx="7785100" cy="1569660"/>
          </a:xfrm>
          <a:prstGeom prst="rect">
            <a:avLst/>
          </a:prstGeom>
          <a:noFill/>
        </p:spPr>
        <p:txBody>
          <a:bodyPr wrap="square" lIns="91440" tIns="45720" rIns="91440" bIns="45720">
            <a:spAutoFit/>
          </a:bodyPr>
          <a:lstStyle/>
          <a:p>
            <a:pPr algn="ctr"/>
            <a:r>
              <a:rPr lang="en-US" sz="9600" b="1" cap="none" spc="0" dirty="0" smtClean="0">
                <a:ln w="12700" cmpd="sng">
                  <a:solidFill>
                    <a:schemeClr val="accent4"/>
                  </a:solidFill>
                  <a:prstDash val="solid"/>
                </a:ln>
                <a:solidFill>
                  <a:srgbClr val="00B050"/>
                </a:solidFill>
                <a:effectLst/>
              </a:rPr>
              <a:t> Q &amp; A</a:t>
            </a:r>
            <a:endParaRPr lang="en-US" sz="9600" b="1" cap="none" spc="0" dirty="0">
              <a:ln w="12700" cmpd="sng">
                <a:solidFill>
                  <a:schemeClr val="accent4"/>
                </a:solidFill>
                <a:prstDash val="solid"/>
              </a:ln>
              <a:solidFill>
                <a:srgbClr val="00B050"/>
              </a:solidFill>
              <a:effectLst/>
            </a:endParaRPr>
          </a:p>
        </p:txBody>
      </p:sp>
    </p:spTree>
    <p:extLst>
      <p:ext uri="{BB962C8B-B14F-4D97-AF65-F5344CB8AC3E}">
        <p14:creationId xmlns:p14="http://schemas.microsoft.com/office/powerpoint/2010/main" val="3988514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0501" y="368490"/>
            <a:ext cx="10699845" cy="6309420"/>
          </a:xfrm>
          <a:prstGeom prst="rect">
            <a:avLst/>
          </a:prstGeom>
          <a:noFill/>
        </p:spPr>
        <p:txBody>
          <a:bodyPr wrap="square" rtlCol="0">
            <a:spAutoFit/>
          </a:bodyPr>
          <a:lstStyle/>
          <a:p>
            <a:pPr marL="571500" indent="-571500">
              <a:buFont typeface="Wingdings" panose="05000000000000000000" pitchFamily="2" charset="2"/>
              <a:buChar char="v"/>
            </a:pPr>
            <a:r>
              <a:rPr lang="en-US" sz="3600" dirty="0" smtClean="0">
                <a:solidFill>
                  <a:srgbClr val="00B050"/>
                </a:solidFill>
              </a:rPr>
              <a:t>Acquires the behaviors, concepts, knowledge and skills that are essential for social living.(</a:t>
            </a:r>
            <a:r>
              <a:rPr lang="en-US" sz="3600" dirty="0" err="1" smtClean="0">
                <a:solidFill>
                  <a:srgbClr val="00B050"/>
                </a:solidFill>
              </a:rPr>
              <a:t>Conklen</a:t>
            </a:r>
            <a:r>
              <a:rPr lang="en-US" sz="3600" dirty="0" smtClean="0">
                <a:solidFill>
                  <a:srgbClr val="00B050"/>
                </a:solidFill>
              </a:rPr>
              <a:t>, 1984)</a:t>
            </a:r>
          </a:p>
          <a:p>
            <a:endParaRPr lang="en-US" sz="3600" dirty="0">
              <a:solidFill>
                <a:srgbClr val="00B050"/>
              </a:solidFill>
            </a:endParaRPr>
          </a:p>
          <a:p>
            <a:pPr marL="571500" indent="-571500">
              <a:buFont typeface="Wingdings" panose="05000000000000000000" pitchFamily="2" charset="2"/>
              <a:buChar char="v"/>
            </a:pPr>
            <a:r>
              <a:rPr lang="en-US" sz="3600" dirty="0" smtClean="0">
                <a:solidFill>
                  <a:srgbClr val="00B050"/>
                </a:solidFill>
              </a:rPr>
              <a:t>Is the learning process where the individual acquires a status, plays a role and emerges with a personality.(Broom, 1977)</a:t>
            </a:r>
          </a:p>
          <a:p>
            <a:pPr marL="571500" indent="-571500">
              <a:buFont typeface="Wingdings" panose="05000000000000000000" pitchFamily="2" charset="2"/>
              <a:buChar char="v"/>
            </a:pPr>
            <a:endParaRPr lang="en-US" sz="3600" dirty="0" smtClean="0">
              <a:solidFill>
                <a:srgbClr val="00B050"/>
              </a:solidFill>
            </a:endParaRPr>
          </a:p>
          <a:p>
            <a:pPr marL="571500" indent="-571500">
              <a:buFont typeface="Wingdings" panose="05000000000000000000" pitchFamily="2" charset="2"/>
              <a:buChar char="v"/>
            </a:pPr>
            <a:r>
              <a:rPr lang="en-US" sz="3600" dirty="0" smtClean="0">
                <a:solidFill>
                  <a:srgbClr val="00B050"/>
                </a:solidFill>
              </a:rPr>
              <a:t>The process of transmission of culture, the process whereby men learn the rules and practices of social group. (W.F </a:t>
            </a:r>
            <a:r>
              <a:rPr lang="en-US" sz="3600" dirty="0" err="1" smtClean="0">
                <a:solidFill>
                  <a:srgbClr val="00B050"/>
                </a:solidFill>
              </a:rPr>
              <a:t>Ogburn</a:t>
            </a:r>
            <a:r>
              <a:rPr lang="en-US" sz="3600" dirty="0" smtClean="0">
                <a:solidFill>
                  <a:srgbClr val="00B050"/>
                </a:solidFill>
              </a:rPr>
              <a:t>)</a:t>
            </a:r>
            <a:endParaRPr lang="en-US" sz="3600" dirty="0">
              <a:solidFill>
                <a:srgbClr val="00B050"/>
              </a:solidFill>
            </a:endParaRPr>
          </a:p>
          <a:p>
            <a:pPr marL="571500" indent="-571500">
              <a:buFont typeface="Wingdings" panose="05000000000000000000" pitchFamily="2" charset="2"/>
              <a:buChar char="v"/>
            </a:pPr>
            <a:endParaRPr lang="en-US" sz="800" dirty="0">
              <a:solidFill>
                <a:srgbClr val="00B050"/>
              </a:solidFill>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2</a:t>
            </a:fld>
            <a:endParaRPr lang="en-US">
              <a:solidFill>
                <a:srgbClr val="00B050"/>
              </a:solidFill>
            </a:endParaRPr>
          </a:p>
        </p:txBody>
      </p:sp>
    </p:spTree>
    <p:extLst>
      <p:ext uri="{BB962C8B-B14F-4D97-AF65-F5344CB8AC3E}">
        <p14:creationId xmlns:p14="http://schemas.microsoft.com/office/powerpoint/2010/main" val="487591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6322" y="351240"/>
            <a:ext cx="10167582" cy="6186309"/>
          </a:xfrm>
          <a:prstGeom prst="rect">
            <a:avLst/>
          </a:prstGeom>
          <a:noFill/>
        </p:spPr>
        <p:txBody>
          <a:bodyPr wrap="square" rtlCol="0">
            <a:spAutoFit/>
          </a:bodyPr>
          <a:lstStyle/>
          <a:p>
            <a:pPr marL="571500" indent="-571500">
              <a:buFont typeface="Wingdings" panose="05000000000000000000" pitchFamily="2" charset="2"/>
              <a:buChar char="v"/>
            </a:pPr>
            <a:r>
              <a:rPr lang="en-US" sz="3600" dirty="0" smtClean="0">
                <a:solidFill>
                  <a:srgbClr val="00B050"/>
                </a:solidFill>
              </a:rPr>
              <a:t>Characteristics of Socialization</a:t>
            </a:r>
          </a:p>
          <a:p>
            <a:endParaRPr lang="en-US" sz="3600" dirty="0">
              <a:solidFill>
                <a:srgbClr val="00B050"/>
              </a:solidFill>
            </a:endParaRPr>
          </a:p>
          <a:p>
            <a:pPr marL="742950" indent="-742950">
              <a:buFont typeface="+mj-lt"/>
              <a:buAutoNum type="arabicPeriod"/>
            </a:pPr>
            <a:r>
              <a:rPr lang="en-US" sz="3600" dirty="0" smtClean="0">
                <a:solidFill>
                  <a:srgbClr val="00B050"/>
                </a:solidFill>
              </a:rPr>
              <a:t>The socialization process starts from birth and continues till death. It never stops however, the speed and nature of socialization is different at different stages of life.</a:t>
            </a:r>
          </a:p>
          <a:p>
            <a:pPr marL="742950" indent="-742950">
              <a:buFont typeface="+mj-lt"/>
              <a:buAutoNum type="arabicPeriod"/>
            </a:pPr>
            <a:endParaRPr lang="en-US" sz="3600" dirty="0">
              <a:solidFill>
                <a:srgbClr val="00B050"/>
              </a:solidFill>
            </a:endParaRPr>
          </a:p>
          <a:p>
            <a:pPr marL="742950" indent="-742950">
              <a:buFont typeface="+mj-lt"/>
              <a:buAutoNum type="arabicPeriod"/>
            </a:pPr>
            <a:r>
              <a:rPr lang="en-US" sz="3600" dirty="0" smtClean="0">
                <a:solidFill>
                  <a:srgbClr val="00B050"/>
                </a:solidFill>
              </a:rPr>
              <a:t>The socialization process converts a biological man into a social being so that he might be able to play his role more effectively as a member of an organized group.</a:t>
            </a:r>
            <a:endParaRPr lang="en-US" sz="3600" dirty="0">
              <a:solidFill>
                <a:srgbClr val="00B050"/>
              </a:solidFill>
            </a:endParaRPr>
          </a:p>
        </p:txBody>
      </p:sp>
      <p:sp>
        <p:nvSpPr>
          <p:cNvPr id="3" name="Slide Number Placeholder 2"/>
          <p:cNvSpPr>
            <a:spLocks noGrp="1"/>
          </p:cNvSpPr>
          <p:nvPr>
            <p:ph type="sldNum" sz="quarter" idx="12"/>
          </p:nvPr>
        </p:nvSpPr>
        <p:spPr>
          <a:xfrm>
            <a:off x="8509000" y="6038850"/>
            <a:ext cx="2743200" cy="365125"/>
          </a:xfrm>
        </p:spPr>
        <p:txBody>
          <a:bodyPr/>
          <a:lstStyle/>
          <a:p>
            <a:fld id="{A2686C87-425A-4B2A-86E6-61DAB15463AA}" type="slidenum">
              <a:rPr lang="en-US" smtClean="0">
                <a:solidFill>
                  <a:srgbClr val="00B050"/>
                </a:solidFill>
              </a:rPr>
              <a:t>3</a:t>
            </a:fld>
            <a:endParaRPr lang="en-US">
              <a:solidFill>
                <a:srgbClr val="00B050"/>
              </a:solidFill>
            </a:endParaRPr>
          </a:p>
        </p:txBody>
      </p:sp>
    </p:spTree>
    <p:extLst>
      <p:ext uri="{BB962C8B-B14F-4D97-AF65-F5344CB8AC3E}">
        <p14:creationId xmlns:p14="http://schemas.microsoft.com/office/powerpoint/2010/main" val="27867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832513"/>
            <a:ext cx="10658902" cy="5632311"/>
          </a:xfrm>
          <a:prstGeom prst="rect">
            <a:avLst/>
          </a:prstGeom>
          <a:noFill/>
        </p:spPr>
        <p:txBody>
          <a:bodyPr wrap="square" rtlCol="0">
            <a:spAutoFit/>
          </a:bodyPr>
          <a:lstStyle/>
          <a:p>
            <a:r>
              <a:rPr lang="en-US" sz="3600" dirty="0" smtClean="0">
                <a:solidFill>
                  <a:srgbClr val="00B050"/>
                </a:solidFill>
              </a:rPr>
              <a:t>3.      Healthy growth of personality is possible only due 	to proper socialization.</a:t>
            </a:r>
          </a:p>
          <a:p>
            <a:pPr marL="742950" indent="-742950">
              <a:buFont typeface="+mj-lt"/>
              <a:buAutoNum type="arabicPeriod"/>
            </a:pPr>
            <a:endParaRPr lang="en-US" sz="3600" dirty="0">
              <a:solidFill>
                <a:srgbClr val="00B050"/>
              </a:solidFill>
            </a:endParaRPr>
          </a:p>
          <a:p>
            <a:r>
              <a:rPr lang="en-US" sz="3600" dirty="0" smtClean="0">
                <a:solidFill>
                  <a:srgbClr val="00B050"/>
                </a:solidFill>
              </a:rPr>
              <a:t>4.	The socialization of individuals belonging to the 	same society may be different from one another.</a:t>
            </a:r>
          </a:p>
          <a:p>
            <a:pPr marL="742950" indent="-742950">
              <a:buFont typeface="+mj-lt"/>
              <a:buAutoNum type="arabicPeriod"/>
            </a:pPr>
            <a:endParaRPr lang="en-US" sz="3600" dirty="0">
              <a:solidFill>
                <a:srgbClr val="00B050"/>
              </a:solidFill>
            </a:endParaRPr>
          </a:p>
          <a:p>
            <a:r>
              <a:rPr lang="en-US" sz="3600" dirty="0" smtClean="0">
                <a:solidFill>
                  <a:srgbClr val="00B050"/>
                </a:solidFill>
              </a:rPr>
              <a:t>5.	The process of socialization is different in different 	societies and groups that’s why the ways of life of 	people belonging to different societies are different 	from one another.</a:t>
            </a:r>
            <a:endParaRPr lang="en-US" sz="3600" dirty="0">
              <a:solidFill>
                <a:srgbClr val="00B050"/>
              </a:solidFill>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4</a:t>
            </a:fld>
            <a:endParaRPr lang="en-US">
              <a:solidFill>
                <a:srgbClr val="00B050"/>
              </a:solidFill>
            </a:endParaRPr>
          </a:p>
        </p:txBody>
      </p:sp>
    </p:spTree>
    <p:extLst>
      <p:ext uri="{BB962C8B-B14F-4D97-AF65-F5344CB8AC3E}">
        <p14:creationId xmlns:p14="http://schemas.microsoft.com/office/powerpoint/2010/main" val="3419210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0627" y="682388"/>
            <a:ext cx="10563367" cy="5078313"/>
          </a:xfrm>
          <a:prstGeom prst="rect">
            <a:avLst/>
          </a:prstGeom>
          <a:noFill/>
        </p:spPr>
        <p:txBody>
          <a:bodyPr wrap="square" rtlCol="0">
            <a:spAutoFit/>
          </a:bodyPr>
          <a:lstStyle/>
          <a:p>
            <a:r>
              <a:rPr lang="en-US" sz="3600" dirty="0" smtClean="0">
                <a:solidFill>
                  <a:srgbClr val="00B050"/>
                </a:solidFill>
              </a:rPr>
              <a:t>6.	With the help of socialization, culture is 	transmitted to the next generation.</a:t>
            </a:r>
          </a:p>
          <a:p>
            <a:pPr marL="742950" indent="-742950">
              <a:buFont typeface="+mj-lt"/>
              <a:buAutoNum type="arabicPeriod"/>
            </a:pPr>
            <a:endParaRPr lang="en-US" sz="3600" dirty="0">
              <a:solidFill>
                <a:srgbClr val="00B050"/>
              </a:solidFill>
            </a:endParaRPr>
          </a:p>
          <a:p>
            <a:r>
              <a:rPr lang="en-US" sz="3600" dirty="0" smtClean="0">
                <a:solidFill>
                  <a:srgbClr val="00B050"/>
                </a:solidFill>
              </a:rPr>
              <a:t>7.	With the passage of time, the individual leaves the 	old roles, responsibilities and interests and adopts 	the new ones. This process is called re-	socialization.</a:t>
            </a:r>
          </a:p>
          <a:p>
            <a:endParaRPr lang="en-US" sz="3600" dirty="0">
              <a:solidFill>
                <a:srgbClr val="00B050"/>
              </a:solidFill>
            </a:endParaRPr>
          </a:p>
          <a:p>
            <a:endParaRPr lang="en-US" sz="3600" dirty="0">
              <a:solidFill>
                <a:srgbClr val="00B050"/>
              </a:solidFill>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5</a:t>
            </a:fld>
            <a:endParaRPr lang="en-US">
              <a:solidFill>
                <a:srgbClr val="00B050"/>
              </a:solidFill>
            </a:endParaRPr>
          </a:p>
        </p:txBody>
      </p:sp>
    </p:spTree>
    <p:extLst>
      <p:ext uri="{BB962C8B-B14F-4D97-AF65-F5344CB8AC3E}">
        <p14:creationId xmlns:p14="http://schemas.microsoft.com/office/powerpoint/2010/main" val="127642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3331" y="313899"/>
            <a:ext cx="10454185" cy="5232202"/>
          </a:xfrm>
          <a:prstGeom prst="rect">
            <a:avLst/>
          </a:prstGeom>
          <a:noFill/>
        </p:spPr>
        <p:txBody>
          <a:bodyPr wrap="square" rtlCol="0">
            <a:spAutoFit/>
          </a:bodyPr>
          <a:lstStyle/>
          <a:p>
            <a:r>
              <a:rPr lang="en-US" sz="3600" dirty="0" smtClean="0">
                <a:solidFill>
                  <a:srgbClr val="00B050"/>
                </a:solidFill>
              </a:rPr>
              <a:t>Types of Socialization</a:t>
            </a:r>
          </a:p>
          <a:p>
            <a:endParaRPr lang="en-US" sz="1000" dirty="0" smtClean="0">
              <a:solidFill>
                <a:srgbClr val="00B050"/>
              </a:solidFill>
            </a:endParaRPr>
          </a:p>
          <a:p>
            <a:pPr lvl="0"/>
            <a:r>
              <a:rPr lang="en-US" sz="3200" dirty="0">
                <a:solidFill>
                  <a:srgbClr val="00B050"/>
                </a:solidFill>
              </a:rPr>
              <a:t>1.    </a:t>
            </a:r>
            <a:r>
              <a:rPr lang="en-US" sz="3200" b="1" dirty="0">
                <a:solidFill>
                  <a:srgbClr val="00B050"/>
                </a:solidFill>
              </a:rPr>
              <a:t>Primary socialization</a:t>
            </a:r>
            <a:r>
              <a:rPr lang="en-US" sz="3200" dirty="0">
                <a:solidFill>
                  <a:srgbClr val="00B050"/>
                </a:solidFill>
              </a:rPr>
              <a:t>: This is the most essential and basic type of socialization. It takes place in the early years of life of the new born individual. It concentrates on the teaching of language and cognitive skills, the </a:t>
            </a:r>
            <a:r>
              <a:rPr lang="en-US" sz="3200" dirty="0" smtClean="0">
                <a:solidFill>
                  <a:srgbClr val="00B050"/>
                </a:solidFill>
              </a:rPr>
              <a:t>learning </a:t>
            </a:r>
            <a:r>
              <a:rPr lang="en-US" sz="3200" dirty="0">
                <a:solidFill>
                  <a:srgbClr val="00B050"/>
                </a:solidFill>
              </a:rPr>
              <a:t>of culture, norms and </a:t>
            </a:r>
            <a:r>
              <a:rPr lang="en-US" sz="3200" dirty="0" smtClean="0">
                <a:solidFill>
                  <a:srgbClr val="00B050"/>
                </a:solidFill>
              </a:rPr>
              <a:t>values.</a:t>
            </a:r>
            <a:endParaRPr lang="en-US" sz="3200" dirty="0">
              <a:solidFill>
                <a:srgbClr val="00B050"/>
              </a:solidFill>
            </a:endParaRPr>
          </a:p>
          <a:p>
            <a:r>
              <a:rPr lang="en-US" sz="3200" i="1" dirty="0">
                <a:solidFill>
                  <a:srgbClr val="00B050"/>
                </a:solidFill>
              </a:rPr>
              <a:t>The human child does not have a sense of right and wrong, desirable and undesirable, moral and immoral</a:t>
            </a:r>
            <a:r>
              <a:rPr lang="en-US" sz="3200" dirty="0">
                <a:solidFill>
                  <a:srgbClr val="00B050"/>
                </a:solidFill>
              </a:rPr>
              <a:t>. </a:t>
            </a:r>
            <a:r>
              <a:rPr lang="en-US" sz="3200" dirty="0" smtClean="0">
                <a:solidFill>
                  <a:srgbClr val="00B050"/>
                </a:solidFill>
              </a:rPr>
              <a:t>By direct </a:t>
            </a:r>
            <a:r>
              <a:rPr lang="en-US" sz="3200" dirty="0">
                <a:solidFill>
                  <a:srgbClr val="00B050"/>
                </a:solidFill>
              </a:rPr>
              <a:t>and indirect observation and experience, the child gradually learns the norms relating to right and wrong </a:t>
            </a:r>
            <a:r>
              <a:rPr lang="en-US" sz="3200" dirty="0" smtClean="0">
                <a:solidFill>
                  <a:srgbClr val="00B050"/>
                </a:solidFill>
              </a:rPr>
              <a:t>behavior.</a:t>
            </a:r>
            <a:endParaRPr lang="en-US" sz="3600" dirty="0">
              <a:solidFill>
                <a:srgbClr val="00B050"/>
              </a:solidFill>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6</a:t>
            </a:fld>
            <a:endParaRPr lang="en-US">
              <a:solidFill>
                <a:srgbClr val="00B050"/>
              </a:solidFill>
            </a:endParaRPr>
          </a:p>
        </p:txBody>
      </p:sp>
    </p:spTree>
    <p:extLst>
      <p:ext uri="{BB962C8B-B14F-4D97-AF65-F5344CB8AC3E}">
        <p14:creationId xmlns:p14="http://schemas.microsoft.com/office/powerpoint/2010/main" val="3682488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194" y="470807"/>
            <a:ext cx="11327642" cy="6124754"/>
          </a:xfrm>
          <a:prstGeom prst="rect">
            <a:avLst/>
          </a:prstGeom>
        </p:spPr>
        <p:txBody>
          <a:bodyPr wrap="square">
            <a:spAutoFit/>
          </a:bodyPr>
          <a:lstStyle/>
          <a:p>
            <a:r>
              <a:rPr lang="en-US" sz="2800" b="1" dirty="0" smtClean="0">
                <a:solidFill>
                  <a:srgbClr val="00B050"/>
                </a:solidFill>
              </a:rPr>
              <a:t>2.  Secondary socialization</a:t>
            </a:r>
          </a:p>
          <a:p>
            <a:endParaRPr lang="en-US" sz="2800" b="1" dirty="0" smtClean="0">
              <a:solidFill>
                <a:srgbClr val="00B050"/>
              </a:solidFill>
            </a:endParaRPr>
          </a:p>
          <a:p>
            <a:r>
              <a:rPr lang="en-US" sz="2800" dirty="0" smtClean="0">
                <a:solidFill>
                  <a:srgbClr val="00B050"/>
                </a:solidFill>
              </a:rPr>
              <a:t>Secondary socialization refers to the process of learning what is the appropriate behavior as a member of a smaller group within the larger society. Basically, it is the behavioral patterns reinforced by socializing agents of society. Secondary socialization takes place outside the home. It is where children and adults learn how to act in a way that is appropriate for the situations they are in. Schools require very different behavior from the home, and Children must act according to new rules. New teachers have to act in a way that is different from students and learn the new rules from people around them. Secondary Socialization is usually associated with teenagers and adults, and involves smaller changes than those occurring in primary socialization. Such examples of Secondary Socialization are entering a new profession or relocating to a new environment or society</a:t>
            </a:r>
            <a:endParaRPr lang="en-US" sz="2800" dirty="0">
              <a:solidFill>
                <a:srgbClr val="00B050"/>
              </a:solidFill>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7</a:t>
            </a:fld>
            <a:endParaRPr lang="en-US">
              <a:solidFill>
                <a:srgbClr val="00B050"/>
              </a:solidFill>
            </a:endParaRPr>
          </a:p>
        </p:txBody>
      </p:sp>
    </p:spTree>
    <p:extLst>
      <p:ext uri="{BB962C8B-B14F-4D97-AF65-F5344CB8AC3E}">
        <p14:creationId xmlns:p14="http://schemas.microsoft.com/office/powerpoint/2010/main" val="904158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9419" y="380832"/>
            <a:ext cx="11259403" cy="6140142"/>
          </a:xfrm>
          <a:prstGeom prst="rect">
            <a:avLst/>
          </a:prstGeom>
        </p:spPr>
        <p:txBody>
          <a:bodyPr wrap="square">
            <a:spAutoFit/>
          </a:bodyPr>
          <a:lstStyle/>
          <a:p>
            <a:r>
              <a:rPr lang="en-US" sz="3200" i="0" dirty="0" smtClean="0">
                <a:solidFill>
                  <a:srgbClr val="00B050"/>
                </a:solidFill>
                <a:effectLst/>
                <a:latin typeface="Times New Roman" panose="02020603050405020304" pitchFamily="18" charset="0"/>
                <a:ea typeface="Times New Roman" panose="02020603050405020304" pitchFamily="18" charset="0"/>
              </a:rPr>
              <a:t> 3. </a:t>
            </a:r>
            <a:r>
              <a:rPr lang="en-US" sz="3200" b="1" dirty="0">
                <a:solidFill>
                  <a:srgbClr val="00B050"/>
                </a:solidFill>
                <a:latin typeface="Times New Roman" panose="02020603050405020304" pitchFamily="18" charset="0"/>
              </a:rPr>
              <a:t>Anticipatory socialization</a:t>
            </a:r>
            <a:r>
              <a:rPr lang="en-US" sz="3200" dirty="0">
                <a:solidFill>
                  <a:srgbClr val="00B050"/>
                </a:solidFill>
                <a:latin typeface="Times New Roman" panose="02020603050405020304" pitchFamily="18" charset="0"/>
              </a:rPr>
              <a:t>: </a:t>
            </a:r>
            <a:endParaRPr lang="en-US" sz="3200" dirty="0" smtClean="0">
              <a:solidFill>
                <a:srgbClr val="00B050"/>
              </a:solidFill>
              <a:latin typeface="Times New Roman" panose="02020603050405020304" pitchFamily="18" charset="0"/>
            </a:endParaRPr>
          </a:p>
          <a:p>
            <a:endParaRPr lang="en-US" sz="3200" dirty="0" smtClean="0">
              <a:solidFill>
                <a:srgbClr val="00B050"/>
              </a:solidFill>
              <a:latin typeface="Times New Roman" panose="02020603050405020304" pitchFamily="18" charset="0"/>
            </a:endParaRPr>
          </a:p>
          <a:p>
            <a:r>
              <a:rPr lang="en-US" sz="3200" dirty="0" smtClean="0">
                <a:solidFill>
                  <a:srgbClr val="00B050"/>
                </a:solidFill>
              </a:rPr>
              <a:t>Anticipatory socialization refers to the processes of socialization in which a person "rehearses" for future positions, occupations, and social relationships</a:t>
            </a:r>
            <a:endParaRPr lang="en-US" sz="3200" dirty="0" smtClean="0">
              <a:solidFill>
                <a:srgbClr val="00B050"/>
              </a:solidFill>
              <a:latin typeface="Times New Roman" panose="02020603050405020304" pitchFamily="18" charset="0"/>
            </a:endParaRPr>
          </a:p>
          <a:p>
            <a:endParaRPr lang="en-US" sz="900" dirty="0">
              <a:solidFill>
                <a:srgbClr val="00B050"/>
              </a:solidFill>
              <a:latin typeface="Times New Roman" panose="02020603050405020304" pitchFamily="18" charset="0"/>
            </a:endParaRPr>
          </a:p>
          <a:p>
            <a:r>
              <a:rPr lang="en-US" sz="3200" dirty="0" smtClean="0">
                <a:solidFill>
                  <a:srgbClr val="00B050"/>
                </a:solidFill>
                <a:latin typeface="Times New Roman" panose="02020603050405020304" pitchFamily="18" charset="0"/>
              </a:rPr>
              <a:t>Men </a:t>
            </a:r>
            <a:r>
              <a:rPr lang="en-US" sz="3200" dirty="0">
                <a:solidFill>
                  <a:srgbClr val="00B050"/>
                </a:solidFill>
                <a:latin typeface="Times New Roman" panose="02020603050405020304" pitchFamily="18" charset="0"/>
              </a:rPr>
              <a:t>not only learn the culture of the group of which they are immediate members. They may also learn the culture of groups to which they do not belong. </a:t>
            </a:r>
            <a:r>
              <a:rPr lang="en-US" sz="3200" i="1" dirty="0">
                <a:solidFill>
                  <a:srgbClr val="00B050"/>
                </a:solidFill>
                <a:latin typeface="Times New Roman" panose="02020603050405020304" pitchFamily="18" charset="0"/>
              </a:rPr>
              <a:t>A person who intends to join the army may start doing physical exercises to toughen his body and learning the manners of army. </a:t>
            </a:r>
            <a:r>
              <a:rPr lang="en-US" sz="3200" dirty="0">
                <a:solidFill>
                  <a:srgbClr val="00B050"/>
                </a:solidFill>
                <a:latin typeface="Times New Roman" panose="02020603050405020304" pitchFamily="18" charset="0"/>
              </a:rPr>
              <a:t>Socialization is not a process that takes place merely in early childhood. On the other hand, it takes at different times and places throughout life.</a:t>
            </a:r>
            <a:endParaRPr lang="en-US" sz="3200" dirty="0">
              <a:solidFill>
                <a:srgbClr val="00B050"/>
              </a:solidFill>
            </a:endParaRPr>
          </a:p>
        </p:txBody>
      </p:sp>
      <p:sp>
        <p:nvSpPr>
          <p:cNvPr id="3" name="Slide Number Placeholder 2"/>
          <p:cNvSpPr>
            <a:spLocks noGrp="1"/>
          </p:cNvSpPr>
          <p:nvPr>
            <p:ph type="sldNum" sz="quarter" idx="12"/>
          </p:nvPr>
        </p:nvSpPr>
        <p:spPr>
          <a:xfrm>
            <a:off x="8648700" y="5949950"/>
            <a:ext cx="2743200" cy="365125"/>
          </a:xfrm>
        </p:spPr>
        <p:txBody>
          <a:bodyPr/>
          <a:lstStyle/>
          <a:p>
            <a:fld id="{A2686C87-425A-4B2A-86E6-61DAB15463AA}" type="slidenum">
              <a:rPr lang="en-US" smtClean="0">
                <a:solidFill>
                  <a:srgbClr val="00B050"/>
                </a:solidFill>
              </a:rPr>
              <a:t>8</a:t>
            </a:fld>
            <a:endParaRPr lang="en-US">
              <a:solidFill>
                <a:srgbClr val="00B050"/>
              </a:solidFill>
            </a:endParaRPr>
          </a:p>
        </p:txBody>
      </p:sp>
    </p:spTree>
    <p:extLst>
      <p:ext uri="{BB962C8B-B14F-4D97-AF65-F5344CB8AC3E}">
        <p14:creationId xmlns:p14="http://schemas.microsoft.com/office/powerpoint/2010/main" val="985415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1318" y="646710"/>
            <a:ext cx="10959153" cy="5016758"/>
          </a:xfrm>
          <a:prstGeom prst="rect">
            <a:avLst/>
          </a:prstGeom>
        </p:spPr>
        <p:txBody>
          <a:bodyPr wrap="square">
            <a:spAutoFit/>
          </a:bodyPr>
          <a:lstStyle/>
          <a:p>
            <a:pPr marL="342900" lvl="0" indent="-342900" algn="just"/>
            <a:r>
              <a:rPr lang="en-US" sz="3200" b="1" dirty="0" smtClean="0">
                <a:solidFill>
                  <a:srgbClr val="00B050"/>
                </a:solidFill>
                <a:latin typeface="Times New Roman" panose="02020603050405020304" pitchFamily="18" charset="0"/>
              </a:rPr>
              <a:t>4. Broad </a:t>
            </a:r>
            <a:r>
              <a:rPr lang="en-US" sz="3200" b="1" dirty="0">
                <a:solidFill>
                  <a:srgbClr val="00B050"/>
                </a:solidFill>
                <a:latin typeface="Times New Roman" panose="02020603050405020304" pitchFamily="18" charset="0"/>
              </a:rPr>
              <a:t>socialization</a:t>
            </a:r>
            <a:r>
              <a:rPr lang="en-US" sz="3200" dirty="0" smtClean="0">
                <a:solidFill>
                  <a:srgbClr val="00B050"/>
                </a:solidFill>
                <a:latin typeface="Times New Roman" panose="02020603050405020304" pitchFamily="18" charset="0"/>
              </a:rPr>
              <a:t>:</a:t>
            </a:r>
          </a:p>
          <a:p>
            <a:pPr marL="342900" lvl="0" indent="-342900" algn="just"/>
            <a:endParaRPr lang="en-US" sz="3200" dirty="0">
              <a:solidFill>
                <a:srgbClr val="00B050"/>
              </a:solidFill>
              <a:latin typeface="Times New Roman" panose="02020603050405020304" pitchFamily="18" charset="0"/>
            </a:endParaRPr>
          </a:p>
          <a:p>
            <a:pPr marL="457200" lvl="0" indent="-457200" algn="just">
              <a:buFont typeface="Wingdings" panose="05000000000000000000" pitchFamily="2" charset="2"/>
              <a:buChar char="v"/>
            </a:pPr>
            <a:r>
              <a:rPr lang="en-US" sz="3200" dirty="0" smtClean="0">
                <a:solidFill>
                  <a:srgbClr val="00B050"/>
                </a:solidFill>
                <a:latin typeface="Times New Roman" panose="02020603050405020304" pitchFamily="18" charset="0"/>
              </a:rPr>
              <a:t> </a:t>
            </a:r>
            <a:r>
              <a:rPr lang="en-US" sz="3200" dirty="0">
                <a:solidFill>
                  <a:srgbClr val="00B050"/>
                </a:solidFill>
                <a:latin typeface="Times New Roman" panose="02020603050405020304" pitchFamily="18" charset="0"/>
              </a:rPr>
              <a:t>It is intended to promote independence, individualism and self expression. Exam: school boy or collage boy doesn’t have more independent than university </a:t>
            </a:r>
            <a:r>
              <a:rPr lang="en-US" sz="3200" dirty="0" smtClean="0">
                <a:solidFill>
                  <a:srgbClr val="00B050"/>
                </a:solidFill>
                <a:latin typeface="Times New Roman" panose="02020603050405020304" pitchFamily="18" charset="0"/>
              </a:rPr>
              <a:t>student.</a:t>
            </a:r>
            <a:endParaRPr lang="en-US" sz="3200" i="0" dirty="0" smtClean="0">
              <a:solidFill>
                <a:srgbClr val="00B050"/>
              </a:solidFill>
              <a:effectLst/>
              <a:latin typeface="Arial" panose="020B0604020202020204" pitchFamily="34" charset="0"/>
            </a:endParaRPr>
          </a:p>
          <a:p>
            <a:r>
              <a:rPr lang="en-US" sz="3200" i="0" dirty="0" smtClean="0">
                <a:solidFill>
                  <a:srgbClr val="00B050"/>
                </a:solidFill>
                <a:effectLst/>
                <a:latin typeface="Arial" panose="020B0604020202020204" pitchFamily="34" charset="0"/>
              </a:rPr>
              <a:t/>
            </a:r>
            <a:br>
              <a:rPr lang="en-US" sz="3200" i="0" dirty="0" smtClean="0">
                <a:solidFill>
                  <a:srgbClr val="00B050"/>
                </a:solidFill>
                <a:effectLst/>
                <a:latin typeface="Arial" panose="020B0604020202020204" pitchFamily="34" charset="0"/>
              </a:rPr>
            </a:br>
            <a:r>
              <a:rPr lang="en-US" sz="3200" i="0" dirty="0" smtClean="0">
                <a:solidFill>
                  <a:srgbClr val="00B050"/>
                </a:solidFill>
                <a:effectLst/>
                <a:latin typeface="Times New Roman" panose="02020603050405020304" pitchFamily="18" charset="0"/>
                <a:ea typeface="Times New Roman" panose="02020603050405020304" pitchFamily="18" charset="0"/>
              </a:rPr>
              <a:t> 5. </a:t>
            </a:r>
            <a:r>
              <a:rPr lang="en-US" sz="3200" b="1" dirty="0" smtClean="0">
                <a:solidFill>
                  <a:srgbClr val="00B050"/>
                </a:solidFill>
                <a:latin typeface="Times New Roman" panose="02020603050405020304" pitchFamily="18" charset="0"/>
              </a:rPr>
              <a:t>Narrow </a:t>
            </a:r>
            <a:r>
              <a:rPr lang="en-US" sz="3200" b="1" dirty="0">
                <a:solidFill>
                  <a:srgbClr val="00B050"/>
                </a:solidFill>
                <a:latin typeface="Times New Roman" panose="02020603050405020304" pitchFamily="18" charset="0"/>
              </a:rPr>
              <a:t>socialization</a:t>
            </a:r>
            <a:r>
              <a:rPr lang="en-US" sz="3200" dirty="0">
                <a:solidFill>
                  <a:srgbClr val="00B050"/>
                </a:solidFill>
                <a:latin typeface="Times New Roman" panose="02020603050405020304" pitchFamily="18" charset="0"/>
              </a:rPr>
              <a:t>: </a:t>
            </a:r>
            <a:endParaRPr lang="en-US" sz="3200" dirty="0" smtClean="0">
              <a:solidFill>
                <a:srgbClr val="00B050"/>
              </a:solidFill>
              <a:latin typeface="Times New Roman" panose="02020603050405020304" pitchFamily="18" charset="0"/>
            </a:endParaRPr>
          </a:p>
          <a:p>
            <a:endParaRPr lang="en-US" sz="3200" dirty="0">
              <a:solidFill>
                <a:srgbClr val="00B050"/>
              </a:solidFill>
              <a:latin typeface="Times New Roman" panose="02020603050405020304" pitchFamily="18" charset="0"/>
            </a:endParaRPr>
          </a:p>
          <a:p>
            <a:pPr marL="457200" indent="-457200">
              <a:buFont typeface="Wingdings" panose="05000000000000000000" pitchFamily="2" charset="2"/>
              <a:buChar char="v"/>
            </a:pPr>
            <a:r>
              <a:rPr lang="en-US" sz="3200" dirty="0" smtClean="0">
                <a:solidFill>
                  <a:srgbClr val="00B050"/>
                </a:solidFill>
                <a:latin typeface="Times New Roman" panose="02020603050405020304" pitchFamily="18" charset="0"/>
              </a:rPr>
              <a:t>It </a:t>
            </a:r>
            <a:r>
              <a:rPr lang="en-US" sz="3200" dirty="0">
                <a:solidFill>
                  <a:srgbClr val="00B050"/>
                </a:solidFill>
                <a:latin typeface="Times New Roman" panose="02020603050405020304" pitchFamily="18" charset="0"/>
              </a:rPr>
              <a:t>is intended to promote obedient and conformity. Exam: you have to clean your table.</a:t>
            </a:r>
            <a:endParaRPr lang="en-US" sz="3200" i="0" dirty="0">
              <a:solidFill>
                <a:srgbClr val="00B050"/>
              </a:solidFill>
              <a:effectLst/>
              <a:latin typeface="Arial" panose="020B0604020202020204" pitchFamily="34" charset="0"/>
            </a:endParaRPr>
          </a:p>
        </p:txBody>
      </p:sp>
      <p:sp>
        <p:nvSpPr>
          <p:cNvPr id="3" name="Slide Number Placeholder 2"/>
          <p:cNvSpPr>
            <a:spLocks noGrp="1"/>
          </p:cNvSpPr>
          <p:nvPr>
            <p:ph type="sldNum" sz="quarter" idx="12"/>
          </p:nvPr>
        </p:nvSpPr>
        <p:spPr/>
        <p:txBody>
          <a:bodyPr/>
          <a:lstStyle/>
          <a:p>
            <a:fld id="{A2686C87-425A-4B2A-86E6-61DAB15463AA}" type="slidenum">
              <a:rPr lang="en-US" smtClean="0">
                <a:solidFill>
                  <a:srgbClr val="00B050"/>
                </a:solidFill>
              </a:rPr>
              <a:t>9</a:t>
            </a:fld>
            <a:endParaRPr lang="en-US">
              <a:solidFill>
                <a:srgbClr val="00B050"/>
              </a:solidFill>
            </a:endParaRPr>
          </a:p>
        </p:txBody>
      </p:sp>
    </p:spTree>
    <p:extLst>
      <p:ext uri="{BB962C8B-B14F-4D97-AF65-F5344CB8AC3E}">
        <p14:creationId xmlns:p14="http://schemas.microsoft.com/office/powerpoint/2010/main" val="3295198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487</Words>
  <Application>Microsoft Office PowerPoint</Application>
  <PresentationFormat>Widescreen</PresentationFormat>
  <Paragraphs>64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fff</dc:creator>
  <cp:lastModifiedBy>fff</cp:lastModifiedBy>
  <cp:revision>69</cp:revision>
  <dcterms:created xsi:type="dcterms:W3CDTF">2017-04-29T03:46:05Z</dcterms:created>
  <dcterms:modified xsi:type="dcterms:W3CDTF">2018-09-06T11:08:15Z</dcterms:modified>
</cp:coreProperties>
</file>