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b0c81ca4a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b0c81ca4a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8b0c81ca4a_0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8b0c81ca4a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1695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/>
              <a:t>Legal Drafting</a:t>
            </a:r>
            <a:endParaRPr sz="3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/>
              <a:t>Lecture No# 2</a:t>
            </a:r>
            <a:endParaRPr sz="31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Fundamental Rules Of Pleading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 flipH="1">
            <a:off x="0" y="0"/>
            <a:ext cx="8955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/>
              <a:t>Order VI of C.P.C provide some </a:t>
            </a:r>
            <a:r>
              <a:rPr b="1" lang="en" sz="2500"/>
              <a:t>general</a:t>
            </a:r>
            <a:r>
              <a:rPr b="1" lang="en" sz="2500"/>
              <a:t> rules of pleadings i.e .</a:t>
            </a:r>
            <a:endParaRPr b="1" sz="25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/>
            </a:pPr>
            <a:r>
              <a:rPr b="1" lang="en" sz="2300"/>
              <a:t>Every pleading must state facts not the law.</a:t>
            </a:r>
            <a:endParaRPr b="1"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/>
            </a:pPr>
            <a:r>
              <a:rPr b="1" lang="en" sz="2300"/>
              <a:t>It must state all the material facts and material facts only.</a:t>
            </a:r>
            <a:endParaRPr b="1"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/>
            </a:pPr>
            <a:r>
              <a:rPr b="1" lang="en" sz="2300"/>
              <a:t>It must state only the facts on which the party pleading </a:t>
            </a:r>
            <a:r>
              <a:rPr b="1" lang="en" sz="2300"/>
              <a:t>relies</a:t>
            </a:r>
            <a:r>
              <a:rPr b="1" lang="en" sz="2300"/>
              <a:t>.</a:t>
            </a:r>
            <a:endParaRPr b="1"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/>
            </a:pPr>
            <a:r>
              <a:rPr b="1" lang="en" sz="2300"/>
              <a:t>Every  pleading must state facts not the evidence.</a:t>
            </a:r>
            <a:endParaRPr b="1"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/>
            </a:pPr>
            <a:r>
              <a:rPr b="1" lang="en" sz="2300"/>
              <a:t>It must state the facts concisely, but with </a:t>
            </a:r>
            <a:r>
              <a:rPr b="1" lang="en" sz="2300"/>
              <a:t>precision and certainty.</a:t>
            </a:r>
            <a:endParaRPr b="1" sz="23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/>
        </p:nvSpPr>
        <p:spPr>
          <a:xfrm>
            <a:off x="-314675" y="36300"/>
            <a:ext cx="9028500" cy="50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0"/>
          </a:p>
        </p:txBody>
      </p:sp>
      <p:sp>
        <p:nvSpPr>
          <p:cNvPr id="66" name="Google Shape;66;p15"/>
          <p:cNvSpPr/>
          <p:nvPr/>
        </p:nvSpPr>
        <p:spPr>
          <a:xfrm>
            <a:off x="899430" y="1962150"/>
            <a:ext cx="7345988" cy="121950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FFFF"/>
                </a:solidFill>
                <a:latin typeface="Arial"/>
              </a:rPr>
              <a:t>THE END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