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9E068-0B44-40D1-A8A5-DD332EA31A84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C1A6-C354-44D1-B0FA-FFB95C19E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15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0ABE-A0E6-49FD-85AD-312CDCA2BF02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37037-3E0F-44CC-A6BF-CB3A3ECC6039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29E40-6DEF-401F-88C0-D793053A33DA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623F-0721-4317-A4C3-CBE94F04771D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9F908-495A-44B7-BC84-B8EF354DBB30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82F02-F0AD-4DDE-A0DC-E88BB39DF56F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C36F-131E-46C9-889C-A7EB87D69DA4}" type="datetime1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F37-46DB-45E6-A628-B85922C081DA}" type="datetime1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88FB-F948-44ED-8847-2A9066434806}" type="datetime1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5106-444F-4EEB-8E91-4D4915C131B2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4251-BAB2-4FCC-BDE2-452EB8BF408E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3D73D-AD31-4EF0-99F9-50E6E63CBFC9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Population genetics and evolution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Mutation, Gene Flow, Genetic Drift, Natural </a:t>
            </a:r>
            <a:r>
              <a:rPr lang="en-US" dirty="0" smtClean="0"/>
              <a:t>selection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3512-227C-4173-8E59-CEA7E8121DDB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4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Population genetics and evolution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7150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/>
              <a:t>Evolution refers to change in the genetic makeup </a:t>
            </a:r>
            <a:r>
              <a:rPr lang="en-US" dirty="0" smtClean="0"/>
              <a:t>of a </a:t>
            </a:r>
            <a:r>
              <a:rPr lang="en-US" i="1" dirty="0"/>
              <a:t>population </a:t>
            </a:r>
            <a:r>
              <a:rPr lang="en-US" dirty="0"/>
              <a:t>of organisms. </a:t>
            </a:r>
            <a:endParaRPr lang="en-US" dirty="0" smtClean="0"/>
          </a:p>
          <a:p>
            <a:pPr algn="just"/>
            <a:r>
              <a:rPr lang="en-US" dirty="0" smtClean="0"/>
              <a:t>A </a:t>
            </a:r>
            <a:r>
              <a:rPr lang="en-US" b="1" dirty="0"/>
              <a:t>population </a:t>
            </a:r>
            <a:r>
              <a:rPr lang="en-US" dirty="0"/>
              <a:t>here refers to </a:t>
            </a:r>
            <a:r>
              <a:rPr lang="en-US" dirty="0" smtClean="0"/>
              <a:t>a group </a:t>
            </a:r>
            <a:r>
              <a:rPr lang="en-US" dirty="0"/>
              <a:t>of individuals who can potentially interbreed. </a:t>
            </a:r>
            <a:endParaRPr lang="en-US" dirty="0" smtClean="0"/>
          </a:p>
          <a:p>
            <a:pPr algn="just"/>
            <a:r>
              <a:rPr lang="en-US" dirty="0" smtClean="0"/>
              <a:t>To</a:t>
            </a:r>
            <a:r>
              <a:rPr lang="en-US" dirty="0"/>
              <a:t> </a:t>
            </a:r>
            <a:r>
              <a:rPr lang="en-US" dirty="0" smtClean="0"/>
              <a:t>understand </a:t>
            </a:r>
            <a:r>
              <a:rPr lang="en-US" dirty="0"/>
              <a:t>evolution, a scientist must consider all </a:t>
            </a:r>
            <a:r>
              <a:rPr lang="en-US" dirty="0" smtClean="0"/>
              <a:t>the genes </a:t>
            </a:r>
            <a:r>
              <a:rPr lang="en-US" dirty="0"/>
              <a:t>in a population.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assortment of genes is </a:t>
            </a:r>
            <a:r>
              <a:rPr lang="en-US" dirty="0" smtClean="0"/>
              <a:t>known as </a:t>
            </a:r>
            <a:r>
              <a:rPr lang="en-US" dirty="0"/>
              <a:t>the </a:t>
            </a:r>
            <a:r>
              <a:rPr lang="en-US" b="1" dirty="0"/>
              <a:t>gene pool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Any </a:t>
            </a:r>
            <a:r>
              <a:rPr lang="en-US" dirty="0"/>
              <a:t>particular gene pool consists </a:t>
            </a:r>
            <a:r>
              <a:rPr lang="en-US" dirty="0" smtClean="0"/>
              <a:t>of different </a:t>
            </a:r>
            <a:r>
              <a:rPr lang="en-US" dirty="0"/>
              <a:t>allele frequencies, the relative amounts of the </a:t>
            </a:r>
            <a:r>
              <a:rPr lang="en-US" dirty="0" smtClean="0"/>
              <a:t>alternate forms </a:t>
            </a:r>
            <a:r>
              <a:rPr lang="en-US" dirty="0"/>
              <a:t>of genes that are present.</a:t>
            </a:r>
          </a:p>
          <a:p>
            <a:pPr algn="just"/>
            <a:r>
              <a:rPr lang="en-US" dirty="0"/>
              <a:t>In terms of genetics, evolution can be defined as </a:t>
            </a:r>
            <a:r>
              <a:rPr lang="en-US" dirty="0" smtClean="0"/>
              <a:t>the process </a:t>
            </a:r>
            <a:r>
              <a:rPr lang="en-US" dirty="0"/>
              <a:t>of change in allele frequencies between one </a:t>
            </a:r>
            <a:r>
              <a:rPr lang="en-US" dirty="0" smtClean="0"/>
              <a:t>generation and </a:t>
            </a:r>
            <a:r>
              <a:rPr lang="en-US" dirty="0"/>
              <a:t>the next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Alteration of the gene pool of a </a:t>
            </a:r>
            <a:r>
              <a:rPr lang="en-US" dirty="0" smtClean="0"/>
              <a:t>population is </a:t>
            </a:r>
            <a:r>
              <a:rPr lang="en-US" dirty="0"/>
              <a:t>influenced by four evolutionary processes, one </a:t>
            </a:r>
            <a:r>
              <a:rPr lang="en-US" dirty="0" smtClean="0"/>
              <a:t>of which</a:t>
            </a:r>
            <a:r>
              <a:rPr lang="en-US" dirty="0"/>
              <a:t>, natural selection, has already been discussed in </a:t>
            </a:r>
            <a:r>
              <a:rPr lang="en-US" dirty="0" smtClean="0"/>
              <a:t>relation to </a:t>
            </a:r>
            <a:r>
              <a:rPr lang="en-US" dirty="0"/>
              <a:t>the work of Charles Darwin and Alfred Wallace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The other </a:t>
            </a:r>
            <a:r>
              <a:rPr lang="en-US" dirty="0"/>
              <a:t>three processes are mutation, gene flow, and genetic</a:t>
            </a:r>
          </a:p>
          <a:p>
            <a:pPr algn="just"/>
            <a:r>
              <a:rPr lang="en-US" dirty="0"/>
              <a:t>drift. </a:t>
            </a:r>
            <a:endParaRPr lang="en-US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addition, cultural, behavioral and epigenetic </a:t>
            </a:r>
            <a:r>
              <a:rPr lang="en-US" dirty="0" smtClean="0"/>
              <a:t>factors also </a:t>
            </a:r>
            <a:r>
              <a:rPr lang="en-US" dirty="0"/>
              <a:t>influence the genetic makeup of a </a:t>
            </a:r>
            <a:r>
              <a:rPr lang="en-US" i="1" dirty="0"/>
              <a:t>population </a:t>
            </a:r>
            <a:r>
              <a:rPr lang="en-US" dirty="0" smtClean="0"/>
              <a:t>and thus </a:t>
            </a:r>
            <a:r>
              <a:rPr lang="en-US" dirty="0"/>
              <a:t>are potential sources of evolutionary change.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29C1-921F-48FA-A957-1154112F51B4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48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715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dirty="0"/>
              <a:t>Mutations </a:t>
            </a:r>
            <a:r>
              <a:rPr lang="en-US" dirty="0"/>
              <a:t>are alterations of genetic material at the </a:t>
            </a:r>
            <a:r>
              <a:rPr lang="en-US" dirty="0" smtClean="0"/>
              <a:t>cellular level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They </a:t>
            </a:r>
            <a:r>
              <a:rPr lang="en-US" dirty="0"/>
              <a:t>can occur spontaneously during the cell </a:t>
            </a:r>
            <a:r>
              <a:rPr lang="en-US" dirty="0" smtClean="0"/>
              <a:t>replication process</a:t>
            </a:r>
            <a:r>
              <a:rPr lang="en-US" dirty="0"/>
              <a:t>, or they can be induced by </a:t>
            </a:r>
            <a:r>
              <a:rPr lang="en-US" dirty="0" smtClean="0"/>
              <a:t>environmental factors </a:t>
            </a:r>
            <a:r>
              <a:rPr lang="en-US" dirty="0"/>
              <a:t>such as radiation. </a:t>
            </a:r>
            <a:endParaRPr lang="en-US" dirty="0" smtClean="0"/>
          </a:p>
          <a:p>
            <a:pPr algn="just"/>
            <a:r>
              <a:rPr lang="en-US" dirty="0" smtClean="0"/>
              <a:t>Although </a:t>
            </a:r>
            <a:r>
              <a:rPr lang="en-US" dirty="0"/>
              <a:t>we frequently think </a:t>
            </a:r>
            <a:r>
              <a:rPr lang="en-US" dirty="0" smtClean="0"/>
              <a:t>of mutations </a:t>
            </a:r>
            <a:r>
              <a:rPr lang="en-US" dirty="0"/>
              <a:t>as harmful, they introduce variation into the </a:t>
            </a:r>
            <a:r>
              <a:rPr lang="en-US" dirty="0" smtClean="0"/>
              <a:t>gene pool </a:t>
            </a:r>
            <a:r>
              <a:rPr lang="en-US" dirty="0"/>
              <a:t>and may create new, advantageous characteristics. </a:t>
            </a:r>
            <a:endParaRPr lang="en-US" dirty="0" smtClean="0"/>
          </a:p>
          <a:p>
            <a:pPr algn="just"/>
            <a:r>
              <a:rPr lang="en-US" dirty="0" smtClean="0"/>
              <a:t>Mutation</a:t>
            </a:r>
            <a:r>
              <a:rPr lang="en-US" dirty="0"/>
              <a:t> </a:t>
            </a:r>
            <a:r>
              <a:rPr lang="en-US" dirty="0" smtClean="0"/>
              <a:t>serves </a:t>
            </a:r>
            <a:r>
              <a:rPr lang="en-US" dirty="0"/>
              <a:t>as the primary force behind evolution </a:t>
            </a:r>
            <a:r>
              <a:rPr lang="en-US" dirty="0" smtClean="0"/>
              <a:t>because it </a:t>
            </a:r>
            <a:r>
              <a:rPr lang="en-US" dirty="0"/>
              <a:t>is the </a:t>
            </a:r>
            <a:r>
              <a:rPr lang="en-US" i="1" dirty="0"/>
              <a:t>only </a:t>
            </a:r>
            <a:r>
              <a:rPr lang="en-US" dirty="0"/>
              <a:t>source of new genetic variation. The other evolutionary</a:t>
            </a:r>
          </a:p>
          <a:p>
            <a:pPr algn="just"/>
            <a:r>
              <a:rPr lang="en-US" dirty="0"/>
              <a:t>processes act on the genetic variation </a:t>
            </a:r>
            <a:r>
              <a:rPr lang="en-US" dirty="0" smtClean="0"/>
              <a:t>introduced through </a:t>
            </a:r>
            <a:r>
              <a:rPr lang="en-US" dirty="0"/>
              <a:t>mutation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Maladaptive characteristics </a:t>
            </a:r>
            <a:r>
              <a:rPr lang="en-US" dirty="0" smtClean="0"/>
              <a:t>introduced by </a:t>
            </a:r>
            <a:r>
              <a:rPr lang="en-US" dirty="0"/>
              <a:t>mutation are quickly eliminated by natural selection</a:t>
            </a:r>
            <a:r>
              <a:rPr lang="en-US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D09AF-E257-4B9C-85F8-A14FADA5B98E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372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Some </a:t>
            </a:r>
            <a:r>
              <a:rPr lang="en-US" dirty="0" smtClean="0"/>
              <a:t>mutations, however</a:t>
            </a:r>
            <a:r>
              <a:rPr lang="en-US" dirty="0"/>
              <a:t>, alter the DNA in reproductive cells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this case</a:t>
            </a:r>
            <a:r>
              <a:rPr lang="en-US" dirty="0"/>
              <a:t>, even change in a single DNA base, or a </a:t>
            </a:r>
            <a:r>
              <a:rPr lang="en-US" i="1" dirty="0"/>
              <a:t>point </a:t>
            </a:r>
            <a:r>
              <a:rPr lang="en-US" i="1" dirty="0" smtClean="0"/>
              <a:t>mutation</a:t>
            </a:r>
            <a:r>
              <a:rPr lang="en-US" dirty="0" smtClean="0"/>
              <a:t>, may </a:t>
            </a:r>
            <a:r>
              <a:rPr lang="en-US" dirty="0"/>
              <a:t>produce observable phenotypic </a:t>
            </a:r>
            <a:r>
              <a:rPr lang="en-US" dirty="0" smtClean="0"/>
              <a:t>change.</a:t>
            </a:r>
          </a:p>
          <a:p>
            <a:pPr algn="just"/>
            <a:r>
              <a:rPr lang="en-US" dirty="0" smtClean="0"/>
              <a:t>The </a:t>
            </a:r>
            <a:r>
              <a:rPr lang="en-US" dirty="0"/>
              <a:t>rate of mutation of a </a:t>
            </a:r>
            <a:r>
              <a:rPr lang="en-US" dirty="0" smtClean="0"/>
              <a:t>particular trait </a:t>
            </a:r>
            <a:r>
              <a:rPr lang="en-US" dirty="0"/>
              <a:t>within a specific population as a whole is likely </a:t>
            </a:r>
            <a:r>
              <a:rPr lang="en-US" dirty="0" smtClean="0"/>
              <a:t>to be </a:t>
            </a:r>
            <a:r>
              <a:rPr lang="en-US" dirty="0"/>
              <a:t>relatively low—perhaps present only in one </a:t>
            </a:r>
            <a:r>
              <a:rPr lang="en-US" dirty="0" smtClean="0"/>
              <a:t>individual out </a:t>
            </a:r>
            <a:r>
              <a:rPr lang="en-US" dirty="0"/>
              <a:t>of 10,000. </a:t>
            </a:r>
            <a:endParaRPr lang="en-US" dirty="0" smtClean="0"/>
          </a:p>
          <a:p>
            <a:pPr algn="just"/>
            <a:r>
              <a:rPr lang="en-US" dirty="0" smtClean="0"/>
              <a:t>Hence</a:t>
            </a:r>
            <a:r>
              <a:rPr lang="en-US" dirty="0"/>
              <a:t>, mutation alone would be unlikely </a:t>
            </a:r>
            <a:r>
              <a:rPr lang="en-US" dirty="0" smtClean="0"/>
              <a:t>to effect </a:t>
            </a:r>
            <a:r>
              <a:rPr lang="en-US" dirty="0"/>
              <a:t>great change in allele frequencies within the population.</a:t>
            </a:r>
          </a:p>
          <a:p>
            <a:pPr algn="just"/>
            <a:r>
              <a:rPr lang="en-US" dirty="0"/>
              <a:t>In addition, some mutations may have no </a:t>
            </a:r>
            <a:r>
              <a:rPr lang="en-US" dirty="0" smtClean="0"/>
              <a:t>adaptive consequences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Yet</a:t>
            </a:r>
            <a:r>
              <a:rPr lang="en-US" dirty="0"/>
              <a:t>, if mutations are acted on by </a:t>
            </a:r>
            <a:r>
              <a:rPr lang="en-US" dirty="0" smtClean="0"/>
              <a:t>natural selection </a:t>
            </a:r>
            <a:r>
              <a:rPr lang="en-US" dirty="0"/>
              <a:t>and other evolutionary processes, they become </a:t>
            </a:r>
            <a:r>
              <a:rPr lang="en-US" dirty="0" smtClean="0"/>
              <a:t>a potentially </a:t>
            </a:r>
            <a:r>
              <a:rPr lang="en-US" dirty="0"/>
              <a:t>important source of evolutionary change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2D32-C6BA-4E5A-A3D3-19743DEC2101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90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 Flow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715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/>
              <a:t>Gene flow </a:t>
            </a:r>
            <a:r>
              <a:rPr lang="en-US" dirty="0"/>
              <a:t>is the exchange of alleles between populations </a:t>
            </a:r>
            <a:r>
              <a:rPr lang="en-US" dirty="0" smtClean="0"/>
              <a:t>as a </a:t>
            </a:r>
            <a:r>
              <a:rPr lang="en-US" dirty="0"/>
              <a:t>result of interbreeding. </a:t>
            </a:r>
            <a:endParaRPr lang="en-US" dirty="0" smtClean="0"/>
          </a:p>
          <a:p>
            <a:pPr algn="just"/>
            <a:r>
              <a:rPr lang="en-US" dirty="0" smtClean="0"/>
              <a:t>When </a:t>
            </a:r>
            <a:r>
              <a:rPr lang="en-US" dirty="0"/>
              <a:t>this exchange occurs, </a:t>
            </a:r>
            <a:r>
              <a:rPr lang="en-US" dirty="0" smtClean="0"/>
              <a:t>new genetic </a:t>
            </a:r>
            <a:r>
              <a:rPr lang="en-US" dirty="0"/>
              <a:t>material may be introduced, changing the allele </a:t>
            </a:r>
            <a:r>
              <a:rPr lang="en-US" dirty="0" smtClean="0"/>
              <a:t>frequencies in </a:t>
            </a:r>
            <a:r>
              <a:rPr lang="en-US" dirty="0"/>
              <a:t>a population.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process of gene flow has </a:t>
            </a:r>
            <a:r>
              <a:rPr lang="en-US" dirty="0" smtClean="0"/>
              <a:t>affected most </a:t>
            </a:r>
            <a:r>
              <a:rPr lang="en-US" dirty="0"/>
              <a:t>human societies. </a:t>
            </a:r>
            <a:endParaRPr lang="en-US" dirty="0" smtClean="0"/>
          </a:p>
          <a:p>
            <a:pPr algn="just"/>
            <a:r>
              <a:rPr lang="en-US" dirty="0" smtClean="0"/>
              <a:t>Migrants </a:t>
            </a:r>
            <a:r>
              <a:rPr lang="en-US" dirty="0"/>
              <a:t>from one </a:t>
            </a:r>
            <a:r>
              <a:rPr lang="en-US" dirty="0" smtClean="0"/>
              <a:t>society enter </a:t>
            </a:r>
            <a:r>
              <a:rPr lang="en-US" dirty="0"/>
              <a:t>a new region and intermarry with the local population.</a:t>
            </a:r>
          </a:p>
          <a:p>
            <a:pPr algn="just"/>
            <a:r>
              <a:rPr lang="en-US" dirty="0"/>
              <a:t>Through reproduction, they transmit new genes into </a:t>
            </a:r>
            <a:r>
              <a:rPr lang="en-US" dirty="0" smtClean="0"/>
              <a:t>the population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this way, new mutations arising in one </a:t>
            </a:r>
            <a:r>
              <a:rPr lang="en-US" dirty="0" smtClean="0"/>
              <a:t>population can </a:t>
            </a:r>
            <a:r>
              <a:rPr lang="en-US" dirty="0"/>
              <a:t>be transmitted to other members of the </a:t>
            </a:r>
            <a:r>
              <a:rPr lang="en-US" dirty="0" smtClean="0"/>
              <a:t>species.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339B-CE8F-4D91-965A-6BCDE170836A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9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In addition to providing a mechanism for </a:t>
            </a:r>
            <a:r>
              <a:rPr lang="en-US" dirty="0" smtClean="0"/>
              <a:t>introducing new </a:t>
            </a:r>
            <a:r>
              <a:rPr lang="en-US" dirty="0"/>
              <a:t>genetic material, gene flow can act to decrease </a:t>
            </a:r>
            <a:r>
              <a:rPr lang="en-US" dirty="0" smtClean="0"/>
              <a:t>variation between </a:t>
            </a:r>
            <a:r>
              <a:rPr lang="en-US" dirty="0"/>
              <a:t>populations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If two distinct populations </a:t>
            </a:r>
            <a:r>
              <a:rPr lang="en-US" dirty="0" smtClean="0"/>
              <a:t>continue to </a:t>
            </a:r>
            <a:r>
              <a:rPr lang="en-US" dirty="0"/>
              <a:t>interbreed, they will become progressively </a:t>
            </a:r>
            <a:r>
              <a:rPr lang="en-US" dirty="0" smtClean="0"/>
              <a:t>similar genetically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Migration </a:t>
            </a:r>
            <a:r>
              <a:rPr lang="en-US" dirty="0"/>
              <a:t>and connections between </a:t>
            </a:r>
            <a:r>
              <a:rPr lang="en-US" dirty="0" smtClean="0"/>
              <a:t>different populations </a:t>
            </a:r>
            <a:r>
              <a:rPr lang="en-US" dirty="0"/>
              <a:t>have long been a feature of human societies </a:t>
            </a:r>
            <a:r>
              <a:rPr lang="en-US" dirty="0" smtClean="0"/>
              <a:t>and among </a:t>
            </a:r>
            <a:r>
              <a:rPr lang="en-US" dirty="0"/>
              <a:t>early human ancestors.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genetic </a:t>
            </a:r>
            <a:r>
              <a:rPr lang="en-US" dirty="0" smtClean="0"/>
              <a:t>interconnectedness explains </a:t>
            </a:r>
            <a:r>
              <a:rPr lang="en-US" dirty="0"/>
              <a:t>why new human species have not </a:t>
            </a:r>
            <a:r>
              <a:rPr lang="en-US" dirty="0" smtClean="0"/>
              <a:t>emerged.</a:t>
            </a:r>
          </a:p>
          <a:p>
            <a:pPr algn="just"/>
            <a:r>
              <a:rPr lang="en-US" dirty="0" smtClean="0"/>
              <a:t>There </a:t>
            </a:r>
            <a:r>
              <a:rPr lang="en-US" dirty="0"/>
              <a:t>has been sufficient gene flow between populations </a:t>
            </a:r>
            <a:r>
              <a:rPr lang="en-US" dirty="0" smtClean="0"/>
              <a:t>to prevent </a:t>
            </a:r>
            <a:r>
              <a:rPr lang="en-US" dirty="0"/>
              <a:t>the creation of substantial genetic distance.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4E286-234B-4F85-BEB7-75566B9CDA51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40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Genetic Drift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638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dirty="0"/>
              <a:t>Genetic drift </a:t>
            </a:r>
            <a:r>
              <a:rPr lang="en-US" dirty="0"/>
              <a:t>is evolutionary change resulting from </a:t>
            </a:r>
            <a:r>
              <a:rPr lang="en-US" dirty="0" smtClean="0"/>
              <a:t>random sampling </a:t>
            </a:r>
            <a:r>
              <a:rPr lang="en-US" dirty="0"/>
              <a:t>phenomena that eliminate or </a:t>
            </a:r>
            <a:r>
              <a:rPr lang="en-US" dirty="0" smtClean="0"/>
              <a:t>maintain certain </a:t>
            </a:r>
            <a:r>
              <a:rPr lang="en-US" dirty="0"/>
              <a:t>alleles in a gene </a:t>
            </a:r>
            <a:r>
              <a:rPr lang="en-US" dirty="0" smtClean="0"/>
              <a:t>pool.</a:t>
            </a:r>
          </a:p>
          <a:p>
            <a:pPr algn="just"/>
            <a:r>
              <a:rPr lang="en-US" dirty="0" smtClean="0"/>
              <a:t>It </a:t>
            </a:r>
            <a:r>
              <a:rPr lang="en-US" dirty="0"/>
              <a:t>includes the influence </a:t>
            </a:r>
            <a:r>
              <a:rPr lang="en-US" dirty="0" smtClean="0"/>
              <a:t>of chance </a:t>
            </a:r>
            <a:r>
              <a:rPr lang="en-US" dirty="0"/>
              <a:t>events that may affect evolutionary change that </a:t>
            </a:r>
            <a:r>
              <a:rPr lang="en-US" dirty="0" smtClean="0"/>
              <a:t>are in </a:t>
            </a:r>
            <a:r>
              <a:rPr lang="en-US" dirty="0"/>
              <a:t>no way influenced by individuals’ genetic makeup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For example</a:t>
            </a:r>
            <a:r>
              <a:rPr lang="en-US" dirty="0"/>
              <a:t>, in any population, only a small sample of the </a:t>
            </a:r>
            <a:r>
              <a:rPr lang="en-US" dirty="0" smtClean="0"/>
              <a:t>potential array </a:t>
            </a:r>
            <a:r>
              <a:rPr lang="en-US" dirty="0"/>
              <a:t>of genetic material is passed on from one </a:t>
            </a:r>
            <a:r>
              <a:rPr lang="en-US" dirty="0" smtClean="0"/>
              <a:t>generation to </a:t>
            </a:r>
            <a:r>
              <a:rPr lang="en-US" dirty="0"/>
              <a:t>the </a:t>
            </a:r>
            <a:r>
              <a:rPr lang="en-US" dirty="0" smtClean="0"/>
              <a:t>next.</a:t>
            </a:r>
          </a:p>
          <a:p>
            <a:pPr algn="just"/>
            <a:r>
              <a:rPr lang="en-US" dirty="0" smtClean="0"/>
              <a:t> Chance </a:t>
            </a:r>
            <a:r>
              <a:rPr lang="en-US" dirty="0"/>
              <a:t>events, such </a:t>
            </a:r>
            <a:r>
              <a:rPr lang="en-US" dirty="0" smtClean="0"/>
              <a:t>as death </a:t>
            </a:r>
            <a:r>
              <a:rPr lang="en-US" dirty="0"/>
              <a:t>by disease or accident, also bring about change in </a:t>
            </a:r>
            <a:r>
              <a:rPr lang="en-US" dirty="0" smtClean="0"/>
              <a:t>allele frequencies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For </a:t>
            </a:r>
            <a:r>
              <a:rPr lang="en-US" dirty="0"/>
              <a:t>example, if only ten individuals </a:t>
            </a:r>
            <a:r>
              <a:rPr lang="en-US" dirty="0" smtClean="0"/>
              <a:t>with a </a:t>
            </a:r>
            <a:r>
              <a:rPr lang="en-US" dirty="0"/>
              <a:t>population carry a particular genetic trait and all of </a:t>
            </a:r>
            <a:r>
              <a:rPr lang="en-US" dirty="0" smtClean="0"/>
              <a:t>them die </a:t>
            </a:r>
            <a:r>
              <a:rPr lang="en-US" dirty="0"/>
              <a:t>as a result of accident or disease, this genetic </a:t>
            </a:r>
            <a:r>
              <a:rPr lang="en-US" dirty="0" smtClean="0"/>
              <a:t>characteristic will </a:t>
            </a:r>
            <a:r>
              <a:rPr lang="en-US" dirty="0"/>
              <a:t>not be passed on to the next generation.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B70F-D89D-44A4-A780-A7AE2835EBB5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969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Continued..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Because evolution occurs in populations, change </a:t>
            </a:r>
            <a:r>
              <a:rPr lang="en-US" dirty="0" smtClean="0"/>
              <a:t>resulting from </a:t>
            </a:r>
            <a:r>
              <a:rPr lang="en-US" dirty="0"/>
              <a:t>genetic drift is influenced by the size of </a:t>
            </a:r>
            <a:r>
              <a:rPr lang="en-US" dirty="0" smtClean="0"/>
              <a:t>the population </a:t>
            </a:r>
            <a:r>
              <a:rPr lang="en-US" dirty="0"/>
              <a:t>as well as the relative allele </a:t>
            </a:r>
            <a:r>
              <a:rPr lang="en-US" dirty="0" smtClean="0"/>
              <a:t>frequencies represented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In larger populations, random events, such as </a:t>
            </a:r>
            <a:r>
              <a:rPr lang="en-US" dirty="0" smtClean="0"/>
              <a:t>accidental deaths</a:t>
            </a:r>
            <a:r>
              <a:rPr lang="en-US" dirty="0"/>
              <a:t>, are unlikely to have as significant an </a:t>
            </a:r>
            <a:r>
              <a:rPr lang="en-US" dirty="0" smtClean="0"/>
              <a:t>effect on </a:t>
            </a:r>
            <a:r>
              <a:rPr lang="en-US" dirty="0"/>
              <a:t>the population’s gene pool. </a:t>
            </a:r>
            <a:endParaRPr lang="en-US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smaller </a:t>
            </a:r>
            <a:r>
              <a:rPr lang="en-US" dirty="0" smtClean="0"/>
              <a:t>populations, however</a:t>
            </a:r>
            <a:r>
              <a:rPr lang="en-US" dirty="0"/>
              <a:t>, such events can substantially alter the </a:t>
            </a:r>
            <a:r>
              <a:rPr lang="en-US" dirty="0" smtClean="0"/>
              <a:t>genetic variation </a:t>
            </a:r>
            <a:r>
              <a:rPr lang="en-US" dirty="0"/>
              <a:t>present. </a:t>
            </a:r>
            <a:endParaRPr lang="en-US" dirty="0" smtClean="0"/>
          </a:p>
          <a:p>
            <a:pPr algn="just"/>
            <a:r>
              <a:rPr lang="en-US" dirty="0" smtClean="0"/>
              <a:t>A </a:t>
            </a:r>
            <a:r>
              <a:rPr lang="en-US" dirty="0"/>
              <a:t>particular kind of genetic drift, </a:t>
            </a:r>
            <a:r>
              <a:rPr lang="en-US" dirty="0" smtClean="0"/>
              <a:t>known as </a:t>
            </a:r>
            <a:r>
              <a:rPr lang="en-US" dirty="0"/>
              <a:t>the </a:t>
            </a:r>
            <a:r>
              <a:rPr lang="en-US" b="1" dirty="0"/>
              <a:t>founder effect</a:t>
            </a:r>
            <a:r>
              <a:rPr lang="en-US" dirty="0"/>
              <a:t>, results when only a small </a:t>
            </a:r>
            <a:r>
              <a:rPr lang="en-US" dirty="0" smtClean="0"/>
              <a:t>number of </a:t>
            </a:r>
            <a:r>
              <a:rPr lang="en-US" dirty="0"/>
              <a:t>individuals in a population pass on their genes to </a:t>
            </a:r>
            <a:r>
              <a:rPr lang="en-US" dirty="0" smtClean="0"/>
              <a:t>the following </a:t>
            </a:r>
            <a:r>
              <a:rPr lang="en-US" dirty="0"/>
              <a:t>generation.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6CFD-D971-45AB-AC4A-76900B05AAA7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69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Natural Selection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Natural selection provides the key to evolution. </a:t>
            </a:r>
            <a:endParaRPr lang="en-US" dirty="0" smtClean="0"/>
          </a:p>
          <a:p>
            <a:pPr algn="just"/>
            <a:r>
              <a:rPr lang="en-US" dirty="0" smtClean="0"/>
              <a:t>It </a:t>
            </a:r>
            <a:r>
              <a:rPr lang="en-US" dirty="0"/>
              <a:t>can </a:t>
            </a:r>
            <a:r>
              <a:rPr lang="en-US" dirty="0" smtClean="0"/>
              <a:t>be defined </a:t>
            </a:r>
            <a:r>
              <a:rPr lang="en-US" dirty="0"/>
              <a:t>as genetic change in a population, as </a:t>
            </a:r>
            <a:r>
              <a:rPr lang="en-US" dirty="0" smtClean="0"/>
              <a:t>reflected in </a:t>
            </a:r>
            <a:r>
              <a:rPr lang="en-US" dirty="0"/>
              <a:t>allele frequencies and as a result of differential </a:t>
            </a:r>
            <a:r>
              <a:rPr lang="en-US" dirty="0" smtClean="0"/>
              <a:t>reproductive success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other evolutionary forces </a:t>
            </a:r>
            <a:r>
              <a:rPr lang="en-US" dirty="0" smtClean="0"/>
              <a:t>already discussed </a:t>
            </a:r>
            <a:r>
              <a:rPr lang="en-US" dirty="0"/>
              <a:t>are important in creating variation in allele </a:t>
            </a:r>
            <a:r>
              <a:rPr lang="en-US" dirty="0" smtClean="0"/>
              <a:t>frequencies within </a:t>
            </a:r>
            <a:r>
              <a:rPr lang="en-US" dirty="0" smtClean="0"/>
              <a:t>and </a:t>
            </a:r>
            <a:r>
              <a:rPr lang="en-US" dirty="0"/>
              <a:t>between populations, but they </a:t>
            </a:r>
            <a:r>
              <a:rPr lang="en-US" dirty="0" smtClean="0"/>
              <a:t>provide no </a:t>
            </a:r>
            <a:r>
              <a:rPr lang="en-US" dirty="0"/>
              <a:t>direction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shift in </a:t>
            </a:r>
            <a:r>
              <a:rPr lang="en-US" dirty="0" smtClean="0"/>
              <a:t>allele frequencies </a:t>
            </a:r>
            <a:r>
              <a:rPr lang="en-US" dirty="0"/>
              <a:t>in response to changing </a:t>
            </a:r>
            <a:r>
              <a:rPr lang="en-US" dirty="0" smtClean="0"/>
              <a:t>environmental conditions </a:t>
            </a:r>
            <a:r>
              <a:rPr lang="en-US" dirty="0"/>
              <a:t>is called </a:t>
            </a:r>
            <a:r>
              <a:rPr lang="en-US" b="1" dirty="0"/>
              <a:t>adaptation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Through </a:t>
            </a:r>
            <a:r>
              <a:rPr lang="en-US" dirty="0"/>
              <a:t>evolution, </a:t>
            </a:r>
            <a:r>
              <a:rPr lang="en-US" dirty="0" smtClean="0"/>
              <a:t>species develop </a:t>
            </a:r>
            <a:r>
              <a:rPr lang="en-US" dirty="0"/>
              <a:t>characteristics that allow them to survive and </a:t>
            </a:r>
            <a:r>
              <a:rPr lang="en-US" dirty="0" smtClean="0"/>
              <a:t>reproduce successfully </a:t>
            </a:r>
            <a:r>
              <a:rPr lang="en-US" dirty="0"/>
              <a:t>in particular environmental settings.</a:t>
            </a:r>
          </a:p>
          <a:p>
            <a:pPr algn="just"/>
            <a:r>
              <a:rPr lang="en-US" dirty="0"/>
              <a:t>The specific environmental conditions to which a species </a:t>
            </a:r>
            <a:r>
              <a:rPr lang="en-US" dirty="0" smtClean="0"/>
              <a:t>is adapted </a:t>
            </a:r>
            <a:r>
              <a:rPr lang="en-US" dirty="0"/>
              <a:t>is referred to as its </a:t>
            </a:r>
            <a:r>
              <a:rPr lang="en-US" b="1" dirty="0"/>
              <a:t>ecological niche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870F-6B27-433E-98D9-7EFCC2D86D6F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13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977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Population genetics and evolution </vt:lpstr>
      <vt:lpstr>Population genetics and evolution </vt:lpstr>
      <vt:lpstr>Mutation</vt:lpstr>
      <vt:lpstr>Continued…</vt:lpstr>
      <vt:lpstr>Gene Flow </vt:lpstr>
      <vt:lpstr>Continued…</vt:lpstr>
      <vt:lpstr>Genetic Drift </vt:lpstr>
      <vt:lpstr>Continued..</vt:lpstr>
      <vt:lpstr>Natural Selection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Population genetics and evolution </dc:title>
  <dc:creator>computer world</dc:creator>
  <cp:lastModifiedBy>computer world</cp:lastModifiedBy>
  <cp:revision>11</cp:revision>
  <dcterms:created xsi:type="dcterms:W3CDTF">2006-08-16T00:00:00Z</dcterms:created>
  <dcterms:modified xsi:type="dcterms:W3CDTF">2020-05-12T06:38:33Z</dcterms:modified>
</cp:coreProperties>
</file>