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56" r:id="rId2"/>
    <p:sldId id="257" r:id="rId3"/>
    <p:sldId id="281" r:id="rId4"/>
    <p:sldId id="259" r:id="rId5"/>
    <p:sldId id="260" r:id="rId6"/>
    <p:sldId id="262" r:id="rId7"/>
    <p:sldId id="261" r:id="rId8"/>
    <p:sldId id="263" r:id="rId9"/>
    <p:sldId id="264" r:id="rId10"/>
    <p:sldId id="265" r:id="rId11"/>
    <p:sldId id="266" r:id="rId12"/>
    <p:sldId id="270" r:id="rId13"/>
    <p:sldId id="271" r:id="rId14"/>
    <p:sldId id="268" r:id="rId15"/>
    <p:sldId id="277" r:id="rId16"/>
    <p:sldId id="282" r:id="rId17"/>
    <p:sldId id="269" r:id="rId18"/>
    <p:sldId id="276" r:id="rId19"/>
    <p:sldId id="279" r:id="rId20"/>
    <p:sldId id="287" r:id="rId21"/>
    <p:sldId id="267" r:id="rId22"/>
    <p:sldId id="283" r:id="rId23"/>
    <p:sldId id="288" r:id="rId24"/>
    <p:sldId id="284" r:id="rId25"/>
    <p:sldId id="275" r:id="rId26"/>
    <p:sldId id="289" r:id="rId27"/>
    <p:sldId id="291" r:id="rId28"/>
    <p:sldId id="292" r:id="rId29"/>
    <p:sldId id="293" r:id="rId30"/>
    <p:sldId id="294"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906" y="20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3487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771775" y="188913"/>
            <a:ext cx="6048375" cy="860425"/>
          </a:xfrm>
          <a:effectLst>
            <a:outerShdw dist="17961" dir="2700000" algn="ctr" rotWithShape="0">
              <a:schemeClr val="bg2"/>
            </a:outerShdw>
          </a:effectLst>
        </p:spPr>
        <p:txBody>
          <a:bodyPr/>
          <a:lstStyle>
            <a:lvl1pPr>
              <a:defRPr sz="3200" b="1"/>
            </a:lvl1pPr>
          </a:lstStyle>
          <a:p>
            <a:pPr lvl="0"/>
            <a:r>
              <a:rPr lang="en-US" noProof="0" smtClean="0"/>
              <a:t>Click to edit Master title style</a:t>
            </a:r>
            <a:endParaRPr lang="ru-RU" noProof="0" smtClean="0"/>
          </a:p>
        </p:txBody>
      </p:sp>
      <p:sp>
        <p:nvSpPr>
          <p:cNvPr id="5123" name="Rectangle 3"/>
          <p:cNvSpPr>
            <a:spLocks noGrp="1" noChangeArrowheads="1"/>
          </p:cNvSpPr>
          <p:nvPr>
            <p:ph type="subTitle" idx="1"/>
          </p:nvPr>
        </p:nvSpPr>
        <p:spPr>
          <a:xfrm>
            <a:off x="2771775" y="1049338"/>
            <a:ext cx="6048375" cy="504825"/>
          </a:xfrm>
          <a:effectLst>
            <a:outerShdw dist="17961" dir="2700000" algn="ctr" rotWithShape="0">
              <a:schemeClr val="bg2"/>
            </a:outerShdw>
          </a:effectLst>
        </p:spPr>
        <p:txBody>
          <a:bodyPr/>
          <a:lstStyle>
            <a:lvl1pPr marL="0" indent="0" algn="r">
              <a:buFontTx/>
              <a:buNone/>
              <a:defRPr sz="2400" b="1"/>
            </a:lvl1pPr>
          </a:lstStyle>
          <a:p>
            <a:pPr lvl="0"/>
            <a:r>
              <a:rPr lang="en-US" noProof="0" smtClean="0"/>
              <a:t>Click to edit Master subtitle style</a:t>
            </a:r>
            <a:endParaRPr lang="ru-RU"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Вертикальный текст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10388" y="765175"/>
            <a:ext cx="1909762" cy="5832475"/>
          </a:xfrm>
        </p:spPr>
        <p:txBody>
          <a:bodyPr vert="eaVert"/>
          <a:lstStyle/>
          <a:p>
            <a:r>
              <a:rPr lang="en-US" smtClean="0"/>
              <a:t>Click to edit Master title style</a:t>
            </a:r>
            <a:endParaRPr lang="ru-RU"/>
          </a:p>
        </p:txBody>
      </p:sp>
      <p:sp>
        <p:nvSpPr>
          <p:cNvPr id="3" name="Вертикальный текст 2"/>
          <p:cNvSpPr>
            <a:spLocks noGrp="1"/>
          </p:cNvSpPr>
          <p:nvPr>
            <p:ph type="body" orient="vert" idx="1"/>
          </p:nvPr>
        </p:nvSpPr>
        <p:spPr>
          <a:xfrm>
            <a:off x="1176338" y="765175"/>
            <a:ext cx="5581650" cy="5832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Объект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Объект 2"/>
          <p:cNvSpPr>
            <a:spLocks noGrp="1"/>
          </p:cNvSpPr>
          <p:nvPr>
            <p:ph sz="half" idx="1"/>
          </p:nvPr>
        </p:nvSpPr>
        <p:spPr>
          <a:xfrm>
            <a:off x="1176338" y="1630363"/>
            <a:ext cx="3744912"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Объект 3"/>
          <p:cNvSpPr>
            <a:spLocks noGrp="1"/>
          </p:cNvSpPr>
          <p:nvPr>
            <p:ph sz="half" idx="2"/>
          </p:nvPr>
        </p:nvSpPr>
        <p:spPr>
          <a:xfrm>
            <a:off x="5073650" y="1630363"/>
            <a:ext cx="37465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22488" y="765175"/>
            <a:ext cx="6553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1027" name="Rectangle 3"/>
          <p:cNvSpPr>
            <a:spLocks noGrp="1" noChangeArrowheads="1"/>
          </p:cNvSpPr>
          <p:nvPr>
            <p:ph type="body" idx="1"/>
          </p:nvPr>
        </p:nvSpPr>
        <p:spPr bwMode="auto">
          <a:xfrm>
            <a:off x="1176338" y="1630363"/>
            <a:ext cx="7643812" cy="4967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r" rtl="0" eaLnBrk="1" fontAlgn="base" hangingPunct="1">
        <a:spcBef>
          <a:spcPct val="0"/>
        </a:spcBef>
        <a:spcAft>
          <a:spcPct val="0"/>
        </a:spcAft>
        <a:defRPr sz="3600">
          <a:solidFill>
            <a:schemeClr val="bg1"/>
          </a:solidFill>
          <a:latin typeface="+mj-lt"/>
          <a:ea typeface="+mj-ea"/>
          <a:cs typeface="+mj-cs"/>
        </a:defRPr>
      </a:lvl1pPr>
      <a:lvl2pPr algn="r" rtl="0" eaLnBrk="1" fontAlgn="base" hangingPunct="1">
        <a:spcBef>
          <a:spcPct val="0"/>
        </a:spcBef>
        <a:spcAft>
          <a:spcPct val="0"/>
        </a:spcAft>
        <a:defRPr sz="3600">
          <a:solidFill>
            <a:schemeClr val="bg1"/>
          </a:solidFill>
          <a:latin typeface="Arial" charset="0"/>
        </a:defRPr>
      </a:lvl2pPr>
      <a:lvl3pPr algn="r" rtl="0" eaLnBrk="1" fontAlgn="base" hangingPunct="1">
        <a:spcBef>
          <a:spcPct val="0"/>
        </a:spcBef>
        <a:spcAft>
          <a:spcPct val="0"/>
        </a:spcAft>
        <a:defRPr sz="3600">
          <a:solidFill>
            <a:schemeClr val="bg1"/>
          </a:solidFill>
          <a:latin typeface="Arial" charset="0"/>
        </a:defRPr>
      </a:lvl3pPr>
      <a:lvl4pPr algn="r" rtl="0" eaLnBrk="1" fontAlgn="base" hangingPunct="1">
        <a:spcBef>
          <a:spcPct val="0"/>
        </a:spcBef>
        <a:spcAft>
          <a:spcPct val="0"/>
        </a:spcAft>
        <a:defRPr sz="3600">
          <a:solidFill>
            <a:schemeClr val="bg1"/>
          </a:solidFill>
          <a:latin typeface="Arial" charset="0"/>
        </a:defRPr>
      </a:lvl4pPr>
      <a:lvl5pPr algn="r" rtl="0" eaLnBrk="1" fontAlgn="base" hangingPunct="1">
        <a:spcBef>
          <a:spcPct val="0"/>
        </a:spcBef>
        <a:spcAft>
          <a:spcPct val="0"/>
        </a:spcAft>
        <a:defRPr sz="3600">
          <a:solidFill>
            <a:schemeClr val="bg1"/>
          </a:solidFill>
          <a:latin typeface="Arial" charset="0"/>
        </a:defRPr>
      </a:lvl5pPr>
      <a:lvl6pPr marL="457200" algn="r" rtl="0" eaLnBrk="1" fontAlgn="base" hangingPunct="1">
        <a:spcBef>
          <a:spcPct val="0"/>
        </a:spcBef>
        <a:spcAft>
          <a:spcPct val="0"/>
        </a:spcAft>
        <a:defRPr sz="3600">
          <a:solidFill>
            <a:schemeClr val="bg1"/>
          </a:solidFill>
          <a:latin typeface="Arial" charset="0"/>
        </a:defRPr>
      </a:lvl6pPr>
      <a:lvl7pPr marL="914400" algn="r" rtl="0" eaLnBrk="1" fontAlgn="base" hangingPunct="1">
        <a:spcBef>
          <a:spcPct val="0"/>
        </a:spcBef>
        <a:spcAft>
          <a:spcPct val="0"/>
        </a:spcAft>
        <a:defRPr sz="3600">
          <a:solidFill>
            <a:schemeClr val="bg1"/>
          </a:solidFill>
          <a:latin typeface="Arial" charset="0"/>
        </a:defRPr>
      </a:lvl7pPr>
      <a:lvl8pPr marL="1371600" algn="r" rtl="0" eaLnBrk="1" fontAlgn="base" hangingPunct="1">
        <a:spcBef>
          <a:spcPct val="0"/>
        </a:spcBef>
        <a:spcAft>
          <a:spcPct val="0"/>
        </a:spcAft>
        <a:defRPr sz="3600">
          <a:solidFill>
            <a:schemeClr val="bg1"/>
          </a:solidFill>
          <a:latin typeface="Arial" charset="0"/>
        </a:defRPr>
      </a:lvl8pPr>
      <a:lvl9pPr marL="1828800" algn="r" rtl="0" eaLnBrk="1" fontAlgn="base" hangingPunct="1">
        <a:spcBef>
          <a:spcPct val="0"/>
        </a:spcBef>
        <a:spcAft>
          <a:spcPct val="0"/>
        </a:spcAft>
        <a:defRPr sz="3600">
          <a:solidFill>
            <a:schemeClr val="bg1"/>
          </a:solidFill>
          <a:latin typeface="Arial" charset="0"/>
        </a:defRPr>
      </a:lvl9pPr>
    </p:titleStyle>
    <p:body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304800"/>
            <a:ext cx="5400675" cy="515937"/>
          </a:xfrm>
          <a:noFill/>
        </p:spPr>
        <p:txBody>
          <a:bodyPr/>
          <a:lstStyle/>
          <a:p>
            <a:pPr algn="ctr" eaLnBrk="1" hangingPunct="1"/>
            <a:r>
              <a:rPr lang="en-US" sz="3600" dirty="0" smtClean="0">
                <a:solidFill>
                  <a:srgbClr val="FF0000"/>
                </a:solidFill>
              </a:rPr>
              <a:t>Radioactivity</a:t>
            </a:r>
            <a:endParaRPr lang="uk-UA" sz="3600" dirty="0" smtClean="0">
              <a:solidFill>
                <a:srgbClr val="FF0000"/>
              </a:solidFill>
            </a:endParaRPr>
          </a:p>
        </p:txBody>
      </p:sp>
      <p:sp>
        <p:nvSpPr>
          <p:cNvPr id="3" name="Subtitle 2"/>
          <p:cNvSpPr>
            <a:spLocks noGrp="1"/>
          </p:cNvSpPr>
          <p:nvPr>
            <p:ph type="subTitle" idx="1"/>
          </p:nvPr>
        </p:nvSpPr>
        <p:spPr>
          <a:xfrm>
            <a:off x="914400" y="838200"/>
            <a:ext cx="7162800" cy="914400"/>
          </a:xfrm>
        </p:spPr>
        <p:txBody>
          <a:bodyPr/>
          <a:lstStyle/>
          <a:p>
            <a:pPr algn="l"/>
            <a:r>
              <a:rPr lang="en-US" dirty="0" smtClean="0">
                <a:solidFill>
                  <a:srgbClr val="00B0F0"/>
                </a:solidFill>
              </a:rPr>
              <a:t>Dr. Khalid </a:t>
            </a:r>
            <a:r>
              <a:rPr lang="en-US" dirty="0" err="1" smtClean="0">
                <a:solidFill>
                  <a:srgbClr val="00B0F0"/>
                </a:solidFill>
              </a:rPr>
              <a:t>Mahmood</a:t>
            </a:r>
            <a:r>
              <a:rPr lang="en-US" dirty="0" smtClean="0">
                <a:solidFill>
                  <a:srgbClr val="00B0F0"/>
                </a:solidFill>
              </a:rPr>
              <a:t>, Institute of Biochemistry,</a:t>
            </a:r>
          </a:p>
          <a:p>
            <a:pPr algn="l"/>
            <a:r>
              <a:rPr lang="en-US" dirty="0" smtClean="0">
                <a:solidFill>
                  <a:srgbClr val="00B0F0"/>
                </a:solidFill>
              </a:rPr>
              <a:t>University of </a:t>
            </a:r>
            <a:r>
              <a:rPr lang="en-US" dirty="0" err="1" smtClean="0">
                <a:solidFill>
                  <a:srgbClr val="00B0F0"/>
                </a:solidFill>
              </a:rPr>
              <a:t>Balochistan</a:t>
            </a:r>
            <a:r>
              <a:rPr lang="en-US" dirty="0" smtClean="0">
                <a:solidFill>
                  <a:srgbClr val="00B0F0"/>
                </a:solidFill>
              </a:rPr>
              <a:t>, Quetta.</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600200"/>
            <a:ext cx="5334000" cy="508000"/>
          </a:xfrm>
        </p:spPr>
        <p:txBody>
          <a:bodyPr/>
          <a:lstStyle/>
          <a:p>
            <a:pPr algn="ctr"/>
            <a:r>
              <a:rPr lang="en-US" u="sng" dirty="0">
                <a:solidFill>
                  <a:srgbClr val="FF0000"/>
                </a:solidFill>
              </a:rPr>
              <a:t>Radioactivity</a:t>
            </a:r>
          </a:p>
        </p:txBody>
      </p:sp>
      <p:sp>
        <p:nvSpPr>
          <p:cNvPr id="3" name="Content Placeholder 2"/>
          <p:cNvSpPr>
            <a:spLocks noGrp="1"/>
          </p:cNvSpPr>
          <p:nvPr>
            <p:ph idx="1"/>
          </p:nvPr>
        </p:nvSpPr>
        <p:spPr>
          <a:xfrm>
            <a:off x="304800" y="2667000"/>
            <a:ext cx="8667750" cy="3625850"/>
          </a:xfrm>
        </p:spPr>
        <p:txBody>
          <a:bodyPr/>
          <a:lstStyle/>
          <a:p>
            <a:pPr marL="0" indent="0">
              <a:buNone/>
            </a:pPr>
            <a:r>
              <a:rPr lang="en-US" dirty="0" smtClean="0"/>
              <a:t> </a:t>
            </a:r>
            <a:r>
              <a:rPr lang="en-US" b="1" dirty="0" smtClean="0">
                <a:solidFill>
                  <a:srgbClr val="0070C0"/>
                </a:solidFill>
              </a:rPr>
              <a:t>Definition</a:t>
            </a:r>
            <a:r>
              <a:rPr lang="en-US" dirty="0" smtClean="0">
                <a:solidFill>
                  <a:srgbClr val="0070C0"/>
                </a:solidFill>
              </a:rPr>
              <a:t>: </a:t>
            </a:r>
          </a:p>
          <a:p>
            <a:pPr marL="0" indent="0" algn="just">
              <a:buNone/>
            </a:pPr>
            <a:r>
              <a:rPr lang="en-US" sz="2400" dirty="0" smtClean="0">
                <a:solidFill>
                  <a:srgbClr val="FFC000"/>
                </a:solidFill>
              </a:rPr>
              <a:t>The </a:t>
            </a:r>
            <a:r>
              <a:rPr lang="en-US" sz="2400" dirty="0">
                <a:solidFill>
                  <a:srgbClr val="FFC000"/>
                </a:solidFill>
              </a:rPr>
              <a:t>process by which an unstable nucleus </a:t>
            </a:r>
            <a:r>
              <a:rPr lang="en-US" sz="2400" dirty="0" smtClean="0">
                <a:solidFill>
                  <a:srgbClr val="FFC000"/>
                </a:solidFill>
              </a:rPr>
              <a:t>spontaneous emits </a:t>
            </a:r>
            <a:r>
              <a:rPr lang="en-US" sz="2400" dirty="0">
                <a:solidFill>
                  <a:srgbClr val="FFC000"/>
                </a:solidFill>
              </a:rPr>
              <a:t>one or more particles or </a:t>
            </a:r>
            <a:r>
              <a:rPr lang="en-US" sz="2400" dirty="0" smtClean="0">
                <a:solidFill>
                  <a:srgbClr val="FFC000"/>
                </a:solidFill>
              </a:rPr>
              <a:t>high-energy electromagnetic radiation energy </a:t>
            </a:r>
            <a:r>
              <a:rPr lang="en-US" sz="2400" dirty="0">
                <a:solidFill>
                  <a:srgbClr val="FFC000"/>
                </a:solidFill>
              </a:rPr>
              <a:t>in the form of electromagnetic radiation. </a:t>
            </a:r>
            <a:r>
              <a:rPr lang="en-US" sz="2400" dirty="0" smtClean="0">
                <a:solidFill>
                  <a:srgbClr val="FFC000"/>
                </a:solidFill>
              </a:rPr>
              <a:t>This occurs due </a:t>
            </a:r>
            <a:r>
              <a:rPr lang="en-US" sz="2400" dirty="0">
                <a:solidFill>
                  <a:srgbClr val="FFC000"/>
                </a:solidFill>
              </a:rPr>
              <a:t>to the disintegration of the </a:t>
            </a:r>
            <a:r>
              <a:rPr lang="en-US" sz="2400" dirty="0" smtClean="0">
                <a:solidFill>
                  <a:srgbClr val="FFC000"/>
                </a:solidFill>
              </a:rPr>
              <a:t>atomic nuclei. </a:t>
            </a:r>
            <a:r>
              <a:rPr lang="en-US" sz="2400" dirty="0">
                <a:solidFill>
                  <a:srgbClr val="FFC000"/>
                </a:solidFill>
              </a:rPr>
              <a:t>This nuclear process is called nuclear decay.</a:t>
            </a:r>
          </a:p>
          <a:p>
            <a:pPr marL="0" indent="0" algn="just">
              <a:buNone/>
            </a:pPr>
            <a:endParaRPr lang="en-US" sz="2400" dirty="0">
              <a:solidFill>
                <a:srgbClr val="FFC000"/>
              </a:solidFill>
            </a:endParaRPr>
          </a:p>
          <a:p>
            <a:pPr marL="0" indent="0" algn="just">
              <a:buNone/>
            </a:pPr>
            <a:r>
              <a:rPr lang="en-US" sz="2400" dirty="0">
                <a:solidFill>
                  <a:srgbClr val="FFC000"/>
                </a:solidFill>
              </a:rPr>
              <a:t> </a:t>
            </a:r>
          </a:p>
        </p:txBody>
      </p:sp>
    </p:spTree>
    <p:extLst>
      <p:ext uri="{BB962C8B-B14F-4D97-AF65-F5344CB8AC3E}">
        <p14:creationId xmlns:p14="http://schemas.microsoft.com/office/powerpoint/2010/main" val="1746036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914400"/>
            <a:ext cx="6553200" cy="508000"/>
          </a:xfrm>
        </p:spPr>
        <p:txBody>
          <a:bodyPr/>
          <a:lstStyle/>
          <a:p>
            <a:pPr algn="ctr"/>
            <a:r>
              <a:rPr lang="en-US" u="sng" dirty="0" smtClean="0">
                <a:solidFill>
                  <a:srgbClr val="FF0000"/>
                </a:solidFill>
                <a:latin typeface="Tahoma"/>
              </a:rPr>
              <a:t>Types of Radioactivity</a:t>
            </a:r>
            <a:endParaRPr lang="en-US" u="sng" dirty="0">
              <a:solidFill>
                <a:srgbClr val="FF0000"/>
              </a:solidFill>
            </a:endParaRPr>
          </a:p>
        </p:txBody>
      </p:sp>
      <p:sp>
        <p:nvSpPr>
          <p:cNvPr id="3" name="Content Placeholder 2"/>
          <p:cNvSpPr>
            <a:spLocks noGrp="1"/>
          </p:cNvSpPr>
          <p:nvPr>
            <p:ph idx="1"/>
          </p:nvPr>
        </p:nvSpPr>
        <p:spPr>
          <a:xfrm>
            <a:off x="228600" y="1752600"/>
            <a:ext cx="8763000" cy="4311650"/>
          </a:xfrm>
        </p:spPr>
        <p:txBody>
          <a:bodyPr/>
          <a:lstStyle/>
          <a:p>
            <a:pPr marL="0" indent="0">
              <a:buNone/>
            </a:pPr>
            <a:r>
              <a:rPr lang="en-US" u="sng" dirty="0">
                <a:solidFill>
                  <a:srgbClr val="FF0000"/>
                </a:solidFill>
              </a:rPr>
              <a:t>Natural </a:t>
            </a:r>
            <a:r>
              <a:rPr lang="en-US" u="sng" dirty="0" smtClean="0">
                <a:solidFill>
                  <a:srgbClr val="FF0000"/>
                </a:solidFill>
              </a:rPr>
              <a:t>Radioactivity</a:t>
            </a:r>
          </a:p>
          <a:p>
            <a:pPr marL="0" indent="0" algn="just">
              <a:buNone/>
            </a:pPr>
            <a:r>
              <a:rPr lang="en-US" sz="2400" dirty="0" smtClean="0">
                <a:solidFill>
                  <a:srgbClr val="FFC000"/>
                </a:solidFill>
              </a:rPr>
              <a:t>Radioactive elements </a:t>
            </a:r>
            <a:r>
              <a:rPr lang="en-US" sz="2400" dirty="0">
                <a:solidFill>
                  <a:srgbClr val="FFC000"/>
                </a:solidFill>
              </a:rPr>
              <a:t>continuously </a:t>
            </a:r>
            <a:r>
              <a:rPr lang="en-US" sz="2400" dirty="0" smtClean="0">
                <a:solidFill>
                  <a:srgbClr val="FFC000"/>
                </a:solidFill>
              </a:rPr>
              <a:t>undergo radioactive </a:t>
            </a:r>
            <a:r>
              <a:rPr lang="en-US" sz="2400" dirty="0">
                <a:solidFill>
                  <a:srgbClr val="FFC000"/>
                </a:solidFill>
              </a:rPr>
              <a:t>decay or disintegration to </a:t>
            </a:r>
            <a:r>
              <a:rPr lang="en-US" sz="2400" dirty="0" smtClean="0">
                <a:solidFill>
                  <a:srgbClr val="FFC000"/>
                </a:solidFill>
              </a:rPr>
              <a:t>form different elements. Radioactivity </a:t>
            </a:r>
            <a:r>
              <a:rPr lang="en-US" sz="2400" dirty="0">
                <a:solidFill>
                  <a:srgbClr val="FFC000"/>
                </a:solidFill>
              </a:rPr>
              <a:t>is a property of </a:t>
            </a:r>
            <a:r>
              <a:rPr lang="en-US" sz="2400" dirty="0" smtClean="0">
                <a:solidFill>
                  <a:srgbClr val="FFC000"/>
                </a:solidFill>
              </a:rPr>
              <a:t>an atom’s </a:t>
            </a:r>
            <a:r>
              <a:rPr lang="en-US" sz="2400" dirty="0">
                <a:solidFill>
                  <a:srgbClr val="FFC000"/>
                </a:solidFill>
              </a:rPr>
              <a:t>nucleus. It is not </a:t>
            </a:r>
            <a:r>
              <a:rPr lang="en-US" sz="2400" dirty="0" smtClean="0">
                <a:solidFill>
                  <a:srgbClr val="FFC000"/>
                </a:solidFill>
              </a:rPr>
              <a:t>affected by </a:t>
            </a:r>
            <a:r>
              <a:rPr lang="en-US" sz="2400" dirty="0">
                <a:solidFill>
                  <a:srgbClr val="FFC000"/>
                </a:solidFill>
              </a:rPr>
              <a:t>temperature, pressure, </a:t>
            </a:r>
            <a:r>
              <a:rPr lang="en-US" sz="2400" dirty="0" smtClean="0">
                <a:solidFill>
                  <a:srgbClr val="FFC000"/>
                </a:solidFill>
              </a:rPr>
              <a:t>chemical change </a:t>
            </a:r>
            <a:r>
              <a:rPr lang="en-US" sz="2400" dirty="0">
                <a:solidFill>
                  <a:srgbClr val="FFC000"/>
                </a:solidFill>
              </a:rPr>
              <a:t>or physical state</a:t>
            </a:r>
            <a:r>
              <a:rPr lang="en-US" sz="2400" dirty="0" smtClean="0">
                <a:solidFill>
                  <a:srgbClr val="FFC000"/>
                </a:solidFill>
              </a:rPr>
              <a:t>. </a:t>
            </a:r>
          </a:p>
          <a:p>
            <a:pPr marL="0" indent="0" algn="just">
              <a:buNone/>
            </a:pPr>
            <a:r>
              <a:rPr lang="en-US" sz="2400" u="sng" dirty="0">
                <a:solidFill>
                  <a:srgbClr val="FF0000"/>
                </a:solidFill>
              </a:rPr>
              <a:t>Nuclear </a:t>
            </a:r>
            <a:r>
              <a:rPr lang="en-US" sz="2400" u="sng" dirty="0" smtClean="0">
                <a:solidFill>
                  <a:srgbClr val="FF0000"/>
                </a:solidFill>
              </a:rPr>
              <a:t>Decay: </a:t>
            </a:r>
          </a:p>
          <a:p>
            <a:pPr marL="0" indent="0" algn="just">
              <a:buNone/>
            </a:pPr>
            <a:r>
              <a:rPr lang="en-US" sz="2400" dirty="0" smtClean="0">
                <a:solidFill>
                  <a:srgbClr val="FFC000"/>
                </a:solidFill>
              </a:rPr>
              <a:t>Radioactive </a:t>
            </a:r>
            <a:r>
              <a:rPr lang="en-US" sz="2400" dirty="0">
                <a:solidFill>
                  <a:srgbClr val="FFC000"/>
                </a:solidFill>
              </a:rPr>
              <a:t>decay </a:t>
            </a:r>
            <a:r>
              <a:rPr lang="en-US" sz="2400" dirty="0" smtClean="0">
                <a:solidFill>
                  <a:srgbClr val="FFC000"/>
                </a:solidFill>
              </a:rPr>
              <a:t>is the </a:t>
            </a:r>
            <a:r>
              <a:rPr lang="en-US" sz="2400" dirty="0">
                <a:solidFill>
                  <a:srgbClr val="FFC000"/>
                </a:solidFill>
              </a:rPr>
              <a:t>process by which </a:t>
            </a:r>
            <a:r>
              <a:rPr lang="en-US" sz="2400" dirty="0" smtClean="0">
                <a:solidFill>
                  <a:srgbClr val="FFC000"/>
                </a:solidFill>
              </a:rPr>
              <a:t>a radioactive </a:t>
            </a:r>
            <a:r>
              <a:rPr lang="en-US" sz="2400" dirty="0">
                <a:solidFill>
                  <a:srgbClr val="FFC000"/>
                </a:solidFill>
              </a:rPr>
              <a:t>element emits particles or </a:t>
            </a:r>
            <a:r>
              <a:rPr lang="en-US" sz="2400" dirty="0" smtClean="0">
                <a:solidFill>
                  <a:srgbClr val="FFC000"/>
                </a:solidFill>
              </a:rPr>
              <a:t>rays and </a:t>
            </a:r>
            <a:r>
              <a:rPr lang="en-US" sz="2400" dirty="0">
                <a:solidFill>
                  <a:srgbClr val="FFC000"/>
                </a:solidFill>
              </a:rPr>
              <a:t>is transformed into another element.</a:t>
            </a:r>
          </a:p>
        </p:txBody>
      </p:sp>
    </p:spTree>
    <p:extLst>
      <p:ext uri="{BB962C8B-B14F-4D97-AF65-F5344CB8AC3E}">
        <p14:creationId xmlns:p14="http://schemas.microsoft.com/office/powerpoint/2010/main" val="571987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6553200" cy="508000"/>
          </a:xfrm>
        </p:spPr>
        <p:txBody>
          <a:bodyPr/>
          <a:lstStyle/>
          <a:p>
            <a:pPr algn="ctr"/>
            <a:r>
              <a:rPr lang="en-US" u="sng" dirty="0">
                <a:solidFill>
                  <a:srgbClr val="FF0000"/>
                </a:solidFill>
                <a:latin typeface="Tahoma"/>
              </a:rPr>
              <a:t>Types of Radioactivity</a:t>
            </a:r>
            <a:endParaRPr lang="en-US" dirty="0"/>
          </a:p>
        </p:txBody>
      </p:sp>
      <p:sp>
        <p:nvSpPr>
          <p:cNvPr id="3" name="Content Placeholder 2"/>
          <p:cNvSpPr>
            <a:spLocks noGrp="1"/>
          </p:cNvSpPr>
          <p:nvPr>
            <p:ph idx="1"/>
          </p:nvPr>
        </p:nvSpPr>
        <p:spPr>
          <a:xfrm>
            <a:off x="34447" y="2971800"/>
            <a:ext cx="8839200" cy="2941637"/>
          </a:xfrm>
        </p:spPr>
        <p:txBody>
          <a:bodyPr/>
          <a:lstStyle/>
          <a:p>
            <a:pPr marL="12065" marR="5080" lvl="0" indent="-1270" algn="ctr" fontAlgn="auto">
              <a:spcBef>
                <a:spcPts val="100"/>
              </a:spcBef>
              <a:spcAft>
                <a:spcPts val="0"/>
              </a:spcAft>
              <a:buNone/>
              <a:tabLst>
                <a:tab pos="1431290" algn="l"/>
              </a:tabLst>
            </a:pPr>
            <a:r>
              <a:rPr lang="en-US" sz="4000" b="1" kern="1200" spc="-5" dirty="0">
                <a:solidFill>
                  <a:srgbClr val="0070C0"/>
                </a:solidFill>
                <a:latin typeface="Times New Roman"/>
                <a:cs typeface="Times New Roman"/>
              </a:rPr>
              <a:t>Alpha Particles,  </a:t>
            </a:r>
            <a:r>
              <a:rPr lang="en-US" sz="4000" b="1" kern="1200" spc="-15" dirty="0">
                <a:solidFill>
                  <a:srgbClr val="0070C0"/>
                </a:solidFill>
                <a:latin typeface="Times New Roman"/>
                <a:cs typeface="Times New Roman"/>
              </a:rPr>
              <a:t>Beta </a:t>
            </a:r>
            <a:r>
              <a:rPr lang="en-US" sz="4000" b="1" kern="1200" spc="-5" dirty="0">
                <a:solidFill>
                  <a:srgbClr val="0070C0"/>
                </a:solidFill>
                <a:latin typeface="Times New Roman"/>
                <a:cs typeface="Times New Roman"/>
              </a:rPr>
              <a:t>Particles  </a:t>
            </a:r>
            <a:r>
              <a:rPr lang="en-US" sz="4000" b="1" kern="1200" dirty="0" smtClean="0">
                <a:solidFill>
                  <a:srgbClr val="0070C0"/>
                </a:solidFill>
                <a:latin typeface="Times New Roman"/>
                <a:cs typeface="Times New Roman"/>
              </a:rPr>
              <a:t>and </a:t>
            </a:r>
            <a:r>
              <a:rPr lang="en-US" sz="4000" b="1" kern="1200" spc="-10" dirty="0" smtClean="0">
                <a:solidFill>
                  <a:srgbClr val="0070C0"/>
                </a:solidFill>
                <a:latin typeface="Times New Roman"/>
                <a:cs typeface="Times New Roman"/>
              </a:rPr>
              <a:t>Gamma</a:t>
            </a:r>
            <a:r>
              <a:rPr lang="en-US" sz="4000" b="1" kern="1200" spc="-100" dirty="0" smtClean="0">
                <a:solidFill>
                  <a:srgbClr val="0070C0"/>
                </a:solidFill>
                <a:latin typeface="Times New Roman"/>
                <a:cs typeface="Times New Roman"/>
              </a:rPr>
              <a:t> </a:t>
            </a:r>
            <a:r>
              <a:rPr lang="en-US" sz="4000" b="1" kern="1200" spc="-5" dirty="0">
                <a:solidFill>
                  <a:srgbClr val="0070C0"/>
                </a:solidFill>
                <a:latin typeface="Times New Roman"/>
                <a:cs typeface="Times New Roman"/>
              </a:rPr>
              <a:t>Rays</a:t>
            </a:r>
            <a:endParaRPr lang="en-US" sz="4000" kern="1200" dirty="0">
              <a:solidFill>
                <a:srgbClr val="0070C0"/>
              </a:solidFill>
              <a:latin typeface="Times New Roman"/>
              <a:cs typeface="Times New Roman"/>
            </a:endParaRPr>
          </a:p>
          <a:p>
            <a:endParaRPr lang="en-US" dirty="0"/>
          </a:p>
        </p:txBody>
      </p:sp>
    </p:spTree>
    <p:extLst>
      <p:ext uri="{BB962C8B-B14F-4D97-AF65-F5344CB8AC3E}">
        <p14:creationId xmlns:p14="http://schemas.microsoft.com/office/powerpoint/2010/main" val="1157247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90600"/>
            <a:ext cx="6553200" cy="508000"/>
          </a:xfrm>
        </p:spPr>
        <p:txBody>
          <a:bodyPr/>
          <a:lstStyle/>
          <a:p>
            <a:pPr algn="ctr"/>
            <a:r>
              <a:rPr lang="en-US" u="sng" dirty="0">
                <a:solidFill>
                  <a:srgbClr val="FF0000"/>
                </a:solidFill>
                <a:latin typeface="Tahoma"/>
              </a:rPr>
              <a:t>Types of Radioactivity</a:t>
            </a:r>
            <a:endParaRPr lang="en-US" dirty="0"/>
          </a:p>
        </p:txBody>
      </p:sp>
      <p:sp>
        <p:nvSpPr>
          <p:cNvPr id="5" name="Rectangle 4"/>
          <p:cNvSpPr/>
          <p:nvPr/>
        </p:nvSpPr>
        <p:spPr>
          <a:xfrm>
            <a:off x="685800" y="5410200"/>
            <a:ext cx="8001000"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5" normalizeH="0" baseline="0" noProof="0" dirty="0" smtClean="0">
                <a:ln>
                  <a:noFill/>
                </a:ln>
                <a:solidFill>
                  <a:srgbClr val="0070C0"/>
                </a:solidFill>
                <a:effectLst/>
                <a:uLnTx/>
                <a:uFillTx/>
                <a:latin typeface="Times New Roman"/>
                <a:ea typeface="+mj-ea"/>
                <a:cs typeface="Times New Roman"/>
              </a:rPr>
              <a:t>Mari</a:t>
            </a:r>
            <a:r>
              <a:rPr kumimoji="0" lang="en-US" sz="2000" b="0" i="0" u="none" strike="noStrike" kern="0" cap="none" spc="0" normalizeH="0" baseline="0" noProof="0" dirty="0" smtClean="0">
                <a:ln>
                  <a:noFill/>
                </a:ln>
                <a:solidFill>
                  <a:srgbClr val="0070C0"/>
                </a:solidFill>
                <a:effectLst/>
                <a:uLnTx/>
                <a:uFillTx/>
                <a:latin typeface="Times New Roman"/>
                <a:ea typeface="+mj-ea"/>
                <a:cs typeface="Times New Roman"/>
              </a:rPr>
              <a:t>e </a:t>
            </a:r>
            <a:r>
              <a:rPr kumimoji="0" lang="en-US" sz="2000" b="0" i="0" u="none" strike="noStrike" kern="0" cap="none" spc="-10" normalizeH="0" baseline="0" noProof="0" dirty="0" smtClean="0">
                <a:ln>
                  <a:noFill/>
                </a:ln>
                <a:solidFill>
                  <a:srgbClr val="0070C0"/>
                </a:solidFill>
                <a:effectLst/>
                <a:uLnTx/>
                <a:uFillTx/>
                <a:latin typeface="Times New Roman"/>
                <a:ea typeface="+mj-ea"/>
                <a:cs typeface="Times New Roman"/>
              </a:rPr>
              <a:t>Curie</a:t>
            </a:r>
            <a:r>
              <a:rPr kumimoji="0" lang="en-US" sz="2000" b="0" i="0" u="none" strike="noStrike" kern="0" cap="none" spc="0" normalizeH="0" baseline="0" noProof="0" dirty="0" smtClean="0">
                <a:ln>
                  <a:noFill/>
                </a:ln>
                <a:solidFill>
                  <a:srgbClr val="0070C0"/>
                </a:solidFill>
                <a:effectLst/>
                <a:uLnTx/>
                <a:uFillTx/>
                <a:latin typeface="Times New Roman"/>
                <a:ea typeface="+mj-ea"/>
                <a:cs typeface="Times New Roman"/>
              </a:rPr>
              <a:t>, proved  </a:t>
            </a:r>
            <a:r>
              <a:rPr kumimoji="0" lang="en-US" sz="2000" b="0" i="0" u="none" strike="noStrike" kern="0" cap="none" spc="-10" normalizeH="0" baseline="0" noProof="0" dirty="0" smtClean="0">
                <a:ln>
                  <a:noFill/>
                </a:ln>
                <a:solidFill>
                  <a:srgbClr val="0070C0"/>
                </a:solidFill>
                <a:effectLst/>
                <a:uLnTx/>
                <a:uFillTx/>
                <a:latin typeface="Times New Roman"/>
                <a:ea typeface="+mj-ea"/>
                <a:cs typeface="Times New Roman"/>
              </a:rPr>
              <a:t>tha</a:t>
            </a:r>
            <a:r>
              <a:rPr kumimoji="0" lang="en-US" sz="2000" b="0" i="0" u="none" strike="noStrike" kern="0" cap="none" spc="0" normalizeH="0" baseline="0" noProof="0" dirty="0" smtClean="0">
                <a:ln>
                  <a:noFill/>
                </a:ln>
                <a:solidFill>
                  <a:srgbClr val="0070C0"/>
                </a:solidFill>
                <a:effectLst/>
                <a:uLnTx/>
                <a:uFillTx/>
                <a:latin typeface="Times New Roman"/>
                <a:ea typeface="+mj-ea"/>
                <a:cs typeface="Times New Roman"/>
              </a:rPr>
              <a:t>t </a:t>
            </a:r>
            <a:r>
              <a:rPr kumimoji="0" lang="en-US" sz="2000" b="0" i="0" u="none" strike="noStrike" kern="0" cap="none" spc="-10" normalizeH="0" baseline="0" noProof="0" dirty="0" smtClean="0">
                <a:ln>
                  <a:noFill/>
                </a:ln>
                <a:solidFill>
                  <a:srgbClr val="0070C0"/>
                </a:solidFill>
                <a:effectLst/>
                <a:uLnTx/>
                <a:uFillTx/>
                <a:latin typeface="Times New Roman"/>
                <a:ea typeface="+mj-ea"/>
                <a:cs typeface="Times New Roman"/>
              </a:rPr>
              <a:t>alph</a:t>
            </a:r>
            <a:r>
              <a:rPr kumimoji="0" lang="en-US" sz="2000" b="0" i="0" u="none" strike="noStrike" kern="0" cap="none" spc="0" normalizeH="0" baseline="0" noProof="0" dirty="0" smtClean="0">
                <a:ln>
                  <a:noFill/>
                </a:ln>
                <a:solidFill>
                  <a:srgbClr val="0070C0"/>
                </a:solidFill>
                <a:effectLst/>
                <a:uLnTx/>
                <a:uFillTx/>
                <a:latin typeface="Times New Roman"/>
                <a:ea typeface="+mj-ea"/>
                <a:cs typeface="Times New Roman"/>
              </a:rPr>
              <a:t>a </a:t>
            </a:r>
            <a:r>
              <a:rPr kumimoji="0" lang="en-US" sz="2000" b="0" i="0" u="none" strike="noStrike" kern="0" cap="none" spc="-10" normalizeH="0" baseline="0" noProof="0" dirty="0" smtClean="0">
                <a:ln>
                  <a:noFill/>
                </a:ln>
                <a:solidFill>
                  <a:srgbClr val="0070C0"/>
                </a:solidFill>
                <a:effectLst/>
                <a:uLnTx/>
                <a:uFillTx/>
                <a:latin typeface="Times New Roman"/>
                <a:ea typeface="+mj-ea"/>
                <a:cs typeface="Times New Roman"/>
              </a:rPr>
              <a:t>an</a:t>
            </a:r>
            <a:r>
              <a:rPr kumimoji="0" lang="en-US" sz="2000" b="0" i="0" u="none" strike="noStrike" kern="0" cap="none" spc="0" normalizeH="0" baseline="0" noProof="0" dirty="0" smtClean="0">
                <a:ln>
                  <a:noFill/>
                </a:ln>
                <a:solidFill>
                  <a:srgbClr val="0070C0"/>
                </a:solidFill>
                <a:effectLst/>
                <a:uLnTx/>
                <a:uFillTx/>
                <a:latin typeface="Times New Roman"/>
                <a:ea typeface="+mj-ea"/>
                <a:cs typeface="Times New Roman"/>
              </a:rPr>
              <a:t>d	beta particles </a:t>
            </a:r>
            <a:r>
              <a:rPr kumimoji="0" lang="en-US" sz="2000" b="0" i="0" u="none" strike="noStrike" kern="0" cap="none" spc="-10" normalizeH="0" baseline="0" noProof="0" dirty="0" smtClean="0">
                <a:ln>
                  <a:noFill/>
                </a:ln>
                <a:solidFill>
                  <a:srgbClr val="0070C0"/>
                </a:solidFill>
                <a:effectLst/>
                <a:uLnTx/>
                <a:uFillTx/>
                <a:latin typeface="Times New Roman"/>
                <a:ea typeface="+mj-ea"/>
                <a:cs typeface="Times New Roman"/>
              </a:rPr>
              <a:t>ar</a:t>
            </a:r>
            <a:r>
              <a:rPr kumimoji="0" lang="en-US" sz="2000" b="0" i="0" u="none" strike="noStrike" kern="0" cap="none" spc="0" normalizeH="0" baseline="0" noProof="0" dirty="0" smtClean="0">
                <a:ln>
                  <a:noFill/>
                </a:ln>
                <a:solidFill>
                  <a:srgbClr val="0070C0"/>
                </a:solidFill>
                <a:effectLst/>
                <a:uLnTx/>
                <a:uFillTx/>
                <a:latin typeface="Times New Roman"/>
                <a:ea typeface="+mj-ea"/>
                <a:cs typeface="Times New Roman"/>
              </a:rPr>
              <a:t>e oppositely </a:t>
            </a:r>
            <a:r>
              <a:rPr kumimoji="0" lang="en-US" sz="2000" b="0" i="0" u="none" strike="noStrike" kern="0" cap="none" spc="-5" normalizeH="0" baseline="0" noProof="0" dirty="0" smtClean="0">
                <a:ln>
                  <a:noFill/>
                </a:ln>
                <a:solidFill>
                  <a:srgbClr val="0070C0"/>
                </a:solidFill>
                <a:effectLst/>
                <a:uLnTx/>
                <a:uFillTx/>
                <a:latin typeface="Times New Roman"/>
                <a:ea typeface="+mj-ea"/>
                <a:cs typeface="Times New Roman"/>
              </a:rPr>
              <a:t>charged.</a:t>
            </a:r>
            <a:endParaRPr kumimoji="0" lang="en-US" sz="1800" b="0" i="0" u="none" strike="noStrike" kern="0" cap="none" spc="0" normalizeH="0" baseline="0" noProof="0" dirty="0" smtClean="0">
              <a:ln>
                <a:noFill/>
              </a:ln>
              <a:solidFill>
                <a:srgbClr val="0070C0"/>
              </a:solidFill>
              <a:effectLst/>
              <a:uLnTx/>
              <a:uFillTx/>
            </a:endParaRPr>
          </a:p>
        </p:txBody>
      </p:sp>
      <p:sp>
        <p:nvSpPr>
          <p:cNvPr id="6" name="object 5"/>
          <p:cNvSpPr txBox="1">
            <a:spLocks/>
          </p:cNvSpPr>
          <p:nvPr/>
        </p:nvSpPr>
        <p:spPr bwMode="auto">
          <a:xfrm>
            <a:off x="1676400" y="2057400"/>
            <a:ext cx="5638800" cy="2971800"/>
          </a:xfrm>
          <a:prstGeom prst="rect">
            <a:avLst/>
          </a:prstGeom>
          <a:blipFill>
            <a:blip r:embed="rId2" cstate="print"/>
            <a:stretch>
              <a:fillRect/>
            </a:stretch>
          </a:blipFill>
          <a:ln w="9525">
            <a:noFill/>
            <a:miter lim="800000"/>
            <a:headEnd/>
            <a:tailEnd/>
          </a:ln>
          <a:effectLst/>
        </p:spPr>
        <p:txBody>
          <a:bodyPr vert="horz" wrap="square" lIns="0" tIns="0" rIns="0" bIns="0" numCol="1" rtlCol="0"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pPr marL="0" indent="0" fontAlgn="auto">
              <a:spcBef>
                <a:spcPts val="0"/>
              </a:spcBef>
              <a:spcAft>
                <a:spcPts val="0"/>
              </a:spcAft>
              <a:buFontTx/>
              <a:buNone/>
            </a:pPr>
            <a:endParaRPr lang="en-US" sz="1800" dirty="0" smtClean="0">
              <a:solidFill>
                <a:sysClr val="windowText" lastClr="000000"/>
              </a:solidFill>
            </a:endParaRPr>
          </a:p>
        </p:txBody>
      </p:sp>
    </p:spTree>
    <p:extLst>
      <p:ext uri="{BB962C8B-B14F-4D97-AF65-F5344CB8AC3E}">
        <p14:creationId xmlns:p14="http://schemas.microsoft.com/office/powerpoint/2010/main" val="119441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990600"/>
            <a:ext cx="6553200" cy="511175"/>
          </a:xfrm>
        </p:spPr>
        <p:txBody>
          <a:bodyPr/>
          <a:lstStyle/>
          <a:p>
            <a:pPr algn="ctr"/>
            <a:r>
              <a:rPr lang="en-US" u="sng" dirty="0" smtClean="0">
                <a:solidFill>
                  <a:srgbClr val="FF0000"/>
                </a:solidFill>
              </a:rPr>
              <a:t>Types of  Nuclear Radiation</a:t>
            </a:r>
            <a:endParaRPr lang="en-US" u="sng" dirty="0">
              <a:solidFill>
                <a:srgbClr val="FF0000"/>
              </a:solidFill>
            </a:endParaRPr>
          </a:p>
        </p:txBody>
      </p:sp>
      <p:sp>
        <p:nvSpPr>
          <p:cNvPr id="3" name="Content Placeholder 2"/>
          <p:cNvSpPr>
            <a:spLocks noGrp="1"/>
          </p:cNvSpPr>
          <p:nvPr>
            <p:ph idx="1"/>
          </p:nvPr>
        </p:nvSpPr>
        <p:spPr>
          <a:xfrm>
            <a:off x="152400" y="1630363"/>
            <a:ext cx="8667750" cy="4967287"/>
          </a:xfrm>
        </p:spPr>
        <p:txBody>
          <a:bodyPr/>
          <a:lstStyle/>
          <a:p>
            <a:pPr algn="just">
              <a:buFont typeface="Wingdings" pitchFamily="2" charset="2"/>
              <a:buChar char="ü"/>
            </a:pPr>
            <a:r>
              <a:rPr lang="en-US" sz="2400" dirty="0">
                <a:solidFill>
                  <a:srgbClr val="FFC000"/>
                </a:solidFill>
              </a:rPr>
              <a:t>There are 4 types of nuclear radiation: alpha particles, beta particles, gamma rays, and neutron emission.</a:t>
            </a:r>
          </a:p>
          <a:p>
            <a:pPr marL="457200" indent="-457200" algn="just">
              <a:buFont typeface="+mj-lt"/>
              <a:buAutoNum type="alphaLcPeriod"/>
            </a:pPr>
            <a:r>
              <a:rPr lang="en-US" sz="2400" u="sng" dirty="0" smtClean="0">
                <a:solidFill>
                  <a:srgbClr val="FF0000"/>
                </a:solidFill>
              </a:rPr>
              <a:t>Alpha particles </a:t>
            </a:r>
            <a:r>
              <a:rPr lang="en-US" sz="2400" dirty="0" smtClean="0">
                <a:solidFill>
                  <a:srgbClr val="FFC000"/>
                </a:solidFill>
              </a:rPr>
              <a:t>are positively charged  They will barely pass through a sheet of paper. They are nuclei of helium.</a:t>
            </a:r>
          </a:p>
          <a:p>
            <a:endParaRPr lang="en-US" sz="2400" dirty="0"/>
          </a:p>
          <a:p>
            <a:endParaRPr lang="en-US" sz="2400" dirty="0"/>
          </a:p>
        </p:txBody>
      </p:sp>
      <p:sp>
        <p:nvSpPr>
          <p:cNvPr id="5" name="object 6"/>
          <p:cNvSpPr/>
          <p:nvPr/>
        </p:nvSpPr>
        <p:spPr>
          <a:xfrm>
            <a:off x="990600" y="3048000"/>
            <a:ext cx="2624119" cy="1981689"/>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 name="Rectangle 3"/>
          <p:cNvSpPr/>
          <p:nvPr/>
        </p:nvSpPr>
        <p:spPr>
          <a:xfrm>
            <a:off x="228600" y="4953000"/>
            <a:ext cx="8915400" cy="1810752"/>
          </a:xfrm>
          <a:prstGeom prst="rect">
            <a:avLst/>
          </a:prstGeom>
        </p:spPr>
        <p:txBody>
          <a:bodyPr wrap="square">
            <a:spAutoFit/>
          </a:bodyPr>
          <a:lstStyle/>
          <a:p>
            <a:pPr lvl="0" fontAlgn="auto">
              <a:spcBef>
                <a:spcPts val="155"/>
              </a:spcBef>
              <a:spcAft>
                <a:spcPts val="0"/>
              </a:spcAft>
            </a:pPr>
            <a:r>
              <a:rPr kumimoji="0" lang="en-US" sz="2800" b="0" i="0" u="none" strike="noStrike" kern="0" cap="none" spc="-5" normalizeH="0" baseline="0" noProof="0" dirty="0" smtClean="0">
                <a:ln>
                  <a:noFill/>
                </a:ln>
                <a:solidFill>
                  <a:srgbClr val="FF0000"/>
                </a:solidFill>
                <a:effectLst/>
                <a:uLnTx/>
                <a:uFillTx/>
                <a:latin typeface="Times New Roman"/>
                <a:cs typeface="Times New Roman"/>
              </a:rPr>
              <a:t>It </a:t>
            </a:r>
            <a:r>
              <a:rPr kumimoji="0" lang="en-US" sz="2800" b="0" i="0" u="none" strike="noStrike" kern="0" cap="none" spc="-10" normalizeH="0" baseline="0" noProof="0" dirty="0" smtClean="0">
                <a:ln>
                  <a:noFill/>
                </a:ln>
                <a:solidFill>
                  <a:srgbClr val="FF0000"/>
                </a:solidFill>
                <a:effectLst/>
                <a:uLnTx/>
                <a:uFillTx/>
                <a:latin typeface="Times New Roman"/>
                <a:cs typeface="Times New Roman"/>
              </a:rPr>
              <a:t>consists </a:t>
            </a:r>
            <a:r>
              <a:rPr kumimoji="0" lang="en-US" sz="2800" b="0" i="0" u="none" strike="noStrike" kern="0" cap="none" spc="0" normalizeH="0" baseline="0" noProof="0" dirty="0" smtClean="0">
                <a:ln>
                  <a:noFill/>
                </a:ln>
                <a:solidFill>
                  <a:srgbClr val="FF0000"/>
                </a:solidFill>
                <a:effectLst/>
                <a:uLnTx/>
                <a:uFillTx/>
                <a:latin typeface="Times New Roman"/>
                <a:cs typeface="Times New Roman"/>
              </a:rPr>
              <a:t>of </a:t>
            </a:r>
            <a:r>
              <a:rPr kumimoji="0" lang="en-US" sz="2800" b="0" i="0" u="none" strike="noStrike" kern="0" cap="none" spc="-10" normalizeH="0" baseline="0" noProof="0" dirty="0" smtClean="0">
                <a:ln>
                  <a:noFill/>
                </a:ln>
                <a:solidFill>
                  <a:srgbClr val="FF0000"/>
                </a:solidFill>
                <a:effectLst/>
                <a:uLnTx/>
                <a:uFillTx/>
                <a:latin typeface="Times New Roman"/>
                <a:cs typeface="Times New Roman"/>
              </a:rPr>
              <a:t>two </a:t>
            </a:r>
            <a:r>
              <a:rPr kumimoji="0" lang="en-US" sz="2800" b="0" i="0" u="none" strike="noStrike" kern="0" cap="none" spc="0" normalizeH="0" baseline="0" noProof="0" dirty="0" smtClean="0">
                <a:ln>
                  <a:noFill/>
                </a:ln>
                <a:solidFill>
                  <a:srgbClr val="FF0000"/>
                </a:solidFill>
                <a:effectLst/>
                <a:uLnTx/>
                <a:uFillTx/>
                <a:latin typeface="Times New Roman"/>
                <a:cs typeface="Times New Roman"/>
              </a:rPr>
              <a:t>protons </a:t>
            </a:r>
            <a:r>
              <a:rPr kumimoji="0" lang="en-US" sz="2800" b="0" i="0" u="none" strike="noStrike" kern="0" cap="none" spc="-10" normalizeH="0" baseline="0" noProof="0" dirty="0" smtClean="0">
                <a:ln>
                  <a:noFill/>
                </a:ln>
                <a:solidFill>
                  <a:srgbClr val="FF0000"/>
                </a:solidFill>
                <a:effectLst/>
                <a:uLnTx/>
                <a:uFillTx/>
                <a:latin typeface="Times New Roman"/>
                <a:cs typeface="Times New Roman"/>
              </a:rPr>
              <a:t>and two</a:t>
            </a:r>
            <a:r>
              <a:rPr kumimoji="0" lang="en-US" sz="2800" b="0" i="0" u="none" strike="noStrike" kern="0" cap="none" spc="-45" normalizeH="0" baseline="0" noProof="0" dirty="0" smtClean="0">
                <a:ln>
                  <a:noFill/>
                </a:ln>
                <a:solidFill>
                  <a:srgbClr val="FF0000"/>
                </a:solidFill>
                <a:effectLst/>
                <a:uLnTx/>
                <a:uFillTx/>
                <a:latin typeface="Times New Roman"/>
                <a:cs typeface="Times New Roman"/>
              </a:rPr>
              <a:t> </a:t>
            </a:r>
            <a:r>
              <a:rPr kumimoji="0" lang="en-US" sz="2800" b="0" i="0" u="none" strike="noStrike" kern="0" cap="none" spc="0" normalizeH="0" baseline="0" noProof="0" dirty="0" smtClean="0">
                <a:ln>
                  <a:noFill/>
                </a:ln>
                <a:solidFill>
                  <a:srgbClr val="FF0000"/>
                </a:solidFill>
                <a:effectLst/>
                <a:uLnTx/>
                <a:uFillTx/>
                <a:latin typeface="Times New Roman"/>
                <a:cs typeface="Times New Roman"/>
              </a:rPr>
              <a:t>neutrons. </a:t>
            </a:r>
            <a:r>
              <a:rPr lang="en-US" sz="2800" spc="-5" dirty="0" smtClean="0">
                <a:solidFill>
                  <a:srgbClr val="FF0000"/>
                </a:solidFill>
                <a:latin typeface="Times New Roman"/>
                <a:cs typeface="Times New Roman"/>
              </a:rPr>
              <a:t>It </a:t>
            </a:r>
            <a:r>
              <a:rPr lang="en-US" sz="2800" dirty="0">
                <a:solidFill>
                  <a:srgbClr val="FF0000"/>
                </a:solidFill>
                <a:latin typeface="Times New Roman"/>
                <a:cs typeface="Times New Roman"/>
              </a:rPr>
              <a:t>has </a:t>
            </a:r>
            <a:r>
              <a:rPr lang="en-US" sz="2800" spc="-5" dirty="0">
                <a:solidFill>
                  <a:srgbClr val="FF0000"/>
                </a:solidFill>
                <a:latin typeface="Times New Roman"/>
                <a:cs typeface="Times New Roman"/>
              </a:rPr>
              <a:t>an </a:t>
            </a:r>
            <a:r>
              <a:rPr lang="en-US" sz="2800" spc="-10" dirty="0">
                <a:solidFill>
                  <a:srgbClr val="FF0000"/>
                </a:solidFill>
                <a:latin typeface="Times New Roman"/>
                <a:cs typeface="Times New Roman"/>
              </a:rPr>
              <a:t>atomic </a:t>
            </a:r>
            <a:r>
              <a:rPr lang="en-US" sz="2800" dirty="0">
                <a:solidFill>
                  <a:srgbClr val="FF0000"/>
                </a:solidFill>
                <a:latin typeface="Times New Roman"/>
                <a:cs typeface="Times New Roman"/>
              </a:rPr>
              <a:t>number of</a:t>
            </a:r>
            <a:r>
              <a:rPr lang="en-US" sz="2800" spc="-30" dirty="0">
                <a:solidFill>
                  <a:srgbClr val="FF0000"/>
                </a:solidFill>
                <a:latin typeface="Times New Roman"/>
                <a:cs typeface="Times New Roman"/>
              </a:rPr>
              <a:t> </a:t>
            </a:r>
            <a:r>
              <a:rPr lang="en-US" sz="2800" dirty="0">
                <a:solidFill>
                  <a:srgbClr val="FF0000"/>
                </a:solidFill>
                <a:latin typeface="Times New Roman"/>
                <a:cs typeface="Times New Roman"/>
              </a:rPr>
              <a:t>2</a:t>
            </a:r>
            <a:r>
              <a:rPr lang="en-US" sz="2800" dirty="0" smtClean="0">
                <a:solidFill>
                  <a:srgbClr val="FF0000"/>
                </a:solidFill>
                <a:latin typeface="Times New Roman"/>
                <a:cs typeface="Times New Roman"/>
              </a:rPr>
              <a:t>.</a:t>
            </a:r>
            <a:r>
              <a:rPr lang="en-US" sz="2800" spc="-5" dirty="0">
                <a:solidFill>
                  <a:srgbClr val="FF0000"/>
                </a:solidFill>
                <a:latin typeface="Times New Roman"/>
                <a:cs typeface="Times New Roman"/>
              </a:rPr>
              <a:t> It </a:t>
            </a:r>
            <a:r>
              <a:rPr lang="en-US" sz="2800" dirty="0">
                <a:solidFill>
                  <a:srgbClr val="FF0000"/>
                </a:solidFill>
                <a:latin typeface="Times New Roman"/>
                <a:cs typeface="Times New Roman"/>
              </a:rPr>
              <a:t>has a </a:t>
            </a:r>
            <a:r>
              <a:rPr lang="en-US" sz="2800" spc="-10" dirty="0">
                <a:solidFill>
                  <a:srgbClr val="FF0000"/>
                </a:solidFill>
                <a:latin typeface="Times New Roman"/>
                <a:cs typeface="Times New Roman"/>
              </a:rPr>
              <a:t>mass </a:t>
            </a:r>
            <a:r>
              <a:rPr lang="en-US" sz="2800" dirty="0">
                <a:solidFill>
                  <a:srgbClr val="FF0000"/>
                </a:solidFill>
                <a:latin typeface="Times New Roman"/>
                <a:cs typeface="Times New Roman"/>
              </a:rPr>
              <a:t>of 4</a:t>
            </a:r>
            <a:r>
              <a:rPr lang="en-US" sz="2800" spc="-30" dirty="0">
                <a:solidFill>
                  <a:srgbClr val="FF0000"/>
                </a:solidFill>
                <a:latin typeface="Times New Roman"/>
                <a:cs typeface="Times New Roman"/>
              </a:rPr>
              <a:t> </a:t>
            </a:r>
            <a:r>
              <a:rPr lang="en-US" sz="2800" spc="-5" dirty="0" err="1">
                <a:solidFill>
                  <a:srgbClr val="FF0000"/>
                </a:solidFill>
                <a:latin typeface="Times New Roman"/>
                <a:cs typeface="Times New Roman"/>
              </a:rPr>
              <a:t>amu</a:t>
            </a:r>
            <a:r>
              <a:rPr lang="en-US" sz="2800" spc="-5" dirty="0">
                <a:solidFill>
                  <a:srgbClr val="FF0000"/>
                </a:solidFill>
                <a:latin typeface="Times New Roman"/>
                <a:cs typeface="Times New Roman"/>
              </a:rPr>
              <a:t>.</a:t>
            </a:r>
            <a:endParaRPr lang="en-US" sz="2800" dirty="0">
              <a:solidFill>
                <a:srgbClr val="FF0000"/>
              </a:solidFill>
              <a:latin typeface="Times New Roman"/>
              <a:cs typeface="Times New Roman"/>
            </a:endParaRPr>
          </a:p>
          <a:p>
            <a:pPr lvl="0" fontAlgn="auto">
              <a:spcBef>
                <a:spcPts val="155"/>
              </a:spcBef>
              <a:spcAft>
                <a:spcPts val="0"/>
              </a:spcAft>
            </a:pPr>
            <a:endParaRPr lang="en-US" sz="3600" dirty="0">
              <a:solidFill>
                <a:prstClr val="black"/>
              </a:solidFill>
              <a:latin typeface="Times New Roman"/>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755827"/>
            <a:ext cx="5954713"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62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14400"/>
            <a:ext cx="6553200" cy="508000"/>
          </a:xfrm>
        </p:spPr>
        <p:txBody>
          <a:bodyPr/>
          <a:lstStyle/>
          <a:p>
            <a:pPr algn="ctr"/>
            <a:r>
              <a:rPr lang="en-US" sz="4000" u="sng" dirty="0">
                <a:solidFill>
                  <a:srgbClr val="FF0000"/>
                </a:solidFill>
                <a:ea typeface="+mn-ea"/>
                <a:cs typeface="+mn-cs"/>
              </a:rPr>
              <a:t>Alpha particles</a:t>
            </a:r>
            <a:endParaRPr lang="en-US" sz="4000" dirty="0"/>
          </a:p>
        </p:txBody>
      </p:sp>
      <p:sp>
        <p:nvSpPr>
          <p:cNvPr id="3" name="Content Placeholder 2"/>
          <p:cNvSpPr>
            <a:spLocks noGrp="1"/>
          </p:cNvSpPr>
          <p:nvPr>
            <p:ph idx="1"/>
          </p:nvPr>
        </p:nvSpPr>
        <p:spPr>
          <a:xfrm>
            <a:off x="914400" y="2514600"/>
            <a:ext cx="7643812" cy="3017837"/>
          </a:xfrm>
        </p:spPr>
        <p:txBody>
          <a:bodyPr/>
          <a:lstStyle/>
          <a:p>
            <a:r>
              <a:rPr lang="en-US" dirty="0">
                <a:solidFill>
                  <a:srgbClr val="0000FF"/>
                </a:solidFill>
                <a:latin typeface="TimesNewRomanPSMT"/>
              </a:rPr>
              <a:t>Loss of an alpha particle from the nucleus</a:t>
            </a:r>
          </a:p>
          <a:p>
            <a:r>
              <a:rPr lang="en-US" dirty="0">
                <a:solidFill>
                  <a:srgbClr val="0000FF"/>
                </a:solidFill>
                <a:latin typeface="TimesNewRomanPSMT"/>
              </a:rPr>
              <a:t>results in</a:t>
            </a:r>
          </a:p>
          <a:p>
            <a:r>
              <a:rPr lang="en-US" dirty="0">
                <a:solidFill>
                  <a:srgbClr val="0000FF"/>
                </a:solidFill>
                <a:latin typeface="TimesNewRomanPSMT"/>
              </a:rPr>
              <a:t>loss of 4 in the mass number</a:t>
            </a:r>
          </a:p>
          <a:p>
            <a:r>
              <a:rPr lang="en-US" dirty="0">
                <a:solidFill>
                  <a:srgbClr val="0000FF"/>
                </a:solidFill>
                <a:latin typeface="TimesNewRomanPSMT"/>
              </a:rPr>
              <a:t>loss of 2 in the atomic number</a:t>
            </a:r>
            <a:endParaRPr lang="en-US" dirty="0"/>
          </a:p>
        </p:txBody>
      </p:sp>
    </p:spTree>
    <p:extLst>
      <p:ext uri="{BB962C8B-B14F-4D97-AF65-F5344CB8AC3E}">
        <p14:creationId xmlns:p14="http://schemas.microsoft.com/office/powerpoint/2010/main" val="3857373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439150" cy="4967287"/>
          </a:xfrm>
        </p:spPr>
        <p:txBody>
          <a:bodyPr/>
          <a:lstStyle/>
          <a:p>
            <a:r>
              <a:rPr lang="en-US" sz="3200" b="1" dirty="0">
                <a:solidFill>
                  <a:srgbClr val="FF0000"/>
                </a:solidFill>
              </a:rPr>
              <a:t>Alpha (α) Particles</a:t>
            </a:r>
          </a:p>
          <a:p>
            <a:pPr>
              <a:buFont typeface="Arial"/>
              <a:buChar char="•"/>
            </a:pPr>
            <a:r>
              <a:rPr lang="en-US" sz="2000" dirty="0">
                <a:solidFill>
                  <a:srgbClr val="FFC000"/>
                </a:solidFill>
              </a:rPr>
              <a:t>Alpha particles are usually composed of two protons and two neutrons, which are tightly bound together.</a:t>
            </a:r>
          </a:p>
          <a:p>
            <a:pPr>
              <a:buFont typeface="Arial"/>
              <a:buChar char="•"/>
            </a:pPr>
            <a:r>
              <a:rPr lang="en-US" sz="2000" dirty="0">
                <a:solidFill>
                  <a:srgbClr val="FFC000"/>
                </a:solidFill>
              </a:rPr>
              <a:t>Alpha particles are being released during radioactive decay (or alpha decay) from the nucleus radio nuclides.</a:t>
            </a:r>
          </a:p>
          <a:p>
            <a:pPr>
              <a:buFont typeface="Arial"/>
              <a:buChar char="•"/>
            </a:pPr>
            <a:r>
              <a:rPr lang="en-US" sz="2000" dirty="0">
                <a:solidFill>
                  <a:srgbClr val="FFC000"/>
                </a:solidFill>
              </a:rPr>
              <a:t>The alpha particles are identical to the nucleus of either normal helium atom or doubly ionized helium atom.</a:t>
            </a:r>
          </a:p>
          <a:p>
            <a:pPr>
              <a:buFont typeface="Arial"/>
              <a:buChar char="•"/>
            </a:pPr>
            <a:r>
              <a:rPr lang="en-US" sz="2000" dirty="0">
                <a:solidFill>
                  <a:srgbClr val="FFC000"/>
                </a:solidFill>
              </a:rPr>
              <a:t>In comparison to other particles (i.e. Gamma and Beta), alpha particles are heavy and slow. Therefore, alpha particles have very small range in the air.</a:t>
            </a:r>
          </a:p>
          <a:p>
            <a:pPr>
              <a:buFont typeface="Arial"/>
              <a:buChar char="•"/>
            </a:pPr>
            <a:r>
              <a:rPr lang="en-US" sz="2000" dirty="0">
                <a:solidFill>
                  <a:srgbClr val="FFC000"/>
                </a:solidFill>
              </a:rPr>
              <a:t>Because of slow speed, Alpha particles have very weak penetrating powers; these particles are even stopped by a thin paper sheet (see image given above).</a:t>
            </a:r>
          </a:p>
          <a:p>
            <a:pPr>
              <a:buFont typeface="Arial"/>
              <a:buChar char="•"/>
            </a:pPr>
            <a:r>
              <a:rPr lang="en-US" sz="2000" dirty="0">
                <a:solidFill>
                  <a:srgbClr val="FFC000"/>
                </a:solidFill>
              </a:rPr>
              <a:t>Because of having the double positive charge, alpha particles are highly ionizing.</a:t>
            </a:r>
          </a:p>
          <a:p>
            <a:endParaRPr lang="en-US" dirty="0"/>
          </a:p>
        </p:txBody>
      </p:sp>
    </p:spTree>
    <p:extLst>
      <p:ext uri="{BB962C8B-B14F-4D97-AF65-F5344CB8AC3E}">
        <p14:creationId xmlns:p14="http://schemas.microsoft.com/office/powerpoint/2010/main" val="2347088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439150" cy="3657600"/>
          </a:xfrm>
        </p:spPr>
        <p:txBody>
          <a:bodyPr/>
          <a:lstStyle/>
          <a:p>
            <a:pPr marL="4763" lvl="0" indent="0" algn="just">
              <a:buNone/>
            </a:pPr>
            <a:r>
              <a:rPr lang="en-US" sz="3200" b="1" u="sng" dirty="0" err="1" smtClean="0">
                <a:solidFill>
                  <a:srgbClr val="FF0000"/>
                </a:solidFill>
              </a:rPr>
              <a:t>b.Beta</a:t>
            </a:r>
            <a:r>
              <a:rPr lang="en-US" sz="3200" b="1" u="sng" dirty="0" smtClean="0">
                <a:solidFill>
                  <a:srgbClr val="FF0000"/>
                </a:solidFill>
              </a:rPr>
              <a:t> </a:t>
            </a:r>
            <a:r>
              <a:rPr lang="en-US" sz="3200" b="1" u="sng" dirty="0">
                <a:solidFill>
                  <a:srgbClr val="FF0000"/>
                </a:solidFill>
              </a:rPr>
              <a:t>particles </a:t>
            </a:r>
            <a:r>
              <a:rPr lang="en-US" sz="2400" dirty="0">
                <a:solidFill>
                  <a:srgbClr val="FFC000"/>
                </a:solidFill>
              </a:rPr>
              <a:t>are charged electrons produced </a:t>
            </a:r>
            <a:r>
              <a:rPr lang="en-US" sz="2400" dirty="0" smtClean="0">
                <a:solidFill>
                  <a:srgbClr val="FFC000"/>
                </a:solidFill>
              </a:rPr>
              <a:t>from neutron </a:t>
            </a:r>
            <a:r>
              <a:rPr lang="en-US" sz="2400" dirty="0">
                <a:solidFill>
                  <a:srgbClr val="FFC000"/>
                </a:solidFill>
              </a:rPr>
              <a:t>decay. Beta particles can easily ionize other atoms and as they do, they lose energy. They will easily go through paper but are easily stopped by 3mm of aluminum or 10mm of wood.</a:t>
            </a:r>
          </a:p>
          <a:p>
            <a:pPr marL="0" lvl="0" indent="0" algn="just">
              <a:buNone/>
            </a:pPr>
            <a:r>
              <a:rPr lang="en-US" sz="2000" u="sng" dirty="0">
                <a:solidFill>
                  <a:srgbClr val="FF0000"/>
                </a:solidFill>
              </a:rPr>
              <a:t>Neutrons, which are not charged, decay to form a proton and an electron. The electron, having very little mass, is then ejected at a high speed from the nucleus as a beta particle.</a:t>
            </a:r>
          </a:p>
          <a:p>
            <a:endParaRPr lang="en-US" dirty="0"/>
          </a:p>
        </p:txBody>
      </p:sp>
    </p:spTree>
    <p:extLst>
      <p:ext uri="{BB962C8B-B14F-4D97-AF65-F5344CB8AC3E}">
        <p14:creationId xmlns:p14="http://schemas.microsoft.com/office/powerpoint/2010/main" val="4080959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57400"/>
            <a:ext cx="7643812" cy="4967287"/>
          </a:xfrm>
        </p:spPr>
        <p:txBody>
          <a:bodyPr/>
          <a:lstStyle/>
          <a:p>
            <a:r>
              <a:rPr lang="en-US" dirty="0">
                <a:solidFill>
                  <a:srgbClr val="0000FF"/>
                </a:solidFill>
                <a:latin typeface="TimesNewRomanPSMT"/>
              </a:rPr>
              <a:t>The </a:t>
            </a:r>
            <a:r>
              <a:rPr lang="en-US" dirty="0" smtClean="0">
                <a:solidFill>
                  <a:srgbClr val="0000FF"/>
                </a:solidFill>
                <a:latin typeface="TimesNewRomanPSMT"/>
              </a:rPr>
              <a:t>symbols </a:t>
            </a:r>
            <a:r>
              <a:rPr lang="en-US" dirty="0">
                <a:solidFill>
                  <a:srgbClr val="0000FF"/>
                </a:solidFill>
                <a:latin typeface="TimesNewRomanPSMT"/>
              </a:rPr>
              <a:t>of the beta particle </a:t>
            </a:r>
            <a:r>
              <a:rPr lang="en-US" dirty="0" smtClean="0">
                <a:solidFill>
                  <a:srgbClr val="0000FF"/>
                </a:solidFill>
                <a:latin typeface="TimesNewRomanPSMT"/>
              </a:rPr>
              <a:t>is </a:t>
            </a:r>
            <a:r>
              <a:rPr lang="el-GR" dirty="0">
                <a:solidFill>
                  <a:srgbClr val="0066CD"/>
                </a:solidFill>
                <a:latin typeface="Tahoma"/>
              </a:rPr>
              <a:t>β</a:t>
            </a:r>
            <a:endParaRPr lang="en-US" dirty="0"/>
          </a:p>
        </p:txBody>
      </p:sp>
      <p:sp>
        <p:nvSpPr>
          <p:cNvPr id="4" name="Title 3"/>
          <p:cNvSpPr>
            <a:spLocks noGrp="1"/>
          </p:cNvSpPr>
          <p:nvPr>
            <p:ph type="title"/>
          </p:nvPr>
        </p:nvSpPr>
        <p:spPr>
          <a:xfrm>
            <a:off x="1066800" y="1066800"/>
            <a:ext cx="6553200" cy="584200"/>
          </a:xfrm>
        </p:spPr>
        <p:txBody>
          <a:bodyPr/>
          <a:lstStyle/>
          <a:p>
            <a:pPr algn="ctr"/>
            <a:r>
              <a:rPr lang="en-US" u="sng" dirty="0">
                <a:solidFill>
                  <a:srgbClr val="FF0000"/>
                </a:solidFill>
              </a:rPr>
              <a:t>Beta particles</a:t>
            </a:r>
            <a:endParaRPr lang="en-US" dirty="0"/>
          </a:p>
        </p:txBody>
      </p:sp>
      <p:sp>
        <p:nvSpPr>
          <p:cNvPr id="5" name="Rectangle 4"/>
          <p:cNvSpPr/>
          <p:nvPr/>
        </p:nvSpPr>
        <p:spPr>
          <a:xfrm>
            <a:off x="609600" y="4770060"/>
            <a:ext cx="8305800" cy="1569660"/>
          </a:xfrm>
          <a:prstGeom prst="rect">
            <a:avLst/>
          </a:prstGeom>
        </p:spPr>
        <p:txBody>
          <a:bodyPr wrap="square">
            <a:spAutoFit/>
          </a:bodyPr>
          <a:lstStyle/>
          <a:p>
            <a:r>
              <a:rPr lang="en-US" sz="2400" dirty="0">
                <a:solidFill>
                  <a:srgbClr val="0000FF"/>
                </a:solidFill>
                <a:latin typeface="TimesNewRomanPSMT"/>
              </a:rPr>
              <a:t>Its charge is -1. </a:t>
            </a:r>
            <a:endParaRPr lang="en-US" sz="2400" dirty="0" smtClean="0">
              <a:solidFill>
                <a:srgbClr val="0000FF"/>
              </a:solidFill>
              <a:latin typeface="TimesNewRomanPSMT"/>
            </a:endParaRPr>
          </a:p>
          <a:p>
            <a:r>
              <a:rPr lang="en-US" sz="2400" dirty="0" smtClean="0">
                <a:solidFill>
                  <a:srgbClr val="0000FF"/>
                </a:solidFill>
                <a:latin typeface="TimesNewRomanPSMT"/>
              </a:rPr>
              <a:t>Loss </a:t>
            </a:r>
            <a:r>
              <a:rPr lang="en-US" sz="2400" dirty="0">
                <a:solidFill>
                  <a:srgbClr val="0000FF"/>
                </a:solidFill>
                <a:latin typeface="TimesNewRomanPSMT"/>
              </a:rPr>
              <a:t>of a beta particle from the nucleus results in</a:t>
            </a:r>
          </a:p>
          <a:p>
            <a:r>
              <a:rPr lang="en-US" sz="2400" dirty="0">
                <a:solidFill>
                  <a:srgbClr val="0000FF"/>
                </a:solidFill>
                <a:latin typeface="TimesNewRomanPSMT"/>
              </a:rPr>
              <a:t>– no change in the mass number</a:t>
            </a:r>
          </a:p>
          <a:p>
            <a:r>
              <a:rPr lang="en-US" sz="2400" dirty="0">
                <a:solidFill>
                  <a:srgbClr val="0000FF"/>
                </a:solidFill>
                <a:latin typeface="TimesNewRomanPSMT"/>
              </a:rPr>
              <a:t>– an increase of 1 in the atomic number</a:t>
            </a:r>
            <a:endParaRPr lang="en-US" sz="2400" dirty="0"/>
          </a:p>
        </p:txBody>
      </p:sp>
      <p:sp>
        <p:nvSpPr>
          <p:cNvPr id="6" name="Rectangle 5"/>
          <p:cNvSpPr/>
          <p:nvPr/>
        </p:nvSpPr>
        <p:spPr>
          <a:xfrm>
            <a:off x="5638800" y="2819400"/>
            <a:ext cx="867545" cy="1569660"/>
          </a:xfrm>
          <a:prstGeom prst="rect">
            <a:avLst/>
          </a:prstGeom>
        </p:spPr>
        <p:txBody>
          <a:bodyPr wrap="none">
            <a:spAutoFit/>
          </a:bodyPr>
          <a:lstStyle/>
          <a:p>
            <a:r>
              <a:rPr lang="el-GR" sz="9600" dirty="0">
                <a:solidFill>
                  <a:srgbClr val="0066CD"/>
                </a:solidFill>
                <a:latin typeface="Tahoma"/>
              </a:rPr>
              <a:t>β</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933562"/>
            <a:ext cx="198120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080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0395" y="1371600"/>
            <a:ext cx="8305800" cy="4154984"/>
          </a:xfrm>
          <a:prstGeom prst="rect">
            <a:avLst/>
          </a:prstGeom>
        </p:spPr>
        <p:txBody>
          <a:bodyPr wrap="square">
            <a:spAutoFit/>
          </a:bodyPr>
          <a:lstStyle/>
          <a:p>
            <a:r>
              <a:rPr lang="en-US" sz="3200" b="1" dirty="0">
                <a:solidFill>
                  <a:srgbClr val="FF0000"/>
                </a:solidFill>
              </a:rPr>
              <a:t>Beta (β) </a:t>
            </a:r>
            <a:r>
              <a:rPr lang="en-US" sz="3200" b="1" dirty="0" smtClean="0">
                <a:solidFill>
                  <a:srgbClr val="FF0000"/>
                </a:solidFill>
              </a:rPr>
              <a:t>Particles</a:t>
            </a:r>
          </a:p>
          <a:p>
            <a:endParaRPr lang="en-US" sz="3200" b="1" dirty="0">
              <a:solidFill>
                <a:srgbClr val="FF0000"/>
              </a:solidFill>
            </a:endParaRPr>
          </a:p>
          <a:p>
            <a:r>
              <a:rPr lang="en-US" sz="2000" dirty="0">
                <a:solidFill>
                  <a:srgbClr val="FFC000"/>
                </a:solidFill>
              </a:rPr>
              <a:t>Beta particles are the fast moving electrons emitted by some radio nuclides during the radioactive decay (also known as beta decay).</a:t>
            </a:r>
          </a:p>
          <a:p>
            <a:r>
              <a:rPr lang="en-US" sz="2000" dirty="0">
                <a:solidFill>
                  <a:srgbClr val="FFC000"/>
                </a:solidFill>
              </a:rPr>
              <a:t>Beta particles are of much lighter weight and carry a single negative charge.</a:t>
            </a:r>
          </a:p>
          <a:p>
            <a:r>
              <a:rPr lang="en-US" sz="2000" dirty="0">
                <a:solidFill>
                  <a:srgbClr val="FFC000"/>
                </a:solidFill>
              </a:rPr>
              <a:t>Beta particles are rarely ionizing than the alpha particles.</a:t>
            </a:r>
          </a:p>
          <a:p>
            <a:r>
              <a:rPr lang="en-US" sz="2000" dirty="0">
                <a:solidFill>
                  <a:srgbClr val="FFC000"/>
                </a:solidFill>
              </a:rPr>
              <a:t>Because of having lighter weight, beta particles can travel much farther than alpha particles; however, beta particles can be stopped by several sheet of papers or one sheet of aluminum.</a:t>
            </a:r>
          </a:p>
          <a:p>
            <a:r>
              <a:rPr lang="en-US" sz="2000" dirty="0">
                <a:solidFill>
                  <a:srgbClr val="FFC000"/>
                </a:solidFill>
              </a:rPr>
              <a:t>Beta particles are negatively charged and get attracted towards positively charged particles.</a:t>
            </a:r>
          </a:p>
        </p:txBody>
      </p:sp>
    </p:spTree>
    <p:extLst>
      <p:ext uri="{BB962C8B-B14F-4D97-AF65-F5344CB8AC3E}">
        <p14:creationId xmlns:p14="http://schemas.microsoft.com/office/powerpoint/2010/main" val="652105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43000" y="2362200"/>
            <a:ext cx="6480175" cy="1447800"/>
          </a:xfrm>
        </p:spPr>
        <p:txBody>
          <a:bodyPr/>
          <a:lstStyle/>
          <a:p>
            <a:pPr algn="ctr"/>
            <a:r>
              <a:rPr lang="en-US" b="1" dirty="0">
                <a:solidFill>
                  <a:srgbClr val="FFC000"/>
                </a:solidFill>
                <a:latin typeface="TimesNewRomanPS-BoldMT"/>
              </a:rPr>
              <a:t>Discovery of </a:t>
            </a:r>
            <a:r>
              <a:rPr lang="en-US" b="1" dirty="0" smtClean="0">
                <a:solidFill>
                  <a:srgbClr val="FFC000"/>
                </a:solidFill>
                <a:latin typeface="TimesNewRomanPS-BoldMT"/>
              </a:rPr>
              <a:t>Radioactivity History</a:t>
            </a:r>
            <a:endParaRPr lang="uk-UA" b="1" dirty="0" smtClean="0">
              <a:solidFill>
                <a:srgbClr val="FFC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295400"/>
            <a:ext cx="6553200" cy="508000"/>
          </a:xfrm>
        </p:spPr>
        <p:txBody>
          <a:bodyPr/>
          <a:lstStyle/>
          <a:p>
            <a:pPr algn="l"/>
            <a:r>
              <a:rPr lang="en-US" dirty="0" smtClean="0">
                <a:solidFill>
                  <a:srgbClr val="FF0000"/>
                </a:solidFill>
              </a:rPr>
              <a:t>Uses </a:t>
            </a:r>
            <a:r>
              <a:rPr lang="en-US" dirty="0">
                <a:solidFill>
                  <a:srgbClr val="FF0000"/>
                </a:solidFill>
              </a:rPr>
              <a:t>of beta </a:t>
            </a:r>
            <a:r>
              <a:rPr lang="en-US" dirty="0" smtClean="0">
                <a:solidFill>
                  <a:srgbClr val="FF0000"/>
                </a:solidFill>
              </a:rPr>
              <a:t>Particles</a:t>
            </a:r>
            <a:endParaRPr lang="en-US" dirty="0"/>
          </a:p>
        </p:txBody>
      </p:sp>
      <p:sp>
        <p:nvSpPr>
          <p:cNvPr id="3" name="Content Placeholder 2"/>
          <p:cNvSpPr>
            <a:spLocks noGrp="1"/>
          </p:cNvSpPr>
          <p:nvPr>
            <p:ph idx="1"/>
          </p:nvPr>
        </p:nvSpPr>
        <p:spPr>
          <a:xfrm>
            <a:off x="152400" y="2514600"/>
            <a:ext cx="8667750" cy="4967287"/>
          </a:xfrm>
        </p:spPr>
        <p:txBody>
          <a:bodyPr/>
          <a:lstStyle/>
          <a:p>
            <a:pPr lvl="0" algn="just"/>
            <a:r>
              <a:rPr lang="en-US" sz="2000" dirty="0">
                <a:solidFill>
                  <a:srgbClr val="FFC000"/>
                </a:solidFill>
              </a:rPr>
              <a:t>The medium penetrating power of beta particles provides a range of useful applications which include:</a:t>
            </a:r>
          </a:p>
          <a:p>
            <a:pPr lvl="0" algn="just">
              <a:buFont typeface="Arial"/>
              <a:buChar char="•"/>
            </a:pPr>
            <a:r>
              <a:rPr lang="en-US" sz="2000" dirty="0">
                <a:solidFill>
                  <a:srgbClr val="FFC000"/>
                </a:solidFill>
              </a:rPr>
              <a:t>thickness detectors for the quality control of thin materials i.e. paper</a:t>
            </a:r>
          </a:p>
          <a:p>
            <a:pPr lvl="0" algn="just">
              <a:buFont typeface="Arial"/>
              <a:buChar char="•"/>
            </a:pPr>
            <a:r>
              <a:rPr lang="en-US" sz="2000" dirty="0">
                <a:solidFill>
                  <a:srgbClr val="FFC000"/>
                </a:solidFill>
              </a:rPr>
              <a:t>treatment of eye and bone cancers, strontium-90 or strontium-89 are commonly used</a:t>
            </a:r>
          </a:p>
          <a:p>
            <a:pPr lvl="0" algn="just">
              <a:buFont typeface="Arial"/>
              <a:buChar char="•"/>
            </a:pPr>
            <a:r>
              <a:rPr lang="en-US" sz="2000" dirty="0">
                <a:solidFill>
                  <a:srgbClr val="FFC000"/>
                </a:solidFill>
              </a:rPr>
              <a:t>Tritium is used in some phosphorescent lighting typically for emergency lighting as it requires no power</a:t>
            </a:r>
          </a:p>
          <a:p>
            <a:pPr lvl="0" algn="just">
              <a:buFont typeface="Arial"/>
              <a:buChar char="•"/>
            </a:pPr>
            <a:r>
              <a:rPr lang="en-US" sz="2000" dirty="0">
                <a:solidFill>
                  <a:srgbClr val="FFC000"/>
                </a:solidFill>
              </a:rPr>
              <a:t>Fluorine-18 is commonly used as a tracer for positron emission tomography (PET).</a:t>
            </a:r>
          </a:p>
          <a:p>
            <a:endParaRPr lang="en-US" dirty="0"/>
          </a:p>
        </p:txBody>
      </p:sp>
    </p:spTree>
    <p:extLst>
      <p:ext uri="{BB962C8B-B14F-4D97-AF65-F5344CB8AC3E}">
        <p14:creationId xmlns:p14="http://schemas.microsoft.com/office/powerpoint/2010/main" val="3658480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591550" cy="3703637"/>
          </a:xfrm>
        </p:spPr>
        <p:txBody>
          <a:bodyPr/>
          <a:lstStyle/>
          <a:p>
            <a:pPr marL="0" indent="0" algn="just">
              <a:buNone/>
            </a:pPr>
            <a:r>
              <a:rPr lang="en-US" sz="3600" dirty="0">
                <a:solidFill>
                  <a:srgbClr val="FF0000"/>
                </a:solidFill>
                <a:latin typeface="+mj-lt"/>
              </a:rPr>
              <a:t>c. </a:t>
            </a:r>
            <a:r>
              <a:rPr lang="en-US" sz="3600" u="sng" dirty="0" smtClean="0">
                <a:solidFill>
                  <a:srgbClr val="FF0000"/>
                </a:solidFill>
                <a:latin typeface="+mj-lt"/>
              </a:rPr>
              <a:t>Gamma </a:t>
            </a:r>
            <a:r>
              <a:rPr lang="en-US" sz="3600" u="sng" dirty="0">
                <a:solidFill>
                  <a:srgbClr val="FF0000"/>
                </a:solidFill>
                <a:latin typeface="+mj-lt"/>
              </a:rPr>
              <a:t>rays </a:t>
            </a:r>
            <a:endParaRPr lang="en-US" sz="3600" u="sng" dirty="0" smtClean="0">
              <a:solidFill>
                <a:srgbClr val="FF0000"/>
              </a:solidFill>
              <a:latin typeface="+mj-lt"/>
            </a:endParaRPr>
          </a:p>
          <a:p>
            <a:pPr marL="0" indent="0" algn="just">
              <a:buNone/>
            </a:pPr>
            <a:endParaRPr lang="en-US" sz="3600" u="sng" dirty="0" smtClean="0">
              <a:solidFill>
                <a:srgbClr val="FF0000"/>
              </a:solidFill>
              <a:latin typeface="+mj-lt"/>
            </a:endParaRPr>
          </a:p>
          <a:p>
            <a:pPr marL="0" indent="0" algn="just">
              <a:buNone/>
            </a:pPr>
            <a:r>
              <a:rPr lang="en-US" sz="2000" dirty="0" smtClean="0">
                <a:solidFill>
                  <a:srgbClr val="FFC000"/>
                </a:solidFill>
                <a:latin typeface="+mj-lt"/>
              </a:rPr>
              <a:t>have </a:t>
            </a:r>
            <a:r>
              <a:rPr lang="en-US" sz="2000" dirty="0">
                <a:solidFill>
                  <a:srgbClr val="FFC000"/>
                </a:solidFill>
                <a:latin typeface="+mj-lt"/>
              </a:rPr>
              <a:t>very high energy. They consist of electromagnetic energy called photons. They can easily ionize matter. They can penetrate up to 60cm of aluminum or 7cm of lead. They pose a greater danger to our health than either alpha or beta particles</a:t>
            </a:r>
            <a:r>
              <a:rPr lang="en-US" sz="2000" dirty="0" smtClean="0">
                <a:solidFill>
                  <a:srgbClr val="FFC000"/>
                </a:solidFill>
                <a:latin typeface="+mj-lt"/>
              </a:rPr>
              <a:t>.</a:t>
            </a:r>
          </a:p>
          <a:p>
            <a:pPr marL="0" indent="0" algn="just">
              <a:buNone/>
            </a:pPr>
            <a:endParaRPr lang="en-US" sz="2400" dirty="0">
              <a:solidFill>
                <a:srgbClr val="FFC000"/>
              </a:solidFill>
              <a:latin typeface="+mj-lt"/>
            </a:endParaRPr>
          </a:p>
          <a:p>
            <a:pPr algn="just"/>
            <a:endParaRPr lang="en-US" sz="2400" dirty="0">
              <a:solidFill>
                <a:srgbClr val="FFC000"/>
              </a:solidFill>
              <a:latin typeface="+mj-lt"/>
            </a:endParaRPr>
          </a:p>
        </p:txBody>
      </p:sp>
    </p:spTree>
    <p:extLst>
      <p:ext uri="{BB962C8B-B14F-4D97-AF65-F5344CB8AC3E}">
        <p14:creationId xmlns:p14="http://schemas.microsoft.com/office/powerpoint/2010/main" val="2772920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591550" cy="4967287"/>
          </a:xfrm>
        </p:spPr>
        <p:txBody>
          <a:bodyPr/>
          <a:lstStyle/>
          <a:p>
            <a:r>
              <a:rPr lang="en-US" b="1" dirty="0">
                <a:solidFill>
                  <a:srgbClr val="FF0000"/>
                </a:solidFill>
              </a:rPr>
              <a:t>Gamma (ү) </a:t>
            </a:r>
            <a:r>
              <a:rPr lang="en-US" b="1" dirty="0" smtClean="0">
                <a:solidFill>
                  <a:srgbClr val="FF0000"/>
                </a:solidFill>
              </a:rPr>
              <a:t>Particles</a:t>
            </a:r>
          </a:p>
          <a:p>
            <a:endParaRPr lang="en-US" b="1" dirty="0">
              <a:solidFill>
                <a:srgbClr val="FF0000"/>
              </a:solidFill>
            </a:endParaRPr>
          </a:p>
          <a:p>
            <a:pPr>
              <a:buFont typeface="Arial"/>
              <a:buChar char="•"/>
            </a:pPr>
            <a:r>
              <a:rPr lang="en-US" sz="2000" dirty="0">
                <a:solidFill>
                  <a:srgbClr val="FFC000"/>
                </a:solidFill>
              </a:rPr>
              <a:t>Gamma particles are the bundle of high energy namely electromagnetic energy (photon) emitted by the radioactive elements during the radioactive decay.</a:t>
            </a:r>
          </a:p>
          <a:p>
            <a:pPr>
              <a:buFont typeface="Arial"/>
              <a:buChar char="•"/>
            </a:pPr>
            <a:r>
              <a:rPr lang="en-US" sz="2000" dirty="0">
                <a:solidFill>
                  <a:srgbClr val="FFC000"/>
                </a:solidFill>
              </a:rPr>
              <a:t>Among all three particles (alpha, beta, and gamma), gamma particles are the most energetic photons.</a:t>
            </a:r>
          </a:p>
          <a:p>
            <a:pPr>
              <a:buFont typeface="Arial"/>
              <a:buChar char="•"/>
            </a:pPr>
            <a:r>
              <a:rPr lang="en-US" sz="2000" dirty="0">
                <a:solidFill>
                  <a:srgbClr val="FFC000"/>
                </a:solidFill>
              </a:rPr>
              <a:t>Gamma particles, which are the form of electromagnetic radiation(EMR), originate from the nucleus.</a:t>
            </a:r>
          </a:p>
          <a:p>
            <a:pPr>
              <a:buFont typeface="Arial"/>
              <a:buChar char="•"/>
            </a:pPr>
            <a:r>
              <a:rPr lang="en-US" sz="2000" dirty="0">
                <a:solidFill>
                  <a:srgbClr val="FFC000"/>
                </a:solidFill>
              </a:rPr>
              <a:t>The wavelengths of gamma are the shortest among all three.</a:t>
            </a:r>
          </a:p>
          <a:p>
            <a:pPr>
              <a:buFont typeface="Arial"/>
              <a:buChar char="•"/>
            </a:pPr>
            <a:r>
              <a:rPr lang="en-US" sz="2000" dirty="0">
                <a:solidFill>
                  <a:srgbClr val="FFC000"/>
                </a:solidFill>
              </a:rPr>
              <a:t>Gamma particles have no charge and they are neutral; therefore, they are unaffected by magnetic and electric fields.</a:t>
            </a:r>
          </a:p>
          <a:p>
            <a:endParaRPr lang="en-US" dirty="0"/>
          </a:p>
        </p:txBody>
      </p:sp>
    </p:spTree>
    <p:extLst>
      <p:ext uri="{BB962C8B-B14F-4D97-AF65-F5344CB8AC3E}">
        <p14:creationId xmlns:p14="http://schemas.microsoft.com/office/powerpoint/2010/main" val="4053330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990600"/>
            <a:ext cx="3516312" cy="508000"/>
          </a:xfrm>
        </p:spPr>
        <p:txBody>
          <a:bodyPr/>
          <a:lstStyle/>
          <a:p>
            <a:pPr algn="l"/>
            <a:r>
              <a:rPr lang="en-US" dirty="0" smtClean="0">
                <a:solidFill>
                  <a:srgbClr val="FF0000"/>
                </a:solidFill>
              </a:rPr>
              <a:t>Gamma Rays</a:t>
            </a:r>
            <a:endParaRPr lang="en-US" dirty="0">
              <a:solidFill>
                <a:srgbClr val="FF0000"/>
              </a:solidFill>
            </a:endParaRPr>
          </a:p>
        </p:txBody>
      </p:sp>
      <p:sp>
        <p:nvSpPr>
          <p:cNvPr id="3" name="Content Placeholder 2"/>
          <p:cNvSpPr>
            <a:spLocks noGrp="1"/>
          </p:cNvSpPr>
          <p:nvPr>
            <p:ph idx="1"/>
          </p:nvPr>
        </p:nvSpPr>
        <p:spPr>
          <a:xfrm>
            <a:off x="228600" y="1630363"/>
            <a:ext cx="8591550" cy="4967287"/>
          </a:xfrm>
        </p:spPr>
        <p:txBody>
          <a:bodyPr/>
          <a:lstStyle/>
          <a:p>
            <a:pPr marL="12065" indent="0" fontAlgn="auto">
              <a:spcBef>
                <a:spcPts val="725"/>
              </a:spcBef>
              <a:spcAft>
                <a:spcPts val="0"/>
              </a:spcAft>
              <a:buNone/>
              <a:tabLst>
                <a:tab pos="306705" algn="l"/>
              </a:tabLst>
            </a:pPr>
            <a:r>
              <a:rPr lang="en-US" sz="2400" spc="-10" dirty="0">
                <a:solidFill>
                  <a:srgbClr val="FFC000"/>
                </a:solidFill>
                <a:latin typeface="Times New Roman"/>
                <a:cs typeface="Times New Roman"/>
              </a:rPr>
              <a:t>The </a:t>
            </a:r>
            <a:r>
              <a:rPr lang="en-US" sz="2400" spc="-5" dirty="0">
                <a:solidFill>
                  <a:srgbClr val="FFC000"/>
                </a:solidFill>
                <a:latin typeface="Times New Roman"/>
                <a:cs typeface="Times New Roman"/>
              </a:rPr>
              <a:t>symbol </a:t>
            </a:r>
            <a:r>
              <a:rPr lang="en-US" sz="2400" dirty="0">
                <a:solidFill>
                  <a:srgbClr val="FFC000"/>
                </a:solidFill>
                <a:latin typeface="Times New Roman"/>
                <a:cs typeface="Times New Roman"/>
              </a:rPr>
              <a:t>of a gamma </a:t>
            </a:r>
            <a:r>
              <a:rPr lang="en-US" sz="2400" spc="-5" dirty="0">
                <a:solidFill>
                  <a:srgbClr val="FFC000"/>
                </a:solidFill>
                <a:latin typeface="Times New Roman"/>
                <a:cs typeface="Times New Roman"/>
              </a:rPr>
              <a:t>ray</a:t>
            </a:r>
            <a:r>
              <a:rPr lang="en-US" sz="2400" spc="-40" dirty="0">
                <a:solidFill>
                  <a:srgbClr val="FFC000"/>
                </a:solidFill>
                <a:latin typeface="Times New Roman"/>
                <a:cs typeface="Times New Roman"/>
              </a:rPr>
              <a:t> </a:t>
            </a:r>
            <a:r>
              <a:rPr lang="en-US" sz="2400" spc="-5" dirty="0" smtClean="0">
                <a:solidFill>
                  <a:srgbClr val="FFC000"/>
                </a:solidFill>
                <a:latin typeface="Times New Roman"/>
                <a:cs typeface="Times New Roman"/>
              </a:rPr>
              <a:t>is </a:t>
            </a:r>
          </a:p>
          <a:p>
            <a:pPr marL="12065" indent="0" fontAlgn="auto">
              <a:spcBef>
                <a:spcPts val="725"/>
              </a:spcBef>
              <a:spcAft>
                <a:spcPts val="0"/>
              </a:spcAft>
              <a:buNone/>
              <a:tabLst>
                <a:tab pos="306705" algn="l"/>
              </a:tabLst>
            </a:pPr>
            <a:r>
              <a:rPr lang="en-US" sz="2400" dirty="0" smtClean="0">
                <a:solidFill>
                  <a:srgbClr val="FFC000"/>
                </a:solidFill>
                <a:latin typeface="Times New Roman"/>
                <a:cs typeface="Times New Roman"/>
              </a:rPr>
              <a:t>A </a:t>
            </a:r>
            <a:r>
              <a:rPr lang="en-US" sz="2400" dirty="0">
                <a:solidFill>
                  <a:srgbClr val="FFC000"/>
                </a:solidFill>
                <a:latin typeface="Times New Roman"/>
                <a:cs typeface="Times New Roman"/>
              </a:rPr>
              <a:t>gamma </a:t>
            </a:r>
            <a:r>
              <a:rPr lang="en-US" sz="2400" spc="-5" dirty="0">
                <a:solidFill>
                  <a:srgbClr val="FFC000"/>
                </a:solidFill>
                <a:latin typeface="Times New Roman"/>
                <a:cs typeface="Times New Roman"/>
              </a:rPr>
              <a:t>ray is </a:t>
            </a:r>
            <a:r>
              <a:rPr lang="en-US" sz="2400" dirty="0">
                <a:solidFill>
                  <a:srgbClr val="FFC000"/>
                </a:solidFill>
                <a:latin typeface="Times New Roman"/>
                <a:cs typeface="Times New Roman"/>
              </a:rPr>
              <a:t>a high </a:t>
            </a:r>
            <a:r>
              <a:rPr lang="en-US" sz="2400" spc="-10" dirty="0">
                <a:solidFill>
                  <a:srgbClr val="FFC000"/>
                </a:solidFill>
                <a:latin typeface="Times New Roman"/>
                <a:cs typeface="Times New Roman"/>
              </a:rPr>
              <a:t>energy</a:t>
            </a:r>
            <a:r>
              <a:rPr lang="en-US" sz="2400" spc="-90" dirty="0">
                <a:solidFill>
                  <a:srgbClr val="FFC000"/>
                </a:solidFill>
                <a:latin typeface="Times New Roman"/>
                <a:cs typeface="Times New Roman"/>
              </a:rPr>
              <a:t> </a:t>
            </a:r>
            <a:r>
              <a:rPr lang="en-US" sz="2400" spc="5" dirty="0" smtClean="0">
                <a:solidFill>
                  <a:srgbClr val="FFC000"/>
                </a:solidFill>
                <a:latin typeface="Times New Roman"/>
                <a:cs typeface="Times New Roman"/>
              </a:rPr>
              <a:t>photon.</a:t>
            </a:r>
            <a:r>
              <a:rPr lang="en-US" sz="2400" spc="-5" dirty="0">
                <a:solidFill>
                  <a:srgbClr val="0000FF"/>
                </a:solidFill>
                <a:latin typeface="Times New Roman"/>
                <a:cs typeface="Times New Roman"/>
              </a:rPr>
              <a:t> </a:t>
            </a:r>
            <a:endParaRPr lang="en-US" sz="2400" spc="-5" dirty="0" smtClean="0">
              <a:solidFill>
                <a:srgbClr val="0000FF"/>
              </a:solidFill>
              <a:latin typeface="Times New Roman"/>
              <a:cs typeface="Times New Roman"/>
            </a:endParaRPr>
          </a:p>
          <a:p>
            <a:pPr marL="12065" indent="0" fontAlgn="auto">
              <a:spcBef>
                <a:spcPts val="725"/>
              </a:spcBef>
              <a:spcAft>
                <a:spcPts val="0"/>
              </a:spcAft>
              <a:buNone/>
              <a:tabLst>
                <a:tab pos="306705" algn="l"/>
              </a:tabLst>
            </a:pPr>
            <a:r>
              <a:rPr lang="en-US" sz="2400" spc="-5" dirty="0" smtClean="0">
                <a:solidFill>
                  <a:srgbClr val="0000FF"/>
                </a:solidFill>
                <a:latin typeface="Times New Roman"/>
                <a:cs typeface="Times New Roman"/>
              </a:rPr>
              <a:t>It </a:t>
            </a:r>
            <a:r>
              <a:rPr lang="en-US" sz="2400" spc="-5" dirty="0">
                <a:solidFill>
                  <a:srgbClr val="0000FF"/>
                </a:solidFill>
                <a:latin typeface="Times New Roman"/>
                <a:cs typeface="Times New Roman"/>
              </a:rPr>
              <a:t>is </a:t>
            </a:r>
            <a:r>
              <a:rPr lang="en-US" sz="2400" spc="-10" dirty="0">
                <a:solidFill>
                  <a:srgbClr val="0000FF"/>
                </a:solidFill>
                <a:latin typeface="Times New Roman"/>
                <a:cs typeface="Times New Roman"/>
              </a:rPr>
              <a:t>emitted </a:t>
            </a:r>
            <a:r>
              <a:rPr lang="en-US" sz="2400" dirty="0">
                <a:solidFill>
                  <a:srgbClr val="0000FF"/>
                </a:solidFill>
                <a:latin typeface="Times New Roman"/>
                <a:cs typeface="Times New Roman"/>
              </a:rPr>
              <a:t>by </a:t>
            </a:r>
            <a:r>
              <a:rPr lang="en-US" sz="2400" spc="-5" dirty="0">
                <a:solidFill>
                  <a:srgbClr val="0000FF"/>
                </a:solidFill>
                <a:latin typeface="Times New Roman"/>
                <a:cs typeface="Times New Roman"/>
              </a:rPr>
              <a:t>radioactive</a:t>
            </a:r>
            <a:r>
              <a:rPr lang="en-US" sz="2400" spc="-30" dirty="0">
                <a:solidFill>
                  <a:srgbClr val="0000FF"/>
                </a:solidFill>
                <a:latin typeface="Times New Roman"/>
                <a:cs typeface="Times New Roman"/>
              </a:rPr>
              <a:t> </a:t>
            </a:r>
            <a:r>
              <a:rPr lang="en-US" sz="2400" dirty="0" smtClean="0">
                <a:solidFill>
                  <a:srgbClr val="0000FF"/>
                </a:solidFill>
                <a:latin typeface="Times New Roman"/>
                <a:cs typeface="Times New Roman"/>
              </a:rPr>
              <a:t>nuclei</a:t>
            </a:r>
            <a:r>
              <a:rPr lang="en-US" sz="3600" kern="1200" spc="-5" dirty="0">
                <a:solidFill>
                  <a:srgbClr val="0000FF"/>
                </a:solidFill>
                <a:latin typeface="Times New Roman"/>
                <a:cs typeface="Times New Roman"/>
              </a:rPr>
              <a:t> </a:t>
            </a:r>
            <a:endParaRPr lang="en-US" sz="3600" kern="1200" spc="-5" dirty="0" smtClean="0">
              <a:solidFill>
                <a:srgbClr val="0000FF"/>
              </a:solidFill>
              <a:latin typeface="Times New Roman"/>
              <a:cs typeface="Times New Roman"/>
            </a:endParaRPr>
          </a:p>
          <a:p>
            <a:pPr marL="12065" indent="0" fontAlgn="auto">
              <a:spcBef>
                <a:spcPts val="725"/>
              </a:spcBef>
              <a:spcAft>
                <a:spcPts val="0"/>
              </a:spcAft>
              <a:buNone/>
              <a:tabLst>
                <a:tab pos="306705" algn="l"/>
              </a:tabLst>
            </a:pPr>
            <a:r>
              <a:rPr lang="en-US" sz="2400" dirty="0">
                <a:solidFill>
                  <a:srgbClr val="FFC000"/>
                </a:solidFill>
                <a:latin typeface="Times New Roman"/>
                <a:cs typeface="Times New Roman"/>
              </a:rPr>
              <a:t>It has no electrical charge</a:t>
            </a:r>
            <a:r>
              <a:rPr lang="en-US" sz="2400" dirty="0" smtClean="0">
                <a:solidFill>
                  <a:srgbClr val="FFC000"/>
                </a:solidFill>
                <a:latin typeface="Times New Roman"/>
                <a:cs typeface="Times New Roman"/>
              </a:rPr>
              <a:t>.</a:t>
            </a:r>
            <a:r>
              <a:rPr lang="en-US" sz="2400" dirty="0">
                <a:solidFill>
                  <a:srgbClr val="FFC000"/>
                </a:solidFill>
                <a:latin typeface="Times New Roman"/>
                <a:cs typeface="Times New Roman"/>
              </a:rPr>
              <a:t> </a:t>
            </a:r>
            <a:endParaRPr lang="en-US" sz="2400" dirty="0" smtClean="0">
              <a:solidFill>
                <a:srgbClr val="FFC000"/>
              </a:solidFill>
              <a:latin typeface="Times New Roman"/>
              <a:cs typeface="Times New Roman"/>
            </a:endParaRPr>
          </a:p>
          <a:p>
            <a:pPr marL="12065" indent="0" fontAlgn="auto">
              <a:spcBef>
                <a:spcPts val="725"/>
              </a:spcBef>
              <a:spcAft>
                <a:spcPts val="0"/>
              </a:spcAft>
              <a:buNone/>
              <a:tabLst>
                <a:tab pos="306705" algn="l"/>
              </a:tabLst>
            </a:pPr>
            <a:r>
              <a:rPr lang="en-US" sz="2400" spc="-5" dirty="0" smtClean="0">
                <a:solidFill>
                  <a:srgbClr val="0000FF"/>
                </a:solidFill>
                <a:latin typeface="Times New Roman"/>
                <a:cs typeface="Times New Roman"/>
              </a:rPr>
              <a:t>It </a:t>
            </a:r>
            <a:r>
              <a:rPr lang="en-US" sz="2400" dirty="0">
                <a:solidFill>
                  <a:srgbClr val="0000FF"/>
                </a:solidFill>
                <a:latin typeface="Times New Roman"/>
                <a:cs typeface="Times New Roman"/>
              </a:rPr>
              <a:t>has no </a:t>
            </a:r>
            <a:r>
              <a:rPr lang="en-US" sz="2400" spc="-10" dirty="0">
                <a:solidFill>
                  <a:srgbClr val="0000FF"/>
                </a:solidFill>
                <a:latin typeface="Times New Roman"/>
                <a:cs typeface="Times New Roman"/>
              </a:rPr>
              <a:t>measurable</a:t>
            </a:r>
            <a:r>
              <a:rPr lang="en-US" sz="2400" spc="-25" dirty="0">
                <a:solidFill>
                  <a:srgbClr val="0000FF"/>
                </a:solidFill>
                <a:latin typeface="Times New Roman"/>
                <a:cs typeface="Times New Roman"/>
              </a:rPr>
              <a:t> </a:t>
            </a:r>
            <a:r>
              <a:rPr lang="en-US" sz="2400" spc="10" dirty="0" smtClean="0">
                <a:solidFill>
                  <a:srgbClr val="0000FF"/>
                </a:solidFill>
                <a:latin typeface="Times New Roman"/>
                <a:cs typeface="Times New Roman"/>
              </a:rPr>
              <a:t>mass</a:t>
            </a:r>
            <a:endParaRPr lang="en-US" sz="2400" spc="-5" dirty="0" smtClean="0">
              <a:solidFill>
                <a:srgbClr val="FFC000"/>
              </a:solidFill>
            </a:endParaRPr>
          </a:p>
          <a:p>
            <a:pPr marL="12065" lvl="0" indent="0" fontAlgn="auto">
              <a:spcBef>
                <a:spcPts val="725"/>
              </a:spcBef>
              <a:spcAft>
                <a:spcPts val="0"/>
              </a:spcAft>
              <a:buNone/>
              <a:tabLst>
                <a:tab pos="306705" algn="l"/>
              </a:tabLst>
            </a:pPr>
            <a:r>
              <a:rPr lang="en-US" sz="2400" spc="-5" dirty="0" smtClean="0">
                <a:solidFill>
                  <a:srgbClr val="FF0000"/>
                </a:solidFill>
              </a:rPr>
              <a:t>Loss of </a:t>
            </a:r>
            <a:r>
              <a:rPr lang="en-US" sz="2400" dirty="0" smtClean="0">
                <a:solidFill>
                  <a:srgbClr val="FF0000"/>
                </a:solidFill>
              </a:rPr>
              <a:t>a </a:t>
            </a:r>
            <a:r>
              <a:rPr lang="en-US" sz="2400" spc="-5" dirty="0" smtClean="0">
                <a:solidFill>
                  <a:srgbClr val="FF0000"/>
                </a:solidFill>
              </a:rPr>
              <a:t>gamma </a:t>
            </a:r>
            <a:r>
              <a:rPr lang="en-US" sz="2400" dirty="0" smtClean="0">
                <a:solidFill>
                  <a:srgbClr val="FF0000"/>
                </a:solidFill>
              </a:rPr>
              <a:t>ray </a:t>
            </a:r>
            <a:r>
              <a:rPr lang="en-US" sz="2400" spc="-5" dirty="0" smtClean="0">
                <a:solidFill>
                  <a:srgbClr val="FF0000"/>
                </a:solidFill>
              </a:rPr>
              <a:t>from the nucleus </a:t>
            </a:r>
            <a:r>
              <a:rPr lang="en-US" sz="2400" dirty="0" smtClean="0">
                <a:solidFill>
                  <a:srgbClr val="FF0000"/>
                </a:solidFill>
              </a:rPr>
              <a:t>results</a:t>
            </a:r>
            <a:r>
              <a:rPr lang="en-US" sz="2400" spc="-95" dirty="0" smtClean="0">
                <a:solidFill>
                  <a:srgbClr val="FF0000"/>
                </a:solidFill>
              </a:rPr>
              <a:t> </a:t>
            </a:r>
            <a:r>
              <a:rPr lang="en-US" sz="2400" spc="-5" dirty="0" smtClean="0">
                <a:solidFill>
                  <a:srgbClr val="FF0000"/>
                </a:solidFill>
              </a:rPr>
              <a:t>in</a:t>
            </a:r>
            <a:endParaRPr lang="en-US" sz="3200" kern="1200" dirty="0">
              <a:solidFill>
                <a:srgbClr val="FF0000"/>
              </a:solidFill>
              <a:latin typeface="Times New Roman"/>
              <a:cs typeface="Times New Roman"/>
            </a:endParaRPr>
          </a:p>
          <a:p>
            <a:pPr marL="12065" lvl="0" indent="0" fontAlgn="auto">
              <a:spcBef>
                <a:spcPts val="725"/>
              </a:spcBef>
              <a:spcAft>
                <a:spcPts val="0"/>
              </a:spcAft>
              <a:buNone/>
              <a:tabLst>
                <a:tab pos="306705" algn="l"/>
              </a:tabLst>
            </a:pPr>
            <a:r>
              <a:rPr lang="en-US" sz="2400" spc="-10" dirty="0">
                <a:solidFill>
                  <a:srgbClr val="FFC000"/>
                </a:solidFill>
                <a:latin typeface="Times New Roman"/>
                <a:cs typeface="Times New Roman"/>
              </a:rPr>
              <a:t>no change in the mass number</a:t>
            </a:r>
          </a:p>
          <a:p>
            <a:pPr marL="12065" lvl="0" indent="0" fontAlgn="auto">
              <a:spcBef>
                <a:spcPts val="725"/>
              </a:spcBef>
              <a:spcAft>
                <a:spcPts val="0"/>
              </a:spcAft>
              <a:buNone/>
              <a:tabLst>
                <a:tab pos="306705" algn="l"/>
              </a:tabLst>
            </a:pPr>
            <a:r>
              <a:rPr lang="en-US" sz="2400" spc="-10" dirty="0">
                <a:solidFill>
                  <a:srgbClr val="FFC000"/>
                </a:solidFill>
                <a:latin typeface="Times New Roman"/>
                <a:cs typeface="Times New Roman"/>
              </a:rPr>
              <a:t>no change in atomic number</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1" y="1600201"/>
            <a:ext cx="68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59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0363"/>
            <a:ext cx="8362950" cy="4967287"/>
          </a:xfrm>
        </p:spPr>
        <p:txBody>
          <a:bodyPr/>
          <a:lstStyle/>
          <a:p>
            <a:pPr marL="0" indent="0">
              <a:buNone/>
            </a:pPr>
            <a:r>
              <a:rPr lang="en-US" sz="3200" dirty="0">
                <a:solidFill>
                  <a:srgbClr val="FF0000"/>
                </a:solidFill>
              </a:rPr>
              <a:t>d. Neutron </a:t>
            </a:r>
            <a:r>
              <a:rPr lang="en-US" sz="3200" dirty="0" smtClean="0">
                <a:solidFill>
                  <a:srgbClr val="FF0000"/>
                </a:solidFill>
              </a:rPr>
              <a:t>emission</a:t>
            </a:r>
          </a:p>
          <a:p>
            <a:pPr marL="0" indent="0">
              <a:buNone/>
            </a:pPr>
            <a:r>
              <a:rPr lang="en-US" sz="1800" dirty="0" smtClean="0">
                <a:solidFill>
                  <a:srgbClr val="FFC000"/>
                </a:solidFill>
              </a:rPr>
              <a:t>have </a:t>
            </a:r>
            <a:r>
              <a:rPr lang="en-US" sz="1800" dirty="0">
                <a:solidFill>
                  <a:srgbClr val="FFC000"/>
                </a:solidFill>
              </a:rPr>
              <a:t>no charge and do not ionize matter. They can travel farther through matter. </a:t>
            </a:r>
          </a:p>
          <a:p>
            <a:pPr marL="0" indent="0">
              <a:buNone/>
            </a:pPr>
            <a:r>
              <a:rPr lang="en-US" sz="1800" dirty="0" smtClean="0">
                <a:solidFill>
                  <a:srgbClr val="FFC000"/>
                </a:solidFill>
              </a:rPr>
              <a:t>The </a:t>
            </a:r>
            <a:r>
              <a:rPr lang="en-US" sz="1800" dirty="0">
                <a:solidFill>
                  <a:srgbClr val="FFC000"/>
                </a:solidFill>
              </a:rPr>
              <a:t>process of nuclear fission produces free neutrons and gamma photons, while doing this also releases a very large amount of energy.</a:t>
            </a:r>
          </a:p>
          <a:p>
            <a:pPr marL="0" indent="0">
              <a:buNone/>
            </a:pPr>
            <a:r>
              <a:rPr lang="en-US" sz="1800" dirty="0" smtClean="0">
                <a:solidFill>
                  <a:srgbClr val="FFC000"/>
                </a:solidFill>
              </a:rPr>
              <a:t>Nuclear </a:t>
            </a:r>
            <a:r>
              <a:rPr lang="en-US" sz="1800" dirty="0">
                <a:solidFill>
                  <a:srgbClr val="FFC000"/>
                </a:solidFill>
              </a:rPr>
              <a:t>fission is an exothermic reaction, which can release large amounts of energy in the forms of electromagnetic radiation as well as kinetic energy.</a:t>
            </a:r>
          </a:p>
          <a:p>
            <a:pPr marL="0" indent="0">
              <a:buNone/>
            </a:pPr>
            <a:endParaRPr lang="en-US" sz="1800" dirty="0" smtClean="0">
              <a:solidFill>
                <a:srgbClr val="FFC000"/>
              </a:solidFill>
            </a:endParaRPr>
          </a:p>
          <a:p>
            <a:pPr marL="0" indent="0">
              <a:buNone/>
            </a:pPr>
            <a:r>
              <a:rPr lang="en-US" sz="1800" dirty="0" smtClean="0">
                <a:solidFill>
                  <a:srgbClr val="FFC000"/>
                </a:solidFill>
              </a:rPr>
              <a:t>Nuclear </a:t>
            </a:r>
            <a:r>
              <a:rPr lang="en-US" sz="1800" dirty="0">
                <a:solidFill>
                  <a:srgbClr val="FFC000"/>
                </a:solidFill>
              </a:rPr>
              <a:t>fission, sometimes, can occur naturally (i.e. without neutron bombardment) as a type of radioactive decay.</a:t>
            </a:r>
          </a:p>
          <a:p>
            <a:pPr marL="0" indent="0">
              <a:buNone/>
            </a:pPr>
            <a:endParaRPr lang="en-US" sz="1200" dirty="0">
              <a:solidFill>
                <a:srgbClr val="FFC000"/>
              </a:solidFill>
            </a:endParaRPr>
          </a:p>
          <a:p>
            <a:pPr marL="0" indent="0">
              <a:buNone/>
            </a:pPr>
            <a:r>
              <a:rPr lang="en-US" sz="1800" dirty="0">
                <a:solidFill>
                  <a:srgbClr val="FF0000"/>
                </a:solidFill>
              </a:rPr>
              <a:t>Types of Nuclear Fission</a:t>
            </a:r>
          </a:p>
          <a:p>
            <a:pPr marL="0" indent="0">
              <a:buNone/>
            </a:pPr>
            <a:endParaRPr lang="en-US" sz="1200" dirty="0">
              <a:solidFill>
                <a:srgbClr val="FFC000"/>
              </a:solidFill>
            </a:endParaRPr>
          </a:p>
          <a:p>
            <a:pPr marL="0" indent="0">
              <a:buNone/>
            </a:pPr>
            <a:r>
              <a:rPr lang="en-US" sz="1200" dirty="0">
                <a:solidFill>
                  <a:srgbClr val="FFC000"/>
                </a:solidFill>
              </a:rPr>
              <a:t> </a:t>
            </a:r>
            <a:r>
              <a:rPr lang="en-US" sz="1800" dirty="0" smtClean="0">
                <a:solidFill>
                  <a:srgbClr val="FFC000"/>
                </a:solidFill>
              </a:rPr>
              <a:t>Chain </a:t>
            </a:r>
            <a:r>
              <a:rPr lang="en-US" sz="1800" dirty="0">
                <a:solidFill>
                  <a:srgbClr val="FFC000"/>
                </a:solidFill>
              </a:rPr>
              <a:t>Reaction </a:t>
            </a:r>
            <a:r>
              <a:rPr lang="en-US" sz="1800" dirty="0" smtClean="0">
                <a:solidFill>
                  <a:srgbClr val="FFC000"/>
                </a:solidFill>
              </a:rPr>
              <a:t>and    </a:t>
            </a:r>
            <a:r>
              <a:rPr lang="en-US" sz="1800" dirty="0">
                <a:solidFill>
                  <a:srgbClr val="FFC000"/>
                </a:solidFill>
              </a:rPr>
              <a:t>Fission Reaction</a:t>
            </a:r>
          </a:p>
          <a:p>
            <a:endParaRPr lang="en-US" dirty="0"/>
          </a:p>
        </p:txBody>
      </p:sp>
    </p:spTree>
    <p:extLst>
      <p:ext uri="{BB962C8B-B14F-4D97-AF65-F5344CB8AC3E}">
        <p14:creationId xmlns:p14="http://schemas.microsoft.com/office/powerpoint/2010/main" val="3686101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838200"/>
            <a:ext cx="6553200" cy="1041400"/>
          </a:xfrm>
        </p:spPr>
        <p:txBody>
          <a:bodyPr/>
          <a:lstStyle/>
          <a:p>
            <a:pPr algn="l"/>
            <a:r>
              <a:rPr lang="en-US" b="1" dirty="0">
                <a:solidFill>
                  <a:srgbClr val="FF0000"/>
                </a:solidFill>
              </a:rPr>
              <a:t>Detection of Radioactivity</a:t>
            </a:r>
            <a:r>
              <a:rPr lang="en-US" b="1" dirty="0"/>
              <a:t/>
            </a:r>
            <a:br>
              <a:rPr lang="en-US" b="1" dirty="0"/>
            </a:br>
            <a:endParaRPr lang="en-US" dirty="0"/>
          </a:p>
        </p:txBody>
      </p:sp>
      <p:sp>
        <p:nvSpPr>
          <p:cNvPr id="3" name="Content Placeholder 2"/>
          <p:cNvSpPr>
            <a:spLocks noGrp="1"/>
          </p:cNvSpPr>
          <p:nvPr>
            <p:ph idx="1"/>
          </p:nvPr>
        </p:nvSpPr>
        <p:spPr>
          <a:xfrm>
            <a:off x="304800" y="1524000"/>
            <a:ext cx="8515350" cy="5227637"/>
          </a:xfrm>
        </p:spPr>
        <p:txBody>
          <a:bodyPr/>
          <a:lstStyle/>
          <a:p>
            <a:pPr marL="0" indent="0">
              <a:buNone/>
            </a:pPr>
            <a:r>
              <a:rPr lang="en-US" sz="2000" dirty="0">
                <a:solidFill>
                  <a:srgbClr val="FFC000"/>
                </a:solidFill>
              </a:rPr>
              <a:t>Radioactivity is determined by measuring the number of decay processes per unit time. Perhaps the easiest way is simply to determine the number of counts/minute, with each count measuring a single decay process, such as the emission of an </a:t>
            </a:r>
            <a:r>
              <a:rPr lang="en-US" sz="2000" i="1" dirty="0">
                <a:solidFill>
                  <a:srgbClr val="FFC000"/>
                </a:solidFill>
              </a:rPr>
              <a:t>α</a:t>
            </a:r>
            <a:r>
              <a:rPr lang="en-US" sz="2000" dirty="0">
                <a:solidFill>
                  <a:srgbClr val="FFC000"/>
                </a:solidFill>
              </a:rPr>
              <a:t>-particle. A particular isotope may have an activity of 5,000 counts/minute (</a:t>
            </a:r>
            <a:r>
              <a:rPr lang="en-US" sz="2000" dirty="0" err="1">
                <a:solidFill>
                  <a:srgbClr val="FFC000"/>
                </a:solidFill>
              </a:rPr>
              <a:t>cpm</a:t>
            </a:r>
            <a:r>
              <a:rPr lang="en-US" sz="2000" dirty="0">
                <a:solidFill>
                  <a:srgbClr val="FFC000"/>
                </a:solidFill>
              </a:rPr>
              <a:t>) while another isotope might only have 250cpm. The amount of activity gives a rough indication of the amount of the radioisotope present - the higher the activity, the more radioactivity isotope in the </a:t>
            </a:r>
            <a:r>
              <a:rPr lang="en-US" sz="2000" dirty="0" smtClean="0">
                <a:solidFill>
                  <a:srgbClr val="FFC000"/>
                </a:solidFill>
              </a:rPr>
              <a:t>sample.</a:t>
            </a:r>
          </a:p>
          <a:p>
            <a:pPr marL="0" indent="0">
              <a:buNone/>
            </a:pPr>
            <a:r>
              <a:rPr lang="en-US" sz="2000" dirty="0" smtClean="0">
                <a:solidFill>
                  <a:srgbClr val="FFC000"/>
                </a:solidFill>
              </a:rPr>
              <a:t> </a:t>
            </a:r>
            <a:r>
              <a:rPr lang="en-US" sz="2400" b="1" dirty="0">
                <a:solidFill>
                  <a:srgbClr val="FF0000"/>
                </a:solidFill>
              </a:rPr>
              <a:t>Units of </a:t>
            </a:r>
            <a:r>
              <a:rPr lang="en-US" sz="2400" b="1" dirty="0" smtClean="0">
                <a:solidFill>
                  <a:srgbClr val="FF0000"/>
                </a:solidFill>
              </a:rPr>
              <a:t>Measurement </a:t>
            </a:r>
            <a:r>
              <a:rPr lang="en-US" sz="2000" dirty="0" smtClean="0">
                <a:solidFill>
                  <a:srgbClr val="FFC000"/>
                </a:solidFill>
              </a:rPr>
              <a:t>The </a:t>
            </a:r>
            <a:r>
              <a:rPr lang="en-US" sz="2000" b="1" dirty="0">
                <a:solidFill>
                  <a:srgbClr val="FFC000"/>
                </a:solidFill>
              </a:rPr>
              <a:t>curie </a:t>
            </a:r>
            <a:r>
              <a:rPr lang="en-US" sz="2000" b="1" dirty="0">
                <a:solidFill>
                  <a:srgbClr val="FFC000"/>
                </a:solidFill>
                <a:latin typeface="MathJax_Main"/>
              </a:rPr>
              <a:t>(</a:t>
            </a:r>
            <a:r>
              <a:rPr lang="en-US" sz="2000" b="1" dirty="0" err="1" smtClean="0">
                <a:solidFill>
                  <a:srgbClr val="FFC000"/>
                </a:solidFill>
                <a:latin typeface="MathJax_Main"/>
              </a:rPr>
              <a:t>Ci</a:t>
            </a:r>
            <a:r>
              <a:rPr lang="en-US" sz="2000" b="1" dirty="0" smtClean="0">
                <a:solidFill>
                  <a:srgbClr val="FFC000"/>
                </a:solidFill>
                <a:latin typeface="MathJax_Main"/>
              </a:rPr>
              <a:t>)</a:t>
            </a:r>
            <a:r>
              <a:rPr lang="en-US" sz="2000" dirty="0" smtClean="0">
                <a:solidFill>
                  <a:srgbClr val="FFC000"/>
                </a:solidFill>
              </a:rPr>
              <a:t>is </a:t>
            </a:r>
            <a:r>
              <a:rPr lang="en-US" sz="2000" dirty="0">
                <a:solidFill>
                  <a:srgbClr val="FFC000"/>
                </a:solidFill>
              </a:rPr>
              <a:t>one measure of the rate of decay (named after Pierre and Marie Curie). One curie is equivalent to </a:t>
            </a:r>
            <a:r>
              <a:rPr lang="en-US" sz="2000" dirty="0">
                <a:solidFill>
                  <a:srgbClr val="FFC000"/>
                </a:solidFill>
                <a:latin typeface="MathJax_Main"/>
              </a:rPr>
              <a:t>3.7×1010</a:t>
            </a:r>
            <a:r>
              <a:rPr lang="en-US" sz="2000" dirty="0">
                <a:solidFill>
                  <a:srgbClr val="FFC000"/>
                </a:solidFill>
              </a:rPr>
              <a:t> disintegrations per second. Since this is obviously a large and unwieldy number, radiation is often expressed in </a:t>
            </a:r>
            <a:r>
              <a:rPr lang="en-US" sz="2000" dirty="0" err="1">
                <a:solidFill>
                  <a:srgbClr val="FFC000"/>
                </a:solidFill>
              </a:rPr>
              <a:t>millicuries</a:t>
            </a:r>
            <a:r>
              <a:rPr lang="en-US" sz="2000" dirty="0">
                <a:solidFill>
                  <a:srgbClr val="FFC000"/>
                </a:solidFill>
              </a:rPr>
              <a:t> or </a:t>
            </a:r>
            <a:r>
              <a:rPr lang="en-US" sz="2000" dirty="0" err="1">
                <a:solidFill>
                  <a:srgbClr val="FFC000"/>
                </a:solidFill>
              </a:rPr>
              <a:t>microcuries</a:t>
            </a:r>
            <a:r>
              <a:rPr lang="en-US" sz="2000" dirty="0">
                <a:solidFill>
                  <a:srgbClr val="FFC000"/>
                </a:solidFill>
              </a:rPr>
              <a:t> (still very large numbers). Another measure is the </a:t>
            </a:r>
            <a:r>
              <a:rPr lang="en-US" sz="2000" b="1" dirty="0" err="1">
                <a:solidFill>
                  <a:srgbClr val="FFC000"/>
                </a:solidFill>
              </a:rPr>
              <a:t>becquerel</a:t>
            </a:r>
            <a:r>
              <a:rPr lang="en-US" sz="2000" b="1" dirty="0">
                <a:solidFill>
                  <a:srgbClr val="FFC000"/>
                </a:solidFill>
              </a:rPr>
              <a:t> </a:t>
            </a:r>
            <a:r>
              <a:rPr lang="en-US" sz="2000" b="1" dirty="0" smtClean="0">
                <a:solidFill>
                  <a:srgbClr val="FFC000"/>
                </a:solidFill>
                <a:latin typeface="MathJax_Main"/>
              </a:rPr>
              <a:t>(</a:t>
            </a:r>
            <a:r>
              <a:rPr lang="en-US" sz="2000" b="1" dirty="0" err="1" smtClean="0">
                <a:solidFill>
                  <a:srgbClr val="FFC000"/>
                </a:solidFill>
                <a:latin typeface="MathJax_Main"/>
              </a:rPr>
              <a:t>Bq</a:t>
            </a:r>
            <a:r>
              <a:rPr lang="en-US" sz="2000" b="1" dirty="0" smtClean="0">
                <a:solidFill>
                  <a:srgbClr val="FFC000"/>
                </a:solidFill>
                <a:latin typeface="MathJax_Main"/>
              </a:rPr>
              <a:t>)</a:t>
            </a:r>
            <a:r>
              <a:rPr lang="en-US" sz="2000" dirty="0" smtClean="0">
                <a:solidFill>
                  <a:srgbClr val="FFC000"/>
                </a:solidFill>
              </a:rPr>
              <a:t>,The </a:t>
            </a:r>
            <a:r>
              <a:rPr lang="en-US" sz="2000" dirty="0" err="1">
                <a:solidFill>
                  <a:srgbClr val="FFC000"/>
                </a:solidFill>
              </a:rPr>
              <a:t>becquerel</a:t>
            </a:r>
            <a:r>
              <a:rPr lang="en-US" sz="2000" dirty="0">
                <a:solidFill>
                  <a:srgbClr val="FFC000"/>
                </a:solidFill>
              </a:rPr>
              <a:t> is defined as an activity of one disintegration/second. Both of these units are concerned with the disintegration rate of the radioactive isotope and give no indication of dosage to the target </a:t>
            </a:r>
            <a:r>
              <a:rPr lang="en-US" sz="2000" dirty="0" smtClean="0">
                <a:solidFill>
                  <a:srgbClr val="FFC000"/>
                </a:solidFill>
              </a:rPr>
              <a:t>material</a:t>
            </a:r>
            <a:r>
              <a:rPr lang="en-US" sz="2000" dirty="0" smtClean="0"/>
              <a:t>.</a:t>
            </a:r>
            <a:endParaRPr lang="en-US" sz="2000" dirty="0"/>
          </a:p>
        </p:txBody>
      </p:sp>
    </p:spTree>
    <p:extLst>
      <p:ext uri="{BB962C8B-B14F-4D97-AF65-F5344CB8AC3E}">
        <p14:creationId xmlns:p14="http://schemas.microsoft.com/office/powerpoint/2010/main" val="1278769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371600"/>
            <a:ext cx="6553200" cy="508000"/>
          </a:xfrm>
        </p:spPr>
        <p:txBody>
          <a:bodyPr/>
          <a:lstStyle/>
          <a:p>
            <a:pPr algn="l"/>
            <a:r>
              <a:rPr lang="en-US" b="1" dirty="0">
                <a:solidFill>
                  <a:srgbClr val="FFC000"/>
                </a:solidFill>
              </a:rPr>
              <a:t>Radiation Detectors</a:t>
            </a:r>
            <a:r>
              <a:rPr lang="en-US" b="1" dirty="0"/>
              <a:t/>
            </a:r>
            <a:br>
              <a:rPr lang="en-US" b="1" dirty="0"/>
            </a:br>
            <a:endParaRPr lang="en-US" dirty="0"/>
          </a:p>
        </p:txBody>
      </p:sp>
      <p:sp>
        <p:nvSpPr>
          <p:cNvPr id="3" name="Content Placeholder 2"/>
          <p:cNvSpPr>
            <a:spLocks noGrp="1"/>
          </p:cNvSpPr>
          <p:nvPr>
            <p:ph idx="1"/>
          </p:nvPr>
        </p:nvSpPr>
        <p:spPr>
          <a:xfrm>
            <a:off x="381000" y="1905000"/>
            <a:ext cx="8591550" cy="2590800"/>
          </a:xfrm>
        </p:spPr>
        <p:txBody>
          <a:bodyPr/>
          <a:lstStyle/>
          <a:p>
            <a:pPr>
              <a:buFont typeface="Wingdings" pitchFamily="2" charset="2"/>
              <a:buChar char="Ø"/>
            </a:pPr>
            <a:r>
              <a:rPr lang="en-US" b="1" dirty="0" smtClean="0">
                <a:solidFill>
                  <a:srgbClr val="FF0000"/>
                </a:solidFill>
              </a:rPr>
              <a:t>GEIGER COUNTERS</a:t>
            </a:r>
          </a:p>
          <a:p>
            <a:pPr>
              <a:buFont typeface="Wingdings" pitchFamily="2" charset="2"/>
              <a:buChar char="Ø"/>
            </a:pPr>
            <a:r>
              <a:rPr lang="en-US" b="1" dirty="0" smtClean="0">
                <a:solidFill>
                  <a:srgbClr val="FF0000"/>
                </a:solidFill>
              </a:rPr>
              <a:t>DOSIMETERS</a:t>
            </a:r>
            <a:endParaRPr lang="en-US" b="1" dirty="0">
              <a:solidFill>
                <a:srgbClr val="FF0000"/>
              </a:solidFill>
            </a:endParaRPr>
          </a:p>
          <a:p>
            <a:pPr>
              <a:buFont typeface="Wingdings" pitchFamily="2" charset="2"/>
              <a:buChar char="Ø"/>
            </a:pPr>
            <a:r>
              <a:rPr lang="en-US" b="1" dirty="0" smtClean="0">
                <a:solidFill>
                  <a:srgbClr val="FF0000"/>
                </a:solidFill>
              </a:rPr>
              <a:t>ION CHAMBER</a:t>
            </a:r>
          </a:p>
          <a:p>
            <a:pPr>
              <a:buFont typeface="Wingdings" pitchFamily="2" charset="2"/>
              <a:buChar char="Ø"/>
            </a:pPr>
            <a:r>
              <a:rPr lang="en-US" b="1" dirty="0" smtClean="0">
                <a:solidFill>
                  <a:srgbClr val="FF0000"/>
                </a:solidFill>
              </a:rPr>
              <a:t>SCINTILLATOR COUNTERS </a:t>
            </a:r>
          </a:p>
          <a:p>
            <a:pPr marL="0" indent="0">
              <a:buNone/>
            </a:pPr>
            <a:endParaRPr lang="en-US" b="1" dirty="0">
              <a:solidFill>
                <a:srgbClr val="FF0000"/>
              </a:solidFill>
            </a:endParaRPr>
          </a:p>
          <a:p>
            <a:endParaRPr lang="en-US" dirty="0"/>
          </a:p>
        </p:txBody>
      </p:sp>
    </p:spTree>
    <p:extLst>
      <p:ext uri="{BB962C8B-B14F-4D97-AF65-F5344CB8AC3E}">
        <p14:creationId xmlns:p14="http://schemas.microsoft.com/office/powerpoint/2010/main" val="2734779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143000"/>
            <a:ext cx="6553200" cy="508000"/>
          </a:xfrm>
        </p:spPr>
        <p:txBody>
          <a:bodyPr/>
          <a:lstStyle/>
          <a:p>
            <a:pPr algn="ctr"/>
            <a:r>
              <a:rPr lang="en-US" b="1" kern="1200" dirty="0">
                <a:solidFill>
                  <a:srgbClr val="FF0000"/>
                </a:solidFill>
                <a:latin typeface="Century Gothic"/>
              </a:rPr>
              <a:t>Nuclear Applications</a:t>
            </a:r>
            <a:endParaRPr lang="en-US" dirty="0"/>
          </a:p>
        </p:txBody>
      </p:sp>
      <p:sp>
        <p:nvSpPr>
          <p:cNvPr id="4" name="Content Placeholder 3"/>
          <p:cNvSpPr>
            <a:spLocks noGrp="1"/>
          </p:cNvSpPr>
          <p:nvPr>
            <p:ph idx="1"/>
          </p:nvPr>
        </p:nvSpPr>
        <p:spPr>
          <a:xfrm>
            <a:off x="152400" y="1752600"/>
            <a:ext cx="8558212" cy="4967287"/>
          </a:xfrm>
        </p:spPr>
        <p:txBody>
          <a:bodyPr/>
          <a:lstStyle/>
          <a:p>
            <a:pPr>
              <a:buFont typeface="Arial" pitchFamily="34" charset="0"/>
              <a:buChar char="•"/>
            </a:pPr>
            <a:r>
              <a:rPr lang="en-US" dirty="0" smtClean="0">
                <a:solidFill>
                  <a:srgbClr val="FFC000"/>
                </a:solidFill>
              </a:rPr>
              <a:t>Medical </a:t>
            </a:r>
            <a:r>
              <a:rPr lang="en-US" dirty="0" smtClean="0">
                <a:solidFill>
                  <a:srgbClr val="FFC000"/>
                </a:solidFill>
              </a:rPr>
              <a:t>Diagnosis</a:t>
            </a:r>
            <a:r>
              <a:rPr lang="en-US" dirty="0">
                <a:solidFill>
                  <a:srgbClr val="FFC000"/>
                </a:solidFill>
              </a:rPr>
              <a:t> (treatment of many </a:t>
            </a:r>
            <a:r>
              <a:rPr lang="en-US" dirty="0" smtClean="0">
                <a:solidFill>
                  <a:srgbClr val="FFC000"/>
                </a:solidFill>
              </a:rPr>
              <a:t>diseases</a:t>
            </a:r>
            <a:r>
              <a:rPr lang="en-US" dirty="0" smtClean="0">
                <a:solidFill>
                  <a:srgbClr val="FFFFFF"/>
                </a:solidFill>
              </a:rPr>
              <a:t>)</a:t>
            </a:r>
            <a:r>
              <a:rPr lang="en-US" dirty="0" smtClean="0"/>
              <a:t> </a:t>
            </a:r>
            <a:endParaRPr lang="en-US" dirty="0"/>
          </a:p>
          <a:p>
            <a:r>
              <a:rPr lang="en-US" dirty="0">
                <a:solidFill>
                  <a:srgbClr val="00B050"/>
                </a:solidFill>
              </a:rPr>
              <a:t>Generate </a:t>
            </a:r>
            <a:r>
              <a:rPr lang="en-US" dirty="0" smtClean="0">
                <a:solidFill>
                  <a:srgbClr val="00B050"/>
                </a:solidFill>
              </a:rPr>
              <a:t>Electricity</a:t>
            </a:r>
            <a:r>
              <a:rPr lang="en-US" dirty="0"/>
              <a:t> </a:t>
            </a:r>
            <a:r>
              <a:rPr lang="en-US" dirty="0" smtClean="0"/>
              <a:t> </a:t>
            </a:r>
            <a:r>
              <a:rPr lang="en-US" dirty="0" smtClean="0">
                <a:solidFill>
                  <a:srgbClr val="FF0000"/>
                </a:solidFill>
              </a:rPr>
              <a:t>(Nuclear reactors)</a:t>
            </a:r>
          </a:p>
          <a:p>
            <a:r>
              <a:rPr lang="en-US" dirty="0" smtClean="0">
                <a:solidFill>
                  <a:srgbClr val="FFFF00"/>
                </a:solidFill>
              </a:rPr>
              <a:t>Synthesis </a:t>
            </a:r>
            <a:r>
              <a:rPr lang="en-US" dirty="0">
                <a:solidFill>
                  <a:srgbClr val="FFFF00"/>
                </a:solidFill>
              </a:rPr>
              <a:t>of new elements</a:t>
            </a:r>
          </a:p>
          <a:p>
            <a:r>
              <a:rPr lang="en-US" dirty="0">
                <a:solidFill>
                  <a:srgbClr val="FFC000"/>
                </a:solidFill>
              </a:rPr>
              <a:t>Preservation of food</a:t>
            </a:r>
          </a:p>
          <a:p>
            <a:r>
              <a:rPr lang="en-US" dirty="0">
                <a:solidFill>
                  <a:srgbClr val="FF0000"/>
                </a:solidFill>
              </a:rPr>
              <a:t>Smoke </a:t>
            </a:r>
            <a:r>
              <a:rPr lang="en-US" dirty="0" smtClean="0">
                <a:solidFill>
                  <a:srgbClr val="FF0000"/>
                </a:solidFill>
              </a:rPr>
              <a:t>detectors</a:t>
            </a:r>
            <a:endParaRPr lang="en-US" dirty="0" smtClean="0"/>
          </a:p>
          <a:p>
            <a:r>
              <a:rPr lang="en-US" dirty="0" smtClean="0"/>
              <a:t>Industrial process </a:t>
            </a:r>
          </a:p>
          <a:p>
            <a:r>
              <a:rPr lang="en-US" dirty="0" smtClean="0">
                <a:solidFill>
                  <a:srgbClr val="00B0F0"/>
                </a:solidFill>
              </a:rPr>
              <a:t>Agriculture</a:t>
            </a:r>
          </a:p>
          <a:p>
            <a:r>
              <a:rPr lang="en-US" dirty="0" smtClean="0">
                <a:solidFill>
                  <a:srgbClr val="00B0F0"/>
                </a:solidFill>
              </a:rPr>
              <a:t>Research and Education</a:t>
            </a:r>
            <a:endParaRPr lang="en-US" dirty="0">
              <a:solidFill>
                <a:srgbClr val="00B0F0"/>
              </a:solidFill>
            </a:endParaRPr>
          </a:p>
          <a:p>
            <a:endParaRPr lang="en-US" dirty="0"/>
          </a:p>
        </p:txBody>
      </p:sp>
    </p:spTree>
    <p:extLst>
      <p:ext uri="{BB962C8B-B14F-4D97-AF65-F5344CB8AC3E}">
        <p14:creationId xmlns:p14="http://schemas.microsoft.com/office/powerpoint/2010/main" val="1336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Uses</a:t>
            </a:r>
            <a:endParaRPr lang="en-US" dirty="0">
              <a:solidFill>
                <a:srgbClr val="FF0000"/>
              </a:solidFill>
            </a:endParaRPr>
          </a:p>
        </p:txBody>
      </p:sp>
      <p:sp>
        <p:nvSpPr>
          <p:cNvPr id="3" name="Content Placeholder 2"/>
          <p:cNvSpPr>
            <a:spLocks noGrp="1"/>
          </p:cNvSpPr>
          <p:nvPr>
            <p:ph idx="1"/>
          </p:nvPr>
        </p:nvSpPr>
        <p:spPr>
          <a:xfrm>
            <a:off x="0" y="1600200"/>
            <a:ext cx="9144000" cy="4967287"/>
          </a:xfrm>
        </p:spPr>
        <p:txBody>
          <a:bodyPr/>
          <a:lstStyle/>
          <a:p>
            <a:r>
              <a:rPr lang="en-US" dirty="0" smtClean="0">
                <a:solidFill>
                  <a:srgbClr val="FF0000"/>
                </a:solidFill>
              </a:rPr>
              <a:t>Americum-241</a:t>
            </a:r>
          </a:p>
          <a:p>
            <a:r>
              <a:rPr lang="en-US" sz="2000" dirty="0" smtClean="0">
                <a:solidFill>
                  <a:srgbClr val="FFC000"/>
                </a:solidFill>
              </a:rPr>
              <a:t>Used i</a:t>
            </a:r>
            <a:r>
              <a:rPr lang="en-US" sz="2000" dirty="0">
                <a:solidFill>
                  <a:srgbClr val="FFC000"/>
                </a:solidFill>
              </a:rPr>
              <a:t>n</a:t>
            </a:r>
            <a:r>
              <a:rPr lang="en-US" sz="2000" dirty="0" smtClean="0">
                <a:solidFill>
                  <a:srgbClr val="FFC000"/>
                </a:solidFill>
              </a:rPr>
              <a:t> </a:t>
            </a:r>
            <a:r>
              <a:rPr lang="en-US" sz="2000" dirty="0">
                <a:solidFill>
                  <a:srgbClr val="FFC000"/>
                </a:solidFill>
              </a:rPr>
              <a:t>many smoke detectors for homes and </a:t>
            </a:r>
            <a:r>
              <a:rPr lang="en-US" sz="2000" dirty="0" err="1" smtClean="0">
                <a:solidFill>
                  <a:srgbClr val="FFC000"/>
                </a:solidFill>
              </a:rPr>
              <a:t>businesse</a:t>
            </a:r>
            <a:r>
              <a:rPr lang="en-US" sz="2000" dirty="0" smtClean="0">
                <a:solidFill>
                  <a:srgbClr val="FFC000"/>
                </a:solidFill>
              </a:rPr>
              <a:t>.</a:t>
            </a:r>
          </a:p>
          <a:p>
            <a:r>
              <a:rPr lang="en-US" dirty="0" smtClean="0">
                <a:solidFill>
                  <a:srgbClr val="FF0000"/>
                </a:solidFill>
              </a:rPr>
              <a:t>Cadmium-109</a:t>
            </a:r>
          </a:p>
          <a:p>
            <a:r>
              <a:rPr lang="en-US" sz="2000" dirty="0">
                <a:solidFill>
                  <a:srgbClr val="FFC000"/>
                </a:solidFill>
              </a:rPr>
              <a:t>Used </a:t>
            </a:r>
            <a:r>
              <a:rPr lang="en-US" sz="2000" dirty="0">
                <a:solidFill>
                  <a:srgbClr val="FFC000"/>
                </a:solidFill>
              </a:rPr>
              <a:t>to analyze metal alloys for checking stock, scrap </a:t>
            </a:r>
            <a:r>
              <a:rPr lang="en-US" sz="2000" dirty="0" smtClean="0">
                <a:solidFill>
                  <a:srgbClr val="FFC000"/>
                </a:solidFill>
              </a:rPr>
              <a:t>sorting</a:t>
            </a:r>
          </a:p>
          <a:p>
            <a:r>
              <a:rPr lang="en-US" dirty="0" smtClean="0">
                <a:solidFill>
                  <a:srgbClr val="FF0000"/>
                </a:solidFill>
              </a:rPr>
              <a:t>Calcium-47</a:t>
            </a:r>
          </a:p>
          <a:p>
            <a:r>
              <a:rPr lang="en-US" sz="2000" dirty="0">
                <a:solidFill>
                  <a:srgbClr val="FFC000"/>
                </a:solidFill>
              </a:rPr>
              <a:t>Important </a:t>
            </a:r>
            <a:r>
              <a:rPr lang="en-US" sz="2000" dirty="0">
                <a:solidFill>
                  <a:srgbClr val="FFC000"/>
                </a:solidFill>
              </a:rPr>
              <a:t>aid to biomedical researchers studying the cellular functions and bone formation in mammals</a:t>
            </a:r>
            <a:r>
              <a:rPr lang="en-US" sz="2000" dirty="0" smtClean="0">
                <a:solidFill>
                  <a:srgbClr val="FFC000"/>
                </a:solidFill>
              </a:rPr>
              <a:t>.</a:t>
            </a:r>
            <a:r>
              <a:rPr lang="en-US" sz="2000" dirty="0"/>
              <a:t> </a:t>
            </a:r>
            <a:endParaRPr lang="en-US" sz="2000" dirty="0" smtClean="0"/>
          </a:p>
          <a:p>
            <a:r>
              <a:rPr lang="en-US" dirty="0" smtClean="0">
                <a:solidFill>
                  <a:srgbClr val="FF0000"/>
                </a:solidFill>
              </a:rPr>
              <a:t>Carbon-14</a:t>
            </a:r>
          </a:p>
          <a:p>
            <a:r>
              <a:rPr lang="en-US" sz="2000" dirty="0" smtClean="0">
                <a:solidFill>
                  <a:srgbClr val="FFC000"/>
                </a:solidFill>
              </a:rPr>
              <a:t>Major </a:t>
            </a:r>
            <a:r>
              <a:rPr lang="en-US" sz="2000" dirty="0">
                <a:solidFill>
                  <a:srgbClr val="FFC000"/>
                </a:solidFill>
              </a:rPr>
              <a:t>research tool. </a:t>
            </a:r>
            <a:r>
              <a:rPr lang="en-US" sz="2000" dirty="0">
                <a:solidFill>
                  <a:srgbClr val="FFC000"/>
                </a:solidFill>
              </a:rPr>
              <a:t>Helps in research to ensure that potential new drugs are metabolized without forming harmful by-products. </a:t>
            </a:r>
            <a:r>
              <a:rPr lang="en-US" sz="2000" dirty="0">
                <a:solidFill>
                  <a:srgbClr val="FFC000"/>
                </a:solidFill>
              </a:rPr>
              <a:t>Used in biological research, agriculture, pollution control, and archeology</a:t>
            </a:r>
            <a:r>
              <a:rPr lang="en-US" sz="2000" dirty="0" smtClean="0">
                <a:solidFill>
                  <a:srgbClr val="FFC000"/>
                </a:solidFill>
              </a:rPr>
              <a:t>.</a:t>
            </a:r>
          </a:p>
        </p:txBody>
      </p:sp>
    </p:spTree>
    <p:extLst>
      <p:ext uri="{BB962C8B-B14F-4D97-AF65-F5344CB8AC3E}">
        <p14:creationId xmlns:p14="http://schemas.microsoft.com/office/powerpoint/2010/main" val="3930443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30363"/>
            <a:ext cx="8839200" cy="4967287"/>
          </a:xfrm>
        </p:spPr>
        <p:txBody>
          <a:bodyPr/>
          <a:lstStyle/>
          <a:p>
            <a:pPr marL="0" indent="0">
              <a:buNone/>
            </a:pPr>
            <a:r>
              <a:rPr lang="en-US" dirty="0" smtClean="0">
                <a:solidFill>
                  <a:srgbClr val="FF0000"/>
                </a:solidFill>
              </a:rPr>
              <a:t>Californium-252</a:t>
            </a:r>
          </a:p>
          <a:p>
            <a:pPr marL="0" indent="0">
              <a:buNone/>
            </a:pPr>
            <a:r>
              <a:rPr lang="en-US" sz="2000" dirty="0" smtClean="0">
                <a:solidFill>
                  <a:srgbClr val="FFC000"/>
                </a:solidFill>
              </a:rPr>
              <a:t>Used </a:t>
            </a:r>
            <a:r>
              <a:rPr lang="en-US" sz="2000" dirty="0">
                <a:solidFill>
                  <a:srgbClr val="FFC000"/>
                </a:solidFill>
              </a:rPr>
              <a:t>to inspect airline luggage for hidden explosives...to gauge the moisture content of soil in the road construction and building </a:t>
            </a:r>
            <a:r>
              <a:rPr lang="en-US" sz="2000" dirty="0" smtClean="0">
                <a:solidFill>
                  <a:srgbClr val="FFC000"/>
                </a:solidFill>
              </a:rPr>
              <a:t>industries and </a:t>
            </a:r>
            <a:r>
              <a:rPr lang="en-US" sz="2000" dirty="0">
                <a:solidFill>
                  <a:srgbClr val="FFC000"/>
                </a:solidFill>
              </a:rPr>
              <a:t>to measure the moisture of materials stored in soils</a:t>
            </a:r>
            <a:r>
              <a:rPr lang="en-US" sz="2000" dirty="0" smtClean="0">
                <a:solidFill>
                  <a:srgbClr val="FFC000"/>
                </a:solidFill>
              </a:rPr>
              <a:t>.</a:t>
            </a:r>
            <a:r>
              <a:rPr lang="en-US" sz="2000" dirty="0"/>
              <a:t> </a:t>
            </a:r>
            <a:endParaRPr lang="en-US" sz="2000" dirty="0" smtClean="0"/>
          </a:p>
          <a:p>
            <a:pPr marL="0" indent="0">
              <a:buNone/>
            </a:pPr>
            <a:r>
              <a:rPr lang="en-US" dirty="0" smtClean="0">
                <a:solidFill>
                  <a:srgbClr val="FF0000"/>
                </a:solidFill>
              </a:rPr>
              <a:t>Cobalt-57</a:t>
            </a:r>
          </a:p>
          <a:p>
            <a:pPr marL="0" indent="0">
              <a:buNone/>
            </a:pPr>
            <a:r>
              <a:rPr lang="en-US" sz="2000" dirty="0">
                <a:solidFill>
                  <a:srgbClr val="FFC000"/>
                </a:solidFill>
              </a:rPr>
              <a:t>Used </a:t>
            </a:r>
            <a:r>
              <a:rPr lang="en-US" sz="2000" dirty="0">
                <a:solidFill>
                  <a:srgbClr val="FFC000"/>
                </a:solidFill>
              </a:rPr>
              <a:t>as a tracer to diagnose pernicious </a:t>
            </a:r>
            <a:r>
              <a:rPr lang="en-US" sz="2000" dirty="0" smtClean="0">
                <a:solidFill>
                  <a:srgbClr val="FFC000"/>
                </a:solidFill>
              </a:rPr>
              <a:t>anemia</a:t>
            </a:r>
          </a:p>
          <a:p>
            <a:pPr marL="0" indent="0">
              <a:buNone/>
            </a:pPr>
            <a:r>
              <a:rPr lang="en-US" dirty="0" smtClean="0">
                <a:solidFill>
                  <a:srgbClr val="FF0000"/>
                </a:solidFill>
              </a:rPr>
              <a:t>Chromium-51</a:t>
            </a:r>
          </a:p>
          <a:p>
            <a:pPr marL="0" indent="0">
              <a:buNone/>
            </a:pPr>
            <a:r>
              <a:rPr lang="en-US" sz="2000" dirty="0" smtClean="0">
                <a:solidFill>
                  <a:srgbClr val="FFC000"/>
                </a:solidFill>
              </a:rPr>
              <a:t>Used </a:t>
            </a:r>
            <a:r>
              <a:rPr lang="en-US" sz="2000" dirty="0">
                <a:solidFill>
                  <a:srgbClr val="FFC000"/>
                </a:solidFill>
              </a:rPr>
              <a:t>in research in red blood cell survival studies</a:t>
            </a:r>
            <a:r>
              <a:rPr lang="en-US" sz="2000" dirty="0" smtClean="0">
                <a:solidFill>
                  <a:srgbClr val="FFC000"/>
                </a:solidFill>
              </a:rPr>
              <a:t>.</a:t>
            </a:r>
            <a:r>
              <a:rPr lang="en-US" sz="2000" dirty="0"/>
              <a:t> </a:t>
            </a:r>
            <a:endParaRPr lang="en-US" sz="2000" dirty="0" smtClean="0"/>
          </a:p>
          <a:p>
            <a:pPr marL="0" indent="0">
              <a:buNone/>
            </a:pPr>
            <a:r>
              <a:rPr lang="en-US" dirty="0">
                <a:solidFill>
                  <a:srgbClr val="FF0000"/>
                </a:solidFill>
              </a:rPr>
              <a:t>Iodine-123</a:t>
            </a:r>
          </a:p>
          <a:p>
            <a:pPr marL="0" indent="0">
              <a:buNone/>
            </a:pPr>
            <a:r>
              <a:rPr lang="en-US" sz="2000" dirty="0" smtClean="0">
                <a:solidFill>
                  <a:srgbClr val="FFC000"/>
                </a:solidFill>
              </a:rPr>
              <a:t>Widely </a:t>
            </a:r>
            <a:r>
              <a:rPr lang="en-US" sz="2000" dirty="0">
                <a:solidFill>
                  <a:srgbClr val="FFC000"/>
                </a:solidFill>
              </a:rPr>
              <a:t>used to diagnose thyroid disorders and other metabolic disorders including brain function</a:t>
            </a:r>
            <a:r>
              <a:rPr lang="en-US" sz="2000" dirty="0" smtClean="0">
                <a:solidFill>
                  <a:srgbClr val="FFC000"/>
                </a:solidFill>
              </a:rPr>
              <a:t>.</a:t>
            </a:r>
            <a:r>
              <a:rPr lang="en-US" sz="2000" dirty="0"/>
              <a:t> </a:t>
            </a:r>
            <a:endParaRPr lang="en-US" sz="2000" dirty="0" smtClean="0"/>
          </a:p>
          <a:p>
            <a:pPr marL="0" indent="0">
              <a:buNone/>
            </a:pPr>
            <a:r>
              <a:rPr lang="en-US" sz="2000" dirty="0" smtClean="0">
                <a:solidFill>
                  <a:srgbClr val="FFC000"/>
                </a:solidFill>
              </a:rPr>
              <a:t>Xenon-133</a:t>
            </a:r>
          </a:p>
          <a:p>
            <a:pPr marL="0" indent="0">
              <a:buNone/>
            </a:pPr>
            <a:r>
              <a:rPr lang="en-US" sz="2000" dirty="0" smtClean="0">
                <a:solidFill>
                  <a:srgbClr val="FFC000"/>
                </a:solidFill>
              </a:rPr>
              <a:t>Used </a:t>
            </a:r>
            <a:r>
              <a:rPr lang="en-US" sz="2000" dirty="0">
                <a:solidFill>
                  <a:srgbClr val="FFC000"/>
                </a:solidFill>
              </a:rPr>
              <a:t>in nuclear medicine for lung ventilation and blood flow studies</a:t>
            </a:r>
            <a:r>
              <a:rPr lang="en-US" sz="2000" dirty="0">
                <a:solidFill>
                  <a:srgbClr val="FFC000"/>
                </a:solidFill>
              </a:rPr>
              <a:t> </a:t>
            </a:r>
            <a:endParaRPr lang="en-US" sz="2000" dirty="0">
              <a:solidFill>
                <a:srgbClr val="FFC000"/>
              </a:solidFill>
            </a:endParaRPr>
          </a:p>
          <a:p>
            <a:endParaRPr lang="en-US" sz="2000" dirty="0">
              <a:solidFill>
                <a:srgbClr val="FFC000"/>
              </a:solidFill>
            </a:endParaRPr>
          </a:p>
        </p:txBody>
      </p:sp>
    </p:spTree>
    <p:extLst>
      <p:ext uri="{BB962C8B-B14F-4D97-AF65-F5344CB8AC3E}">
        <p14:creationId xmlns:p14="http://schemas.microsoft.com/office/powerpoint/2010/main" val="348377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6800"/>
            <a:ext cx="6553200" cy="508000"/>
          </a:xfrm>
        </p:spPr>
        <p:txBody>
          <a:bodyPr/>
          <a:lstStyle/>
          <a:p>
            <a:pPr algn="l"/>
            <a:r>
              <a:rPr lang="en-US" sz="4400" kern="1200" dirty="0">
                <a:solidFill>
                  <a:srgbClr val="FFC000"/>
                </a:solidFill>
                <a:latin typeface="Arial" pitchFamily="34" charset="0"/>
                <a:cs typeface="Arial" pitchFamily="34" charset="0"/>
              </a:rPr>
              <a:t>The Atomic Nucleus</a:t>
            </a:r>
            <a:endParaRPr lang="en-US" dirty="0">
              <a:solidFill>
                <a:srgbClr val="FFC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30363"/>
            <a:ext cx="9144000" cy="522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5810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351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295400"/>
            <a:ext cx="5780088" cy="508000"/>
          </a:xfrm>
        </p:spPr>
        <p:txBody>
          <a:bodyPr/>
          <a:lstStyle/>
          <a:p>
            <a:pPr algn="ctr"/>
            <a:r>
              <a:rPr lang="en-US" b="1" dirty="0">
                <a:solidFill>
                  <a:srgbClr val="002060"/>
                </a:solidFill>
                <a:latin typeface="Arial-BoldMT"/>
              </a:rPr>
              <a:t>Roentgen</a:t>
            </a:r>
            <a:endParaRPr lang="en-US" dirty="0">
              <a:solidFill>
                <a:srgbClr val="002060"/>
              </a:solidFill>
            </a:endParaRPr>
          </a:p>
        </p:txBody>
      </p:sp>
      <p:sp>
        <p:nvSpPr>
          <p:cNvPr id="3" name="Content Placeholder 2"/>
          <p:cNvSpPr>
            <a:spLocks noGrp="1"/>
          </p:cNvSpPr>
          <p:nvPr>
            <p:ph idx="1"/>
          </p:nvPr>
        </p:nvSpPr>
        <p:spPr>
          <a:xfrm>
            <a:off x="150312" y="2286000"/>
            <a:ext cx="8991600" cy="3886200"/>
          </a:xfrm>
        </p:spPr>
        <p:txBody>
          <a:bodyPr/>
          <a:lstStyle/>
          <a:p>
            <a:pPr>
              <a:buFont typeface="Wingdings" pitchFamily="2" charset="2"/>
              <a:buChar char="ü"/>
            </a:pPr>
            <a:r>
              <a:rPr lang="en-US" sz="2400" dirty="0">
                <a:solidFill>
                  <a:srgbClr val="FFC000"/>
                </a:solidFill>
                <a:latin typeface="+mj-lt"/>
              </a:rPr>
              <a:t>In </a:t>
            </a:r>
            <a:r>
              <a:rPr lang="en-US" sz="2400" dirty="0" smtClean="0">
                <a:solidFill>
                  <a:srgbClr val="FFC000"/>
                </a:solidFill>
                <a:latin typeface="+mj-lt"/>
              </a:rPr>
              <a:t>the year 1895 </a:t>
            </a:r>
            <a:r>
              <a:rPr lang="en-US" sz="2400" dirty="0">
                <a:solidFill>
                  <a:srgbClr val="FFC000"/>
                </a:solidFill>
                <a:latin typeface="+mj-lt"/>
              </a:rPr>
              <a:t>Wilhelm </a:t>
            </a:r>
            <a:r>
              <a:rPr lang="en-US" sz="2400" dirty="0" err="1">
                <a:solidFill>
                  <a:srgbClr val="FFC000"/>
                </a:solidFill>
                <a:latin typeface="+mj-lt"/>
              </a:rPr>
              <a:t>Konrad</a:t>
            </a:r>
            <a:r>
              <a:rPr lang="en-US" sz="2400" dirty="0">
                <a:solidFill>
                  <a:srgbClr val="FFC000"/>
                </a:solidFill>
                <a:latin typeface="+mj-lt"/>
              </a:rPr>
              <a:t> Roentgen discovered </a:t>
            </a:r>
            <a:r>
              <a:rPr lang="en-US" sz="2400" dirty="0" smtClean="0">
                <a:solidFill>
                  <a:srgbClr val="FFC000"/>
                </a:solidFill>
                <a:latin typeface="+mj-lt"/>
              </a:rPr>
              <a:t>x-rays.</a:t>
            </a:r>
            <a:endParaRPr lang="en-US" dirty="0" smtClean="0">
              <a:solidFill>
                <a:srgbClr val="FFC000"/>
              </a:solidFill>
              <a:latin typeface="TimesNewRomanPSMT"/>
            </a:endParaRPr>
          </a:p>
          <a:p>
            <a:pPr>
              <a:buFont typeface="Wingdings" pitchFamily="2" charset="2"/>
              <a:buChar char="ü"/>
            </a:pPr>
            <a:endParaRPr lang="en-US" sz="2400" dirty="0">
              <a:solidFill>
                <a:srgbClr val="FFC000"/>
              </a:solidFill>
              <a:latin typeface="TimesNewRomanPSMT"/>
            </a:endParaRPr>
          </a:p>
          <a:p>
            <a:pPr>
              <a:buFont typeface="Wingdings" pitchFamily="2" charset="2"/>
              <a:buChar char="ü"/>
            </a:pPr>
            <a:r>
              <a:rPr lang="en-US" sz="2400" dirty="0" smtClean="0">
                <a:solidFill>
                  <a:srgbClr val="FFC000"/>
                </a:solidFill>
                <a:latin typeface="+mj-lt"/>
              </a:rPr>
              <a:t>Roentgen </a:t>
            </a:r>
            <a:r>
              <a:rPr lang="en-US" sz="2400" dirty="0">
                <a:solidFill>
                  <a:srgbClr val="FFC000"/>
                </a:solidFill>
                <a:latin typeface="+mj-lt"/>
              </a:rPr>
              <a:t>observed that a </a:t>
            </a:r>
            <a:r>
              <a:rPr lang="en-US" sz="2400" dirty="0" smtClean="0">
                <a:solidFill>
                  <a:srgbClr val="FFC000"/>
                </a:solidFill>
                <a:latin typeface="+mj-lt"/>
              </a:rPr>
              <a:t>vacuum discharge </a:t>
            </a:r>
            <a:r>
              <a:rPr lang="en-US" sz="2400" dirty="0">
                <a:solidFill>
                  <a:srgbClr val="FFC000"/>
                </a:solidFill>
                <a:latin typeface="+mj-lt"/>
              </a:rPr>
              <a:t>tube enclosed in a </a:t>
            </a:r>
            <a:r>
              <a:rPr lang="en-US" sz="2400" dirty="0" smtClean="0">
                <a:solidFill>
                  <a:srgbClr val="FFC000"/>
                </a:solidFill>
                <a:latin typeface="+mj-lt"/>
              </a:rPr>
              <a:t>thin, black </a:t>
            </a:r>
            <a:r>
              <a:rPr lang="en-US" sz="2400" dirty="0">
                <a:solidFill>
                  <a:srgbClr val="FFC000"/>
                </a:solidFill>
                <a:latin typeface="+mj-lt"/>
              </a:rPr>
              <a:t>cardboard box had caused </a:t>
            </a:r>
            <a:r>
              <a:rPr lang="en-US" sz="2400" dirty="0" smtClean="0">
                <a:solidFill>
                  <a:srgbClr val="FFC000"/>
                </a:solidFill>
                <a:latin typeface="+mj-lt"/>
              </a:rPr>
              <a:t>a nearby </a:t>
            </a:r>
            <a:r>
              <a:rPr lang="en-US" sz="2400" dirty="0">
                <a:solidFill>
                  <a:srgbClr val="FFC000"/>
                </a:solidFill>
                <a:latin typeface="+mj-lt"/>
              </a:rPr>
              <a:t>piece of paper coated </a:t>
            </a:r>
            <a:r>
              <a:rPr lang="en-US" sz="2400" dirty="0" smtClean="0">
                <a:solidFill>
                  <a:srgbClr val="FFC000"/>
                </a:solidFill>
                <a:latin typeface="+mj-lt"/>
              </a:rPr>
              <a:t>with the </a:t>
            </a:r>
            <a:r>
              <a:rPr lang="en-US" sz="2400" dirty="0">
                <a:solidFill>
                  <a:srgbClr val="FFC000"/>
                </a:solidFill>
                <a:latin typeface="+mj-lt"/>
              </a:rPr>
              <a:t>salt barium </a:t>
            </a:r>
            <a:r>
              <a:rPr lang="en-US" sz="2400" dirty="0" err="1">
                <a:solidFill>
                  <a:srgbClr val="FFC000"/>
                </a:solidFill>
                <a:latin typeface="+mj-lt"/>
              </a:rPr>
              <a:t>platinocyanide</a:t>
            </a:r>
            <a:r>
              <a:rPr lang="en-US" sz="2400" dirty="0">
                <a:solidFill>
                  <a:srgbClr val="FFC000"/>
                </a:solidFill>
                <a:latin typeface="+mj-lt"/>
              </a:rPr>
              <a:t> </a:t>
            </a:r>
            <a:r>
              <a:rPr lang="en-US" sz="2400" dirty="0" smtClean="0">
                <a:solidFill>
                  <a:srgbClr val="FFC000"/>
                </a:solidFill>
                <a:latin typeface="+mj-lt"/>
              </a:rPr>
              <a:t>to phosphorescence</a:t>
            </a:r>
            <a:r>
              <a:rPr lang="en-US" dirty="0" smtClean="0">
                <a:solidFill>
                  <a:srgbClr val="FFFFFF"/>
                </a:solidFill>
                <a:latin typeface="+mj-lt"/>
              </a:rPr>
              <a:t>.</a:t>
            </a:r>
            <a:endParaRPr lang="en-US" dirty="0" smtClean="0">
              <a:solidFill>
                <a:srgbClr val="FFFFFF"/>
              </a:solidFill>
              <a:latin typeface="ArialMT"/>
            </a:endParaRPr>
          </a:p>
          <a:p>
            <a:pPr>
              <a:buFont typeface="Wingdings" pitchFamily="2" charset="2"/>
              <a:buChar char="ü"/>
            </a:pPr>
            <a:r>
              <a:rPr lang="en-US" sz="2400" dirty="0" smtClean="0">
                <a:solidFill>
                  <a:srgbClr val="FFC000"/>
                </a:solidFill>
                <a:latin typeface="+mj-lt"/>
              </a:rPr>
              <a:t>From </a:t>
            </a:r>
            <a:r>
              <a:rPr lang="en-US" sz="2400" dirty="0">
                <a:solidFill>
                  <a:srgbClr val="FFC000"/>
                </a:solidFill>
                <a:latin typeface="+mj-lt"/>
              </a:rPr>
              <a:t>this and other experiments he concluded </a:t>
            </a:r>
            <a:r>
              <a:rPr lang="en-US" sz="2400" dirty="0" smtClean="0">
                <a:solidFill>
                  <a:srgbClr val="FFC000"/>
                </a:solidFill>
                <a:latin typeface="+mj-lt"/>
              </a:rPr>
              <a:t>that certain </a:t>
            </a:r>
            <a:r>
              <a:rPr lang="en-US" sz="2400" dirty="0">
                <a:solidFill>
                  <a:srgbClr val="FFC000"/>
                </a:solidFill>
                <a:latin typeface="+mj-lt"/>
              </a:rPr>
              <a:t>rays, which he called X-rays, were </a:t>
            </a:r>
            <a:r>
              <a:rPr lang="en-US" sz="2400" dirty="0" smtClean="0">
                <a:solidFill>
                  <a:srgbClr val="FFC000"/>
                </a:solidFill>
                <a:latin typeface="+mj-lt"/>
              </a:rPr>
              <a:t>emitted from </a:t>
            </a:r>
            <a:r>
              <a:rPr lang="en-US" sz="2400" dirty="0">
                <a:solidFill>
                  <a:srgbClr val="FFC000"/>
                </a:solidFill>
                <a:latin typeface="+mj-lt"/>
              </a:rPr>
              <a:t>the discharge tube, penetrated the box, </a:t>
            </a:r>
            <a:r>
              <a:rPr lang="en-US" sz="2400" dirty="0" smtClean="0">
                <a:solidFill>
                  <a:srgbClr val="FFC000"/>
                </a:solidFill>
                <a:latin typeface="+mj-lt"/>
              </a:rPr>
              <a:t>and caused </a:t>
            </a:r>
            <a:r>
              <a:rPr lang="en-US" sz="2400" dirty="0">
                <a:solidFill>
                  <a:srgbClr val="FFC000"/>
                </a:solidFill>
                <a:latin typeface="+mj-lt"/>
              </a:rPr>
              <a:t>the salt to glow.</a:t>
            </a:r>
          </a:p>
        </p:txBody>
      </p:sp>
    </p:spTree>
    <p:extLst>
      <p:ext uri="{BB962C8B-B14F-4D97-AF65-F5344CB8AC3E}">
        <p14:creationId xmlns:p14="http://schemas.microsoft.com/office/powerpoint/2010/main" val="1684102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8200"/>
            <a:ext cx="6553200" cy="508000"/>
          </a:xfrm>
        </p:spPr>
        <p:txBody>
          <a:bodyPr/>
          <a:lstStyle/>
          <a:p>
            <a:pPr algn="ctr"/>
            <a:r>
              <a:rPr lang="en-US" b="1" dirty="0">
                <a:solidFill>
                  <a:srgbClr val="FFFF00"/>
                </a:solidFill>
                <a:latin typeface="Arial-BoldMT"/>
              </a:rPr>
              <a:t>Becquerel</a:t>
            </a:r>
            <a:endParaRPr lang="en-US" dirty="0">
              <a:solidFill>
                <a:srgbClr val="FFFF00"/>
              </a:solidFill>
            </a:endParaRPr>
          </a:p>
        </p:txBody>
      </p:sp>
      <p:sp>
        <p:nvSpPr>
          <p:cNvPr id="3" name="Content Placeholder 2"/>
          <p:cNvSpPr>
            <a:spLocks noGrp="1"/>
          </p:cNvSpPr>
          <p:nvPr>
            <p:ph idx="1"/>
          </p:nvPr>
        </p:nvSpPr>
        <p:spPr>
          <a:xfrm>
            <a:off x="0" y="1752600"/>
            <a:ext cx="8991600" cy="4953000"/>
          </a:xfrm>
        </p:spPr>
        <p:txBody>
          <a:bodyPr/>
          <a:lstStyle/>
          <a:p>
            <a:r>
              <a:rPr lang="en-US" sz="2400" dirty="0">
                <a:solidFill>
                  <a:srgbClr val="FFC000"/>
                </a:solidFill>
                <a:latin typeface="+mj-lt"/>
              </a:rPr>
              <a:t>Shortly after Roentgen’s discovery, </a:t>
            </a:r>
            <a:r>
              <a:rPr lang="en-US" sz="2400" dirty="0" smtClean="0">
                <a:solidFill>
                  <a:srgbClr val="FFC000"/>
                </a:solidFill>
                <a:latin typeface="+mj-lt"/>
              </a:rPr>
              <a:t>in the year in 1898, </a:t>
            </a:r>
            <a:r>
              <a:rPr lang="en-US" sz="2400" dirty="0">
                <a:solidFill>
                  <a:srgbClr val="FFC000"/>
                </a:solidFill>
                <a:latin typeface="+mj-lt"/>
              </a:rPr>
              <a:t>French scientist, Antoine Henri Becquerel attempted to show a </a:t>
            </a:r>
            <a:r>
              <a:rPr lang="en-US" sz="2400" dirty="0" smtClean="0">
                <a:solidFill>
                  <a:srgbClr val="FFC000"/>
                </a:solidFill>
                <a:latin typeface="+mj-lt"/>
              </a:rPr>
              <a:t>relationship between </a:t>
            </a:r>
            <a:r>
              <a:rPr lang="en-US" sz="2400" dirty="0">
                <a:solidFill>
                  <a:srgbClr val="FFC000"/>
                </a:solidFill>
                <a:latin typeface="+mj-lt"/>
              </a:rPr>
              <a:t>X-rays and the phosphorescence </a:t>
            </a:r>
            <a:r>
              <a:rPr lang="en-US" sz="2400" dirty="0" smtClean="0">
                <a:solidFill>
                  <a:srgbClr val="FFC000"/>
                </a:solidFill>
                <a:latin typeface="+mj-lt"/>
              </a:rPr>
              <a:t>of uranium salts.</a:t>
            </a:r>
          </a:p>
          <a:p>
            <a:pPr algn="just">
              <a:buFont typeface="Wingdings" pitchFamily="2" charset="2"/>
              <a:buChar char="ü"/>
            </a:pPr>
            <a:r>
              <a:rPr lang="en-US" sz="2400" dirty="0" smtClean="0">
                <a:solidFill>
                  <a:srgbClr val="FFC000"/>
                </a:solidFill>
                <a:latin typeface="+mj-lt"/>
              </a:rPr>
              <a:t>Becquerel </a:t>
            </a:r>
            <a:r>
              <a:rPr lang="en-US" sz="2400" dirty="0">
                <a:solidFill>
                  <a:srgbClr val="FFC000"/>
                </a:solidFill>
                <a:latin typeface="+mj-lt"/>
              </a:rPr>
              <a:t>wrapped a </a:t>
            </a:r>
            <a:r>
              <a:rPr lang="en-US" sz="2400" dirty="0" smtClean="0">
                <a:solidFill>
                  <a:srgbClr val="FFC000"/>
                </a:solidFill>
                <a:latin typeface="+mj-lt"/>
              </a:rPr>
              <a:t>photographic plate </a:t>
            </a:r>
            <a:r>
              <a:rPr lang="en-US" sz="2400" dirty="0">
                <a:solidFill>
                  <a:srgbClr val="FFC000"/>
                </a:solidFill>
                <a:latin typeface="+mj-lt"/>
              </a:rPr>
              <a:t>in black paper, sprinkled a </a:t>
            </a:r>
            <a:r>
              <a:rPr lang="en-US" sz="2400" dirty="0" smtClean="0">
                <a:solidFill>
                  <a:srgbClr val="FFC000"/>
                </a:solidFill>
                <a:latin typeface="+mj-lt"/>
              </a:rPr>
              <a:t>sample of </a:t>
            </a:r>
            <a:r>
              <a:rPr lang="en-US" sz="2400" dirty="0">
                <a:solidFill>
                  <a:srgbClr val="FFC000"/>
                </a:solidFill>
                <a:latin typeface="+mj-lt"/>
              </a:rPr>
              <a:t>a uranium salt on it, and exposed </a:t>
            </a:r>
            <a:r>
              <a:rPr lang="en-US" sz="2400" dirty="0" smtClean="0">
                <a:solidFill>
                  <a:srgbClr val="FFC000"/>
                </a:solidFill>
                <a:latin typeface="+mj-lt"/>
              </a:rPr>
              <a:t>it to sunlight.</a:t>
            </a:r>
            <a:r>
              <a:rPr lang="en-US" sz="1600" dirty="0">
                <a:solidFill>
                  <a:srgbClr val="FFFFFF"/>
                </a:solidFill>
                <a:latin typeface="ArialMT"/>
              </a:rPr>
              <a:t> </a:t>
            </a:r>
            <a:endParaRPr lang="en-US" sz="1600" dirty="0" smtClean="0">
              <a:solidFill>
                <a:srgbClr val="FFFFFF"/>
              </a:solidFill>
              <a:latin typeface="ArialMT"/>
            </a:endParaRPr>
          </a:p>
          <a:p>
            <a:pPr algn="just">
              <a:buFont typeface="Wingdings" pitchFamily="2" charset="2"/>
              <a:buChar char="ü"/>
            </a:pPr>
            <a:r>
              <a:rPr lang="en-US" sz="2400" dirty="0" smtClean="0">
                <a:solidFill>
                  <a:srgbClr val="FFC000"/>
                </a:solidFill>
                <a:latin typeface="+mj-lt"/>
              </a:rPr>
              <a:t>When </a:t>
            </a:r>
            <a:r>
              <a:rPr lang="en-US" sz="2400" dirty="0">
                <a:solidFill>
                  <a:srgbClr val="FFC000"/>
                </a:solidFill>
                <a:latin typeface="+mj-lt"/>
              </a:rPr>
              <a:t>Becquerel attempted to repeat </a:t>
            </a:r>
            <a:r>
              <a:rPr lang="en-US" sz="2400" dirty="0" smtClean="0">
                <a:solidFill>
                  <a:srgbClr val="FFC000"/>
                </a:solidFill>
                <a:latin typeface="+mj-lt"/>
              </a:rPr>
              <a:t>the experiment </a:t>
            </a:r>
            <a:r>
              <a:rPr lang="en-US" sz="2400" dirty="0">
                <a:solidFill>
                  <a:srgbClr val="FFC000"/>
                </a:solidFill>
                <a:latin typeface="+mj-lt"/>
              </a:rPr>
              <a:t>the sunlight was </a:t>
            </a:r>
            <a:r>
              <a:rPr lang="en-US" sz="2400" dirty="0" smtClean="0">
                <a:solidFill>
                  <a:srgbClr val="FFC000"/>
                </a:solidFill>
                <a:latin typeface="+mj-lt"/>
              </a:rPr>
              <a:t>intermittent.</a:t>
            </a:r>
          </a:p>
          <a:p>
            <a:pPr algn="just">
              <a:buFont typeface="Wingdings" pitchFamily="2" charset="2"/>
              <a:buChar char="ü"/>
            </a:pPr>
            <a:r>
              <a:rPr lang="en-US" sz="2400" dirty="0" smtClean="0">
                <a:solidFill>
                  <a:srgbClr val="FFC000"/>
                </a:solidFill>
                <a:latin typeface="+mj-lt"/>
              </a:rPr>
              <a:t>He </a:t>
            </a:r>
            <a:r>
              <a:rPr lang="en-US" sz="2400" dirty="0">
                <a:solidFill>
                  <a:srgbClr val="FFC000"/>
                </a:solidFill>
                <a:latin typeface="+mj-lt"/>
              </a:rPr>
              <a:t>took the photographic </a:t>
            </a:r>
            <a:r>
              <a:rPr lang="en-US" sz="2400" dirty="0" smtClean="0">
                <a:solidFill>
                  <a:srgbClr val="FFC000"/>
                </a:solidFill>
                <a:latin typeface="+mj-lt"/>
              </a:rPr>
              <a:t>plate wrapped </a:t>
            </a:r>
            <a:r>
              <a:rPr lang="en-US" sz="2400" dirty="0">
                <a:solidFill>
                  <a:srgbClr val="FFC000"/>
                </a:solidFill>
                <a:latin typeface="+mj-lt"/>
              </a:rPr>
              <a:t>in black paper with </a:t>
            </a:r>
            <a:r>
              <a:rPr lang="en-US" sz="2400" dirty="0" smtClean="0">
                <a:solidFill>
                  <a:srgbClr val="FFC000"/>
                </a:solidFill>
                <a:latin typeface="+mj-lt"/>
              </a:rPr>
              <a:t>the uranium </a:t>
            </a:r>
            <a:r>
              <a:rPr lang="en-US" sz="2400" dirty="0">
                <a:solidFill>
                  <a:srgbClr val="FFC000"/>
                </a:solidFill>
                <a:latin typeface="+mj-lt"/>
              </a:rPr>
              <a:t>sample on it, and placed </a:t>
            </a:r>
            <a:r>
              <a:rPr lang="en-US" sz="2400" dirty="0" smtClean="0">
                <a:solidFill>
                  <a:srgbClr val="FFC000"/>
                </a:solidFill>
                <a:latin typeface="+mj-lt"/>
              </a:rPr>
              <a:t>the whole </a:t>
            </a:r>
            <a:r>
              <a:rPr lang="en-US" sz="2400" dirty="0">
                <a:solidFill>
                  <a:srgbClr val="FFC000"/>
                </a:solidFill>
                <a:latin typeface="+mj-lt"/>
              </a:rPr>
              <a:t>setup in a drawer.</a:t>
            </a:r>
          </a:p>
        </p:txBody>
      </p:sp>
    </p:spTree>
    <p:extLst>
      <p:ext uri="{BB962C8B-B14F-4D97-AF65-F5344CB8AC3E}">
        <p14:creationId xmlns:p14="http://schemas.microsoft.com/office/powerpoint/2010/main" val="426351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19200"/>
            <a:ext cx="5181600" cy="511175"/>
          </a:xfrm>
        </p:spPr>
        <p:txBody>
          <a:bodyPr/>
          <a:lstStyle/>
          <a:p>
            <a:pPr algn="ctr"/>
            <a:r>
              <a:rPr lang="en-US" b="1" dirty="0">
                <a:solidFill>
                  <a:srgbClr val="FFFF00"/>
                </a:solidFill>
                <a:latin typeface="Arial-BoldMT"/>
              </a:rPr>
              <a:t>Becquerel</a:t>
            </a:r>
            <a:endParaRPr lang="en-US" dirty="0">
              <a:solidFill>
                <a:srgbClr val="FFFF00"/>
              </a:solidFill>
            </a:endParaRPr>
          </a:p>
        </p:txBody>
      </p:sp>
      <p:sp>
        <p:nvSpPr>
          <p:cNvPr id="3" name="Content Placeholder 2"/>
          <p:cNvSpPr>
            <a:spLocks noGrp="1"/>
          </p:cNvSpPr>
          <p:nvPr>
            <p:ph idx="1"/>
          </p:nvPr>
        </p:nvSpPr>
        <p:spPr>
          <a:xfrm>
            <a:off x="152400" y="2362200"/>
            <a:ext cx="8991600" cy="3429000"/>
          </a:xfrm>
        </p:spPr>
        <p:txBody>
          <a:bodyPr/>
          <a:lstStyle/>
          <a:p>
            <a:pPr>
              <a:buFont typeface="Wingdings" pitchFamily="2" charset="2"/>
              <a:buChar char="ü"/>
            </a:pPr>
            <a:r>
              <a:rPr lang="en-US" sz="2400" dirty="0">
                <a:solidFill>
                  <a:srgbClr val="FFC000"/>
                </a:solidFill>
                <a:latin typeface="+mj-lt"/>
              </a:rPr>
              <a:t>Several days later he developed the film and </a:t>
            </a:r>
            <a:r>
              <a:rPr lang="en-US" sz="2400" dirty="0" smtClean="0">
                <a:solidFill>
                  <a:srgbClr val="FFC000"/>
                </a:solidFill>
                <a:latin typeface="+mj-lt"/>
              </a:rPr>
              <a:t>was amazed </a:t>
            </a:r>
            <a:r>
              <a:rPr lang="en-US" sz="2400" dirty="0">
                <a:solidFill>
                  <a:srgbClr val="FFC000"/>
                </a:solidFill>
                <a:latin typeface="+mj-lt"/>
              </a:rPr>
              <a:t>to find an intense image of the uranium </a:t>
            </a:r>
            <a:r>
              <a:rPr lang="en-US" sz="2400" dirty="0" smtClean="0">
                <a:solidFill>
                  <a:srgbClr val="FFC000"/>
                </a:solidFill>
                <a:latin typeface="+mj-lt"/>
              </a:rPr>
              <a:t>salt on </a:t>
            </a:r>
            <a:r>
              <a:rPr lang="en-US" sz="2400" dirty="0">
                <a:solidFill>
                  <a:srgbClr val="FFC000"/>
                </a:solidFill>
                <a:latin typeface="+mj-lt"/>
              </a:rPr>
              <a:t>the </a:t>
            </a:r>
            <a:r>
              <a:rPr lang="en-US" sz="2400" dirty="0" smtClean="0">
                <a:solidFill>
                  <a:srgbClr val="FFC000"/>
                </a:solidFill>
                <a:latin typeface="+mj-lt"/>
              </a:rPr>
              <a:t>plate.</a:t>
            </a:r>
          </a:p>
          <a:p>
            <a:pPr>
              <a:buFont typeface="Wingdings" pitchFamily="2" charset="2"/>
              <a:buChar char="ü"/>
            </a:pPr>
            <a:r>
              <a:rPr lang="en-US" sz="2400" dirty="0" smtClean="0">
                <a:solidFill>
                  <a:srgbClr val="FFC000"/>
                </a:solidFill>
                <a:latin typeface="+mj-lt"/>
              </a:rPr>
              <a:t>He </a:t>
            </a:r>
            <a:r>
              <a:rPr lang="en-US" sz="2400" dirty="0">
                <a:solidFill>
                  <a:srgbClr val="FFC000"/>
                </a:solidFill>
                <a:latin typeface="+mj-lt"/>
              </a:rPr>
              <a:t>repeated the experiment in </a:t>
            </a:r>
            <a:r>
              <a:rPr lang="en-US" sz="2400" dirty="0" smtClean="0">
                <a:solidFill>
                  <a:srgbClr val="FFC000"/>
                </a:solidFill>
                <a:latin typeface="+mj-lt"/>
              </a:rPr>
              <a:t>total darkness </a:t>
            </a:r>
            <a:r>
              <a:rPr lang="en-US" sz="2400" dirty="0">
                <a:solidFill>
                  <a:srgbClr val="FFC000"/>
                </a:solidFill>
                <a:latin typeface="+mj-lt"/>
              </a:rPr>
              <a:t>with the same result</a:t>
            </a:r>
            <a:r>
              <a:rPr lang="en-US" sz="2400" dirty="0" smtClean="0">
                <a:solidFill>
                  <a:srgbClr val="FFC000"/>
                </a:solidFill>
                <a:latin typeface="+mj-lt"/>
              </a:rPr>
              <a:t>.</a:t>
            </a:r>
            <a:r>
              <a:rPr lang="en-US" sz="2400" dirty="0">
                <a:solidFill>
                  <a:srgbClr val="FFFFFF"/>
                </a:solidFill>
                <a:latin typeface="ArialMT"/>
              </a:rPr>
              <a:t> </a:t>
            </a:r>
          </a:p>
          <a:p>
            <a:pPr>
              <a:buFont typeface="Wingdings" pitchFamily="2" charset="2"/>
              <a:buChar char="ü"/>
            </a:pPr>
            <a:r>
              <a:rPr lang="en-US" sz="2400" dirty="0" smtClean="0">
                <a:solidFill>
                  <a:srgbClr val="FFC000"/>
                </a:solidFill>
                <a:latin typeface="ArialMT"/>
              </a:rPr>
              <a:t>This </a:t>
            </a:r>
            <a:r>
              <a:rPr lang="en-US" sz="2400" dirty="0">
                <a:solidFill>
                  <a:srgbClr val="FFC000"/>
                </a:solidFill>
                <a:latin typeface="ArialMT"/>
              </a:rPr>
              <a:t>proved that the uranium salt emitted rays </a:t>
            </a:r>
            <a:r>
              <a:rPr lang="en-US" sz="2400" dirty="0" smtClean="0">
                <a:solidFill>
                  <a:srgbClr val="FFC000"/>
                </a:solidFill>
                <a:latin typeface="ArialMT"/>
              </a:rPr>
              <a:t>that affected </a:t>
            </a:r>
            <a:r>
              <a:rPr lang="en-US" sz="2400" dirty="0">
                <a:solidFill>
                  <a:srgbClr val="FFC000"/>
                </a:solidFill>
                <a:latin typeface="ArialMT"/>
              </a:rPr>
              <a:t>the photographic </a:t>
            </a:r>
            <a:r>
              <a:rPr lang="en-US" sz="2400" dirty="0" smtClean="0">
                <a:solidFill>
                  <a:srgbClr val="FFC000"/>
                </a:solidFill>
                <a:latin typeface="ArialMT"/>
              </a:rPr>
              <a:t>plate </a:t>
            </a:r>
            <a:r>
              <a:rPr lang="en-US" sz="2400" dirty="0">
                <a:solidFill>
                  <a:srgbClr val="FFC000"/>
                </a:solidFill>
                <a:latin typeface="ArialMT"/>
              </a:rPr>
              <a:t>and that these </a:t>
            </a:r>
            <a:r>
              <a:rPr lang="en-US" sz="2400" dirty="0" smtClean="0">
                <a:solidFill>
                  <a:srgbClr val="FFC000"/>
                </a:solidFill>
                <a:latin typeface="ArialMT"/>
              </a:rPr>
              <a:t>rays were </a:t>
            </a:r>
            <a:r>
              <a:rPr lang="en-US" sz="2400" dirty="0">
                <a:solidFill>
                  <a:srgbClr val="FFC000"/>
                </a:solidFill>
                <a:latin typeface="ArialMT"/>
              </a:rPr>
              <a:t>not a result of phosphorescence due to </a:t>
            </a:r>
            <a:r>
              <a:rPr lang="en-US" sz="2400" dirty="0" smtClean="0">
                <a:solidFill>
                  <a:srgbClr val="FFC000"/>
                </a:solidFill>
                <a:latin typeface="ArialMT"/>
              </a:rPr>
              <a:t>exposure to </a:t>
            </a:r>
            <a:r>
              <a:rPr lang="en-US" sz="2400" dirty="0">
                <a:solidFill>
                  <a:srgbClr val="FFC000"/>
                </a:solidFill>
                <a:latin typeface="ArialMT"/>
              </a:rPr>
              <a:t>sunlight</a:t>
            </a:r>
            <a:r>
              <a:rPr lang="en-US" sz="2400" dirty="0">
                <a:solidFill>
                  <a:srgbClr val="FFFFFF"/>
                </a:solidFill>
                <a:latin typeface="ArialMT"/>
              </a:rPr>
              <a:t>.</a:t>
            </a:r>
            <a:endParaRPr lang="en-US" sz="2400" dirty="0">
              <a:solidFill>
                <a:srgbClr val="FFC000"/>
              </a:solidFill>
              <a:latin typeface="+mj-lt"/>
            </a:endParaRPr>
          </a:p>
        </p:txBody>
      </p:sp>
    </p:spTree>
    <p:extLst>
      <p:ext uri="{BB962C8B-B14F-4D97-AF65-F5344CB8AC3E}">
        <p14:creationId xmlns:p14="http://schemas.microsoft.com/office/powerpoint/2010/main" val="3748233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219200"/>
            <a:ext cx="6553200" cy="508000"/>
          </a:xfrm>
        </p:spPr>
        <p:txBody>
          <a:bodyPr/>
          <a:lstStyle/>
          <a:p>
            <a:pPr algn="ctr"/>
            <a:r>
              <a:rPr lang="en-US" dirty="0">
                <a:solidFill>
                  <a:srgbClr val="002060"/>
                </a:solidFill>
                <a:latin typeface="TimesNewRomanPSMT"/>
              </a:rPr>
              <a:t>Marie Curie</a:t>
            </a:r>
            <a:endParaRPr lang="en-US" dirty="0">
              <a:solidFill>
                <a:srgbClr val="002060"/>
              </a:solidFill>
            </a:endParaRPr>
          </a:p>
        </p:txBody>
      </p:sp>
      <p:sp>
        <p:nvSpPr>
          <p:cNvPr id="3" name="Content Placeholder 2"/>
          <p:cNvSpPr>
            <a:spLocks noGrp="1"/>
          </p:cNvSpPr>
          <p:nvPr>
            <p:ph idx="1"/>
          </p:nvPr>
        </p:nvSpPr>
        <p:spPr>
          <a:xfrm>
            <a:off x="304800" y="2209800"/>
            <a:ext cx="8839200" cy="4387850"/>
          </a:xfrm>
        </p:spPr>
        <p:txBody>
          <a:bodyPr/>
          <a:lstStyle/>
          <a:p>
            <a:pPr marL="0" indent="0">
              <a:buNone/>
            </a:pPr>
            <a:r>
              <a:rPr lang="en-US" sz="2400" dirty="0">
                <a:solidFill>
                  <a:srgbClr val="FFC000"/>
                </a:solidFill>
                <a:latin typeface="+mj-lt"/>
              </a:rPr>
              <a:t>One year later, in 1896, Marie </a:t>
            </a:r>
            <a:r>
              <a:rPr lang="en-US" sz="2400" dirty="0" smtClean="0">
                <a:solidFill>
                  <a:srgbClr val="FFC000"/>
                </a:solidFill>
                <a:latin typeface="+mj-lt"/>
              </a:rPr>
              <a:t>Curie coined </a:t>
            </a:r>
            <a:r>
              <a:rPr lang="en-US" sz="2400" dirty="0">
                <a:solidFill>
                  <a:srgbClr val="FFC000"/>
                </a:solidFill>
                <a:latin typeface="+mj-lt"/>
              </a:rPr>
              <a:t>the name </a:t>
            </a:r>
            <a:r>
              <a:rPr lang="en-US" sz="2400" i="1" u="sng" dirty="0" smtClean="0">
                <a:solidFill>
                  <a:srgbClr val="FF0000"/>
                </a:solidFill>
                <a:latin typeface="+mj-lt"/>
              </a:rPr>
              <a:t>radioactivity</a:t>
            </a:r>
            <a:r>
              <a:rPr lang="en-US" sz="2400" u="sng" dirty="0" smtClean="0">
                <a:solidFill>
                  <a:srgbClr val="FF0000"/>
                </a:solidFill>
                <a:latin typeface="+mj-lt"/>
              </a:rPr>
              <a:t>.</a:t>
            </a:r>
          </a:p>
          <a:p>
            <a:pPr marL="0" indent="0">
              <a:buNone/>
            </a:pPr>
            <a:endParaRPr lang="en-US" sz="2400" dirty="0">
              <a:solidFill>
                <a:srgbClr val="FFFFFF"/>
              </a:solidFill>
              <a:latin typeface="ArialMT"/>
            </a:endParaRPr>
          </a:p>
          <a:p>
            <a:pPr marL="0" indent="0">
              <a:buNone/>
            </a:pPr>
            <a:endParaRPr lang="en-US" dirty="0" smtClean="0">
              <a:solidFill>
                <a:srgbClr val="FF0000"/>
              </a:solidFill>
              <a:latin typeface="ArialMT"/>
            </a:endParaRPr>
          </a:p>
          <a:p>
            <a:pPr marL="0" indent="0">
              <a:buNone/>
            </a:pPr>
            <a:r>
              <a:rPr lang="en-US" sz="2400" u="sng" dirty="0" smtClean="0">
                <a:solidFill>
                  <a:srgbClr val="FF0000"/>
                </a:solidFill>
                <a:latin typeface="ArialMT"/>
              </a:rPr>
              <a:t>Elements having </a:t>
            </a:r>
            <a:r>
              <a:rPr lang="en-US" sz="2400" u="sng" dirty="0">
                <a:solidFill>
                  <a:srgbClr val="FF0000"/>
                </a:solidFill>
                <a:latin typeface="ArialMT"/>
              </a:rPr>
              <a:t>this property are </a:t>
            </a:r>
            <a:r>
              <a:rPr lang="en-US" sz="2400" u="sng" dirty="0" smtClean="0">
                <a:solidFill>
                  <a:srgbClr val="FF0000"/>
                </a:solidFill>
                <a:latin typeface="ArialMT"/>
              </a:rPr>
              <a:t>radioactive elements.</a:t>
            </a:r>
            <a:endParaRPr lang="en-US" sz="2400" u="sng" dirty="0">
              <a:solidFill>
                <a:srgbClr val="FF0000"/>
              </a:solidFill>
            </a:endParaRPr>
          </a:p>
        </p:txBody>
      </p:sp>
    </p:spTree>
    <p:extLst>
      <p:ext uri="{BB962C8B-B14F-4D97-AF65-F5344CB8AC3E}">
        <p14:creationId xmlns:p14="http://schemas.microsoft.com/office/powerpoint/2010/main" val="202737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43000"/>
            <a:ext cx="6553200" cy="508000"/>
          </a:xfrm>
        </p:spPr>
        <p:txBody>
          <a:bodyPr/>
          <a:lstStyle/>
          <a:p>
            <a:pPr algn="ctr"/>
            <a:r>
              <a:rPr lang="en-US" b="1" dirty="0">
                <a:solidFill>
                  <a:srgbClr val="0070C0"/>
                </a:solidFill>
                <a:latin typeface="Arial-BoldMT"/>
              </a:rPr>
              <a:t>Rutherford</a:t>
            </a:r>
            <a:endParaRPr lang="en-US" dirty="0">
              <a:solidFill>
                <a:srgbClr val="0070C0"/>
              </a:solidFill>
            </a:endParaRPr>
          </a:p>
        </p:txBody>
      </p:sp>
      <p:sp>
        <p:nvSpPr>
          <p:cNvPr id="3" name="Content Placeholder 2"/>
          <p:cNvSpPr>
            <a:spLocks noGrp="1"/>
          </p:cNvSpPr>
          <p:nvPr>
            <p:ph idx="1"/>
          </p:nvPr>
        </p:nvSpPr>
        <p:spPr>
          <a:xfrm>
            <a:off x="-3132" y="2133600"/>
            <a:ext cx="9147132" cy="4235450"/>
          </a:xfrm>
        </p:spPr>
        <p:txBody>
          <a:bodyPr/>
          <a:lstStyle/>
          <a:p>
            <a:pPr>
              <a:buFont typeface="Wingdings" pitchFamily="2" charset="2"/>
              <a:buChar char="ü"/>
            </a:pPr>
            <a:r>
              <a:rPr lang="en-US" sz="2400" dirty="0">
                <a:solidFill>
                  <a:srgbClr val="FFC000"/>
                </a:solidFill>
                <a:latin typeface="+mj-lt"/>
              </a:rPr>
              <a:t>In 1899 Rutherford began to investigate </a:t>
            </a:r>
            <a:r>
              <a:rPr lang="en-US" sz="2400" dirty="0" smtClean="0">
                <a:solidFill>
                  <a:srgbClr val="FFC000"/>
                </a:solidFill>
                <a:latin typeface="+mj-lt"/>
              </a:rPr>
              <a:t>the nature </a:t>
            </a:r>
            <a:r>
              <a:rPr lang="en-US" sz="2400" dirty="0">
                <a:solidFill>
                  <a:srgbClr val="FFC000"/>
                </a:solidFill>
                <a:latin typeface="+mj-lt"/>
              </a:rPr>
              <a:t>of the rays emitted by </a:t>
            </a:r>
            <a:r>
              <a:rPr lang="en-US" sz="2400" dirty="0" smtClean="0">
                <a:solidFill>
                  <a:srgbClr val="FFC000"/>
                </a:solidFill>
                <a:latin typeface="+mj-lt"/>
              </a:rPr>
              <a:t>uranium.</a:t>
            </a:r>
          </a:p>
          <a:p>
            <a:pPr>
              <a:buFont typeface="Wingdings" pitchFamily="2" charset="2"/>
              <a:buChar char="ü"/>
            </a:pPr>
            <a:r>
              <a:rPr lang="en-US" sz="2400" dirty="0" smtClean="0">
                <a:solidFill>
                  <a:srgbClr val="FFC000"/>
                </a:solidFill>
                <a:latin typeface="+mj-lt"/>
              </a:rPr>
              <a:t>He </a:t>
            </a:r>
            <a:r>
              <a:rPr lang="en-US" sz="2400" dirty="0">
                <a:solidFill>
                  <a:srgbClr val="FFC000"/>
                </a:solidFill>
                <a:latin typeface="+mj-lt"/>
              </a:rPr>
              <a:t>found two particles in the rays. He called </a:t>
            </a:r>
            <a:r>
              <a:rPr lang="en-US" sz="2400" dirty="0" smtClean="0">
                <a:solidFill>
                  <a:srgbClr val="FFC000"/>
                </a:solidFill>
                <a:latin typeface="+mj-lt"/>
              </a:rPr>
              <a:t>them</a:t>
            </a:r>
            <a:r>
              <a:rPr lang="en-US" sz="2400" dirty="0" smtClean="0">
                <a:solidFill>
                  <a:srgbClr val="FFFFFF"/>
                </a:solidFill>
                <a:latin typeface="+mj-lt"/>
              </a:rPr>
              <a:t> </a:t>
            </a:r>
            <a:r>
              <a:rPr lang="en-US" sz="2400" i="1" dirty="0" smtClean="0">
                <a:solidFill>
                  <a:srgbClr val="FF0000"/>
                </a:solidFill>
                <a:latin typeface="+mj-lt"/>
              </a:rPr>
              <a:t>alpha </a:t>
            </a:r>
            <a:r>
              <a:rPr lang="en-US" sz="2400" dirty="0">
                <a:solidFill>
                  <a:srgbClr val="FFC000"/>
                </a:solidFill>
                <a:latin typeface="+mj-lt"/>
              </a:rPr>
              <a:t>and </a:t>
            </a:r>
            <a:r>
              <a:rPr lang="en-US" sz="2400" i="1" dirty="0">
                <a:solidFill>
                  <a:srgbClr val="FF0000"/>
                </a:solidFill>
                <a:latin typeface="+mj-lt"/>
              </a:rPr>
              <a:t>beta </a:t>
            </a:r>
            <a:r>
              <a:rPr lang="en-US" sz="2400" dirty="0" smtClean="0">
                <a:solidFill>
                  <a:srgbClr val="FFC000"/>
                </a:solidFill>
                <a:latin typeface="+mj-lt"/>
              </a:rPr>
              <a:t>particles</a:t>
            </a:r>
            <a:r>
              <a:rPr lang="en-US" sz="2400" dirty="0" smtClean="0">
                <a:solidFill>
                  <a:srgbClr val="FFFFFF"/>
                </a:solidFill>
                <a:latin typeface="+mj-lt"/>
              </a:rPr>
              <a:t>.</a:t>
            </a:r>
          </a:p>
          <a:p>
            <a:pPr>
              <a:buFont typeface="Wingdings" pitchFamily="2" charset="2"/>
              <a:buChar char="ü"/>
            </a:pPr>
            <a:r>
              <a:rPr lang="en-US" sz="2400" dirty="0" smtClean="0">
                <a:solidFill>
                  <a:srgbClr val="FFC000"/>
                </a:solidFill>
                <a:latin typeface="+mj-lt"/>
              </a:rPr>
              <a:t>Rutherford’s </a:t>
            </a:r>
            <a:r>
              <a:rPr lang="en-US" sz="2400" dirty="0">
                <a:solidFill>
                  <a:srgbClr val="FFC000"/>
                </a:solidFill>
                <a:latin typeface="+mj-lt"/>
              </a:rPr>
              <a:t>nuclear atom description led scientists </a:t>
            </a:r>
            <a:r>
              <a:rPr lang="en-US" sz="2400" dirty="0" smtClean="0">
                <a:solidFill>
                  <a:srgbClr val="FFC000"/>
                </a:solidFill>
                <a:latin typeface="+mj-lt"/>
              </a:rPr>
              <a:t>to attribute </a:t>
            </a:r>
            <a:r>
              <a:rPr lang="en-US" sz="2400" dirty="0">
                <a:solidFill>
                  <a:srgbClr val="FFC000"/>
                </a:solidFill>
                <a:latin typeface="+mj-lt"/>
              </a:rPr>
              <a:t>the phenomenon of radioactivity to </a:t>
            </a:r>
            <a:r>
              <a:rPr lang="en-US" sz="2400" dirty="0" smtClean="0">
                <a:solidFill>
                  <a:srgbClr val="FFC000"/>
                </a:solidFill>
                <a:latin typeface="+mj-lt"/>
              </a:rPr>
              <a:t>reactions taking </a:t>
            </a:r>
            <a:r>
              <a:rPr lang="en-US" sz="2400" dirty="0">
                <a:solidFill>
                  <a:srgbClr val="FFC000"/>
                </a:solidFill>
                <a:latin typeface="+mj-lt"/>
              </a:rPr>
              <a:t>place in the nuclei of </a:t>
            </a:r>
            <a:r>
              <a:rPr lang="en-US" sz="2400" dirty="0" smtClean="0">
                <a:solidFill>
                  <a:srgbClr val="FFC000"/>
                </a:solidFill>
                <a:latin typeface="+mj-lt"/>
              </a:rPr>
              <a:t>atoms.</a:t>
            </a:r>
          </a:p>
          <a:p>
            <a:pPr>
              <a:buFont typeface="Wingdings" pitchFamily="2" charset="2"/>
              <a:buChar char="ü"/>
            </a:pPr>
            <a:r>
              <a:rPr lang="en-US" sz="2400" dirty="0" smtClean="0">
                <a:solidFill>
                  <a:srgbClr val="FFC000"/>
                </a:solidFill>
                <a:latin typeface="+mj-lt"/>
              </a:rPr>
              <a:t>In </a:t>
            </a:r>
            <a:r>
              <a:rPr lang="en-US" sz="2400" dirty="0">
                <a:solidFill>
                  <a:srgbClr val="FFC000"/>
                </a:solidFill>
                <a:latin typeface="+mj-lt"/>
              </a:rPr>
              <a:t>1899, when testing Uranium, he realized it </a:t>
            </a:r>
            <a:r>
              <a:rPr lang="en-US" sz="2400" dirty="0" smtClean="0">
                <a:solidFill>
                  <a:srgbClr val="FFC000"/>
                </a:solidFill>
                <a:latin typeface="+mj-lt"/>
              </a:rPr>
              <a:t>emitted particles </a:t>
            </a:r>
            <a:r>
              <a:rPr lang="en-US" sz="2400" dirty="0">
                <a:solidFill>
                  <a:srgbClr val="FFC000"/>
                </a:solidFill>
                <a:latin typeface="+mj-lt"/>
              </a:rPr>
              <a:t>changing into another element.</a:t>
            </a:r>
          </a:p>
        </p:txBody>
      </p:sp>
    </p:spTree>
    <p:extLst>
      <p:ext uri="{BB962C8B-B14F-4D97-AF65-F5344CB8AC3E}">
        <p14:creationId xmlns:p14="http://schemas.microsoft.com/office/powerpoint/2010/main" val="3764514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905000"/>
            <a:ext cx="6553200" cy="508000"/>
          </a:xfrm>
        </p:spPr>
        <p:txBody>
          <a:bodyPr/>
          <a:lstStyle/>
          <a:p>
            <a:pPr algn="ctr"/>
            <a:r>
              <a:rPr lang="en-US" dirty="0" err="1">
                <a:solidFill>
                  <a:srgbClr val="FF0000"/>
                </a:solidFill>
              </a:rPr>
              <a:t>Villiard</a:t>
            </a:r>
            <a:endParaRPr lang="en-US" dirty="0">
              <a:solidFill>
                <a:srgbClr val="FF0000"/>
              </a:solidFill>
            </a:endParaRPr>
          </a:p>
        </p:txBody>
      </p:sp>
      <p:sp>
        <p:nvSpPr>
          <p:cNvPr id="3" name="Content Placeholder 2"/>
          <p:cNvSpPr>
            <a:spLocks noGrp="1"/>
          </p:cNvSpPr>
          <p:nvPr>
            <p:ph idx="1"/>
          </p:nvPr>
        </p:nvSpPr>
        <p:spPr>
          <a:xfrm>
            <a:off x="304800" y="3048000"/>
            <a:ext cx="8458200" cy="1219200"/>
          </a:xfrm>
        </p:spPr>
        <p:txBody>
          <a:bodyPr/>
          <a:lstStyle/>
          <a:p>
            <a:pPr>
              <a:buFont typeface="Wingdings" pitchFamily="2" charset="2"/>
              <a:buChar char="ü"/>
            </a:pPr>
            <a:r>
              <a:rPr lang="en-US" sz="2400" dirty="0">
                <a:solidFill>
                  <a:srgbClr val="FFC000"/>
                </a:solidFill>
                <a:latin typeface="+mj-lt"/>
              </a:rPr>
              <a:t>The</a:t>
            </a:r>
            <a:r>
              <a:rPr lang="en-US" sz="2400" dirty="0">
                <a:solidFill>
                  <a:srgbClr val="FFFFFF"/>
                </a:solidFill>
                <a:latin typeface="ArialMT"/>
              </a:rPr>
              <a:t> </a:t>
            </a:r>
            <a:r>
              <a:rPr lang="en-US" sz="2400" i="1" dirty="0">
                <a:solidFill>
                  <a:srgbClr val="FF0000"/>
                </a:solidFill>
                <a:latin typeface="Arial-ItalicMT"/>
              </a:rPr>
              <a:t>gamma ray</a:t>
            </a:r>
            <a:r>
              <a:rPr lang="en-US" sz="2400" dirty="0">
                <a:solidFill>
                  <a:srgbClr val="FFFFFF"/>
                </a:solidFill>
                <a:latin typeface="ArialMT"/>
              </a:rPr>
              <a:t>, </a:t>
            </a:r>
            <a:r>
              <a:rPr lang="en-US" sz="2400" dirty="0">
                <a:solidFill>
                  <a:srgbClr val="FFC000"/>
                </a:solidFill>
                <a:latin typeface="ArialMT"/>
              </a:rPr>
              <a:t>a third type of emission </a:t>
            </a:r>
            <a:r>
              <a:rPr lang="en-US" sz="2400" dirty="0" smtClean="0">
                <a:solidFill>
                  <a:srgbClr val="FFC000"/>
                </a:solidFill>
                <a:latin typeface="ArialMT"/>
              </a:rPr>
              <a:t>from radioactive </a:t>
            </a:r>
            <a:r>
              <a:rPr lang="en-US" sz="2400" dirty="0">
                <a:solidFill>
                  <a:srgbClr val="FFC000"/>
                </a:solidFill>
                <a:latin typeface="ArialMT"/>
              </a:rPr>
              <a:t>material, was discovered by </a:t>
            </a:r>
            <a:r>
              <a:rPr lang="en-US" sz="2400" dirty="0" smtClean="0">
                <a:solidFill>
                  <a:srgbClr val="FFC000"/>
                </a:solidFill>
                <a:latin typeface="ArialMT"/>
              </a:rPr>
              <a:t>Paul </a:t>
            </a:r>
            <a:r>
              <a:rPr lang="en-US" sz="2400" dirty="0" err="1" smtClean="0">
                <a:solidFill>
                  <a:srgbClr val="FFC000"/>
                </a:solidFill>
                <a:latin typeface="ArialMT"/>
              </a:rPr>
              <a:t>Villiard</a:t>
            </a:r>
            <a:r>
              <a:rPr lang="en-US" sz="2400" dirty="0" smtClean="0">
                <a:solidFill>
                  <a:srgbClr val="FFC000"/>
                </a:solidFill>
                <a:latin typeface="ArialMT"/>
              </a:rPr>
              <a:t> </a:t>
            </a:r>
            <a:r>
              <a:rPr lang="en-US" sz="2400" dirty="0">
                <a:solidFill>
                  <a:srgbClr val="FFC000"/>
                </a:solidFill>
                <a:latin typeface="ArialMT"/>
              </a:rPr>
              <a:t>in 1900.</a:t>
            </a:r>
            <a:endParaRPr lang="en-US" sz="2400" dirty="0">
              <a:solidFill>
                <a:srgbClr val="FFC000"/>
              </a:solidFill>
            </a:endParaRPr>
          </a:p>
        </p:txBody>
      </p:sp>
    </p:spTree>
    <p:extLst>
      <p:ext uri="{BB962C8B-B14F-4D97-AF65-F5344CB8AC3E}">
        <p14:creationId xmlns:p14="http://schemas.microsoft.com/office/powerpoint/2010/main" val="1570361579"/>
      </p:ext>
    </p:extLst>
  </p:cSld>
  <p:clrMapOvr>
    <a:masterClrMapping/>
  </p:clrMapOvr>
</p:sld>
</file>

<file path=ppt/theme/theme1.xml><?xml version="1.0" encoding="utf-8"?>
<a:theme xmlns:a="http://schemas.openxmlformats.org/drawingml/2006/main" name="template">
  <a:themeElements>
    <a:clrScheme name="template 5">
      <a:dk1>
        <a:srgbClr val="4D4D4D"/>
      </a:dk1>
      <a:lt1>
        <a:srgbClr val="FFFFFF"/>
      </a:lt1>
      <a:dk2>
        <a:srgbClr val="4D4D4D"/>
      </a:dk2>
      <a:lt2>
        <a:srgbClr val="003366"/>
      </a:lt2>
      <a:accent1>
        <a:srgbClr val="66CCFF"/>
      </a:accent1>
      <a:accent2>
        <a:srgbClr val="0099CC"/>
      </a:accent2>
      <a:accent3>
        <a:srgbClr val="FFFFFF"/>
      </a:accent3>
      <a:accent4>
        <a:srgbClr val="404040"/>
      </a:accent4>
      <a:accent5>
        <a:srgbClr val="B8E2FF"/>
      </a:accent5>
      <a:accent6>
        <a:srgbClr val="008AB9"/>
      </a:accent6>
      <a:hlink>
        <a:srgbClr val="0099CC"/>
      </a:hlink>
      <a:folHlink>
        <a:srgbClr val="DDDDDD"/>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0099FF"/>
        </a:lt2>
        <a:accent1>
          <a:srgbClr val="003399"/>
        </a:accent1>
        <a:accent2>
          <a:srgbClr val="CCECFF"/>
        </a:accent2>
        <a:accent3>
          <a:srgbClr val="FFFFFF"/>
        </a:accent3>
        <a:accent4>
          <a:srgbClr val="404040"/>
        </a:accent4>
        <a:accent5>
          <a:srgbClr val="AAADCA"/>
        </a:accent5>
        <a:accent6>
          <a:srgbClr val="B9D6E7"/>
        </a:accent6>
        <a:hlink>
          <a:srgbClr val="6699FF"/>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03399"/>
        </a:lt2>
        <a:accent1>
          <a:srgbClr val="66CCFF"/>
        </a:accent1>
        <a:accent2>
          <a:srgbClr val="3366FF"/>
        </a:accent2>
        <a:accent3>
          <a:srgbClr val="FFFFFF"/>
        </a:accent3>
        <a:accent4>
          <a:srgbClr val="404040"/>
        </a:accent4>
        <a:accent5>
          <a:srgbClr val="B8E2FF"/>
        </a:accent5>
        <a:accent6>
          <a:srgbClr val="2D5CE7"/>
        </a:accent6>
        <a:hlink>
          <a:srgbClr val="FFCC00"/>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003399"/>
        </a:lt2>
        <a:accent1>
          <a:srgbClr val="6699FF"/>
        </a:accent1>
        <a:accent2>
          <a:srgbClr val="CC0000"/>
        </a:accent2>
        <a:accent3>
          <a:srgbClr val="FFFFFF"/>
        </a:accent3>
        <a:accent4>
          <a:srgbClr val="404040"/>
        </a:accent4>
        <a:accent5>
          <a:srgbClr val="B8CAFF"/>
        </a:accent5>
        <a:accent6>
          <a:srgbClr val="B90000"/>
        </a:accent6>
        <a:hlink>
          <a:srgbClr val="0099FF"/>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003399"/>
        </a:lt2>
        <a:accent1>
          <a:srgbClr val="6699FF"/>
        </a:accent1>
        <a:accent2>
          <a:srgbClr val="33CCFF"/>
        </a:accent2>
        <a:accent3>
          <a:srgbClr val="FFFFFF"/>
        </a:accent3>
        <a:accent4>
          <a:srgbClr val="404040"/>
        </a:accent4>
        <a:accent5>
          <a:srgbClr val="B8CAFF"/>
        </a:accent5>
        <a:accent6>
          <a:srgbClr val="2DB9E7"/>
        </a:accent6>
        <a:hlink>
          <a:srgbClr val="0099FF"/>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003366"/>
        </a:lt2>
        <a:accent1>
          <a:srgbClr val="66CCFF"/>
        </a:accent1>
        <a:accent2>
          <a:srgbClr val="0099CC"/>
        </a:accent2>
        <a:accent3>
          <a:srgbClr val="FFFFFF"/>
        </a:accent3>
        <a:accent4>
          <a:srgbClr val="404040"/>
        </a:accent4>
        <a:accent5>
          <a:srgbClr val="B8E2FF"/>
        </a:accent5>
        <a:accent6>
          <a:srgbClr val="008AB9"/>
        </a:accent6>
        <a:hlink>
          <a:srgbClr val="0099CC"/>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246</TotalTime>
  <Words>1744</Words>
  <Application>Microsoft Office PowerPoint</Application>
  <PresentationFormat>On-screen Show (4:3)</PresentationFormat>
  <Paragraphs>148</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template</vt:lpstr>
      <vt:lpstr>Radioactivity</vt:lpstr>
      <vt:lpstr>Discovery of Radioactivity History</vt:lpstr>
      <vt:lpstr>The Atomic Nucleus</vt:lpstr>
      <vt:lpstr>Roentgen</vt:lpstr>
      <vt:lpstr>Becquerel</vt:lpstr>
      <vt:lpstr>Becquerel</vt:lpstr>
      <vt:lpstr>Marie Curie</vt:lpstr>
      <vt:lpstr>Rutherford</vt:lpstr>
      <vt:lpstr>Villiard</vt:lpstr>
      <vt:lpstr>Radioactivity</vt:lpstr>
      <vt:lpstr>Types of Radioactivity</vt:lpstr>
      <vt:lpstr>Types of Radioactivity</vt:lpstr>
      <vt:lpstr>Types of Radioactivity</vt:lpstr>
      <vt:lpstr>Types of  Nuclear Radiation</vt:lpstr>
      <vt:lpstr>Alpha particles</vt:lpstr>
      <vt:lpstr>PowerPoint Presentation</vt:lpstr>
      <vt:lpstr>PowerPoint Presentation</vt:lpstr>
      <vt:lpstr>Beta particles</vt:lpstr>
      <vt:lpstr>PowerPoint Presentation</vt:lpstr>
      <vt:lpstr>Uses of beta Particles</vt:lpstr>
      <vt:lpstr>PowerPoint Presentation</vt:lpstr>
      <vt:lpstr>PowerPoint Presentation</vt:lpstr>
      <vt:lpstr>Gamma Rays</vt:lpstr>
      <vt:lpstr>PowerPoint Presentation</vt:lpstr>
      <vt:lpstr>Detection of Radioactivity </vt:lpstr>
      <vt:lpstr>Radiation Detectors </vt:lpstr>
      <vt:lpstr>Nuclear Applications</vt:lpstr>
      <vt:lpstr>Uses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Radioactivity</dc:title>
  <dc:creator>Khalid Mehmood</dc:creator>
  <cp:lastModifiedBy>Khalid Mehmood</cp:lastModifiedBy>
  <cp:revision>36</cp:revision>
  <dcterms:created xsi:type="dcterms:W3CDTF">2020-07-04T18:49:25Z</dcterms:created>
  <dcterms:modified xsi:type="dcterms:W3CDTF">2020-08-07T08:27:46Z</dcterms:modified>
</cp:coreProperties>
</file>