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1"/>
  </p:notesMasterIdLst>
  <p:sldIdLst>
    <p:sldId id="256" r:id="rId2"/>
    <p:sldId id="280" r:id="rId3"/>
    <p:sldId id="282" r:id="rId4"/>
    <p:sldId id="284" r:id="rId5"/>
    <p:sldId id="285" r:id="rId6"/>
    <p:sldId id="257" r:id="rId7"/>
    <p:sldId id="258" r:id="rId8"/>
    <p:sldId id="259" r:id="rId9"/>
    <p:sldId id="287" r:id="rId10"/>
    <p:sldId id="288"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89" r:id="rId28"/>
    <p:sldId id="286" r:id="rId29"/>
    <p:sldId id="279" r:id="rId3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58" y="-3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6"/>
              <c:layout>
                <c:manualLayout>
                  <c:x val="7.1116797900262471E-2"/>
                  <c:y val="6.5241228070175433E-2"/>
                </c:manualLayout>
              </c:layout>
              <c:showLegendKey val="0"/>
              <c:showVal val="0"/>
              <c:showCatName val="1"/>
              <c:showSerName val="0"/>
              <c:showPercent val="1"/>
              <c:showBubbleSize val="0"/>
            </c:dLbl>
            <c:txPr>
              <a:bodyPr/>
              <a:lstStyle/>
              <a:p>
                <a:pPr>
                  <a:defRPr sz="2800"/>
                </a:pPr>
                <a:endParaRPr lang="en-US"/>
              </a:p>
            </c:txPr>
            <c:showLegendKey val="0"/>
            <c:showVal val="0"/>
            <c:showCatName val="1"/>
            <c:showSerName val="0"/>
            <c:showPercent val="1"/>
            <c:showBubbleSize val="0"/>
            <c:showLeaderLines val="1"/>
          </c:dLbls>
          <c:cat>
            <c:strRef>
              <c:f>Sheet1!$D$2:$D$8</c:f>
              <c:strCache>
                <c:ptCount val="7"/>
                <c:pt idx="0">
                  <c:v>Field Of Applications</c:v>
                </c:pt>
                <c:pt idx="1">
                  <c:v>Medicine</c:v>
                </c:pt>
                <c:pt idx="2">
                  <c:v>Pharmacy</c:v>
                </c:pt>
                <c:pt idx="3">
                  <c:v>Environment</c:v>
                </c:pt>
                <c:pt idx="4">
                  <c:v>Food</c:v>
                </c:pt>
                <c:pt idx="5">
                  <c:v>Chemistry</c:v>
                </c:pt>
                <c:pt idx="6">
                  <c:v>TLC mehods</c:v>
                </c:pt>
              </c:strCache>
            </c:strRef>
          </c:cat>
          <c:val>
            <c:numRef>
              <c:f>Sheet1!$E$2:$E$8</c:f>
              <c:numCache>
                <c:formatCode>General</c:formatCode>
                <c:ptCount val="7"/>
                <c:pt idx="1">
                  <c:v>26</c:v>
                </c:pt>
                <c:pt idx="2">
                  <c:v>25</c:v>
                </c:pt>
                <c:pt idx="3">
                  <c:v>11</c:v>
                </c:pt>
                <c:pt idx="4">
                  <c:v>18</c:v>
                </c:pt>
                <c:pt idx="5">
                  <c:v>6</c:v>
                </c:pt>
                <c:pt idx="6">
                  <c:v>14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EEBF071E-725D-4EF5-9B9F-3716CA624AB2}" type="datetimeFigureOut">
              <a:rPr lang="en-US" smtClean="0"/>
              <a:t>11/15/2018</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20925B97-98D3-4353-8B5F-416E457FAC63}" type="slidenum">
              <a:rPr lang="en-US" smtClean="0"/>
              <a:t>‹#›</a:t>
            </a:fld>
            <a:endParaRPr lang="en-US"/>
          </a:p>
        </p:txBody>
      </p:sp>
    </p:spTree>
    <p:extLst>
      <p:ext uri="{BB962C8B-B14F-4D97-AF65-F5344CB8AC3E}">
        <p14:creationId xmlns:p14="http://schemas.microsoft.com/office/powerpoint/2010/main" val="2673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5"/>
          <p:cNvSpPr>
            <a:spLocks noGrp="1" noChangeArrowheads="1"/>
          </p:cNvSpPr>
          <p:nvPr>
            <p:ph type="sldNum" sz="quarter" idx="5"/>
          </p:nvPr>
        </p:nvSpPr>
        <p:spPr bwMode="auto">
          <a:extLst/>
        </p:spPr>
        <p:txBody>
          <a:bodyPr wrap="square" numCol="1" anchorCtr="0" compatLnSpc="1">
            <a:prstTxWarp prst="textNoShape">
              <a:avLst/>
            </a:prstTxWarp>
          </a:bodyPr>
          <a:lstStyle>
            <a:lvl1pPr defTabSz="727075">
              <a:defRPr>
                <a:solidFill>
                  <a:schemeClr val="tx1"/>
                </a:solidFill>
                <a:latin typeface="Calibri" pitchFamily="34" charset="0"/>
              </a:defRPr>
            </a:lvl1pPr>
            <a:lvl2pPr marL="742950" indent="-285750" defTabSz="727075">
              <a:defRPr>
                <a:solidFill>
                  <a:schemeClr val="tx1"/>
                </a:solidFill>
                <a:latin typeface="Calibri" pitchFamily="34" charset="0"/>
              </a:defRPr>
            </a:lvl2pPr>
            <a:lvl3pPr marL="1143000" indent="-228600" defTabSz="727075">
              <a:defRPr>
                <a:solidFill>
                  <a:schemeClr val="tx1"/>
                </a:solidFill>
                <a:latin typeface="Calibri" pitchFamily="34" charset="0"/>
              </a:defRPr>
            </a:lvl3pPr>
            <a:lvl4pPr marL="1600200" indent="-228600" defTabSz="727075">
              <a:defRPr>
                <a:solidFill>
                  <a:schemeClr val="tx1"/>
                </a:solidFill>
                <a:latin typeface="Calibri" pitchFamily="34" charset="0"/>
              </a:defRPr>
            </a:lvl4pPr>
            <a:lvl5pPr marL="2057400" indent="-228600" defTabSz="727075">
              <a:defRPr>
                <a:solidFill>
                  <a:schemeClr val="tx1"/>
                </a:solidFill>
                <a:latin typeface="Calibri" pitchFamily="34" charset="0"/>
              </a:defRPr>
            </a:lvl5pPr>
            <a:lvl6pPr marL="2514600" indent="-228600" defTabSz="727075" fontAlgn="base">
              <a:spcBef>
                <a:spcPct val="0"/>
              </a:spcBef>
              <a:spcAft>
                <a:spcPct val="0"/>
              </a:spcAft>
              <a:defRPr>
                <a:solidFill>
                  <a:schemeClr val="tx1"/>
                </a:solidFill>
                <a:latin typeface="Calibri" pitchFamily="34" charset="0"/>
              </a:defRPr>
            </a:lvl6pPr>
            <a:lvl7pPr marL="2971800" indent="-228600" defTabSz="727075" fontAlgn="base">
              <a:spcBef>
                <a:spcPct val="0"/>
              </a:spcBef>
              <a:spcAft>
                <a:spcPct val="0"/>
              </a:spcAft>
              <a:defRPr>
                <a:solidFill>
                  <a:schemeClr val="tx1"/>
                </a:solidFill>
                <a:latin typeface="Calibri" pitchFamily="34" charset="0"/>
              </a:defRPr>
            </a:lvl7pPr>
            <a:lvl8pPr marL="3429000" indent="-228600" defTabSz="727075" fontAlgn="base">
              <a:spcBef>
                <a:spcPct val="0"/>
              </a:spcBef>
              <a:spcAft>
                <a:spcPct val="0"/>
              </a:spcAft>
              <a:defRPr>
                <a:solidFill>
                  <a:schemeClr val="tx1"/>
                </a:solidFill>
                <a:latin typeface="Calibri" pitchFamily="34" charset="0"/>
              </a:defRPr>
            </a:lvl8pPr>
            <a:lvl9pPr marL="3886200" indent="-228600" defTabSz="72707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B28B2E-7FD1-4F0B-B4B3-9E16EA0E400D}" type="slidenum">
              <a:rPr lang="en-US" altLang="ja-JP" smtClean="0">
                <a:solidFill>
                  <a:srgbClr val="000000"/>
                </a:solidFill>
                <a:latin typeface="Arial" charset="0"/>
                <a:ea typeface="ＭＳ 明朝" pitchFamily="49" charset="-128"/>
              </a:rPr>
              <a:pPr fontAlgn="base">
                <a:spcBef>
                  <a:spcPct val="0"/>
                </a:spcBef>
                <a:spcAft>
                  <a:spcPct val="0"/>
                </a:spcAft>
                <a:defRPr/>
              </a:pPr>
              <a:t>4</a:t>
            </a:fld>
            <a:endParaRPr lang="en-US" altLang="ja-JP" smtClean="0">
              <a:solidFill>
                <a:srgbClr val="000000"/>
              </a:solidFill>
              <a:latin typeface="Arial" charset="0"/>
              <a:ea typeface="ＭＳ 明朝" pitchFamily="49" charset="-128"/>
            </a:endParaRPr>
          </a:p>
        </p:txBody>
      </p:sp>
      <p:sp>
        <p:nvSpPr>
          <p:cNvPr id="332803" name="Rectangle 4098"/>
          <p:cNvSpPr>
            <a:spLocks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4" name="Rectangle 4099"/>
          <p:cNvSpPr>
            <a:spLocks noGrp="1" noChangeArrowheads="1"/>
          </p:cNvSpPr>
          <p:nvPr>
            <p:ph type="body" idx="1"/>
          </p:nvPr>
        </p:nvSpPr>
        <p:spPr bwMode="auto">
          <a:xfrm>
            <a:off x="1628424" y="3268266"/>
            <a:ext cx="8935156" cy="3100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079" tIns="44040" rIns="88079" bIns="44040" numCol="1" anchor="t" anchorCtr="0" compatLnSpc="1">
            <a:prstTxWarp prst="textNoShape">
              <a:avLst/>
            </a:prstTxWarp>
          </a:bodyPr>
          <a:lstStyle/>
          <a:p>
            <a:pPr eaLnBrk="1" hangingPunct="1">
              <a:spcBef>
                <a:spcPct val="0"/>
              </a:spcBef>
            </a:pPr>
            <a:r>
              <a:rPr lang="en-US" altLang="ja-JP" smtClean="0">
                <a:latin typeface="Arial" charset="0"/>
              </a:rPr>
              <a:t>The Russian-Polish botanist M. Tswett is generally recognized as the first person to establish the principles of chromatography.</a:t>
            </a:r>
          </a:p>
          <a:p>
            <a:pPr eaLnBrk="1" hangingPunct="1">
              <a:spcBef>
                <a:spcPct val="0"/>
              </a:spcBef>
            </a:pPr>
            <a:r>
              <a:rPr lang="en-US" altLang="ja-JP" smtClean="0">
                <a:latin typeface="Arial" charset="0"/>
              </a:rPr>
              <a:t>In a paper he presented in 1906, Tswett described how he filled a glass tube with chalk powder (CaCO</a:t>
            </a:r>
            <a:r>
              <a:rPr lang="en-US" altLang="ja-JP" baseline="-20000" smtClean="0">
                <a:latin typeface="Arial" charset="0"/>
              </a:rPr>
              <a:t>3</a:t>
            </a:r>
            <a:r>
              <a:rPr lang="en-US" altLang="ja-JP" smtClean="0">
                <a:latin typeface="Arial" charset="0"/>
              </a:rPr>
              <a:t>) and, by allowing an ether solution of chlorophyll to flow through the chalk, separated the chlorophyll into layers of different colors. He called this technique “chromatography”.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5"/>
          <p:cNvSpPr>
            <a:spLocks noGrp="1" noChangeArrowheads="1"/>
          </p:cNvSpPr>
          <p:nvPr>
            <p:ph type="sldNum" sz="quarter" idx="5"/>
          </p:nvPr>
        </p:nvSpPr>
        <p:spPr bwMode="auto">
          <a:extLst/>
        </p:spPr>
        <p:txBody>
          <a:bodyPr wrap="square" numCol="1" anchorCtr="0" compatLnSpc="1">
            <a:prstTxWarp prst="textNoShape">
              <a:avLst/>
            </a:prstTxWarp>
          </a:bodyPr>
          <a:lstStyle>
            <a:lvl1pPr defTabSz="727075">
              <a:defRPr>
                <a:solidFill>
                  <a:schemeClr val="tx1"/>
                </a:solidFill>
                <a:latin typeface="Calibri" pitchFamily="34" charset="0"/>
              </a:defRPr>
            </a:lvl1pPr>
            <a:lvl2pPr marL="742950" indent="-285750" defTabSz="727075">
              <a:defRPr>
                <a:solidFill>
                  <a:schemeClr val="tx1"/>
                </a:solidFill>
                <a:latin typeface="Calibri" pitchFamily="34" charset="0"/>
              </a:defRPr>
            </a:lvl2pPr>
            <a:lvl3pPr marL="1143000" indent="-228600" defTabSz="727075">
              <a:defRPr>
                <a:solidFill>
                  <a:schemeClr val="tx1"/>
                </a:solidFill>
                <a:latin typeface="Calibri" pitchFamily="34" charset="0"/>
              </a:defRPr>
            </a:lvl3pPr>
            <a:lvl4pPr marL="1600200" indent="-228600" defTabSz="727075">
              <a:defRPr>
                <a:solidFill>
                  <a:schemeClr val="tx1"/>
                </a:solidFill>
                <a:latin typeface="Calibri" pitchFamily="34" charset="0"/>
              </a:defRPr>
            </a:lvl4pPr>
            <a:lvl5pPr marL="2057400" indent="-228600" defTabSz="727075">
              <a:defRPr>
                <a:solidFill>
                  <a:schemeClr val="tx1"/>
                </a:solidFill>
                <a:latin typeface="Calibri" pitchFamily="34" charset="0"/>
              </a:defRPr>
            </a:lvl5pPr>
            <a:lvl6pPr marL="2514600" indent="-228600" defTabSz="727075" fontAlgn="base">
              <a:spcBef>
                <a:spcPct val="0"/>
              </a:spcBef>
              <a:spcAft>
                <a:spcPct val="0"/>
              </a:spcAft>
              <a:defRPr>
                <a:solidFill>
                  <a:schemeClr val="tx1"/>
                </a:solidFill>
                <a:latin typeface="Calibri" pitchFamily="34" charset="0"/>
              </a:defRPr>
            </a:lvl6pPr>
            <a:lvl7pPr marL="2971800" indent="-228600" defTabSz="727075" fontAlgn="base">
              <a:spcBef>
                <a:spcPct val="0"/>
              </a:spcBef>
              <a:spcAft>
                <a:spcPct val="0"/>
              </a:spcAft>
              <a:defRPr>
                <a:solidFill>
                  <a:schemeClr val="tx1"/>
                </a:solidFill>
                <a:latin typeface="Calibri" pitchFamily="34" charset="0"/>
              </a:defRPr>
            </a:lvl7pPr>
            <a:lvl8pPr marL="3429000" indent="-228600" defTabSz="727075" fontAlgn="base">
              <a:spcBef>
                <a:spcPct val="0"/>
              </a:spcBef>
              <a:spcAft>
                <a:spcPct val="0"/>
              </a:spcAft>
              <a:defRPr>
                <a:solidFill>
                  <a:schemeClr val="tx1"/>
                </a:solidFill>
                <a:latin typeface="Calibri" pitchFamily="34" charset="0"/>
              </a:defRPr>
            </a:lvl8pPr>
            <a:lvl9pPr marL="3886200" indent="-228600" defTabSz="72707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0A9C25-8E42-4DD3-A949-6BB79FDBB96F}" type="slidenum">
              <a:rPr lang="en-US" altLang="ja-JP" smtClean="0">
                <a:solidFill>
                  <a:srgbClr val="000000"/>
                </a:solidFill>
                <a:latin typeface="Arial" charset="0"/>
                <a:ea typeface="ＭＳ 明朝" pitchFamily="49" charset="-128"/>
              </a:rPr>
              <a:pPr fontAlgn="base">
                <a:spcBef>
                  <a:spcPct val="0"/>
                </a:spcBef>
                <a:spcAft>
                  <a:spcPct val="0"/>
                </a:spcAft>
                <a:defRPr/>
              </a:pPr>
              <a:t>5</a:t>
            </a:fld>
            <a:endParaRPr lang="en-US" altLang="ja-JP" smtClean="0">
              <a:solidFill>
                <a:srgbClr val="000000"/>
              </a:solidFill>
              <a:latin typeface="Arial" charset="0"/>
              <a:ea typeface="ＭＳ 明朝" pitchFamily="49" charset="-128"/>
            </a:endParaRPr>
          </a:p>
        </p:txBody>
      </p:sp>
      <p:sp>
        <p:nvSpPr>
          <p:cNvPr id="333827" name="Rectangle 2"/>
          <p:cNvSpPr>
            <a:spLocks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8" name="Rectangle 3"/>
          <p:cNvSpPr>
            <a:spLocks noGrp="1" noChangeArrowheads="1"/>
          </p:cNvSpPr>
          <p:nvPr>
            <p:ph type="body" idx="1"/>
          </p:nvPr>
        </p:nvSpPr>
        <p:spPr bwMode="auto">
          <a:xfrm>
            <a:off x="1628424" y="3268266"/>
            <a:ext cx="8935156" cy="3100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079" tIns="44040" rIns="88079" bIns="44040" numCol="1" anchor="t" anchorCtr="0" compatLnSpc="1">
            <a:prstTxWarp prst="textNoShape">
              <a:avLst/>
            </a:prstTxWarp>
          </a:bodyPr>
          <a:lstStyle/>
          <a:p>
            <a:pPr eaLnBrk="1" hangingPunct="1">
              <a:spcBef>
                <a:spcPct val="0"/>
              </a:spcBef>
              <a:tabLst>
                <a:tab pos="1230313" algn="l"/>
              </a:tabLst>
            </a:pPr>
            <a:r>
              <a:rPr lang="en-US" altLang="ja-JP" smtClean="0">
                <a:latin typeface="Arial" charset="0"/>
              </a:rPr>
              <a:t>Chromatography can be often compared to the flow of a river.</a:t>
            </a:r>
          </a:p>
          <a:p>
            <a:pPr eaLnBrk="1" hangingPunct="1">
              <a:spcBef>
                <a:spcPct val="0"/>
              </a:spcBef>
              <a:tabLst>
                <a:tab pos="1230313" algn="l"/>
              </a:tabLst>
            </a:pPr>
            <a:endParaRPr lang="en-US" altLang="ja-JP" smtClean="0">
              <a:latin typeface="Arial" charset="0"/>
            </a:endParaRPr>
          </a:p>
          <a:p>
            <a:pPr eaLnBrk="1" hangingPunct="1">
              <a:spcBef>
                <a:spcPct val="0"/>
              </a:spcBef>
              <a:tabLst>
                <a:tab pos="1230313" algn="l"/>
              </a:tabLst>
            </a:pPr>
            <a:r>
              <a:rPr lang="en-US" altLang="ja-JP" smtClean="0">
                <a:latin typeface="Arial" charset="0"/>
              </a:rPr>
              <a:t>A river consists of a stationary riverbed and water that continuously moves in one direction. What happens if a leaf and a stone are thrown into the river? The relatively light leaf does not sink to the bottom, and is carried downstream by the current. On the other hand, the relatively heavy stone sinks to the bottom, and although it is gradually pulled downstream by the current, it moves much more slowly than the leaf.</a:t>
            </a:r>
          </a:p>
          <a:p>
            <a:pPr eaLnBrk="1" hangingPunct="1">
              <a:spcBef>
                <a:spcPct val="0"/>
              </a:spcBef>
              <a:tabLst>
                <a:tab pos="1230313" algn="l"/>
              </a:tabLst>
            </a:pPr>
            <a:r>
              <a:rPr lang="en-US" altLang="ja-JP" smtClean="0">
                <a:latin typeface="Arial" charset="0"/>
              </a:rPr>
              <a:t>If you stand watch at the mouth of the river, you will eventually be able to observe the arrival of the leaf and the stone. However, although the leaf will arrive in an extremely short time, the stone will take much longer to arrive.</a:t>
            </a:r>
          </a:p>
          <a:p>
            <a:pPr eaLnBrk="1" hangingPunct="1">
              <a:spcBef>
                <a:spcPct val="0"/>
              </a:spcBef>
              <a:tabLst>
                <a:tab pos="1230313" algn="l"/>
              </a:tabLst>
            </a:pPr>
            <a:endParaRPr lang="en-US" altLang="ja-JP" smtClean="0">
              <a:latin typeface="Arial" charset="0"/>
            </a:endParaRPr>
          </a:p>
          <a:p>
            <a:pPr eaLnBrk="1" hangingPunct="1">
              <a:spcBef>
                <a:spcPct val="0"/>
              </a:spcBef>
              <a:tabLst>
                <a:tab pos="1230313" algn="l"/>
              </a:tabLst>
            </a:pPr>
            <a:r>
              <a:rPr lang="en-US" altLang="ja-JP" smtClean="0">
                <a:latin typeface="Arial" charset="0"/>
              </a:rPr>
              <a:t>This analogy represents the components of chromatography in the following way:</a:t>
            </a:r>
          </a:p>
          <a:p>
            <a:pPr lvl="1" eaLnBrk="1" hangingPunct="1">
              <a:spcBef>
                <a:spcPct val="0"/>
              </a:spcBef>
              <a:buFontTx/>
              <a:buChar char="•"/>
              <a:tabLst>
                <a:tab pos="1230313" algn="l"/>
              </a:tabLst>
            </a:pPr>
            <a:r>
              <a:rPr lang="en-US" altLang="ja-JP" smtClean="0">
                <a:latin typeface="Arial" charset="0"/>
              </a:rPr>
              <a:t>River: Separation field</a:t>
            </a:r>
          </a:p>
          <a:p>
            <a:pPr lvl="1" eaLnBrk="1" hangingPunct="1">
              <a:spcBef>
                <a:spcPct val="0"/>
              </a:spcBef>
              <a:buFontTx/>
              <a:buChar char="•"/>
              <a:tabLst>
                <a:tab pos="1230313" algn="l"/>
              </a:tabLst>
            </a:pPr>
            <a:r>
              <a:rPr lang="en-US" altLang="ja-JP" smtClean="0">
                <a:latin typeface="Arial" charset="0"/>
              </a:rPr>
              <a:t>Leaf and stone: Target components of sample</a:t>
            </a:r>
          </a:p>
          <a:p>
            <a:pPr lvl="1" eaLnBrk="1" hangingPunct="1">
              <a:spcBef>
                <a:spcPct val="0"/>
              </a:spcBef>
              <a:buFontTx/>
              <a:buChar char="•"/>
              <a:tabLst>
                <a:tab pos="1230313" algn="l"/>
              </a:tabLst>
            </a:pPr>
            <a:r>
              <a:rPr lang="en-US" altLang="ja-JP" smtClean="0">
                <a:latin typeface="Arial" charset="0"/>
              </a:rPr>
              <a:t>Standing watch at the river mouth: Detector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t>11/15/2018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t>11/15/2018</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t>11/15/2018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t>11/15/2018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B6F15528-21DE-4FAA-801E-634DDDAF4B2B}" type="slidenum">
              <a:rPr lang="en-US" smtClean="0"/>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t>11/15/2018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t>11/15/2018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t>11/15/2018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t>11/15/2018</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79949" y="0"/>
            <a:ext cx="7009131" cy="6172200"/>
          </a:xfrm>
          <a:custGeom>
            <a:avLst/>
            <a:gdLst/>
            <a:ahLst/>
            <a:cxnLst/>
            <a:rect l="l" t="t" r="r" b="b"/>
            <a:pathLst>
              <a:path w="7009130" h="6172200">
                <a:moveTo>
                  <a:pt x="0" y="6172200"/>
                </a:moveTo>
                <a:lnTo>
                  <a:pt x="7009003" y="6172200"/>
                </a:lnTo>
                <a:lnTo>
                  <a:pt x="7009003" y="0"/>
                </a:lnTo>
                <a:lnTo>
                  <a:pt x="0" y="0"/>
                </a:lnTo>
                <a:lnTo>
                  <a:pt x="0" y="6172200"/>
                </a:lnTo>
                <a:close/>
              </a:path>
            </a:pathLst>
          </a:custGeom>
          <a:solidFill>
            <a:srgbClr val="478E49">
              <a:alpha val="50195"/>
            </a:srgbClr>
          </a:solidFill>
        </p:spPr>
        <p:txBody>
          <a:bodyPr wrap="square" lIns="0" tIns="0" rIns="0" bIns="0" rtlCol="0"/>
          <a:lstStyle/>
          <a:p>
            <a:endParaRPr/>
          </a:p>
        </p:txBody>
      </p:sp>
      <p:sp>
        <p:nvSpPr>
          <p:cNvPr id="3" name="object 3"/>
          <p:cNvSpPr/>
          <p:nvPr/>
        </p:nvSpPr>
        <p:spPr>
          <a:xfrm>
            <a:off x="1" y="0"/>
            <a:ext cx="5180331" cy="6172200"/>
          </a:xfrm>
          <a:custGeom>
            <a:avLst/>
            <a:gdLst/>
            <a:ahLst/>
            <a:cxnLst/>
            <a:rect l="l" t="t" r="r" b="b"/>
            <a:pathLst>
              <a:path w="5180330" h="6172200">
                <a:moveTo>
                  <a:pt x="0" y="6172200"/>
                </a:moveTo>
                <a:lnTo>
                  <a:pt x="5179949" y="6172200"/>
                </a:lnTo>
                <a:lnTo>
                  <a:pt x="5179949" y="0"/>
                </a:lnTo>
                <a:lnTo>
                  <a:pt x="0" y="0"/>
                </a:lnTo>
                <a:lnTo>
                  <a:pt x="0" y="6172200"/>
                </a:lnTo>
                <a:close/>
              </a:path>
            </a:pathLst>
          </a:custGeom>
          <a:solidFill>
            <a:srgbClr val="366A37">
              <a:alpha val="32156"/>
            </a:srgbClr>
          </a:solidFill>
        </p:spPr>
        <p:txBody>
          <a:bodyPr wrap="square" lIns="0" tIns="0" rIns="0" bIns="0" rtlCol="0"/>
          <a:lstStyle/>
          <a:p>
            <a:endParaRPr/>
          </a:p>
        </p:txBody>
      </p:sp>
      <p:sp>
        <p:nvSpPr>
          <p:cNvPr id="4" name="object 4"/>
          <p:cNvSpPr/>
          <p:nvPr/>
        </p:nvSpPr>
        <p:spPr>
          <a:xfrm>
            <a:off x="2" y="6172200"/>
            <a:ext cx="12189460" cy="685800"/>
          </a:xfrm>
          <a:custGeom>
            <a:avLst/>
            <a:gdLst/>
            <a:ahLst/>
            <a:cxnLst/>
            <a:rect l="l" t="t" r="r" b="b"/>
            <a:pathLst>
              <a:path w="12189460" h="685800">
                <a:moveTo>
                  <a:pt x="0" y="685800"/>
                </a:moveTo>
                <a:lnTo>
                  <a:pt x="12188952" y="685800"/>
                </a:lnTo>
                <a:lnTo>
                  <a:pt x="12188952" y="0"/>
                </a:lnTo>
                <a:lnTo>
                  <a:pt x="0" y="0"/>
                </a:lnTo>
                <a:lnTo>
                  <a:pt x="0" y="685800"/>
                </a:lnTo>
                <a:close/>
              </a:path>
            </a:pathLst>
          </a:custGeom>
          <a:solidFill>
            <a:srgbClr val="F5EDCF"/>
          </a:solidFill>
        </p:spPr>
        <p:txBody>
          <a:bodyPr wrap="square" lIns="0" tIns="0" rIns="0" bIns="0" rtlCol="0"/>
          <a:lstStyle/>
          <a:p>
            <a:endParaRPr/>
          </a:p>
        </p:txBody>
      </p:sp>
      <p:sp>
        <p:nvSpPr>
          <p:cNvPr id="5" name="object 5"/>
          <p:cNvSpPr/>
          <p:nvPr/>
        </p:nvSpPr>
        <p:spPr>
          <a:xfrm>
            <a:off x="336807" y="3930396"/>
            <a:ext cx="1700783" cy="88696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86816" y="4119753"/>
            <a:ext cx="3351784"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FFFFFF"/>
                </a:solidFill>
                <a:latin typeface="Cambria"/>
                <a:cs typeface="Cambria"/>
              </a:rPr>
              <a:t>T</a:t>
            </a:r>
            <a:r>
              <a:rPr sz="4000" spc="-35" dirty="0">
                <a:solidFill>
                  <a:srgbClr val="FFFFFF"/>
                </a:solidFill>
                <a:latin typeface="Cambria"/>
                <a:cs typeface="Cambria"/>
              </a:rPr>
              <a:t>L</a:t>
            </a:r>
            <a:r>
              <a:rPr sz="4000" spc="-5" dirty="0">
                <a:solidFill>
                  <a:srgbClr val="FFFFFF"/>
                </a:solidFill>
                <a:latin typeface="Cambria"/>
                <a:cs typeface="Cambria"/>
              </a:rPr>
              <a:t>C</a:t>
            </a:r>
            <a:endParaRPr sz="4000" dirty="0">
              <a:latin typeface="Cambria"/>
              <a:cs typeface="Cambria"/>
            </a:endParaRPr>
          </a:p>
        </p:txBody>
      </p:sp>
      <p:sp>
        <p:nvSpPr>
          <p:cNvPr id="7" name="object 7"/>
          <p:cNvSpPr txBox="1"/>
          <p:nvPr/>
        </p:nvSpPr>
        <p:spPr>
          <a:xfrm>
            <a:off x="676757" y="4948813"/>
            <a:ext cx="2904643" cy="320601"/>
          </a:xfrm>
          <a:prstGeom prst="rect">
            <a:avLst/>
          </a:prstGeom>
        </p:spPr>
        <p:txBody>
          <a:bodyPr vert="horz" wrap="square" lIns="0" tIns="12700" rIns="0" bIns="0" rtlCol="0">
            <a:spAutoFit/>
          </a:bodyPr>
          <a:lstStyle/>
          <a:p>
            <a:pPr marL="12700">
              <a:lnSpc>
                <a:spcPct val="100000"/>
              </a:lnSpc>
              <a:spcBef>
                <a:spcPts val="100"/>
              </a:spcBef>
            </a:pPr>
            <a:r>
              <a:rPr lang="en-US" sz="2000" spc="-5" dirty="0" smtClean="0">
                <a:solidFill>
                  <a:srgbClr val="D7EBD7"/>
                </a:solidFill>
                <a:latin typeface="Cambria"/>
                <a:cs typeface="Cambria"/>
              </a:rPr>
              <a:t>Khalid Mahmoud</a:t>
            </a:r>
            <a:endParaRPr sz="2000" dirty="0">
              <a:solidFill>
                <a:srgbClr val="FF0000"/>
              </a:solidFill>
              <a:latin typeface="Cambria"/>
              <a:cs typeface="Cambria"/>
            </a:endParaRPr>
          </a:p>
        </p:txBody>
      </p:sp>
      <p:sp>
        <p:nvSpPr>
          <p:cNvPr id="8" name="object 8"/>
          <p:cNvSpPr/>
          <p:nvPr/>
        </p:nvSpPr>
        <p:spPr>
          <a:xfrm>
            <a:off x="5180076" y="228600"/>
            <a:ext cx="6781800" cy="5715000"/>
          </a:xfrm>
          <a:custGeom>
            <a:avLst/>
            <a:gdLst/>
            <a:ahLst/>
            <a:cxnLst/>
            <a:rect l="l" t="t" r="r" b="b"/>
            <a:pathLst>
              <a:path w="6781800" h="5715000">
                <a:moveTo>
                  <a:pt x="6459601" y="0"/>
                </a:moveTo>
                <a:lnTo>
                  <a:pt x="0" y="0"/>
                </a:lnTo>
                <a:lnTo>
                  <a:pt x="0" y="5715000"/>
                </a:lnTo>
                <a:lnTo>
                  <a:pt x="6781673" y="5715000"/>
                </a:lnTo>
                <a:lnTo>
                  <a:pt x="6781673" y="322072"/>
                </a:lnTo>
                <a:lnTo>
                  <a:pt x="6778182" y="274466"/>
                </a:lnTo>
                <a:lnTo>
                  <a:pt x="6768040" y="229034"/>
                </a:lnTo>
                <a:lnTo>
                  <a:pt x="6751747" y="186272"/>
                </a:lnTo>
                <a:lnTo>
                  <a:pt x="6729798" y="146677"/>
                </a:lnTo>
                <a:lnTo>
                  <a:pt x="6702691" y="110748"/>
                </a:lnTo>
                <a:lnTo>
                  <a:pt x="6670924" y="78981"/>
                </a:lnTo>
                <a:lnTo>
                  <a:pt x="6634995" y="51874"/>
                </a:lnTo>
                <a:lnTo>
                  <a:pt x="6595400" y="29925"/>
                </a:lnTo>
                <a:lnTo>
                  <a:pt x="6552638" y="13632"/>
                </a:lnTo>
                <a:lnTo>
                  <a:pt x="6507206" y="3490"/>
                </a:lnTo>
                <a:lnTo>
                  <a:pt x="6459601" y="0"/>
                </a:lnTo>
                <a:close/>
              </a:path>
            </a:pathLst>
          </a:custGeom>
          <a:solidFill>
            <a:srgbClr val="F5EDCF"/>
          </a:solidFill>
        </p:spPr>
        <p:txBody>
          <a:bodyPr wrap="square" lIns="0" tIns="0" rIns="0" bIns="0" rtlCol="0"/>
          <a:lstStyle/>
          <a:p>
            <a:endParaRPr/>
          </a:p>
        </p:txBody>
      </p:sp>
      <p:sp>
        <p:nvSpPr>
          <p:cNvPr id="9" name="object 9"/>
          <p:cNvSpPr/>
          <p:nvPr/>
        </p:nvSpPr>
        <p:spPr>
          <a:xfrm>
            <a:off x="5180078" y="228600"/>
            <a:ext cx="6781673" cy="571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Title 1"/>
          <p:cNvSpPr>
            <a:spLocks noGrp="1"/>
          </p:cNvSpPr>
          <p:nvPr>
            <p:ph type="ctrTitle" idx="4294967295"/>
          </p:nvPr>
        </p:nvSpPr>
        <p:spPr>
          <a:xfrm>
            <a:off x="762000" y="43934"/>
            <a:ext cx="10469033" cy="714375"/>
          </a:xfrm>
        </p:spPr>
        <p:txBody>
          <a:bodyPr/>
          <a:lstStyle/>
          <a:p>
            <a:pPr algn="ctr"/>
            <a:r>
              <a:rPr lang="en-US" sz="3600" u="sng" dirty="0" smtClean="0">
                <a:solidFill>
                  <a:srgbClr val="FF0000"/>
                </a:solidFill>
              </a:rPr>
              <a:t>Steps Involving in </a:t>
            </a:r>
            <a:r>
              <a:rPr lang="en-US" sz="3600" u="sng" dirty="0" smtClean="0">
                <a:solidFill>
                  <a:srgbClr val="FF0000"/>
                </a:solidFill>
              </a:rPr>
              <a:t>TLC</a:t>
            </a:r>
            <a:endParaRPr lang="en-IN" sz="3600" u="sng" dirty="0" smtClean="0">
              <a:solidFill>
                <a:srgbClr val="FF0000"/>
              </a:solidFill>
            </a:endParaRPr>
          </a:p>
        </p:txBody>
      </p:sp>
      <p:sp>
        <p:nvSpPr>
          <p:cNvPr id="9220" name="Rectangle 2"/>
          <p:cNvSpPr>
            <a:spLocks noChangeArrowheads="1"/>
          </p:cNvSpPr>
          <p:nvPr/>
        </p:nvSpPr>
        <p:spPr bwMode="auto">
          <a:xfrm>
            <a:off x="0" y="43934"/>
            <a:ext cx="184731" cy="369332"/>
          </a:xfrm>
          <a:prstGeom prst="rect">
            <a:avLst/>
          </a:prstGeom>
          <a:noFill/>
          <a:ln>
            <a:noFill/>
          </a:ln>
          <a:extLst/>
        </p:spPr>
        <p:txBody>
          <a:bodyPr wrap="none" anchor="ctr">
            <a:spAutoFit/>
          </a:bodyPr>
          <a:lstStyle/>
          <a:p>
            <a:pPr eaLnBrk="0" hangingPunct="0">
              <a:defRPr/>
            </a:pPr>
            <a:endParaRPr lang="en-IN">
              <a:solidFill>
                <a:srgbClr val="FFFFFF"/>
              </a:solidFill>
              <a:latin typeface="Tahoma" pitchFamily="34" charset="0"/>
              <a:cs typeface="+mn-cs"/>
            </a:endParaRPr>
          </a:p>
        </p:txBody>
      </p:sp>
      <p:sp>
        <p:nvSpPr>
          <p:cNvPr id="9" name="Rectangle 8"/>
          <p:cNvSpPr/>
          <p:nvPr/>
        </p:nvSpPr>
        <p:spPr>
          <a:xfrm>
            <a:off x="476251" y="1143000"/>
            <a:ext cx="4476749"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800" dirty="0">
                <a:solidFill>
                  <a:srgbClr val="602000">
                    <a:lumMod val="10000"/>
                    <a:lumOff val="90000"/>
                  </a:srgbClr>
                </a:solidFill>
              </a:rPr>
              <a:t>Sample Preparation</a:t>
            </a:r>
            <a:endParaRPr lang="en-IN" sz="2800" dirty="0">
              <a:solidFill>
                <a:srgbClr val="602000">
                  <a:lumMod val="10000"/>
                  <a:lumOff val="90000"/>
                </a:srgbClr>
              </a:solidFill>
            </a:endParaRPr>
          </a:p>
        </p:txBody>
      </p:sp>
      <p:sp>
        <p:nvSpPr>
          <p:cNvPr id="10" name="Rectangle 9"/>
          <p:cNvSpPr/>
          <p:nvPr/>
        </p:nvSpPr>
        <p:spPr>
          <a:xfrm>
            <a:off x="6762752" y="1000126"/>
            <a:ext cx="5048249" cy="785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800" dirty="0">
                <a:solidFill>
                  <a:srgbClr val="602000">
                    <a:lumMod val="10000"/>
                    <a:lumOff val="90000"/>
                  </a:srgbClr>
                </a:solidFill>
              </a:rPr>
              <a:t>Selection of chromatography layer</a:t>
            </a:r>
            <a:endParaRPr lang="en-IN" sz="2800" dirty="0">
              <a:solidFill>
                <a:srgbClr val="602000">
                  <a:lumMod val="10000"/>
                  <a:lumOff val="90000"/>
                </a:srgbClr>
              </a:solidFill>
            </a:endParaRPr>
          </a:p>
        </p:txBody>
      </p:sp>
      <p:sp>
        <p:nvSpPr>
          <p:cNvPr id="11" name="Rectangle 10"/>
          <p:cNvSpPr/>
          <p:nvPr/>
        </p:nvSpPr>
        <p:spPr>
          <a:xfrm>
            <a:off x="7715251" y="2143126"/>
            <a:ext cx="3429000"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800" dirty="0">
                <a:solidFill>
                  <a:srgbClr val="602000">
                    <a:lumMod val="10000"/>
                    <a:lumOff val="90000"/>
                  </a:srgbClr>
                </a:solidFill>
              </a:rPr>
              <a:t>Pre-washing</a:t>
            </a:r>
            <a:endParaRPr lang="en-IN" sz="2800" dirty="0">
              <a:solidFill>
                <a:srgbClr val="602000">
                  <a:lumMod val="10000"/>
                  <a:lumOff val="90000"/>
                </a:srgbClr>
              </a:solidFill>
            </a:endParaRPr>
          </a:p>
        </p:txBody>
      </p:sp>
      <p:sp>
        <p:nvSpPr>
          <p:cNvPr id="12" name="Rectangle 11"/>
          <p:cNvSpPr/>
          <p:nvPr/>
        </p:nvSpPr>
        <p:spPr>
          <a:xfrm>
            <a:off x="7429501" y="2928938"/>
            <a:ext cx="4000500"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800" dirty="0">
                <a:solidFill>
                  <a:srgbClr val="602000">
                    <a:lumMod val="10000"/>
                    <a:lumOff val="90000"/>
                  </a:srgbClr>
                </a:solidFill>
              </a:rPr>
              <a:t>Pre-conditioning</a:t>
            </a:r>
            <a:endParaRPr lang="en-IN" sz="2800" dirty="0">
              <a:solidFill>
                <a:srgbClr val="602000">
                  <a:lumMod val="10000"/>
                  <a:lumOff val="90000"/>
                </a:srgbClr>
              </a:solidFill>
            </a:endParaRPr>
          </a:p>
        </p:txBody>
      </p:sp>
      <p:sp>
        <p:nvSpPr>
          <p:cNvPr id="14" name="Rectangle 13"/>
          <p:cNvSpPr/>
          <p:nvPr/>
        </p:nvSpPr>
        <p:spPr>
          <a:xfrm>
            <a:off x="2095500" y="3571875"/>
            <a:ext cx="4953000"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800" dirty="0">
                <a:solidFill>
                  <a:srgbClr val="602000">
                    <a:lumMod val="10000"/>
                    <a:lumOff val="90000"/>
                  </a:srgbClr>
                </a:solidFill>
              </a:rPr>
              <a:t>Application of sample</a:t>
            </a:r>
            <a:endParaRPr lang="en-IN" sz="2800" dirty="0">
              <a:solidFill>
                <a:srgbClr val="602000">
                  <a:lumMod val="10000"/>
                  <a:lumOff val="90000"/>
                </a:srgbClr>
              </a:solidFill>
            </a:endParaRPr>
          </a:p>
        </p:txBody>
      </p:sp>
      <p:sp>
        <p:nvSpPr>
          <p:cNvPr id="15" name="Rectangle 14"/>
          <p:cNvSpPr/>
          <p:nvPr/>
        </p:nvSpPr>
        <p:spPr>
          <a:xfrm>
            <a:off x="1238252" y="4286250"/>
            <a:ext cx="6953249"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800" dirty="0">
                <a:solidFill>
                  <a:srgbClr val="602000">
                    <a:lumMod val="10000"/>
                    <a:lumOff val="90000"/>
                  </a:srgbClr>
                </a:solidFill>
              </a:rPr>
              <a:t>Chromatography development</a:t>
            </a:r>
            <a:endParaRPr lang="en-IN" sz="2800" dirty="0">
              <a:solidFill>
                <a:srgbClr val="602000">
                  <a:lumMod val="10000"/>
                  <a:lumOff val="90000"/>
                </a:srgbClr>
              </a:solidFill>
            </a:endParaRPr>
          </a:p>
        </p:txBody>
      </p:sp>
      <p:sp>
        <p:nvSpPr>
          <p:cNvPr id="17" name="Rectangle 16"/>
          <p:cNvSpPr/>
          <p:nvPr/>
        </p:nvSpPr>
        <p:spPr>
          <a:xfrm>
            <a:off x="2095500" y="5286375"/>
            <a:ext cx="5048251"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800" dirty="0">
                <a:solidFill>
                  <a:srgbClr val="602000">
                    <a:lumMod val="10000"/>
                    <a:lumOff val="90000"/>
                  </a:srgbClr>
                </a:solidFill>
              </a:rPr>
              <a:t>Detection of spots</a:t>
            </a:r>
            <a:endParaRPr lang="en-IN" sz="2800" dirty="0">
              <a:solidFill>
                <a:srgbClr val="602000">
                  <a:lumMod val="10000"/>
                  <a:lumOff val="90000"/>
                </a:srgbClr>
              </a:solidFill>
            </a:endParaRPr>
          </a:p>
        </p:txBody>
      </p:sp>
      <p:sp>
        <p:nvSpPr>
          <p:cNvPr id="18" name="Rectangle 17"/>
          <p:cNvSpPr/>
          <p:nvPr/>
        </p:nvSpPr>
        <p:spPr>
          <a:xfrm>
            <a:off x="1619251" y="6143626"/>
            <a:ext cx="6477000"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800" dirty="0">
                <a:solidFill>
                  <a:srgbClr val="602000">
                    <a:lumMod val="10000"/>
                    <a:lumOff val="90000"/>
                  </a:srgbClr>
                </a:solidFill>
              </a:rPr>
              <a:t>Scanning &amp; documentation</a:t>
            </a:r>
            <a:endParaRPr lang="en-IN" sz="2800" dirty="0">
              <a:solidFill>
                <a:srgbClr val="602000">
                  <a:lumMod val="10000"/>
                  <a:lumOff val="90000"/>
                </a:srgbClr>
              </a:solidFill>
            </a:endParaRPr>
          </a:p>
        </p:txBody>
      </p:sp>
      <p:cxnSp>
        <p:nvCxnSpPr>
          <p:cNvPr id="24" name="Straight Arrow Connector 23"/>
          <p:cNvCxnSpPr/>
          <p:nvPr/>
        </p:nvCxnSpPr>
        <p:spPr>
          <a:xfrm rot="5400000">
            <a:off x="4486805" y="2678643"/>
            <a:ext cx="1501775"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9097434" y="1999192"/>
            <a:ext cx="285750" cy="2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2"/>
            <a:endCxn id="12" idx="0"/>
          </p:cNvCxnSpPr>
          <p:nvPr/>
        </p:nvCxnSpPr>
        <p:spPr>
          <a:xfrm rot="5400000">
            <a:off x="9287934" y="2785005"/>
            <a:ext cx="285750" cy="2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2"/>
          </p:cNvCxnSpPr>
          <p:nvPr/>
        </p:nvCxnSpPr>
        <p:spPr>
          <a:xfrm rot="5400000">
            <a:off x="4428068" y="4072467"/>
            <a:ext cx="285750" cy="2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4297099" y="5036874"/>
            <a:ext cx="357187"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4189942" y="5858405"/>
            <a:ext cx="5715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40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0"/>
            <a:ext cx="12191999" cy="68580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78739" y="368303"/>
            <a:ext cx="11805920" cy="282898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04040"/>
                </a:solidFill>
                <a:latin typeface="Cambria"/>
                <a:cs typeface="Cambria"/>
              </a:rPr>
              <a:t>1) </a:t>
            </a:r>
            <a:r>
              <a:rPr sz="2400" b="1" spc="-70" dirty="0">
                <a:solidFill>
                  <a:srgbClr val="404040"/>
                </a:solidFill>
                <a:latin typeface="Cambria"/>
                <a:cs typeface="Cambria"/>
              </a:rPr>
              <a:t>STATIONARY</a:t>
            </a:r>
            <a:r>
              <a:rPr sz="2400" b="1" spc="-10" dirty="0">
                <a:solidFill>
                  <a:srgbClr val="404040"/>
                </a:solidFill>
                <a:latin typeface="Cambria"/>
                <a:cs typeface="Cambria"/>
              </a:rPr>
              <a:t> PHASE</a:t>
            </a:r>
            <a:endParaRPr sz="2400">
              <a:latin typeface="Cambria"/>
              <a:cs typeface="Cambria"/>
            </a:endParaRPr>
          </a:p>
          <a:p>
            <a:pPr marL="469900" marR="5080" indent="-457200" algn="just">
              <a:lnSpc>
                <a:spcPct val="150000"/>
              </a:lnSpc>
              <a:spcBef>
                <a:spcPts val="1800"/>
              </a:spcBef>
              <a:buSzPct val="89583"/>
              <a:buFont typeface="Arial"/>
              <a:buChar char="•"/>
              <a:tabLst>
                <a:tab pos="469900" algn="l"/>
              </a:tabLst>
            </a:pPr>
            <a:r>
              <a:rPr sz="2400" spc="-10" dirty="0">
                <a:solidFill>
                  <a:srgbClr val="404040"/>
                </a:solidFill>
                <a:latin typeface="Cambria"/>
                <a:cs typeface="Cambria"/>
              </a:rPr>
              <a:t>There </a:t>
            </a:r>
            <a:r>
              <a:rPr sz="2400" spc="-20" dirty="0">
                <a:solidFill>
                  <a:srgbClr val="404040"/>
                </a:solidFill>
                <a:latin typeface="Cambria"/>
                <a:cs typeface="Cambria"/>
              </a:rPr>
              <a:t>are </a:t>
            </a:r>
            <a:r>
              <a:rPr sz="2400" spc="-15" dirty="0">
                <a:solidFill>
                  <a:srgbClr val="404040"/>
                </a:solidFill>
                <a:latin typeface="Cambria"/>
                <a:cs typeface="Cambria"/>
              </a:rPr>
              <a:t>several </a:t>
            </a:r>
            <a:r>
              <a:rPr sz="2400" b="1" spc="-10" dirty="0">
                <a:solidFill>
                  <a:srgbClr val="00AFEF"/>
                </a:solidFill>
                <a:latin typeface="Cambria"/>
                <a:cs typeface="Cambria"/>
              </a:rPr>
              <a:t>adsorbents </a:t>
            </a:r>
            <a:r>
              <a:rPr sz="2400" spc="-5" dirty="0">
                <a:solidFill>
                  <a:srgbClr val="404040"/>
                </a:solidFill>
                <a:latin typeface="Cambria"/>
                <a:cs typeface="Cambria"/>
              </a:rPr>
              <a:t>which </a:t>
            </a:r>
            <a:r>
              <a:rPr sz="2400" dirty="0">
                <a:solidFill>
                  <a:srgbClr val="404040"/>
                </a:solidFill>
                <a:latin typeface="Cambria"/>
                <a:cs typeface="Cambria"/>
              </a:rPr>
              <a:t>can </a:t>
            </a:r>
            <a:r>
              <a:rPr sz="2400" spc="-5" dirty="0">
                <a:solidFill>
                  <a:srgbClr val="404040"/>
                </a:solidFill>
                <a:latin typeface="Cambria"/>
                <a:cs typeface="Cambria"/>
              </a:rPr>
              <a:t>be used </a:t>
            </a:r>
            <a:r>
              <a:rPr sz="2400" dirty="0">
                <a:solidFill>
                  <a:srgbClr val="404040"/>
                </a:solidFill>
                <a:latin typeface="Cambria"/>
                <a:cs typeface="Cambria"/>
              </a:rPr>
              <a:t>as </a:t>
            </a:r>
            <a:r>
              <a:rPr sz="2400" b="1" spc="-5" dirty="0">
                <a:solidFill>
                  <a:srgbClr val="404040"/>
                </a:solidFill>
                <a:latin typeface="Cambria"/>
                <a:cs typeface="Cambria"/>
              </a:rPr>
              <a:t>stationary phase</a:t>
            </a:r>
            <a:r>
              <a:rPr sz="2400" spc="-5" dirty="0">
                <a:solidFill>
                  <a:srgbClr val="404040"/>
                </a:solidFill>
                <a:latin typeface="Cambria"/>
                <a:cs typeface="Cambria"/>
              </a:rPr>
              <a:t>. Some of the  </a:t>
            </a:r>
            <a:r>
              <a:rPr sz="2400" dirty="0">
                <a:solidFill>
                  <a:srgbClr val="404040"/>
                </a:solidFill>
                <a:latin typeface="Cambria"/>
                <a:cs typeface="Cambria"/>
              </a:rPr>
              <a:t>stationary </a:t>
            </a:r>
            <a:r>
              <a:rPr sz="2400" spc="-5" dirty="0">
                <a:solidFill>
                  <a:srgbClr val="404040"/>
                </a:solidFill>
                <a:latin typeface="Cambria"/>
                <a:cs typeface="Cambria"/>
              </a:rPr>
              <a:t>phases, </a:t>
            </a:r>
            <a:r>
              <a:rPr sz="2400" b="1" spc="-5" dirty="0">
                <a:solidFill>
                  <a:srgbClr val="404040"/>
                </a:solidFill>
                <a:latin typeface="Cambria"/>
                <a:cs typeface="Cambria"/>
              </a:rPr>
              <a:t>their </a:t>
            </a:r>
            <a:r>
              <a:rPr sz="2400" b="1" spc="-10" dirty="0">
                <a:solidFill>
                  <a:srgbClr val="404040"/>
                </a:solidFill>
                <a:latin typeface="Cambria"/>
                <a:cs typeface="Cambria"/>
              </a:rPr>
              <a:t>composition </a:t>
            </a:r>
            <a:r>
              <a:rPr sz="2400" spc="-5" dirty="0">
                <a:solidFill>
                  <a:srgbClr val="404040"/>
                </a:solidFill>
                <a:latin typeface="Cambria"/>
                <a:cs typeface="Cambria"/>
              </a:rPr>
              <a:t>and the </a:t>
            </a:r>
            <a:r>
              <a:rPr sz="2400" spc="-10" dirty="0">
                <a:solidFill>
                  <a:srgbClr val="404040"/>
                </a:solidFill>
                <a:latin typeface="Cambria"/>
                <a:cs typeface="Cambria"/>
              </a:rPr>
              <a:t>ratio </a:t>
            </a:r>
            <a:r>
              <a:rPr sz="2400" dirty="0">
                <a:solidFill>
                  <a:srgbClr val="404040"/>
                </a:solidFill>
                <a:latin typeface="Cambria"/>
                <a:cs typeface="Cambria"/>
              </a:rPr>
              <a:t>in </a:t>
            </a:r>
            <a:r>
              <a:rPr sz="2400" spc="-5" dirty="0">
                <a:solidFill>
                  <a:srgbClr val="404040"/>
                </a:solidFill>
                <a:latin typeface="Cambria"/>
                <a:cs typeface="Cambria"/>
              </a:rPr>
              <a:t>which </a:t>
            </a:r>
            <a:r>
              <a:rPr sz="2400" spc="-10" dirty="0">
                <a:solidFill>
                  <a:srgbClr val="404040"/>
                </a:solidFill>
                <a:latin typeface="Cambria"/>
                <a:cs typeface="Cambria"/>
              </a:rPr>
              <a:t>they </a:t>
            </a:r>
            <a:r>
              <a:rPr sz="2400" spc="-25" dirty="0">
                <a:solidFill>
                  <a:srgbClr val="404040"/>
                </a:solidFill>
                <a:latin typeface="Cambria"/>
                <a:cs typeface="Cambria"/>
              </a:rPr>
              <a:t>have </a:t>
            </a:r>
            <a:r>
              <a:rPr sz="2400" spc="-15" dirty="0">
                <a:solidFill>
                  <a:srgbClr val="404040"/>
                </a:solidFill>
                <a:latin typeface="Cambria"/>
                <a:cs typeface="Cambria"/>
              </a:rPr>
              <a:t>to </a:t>
            </a:r>
            <a:r>
              <a:rPr sz="2400" spc="-5" dirty="0">
                <a:solidFill>
                  <a:srgbClr val="404040"/>
                </a:solidFill>
                <a:latin typeface="Cambria"/>
                <a:cs typeface="Cambria"/>
              </a:rPr>
              <a:t>be </a:t>
            </a:r>
            <a:r>
              <a:rPr sz="2400" spc="-15" dirty="0">
                <a:solidFill>
                  <a:srgbClr val="404040"/>
                </a:solidFill>
                <a:latin typeface="Cambria"/>
                <a:cs typeface="Cambria"/>
              </a:rPr>
              <a:t>mixed  </a:t>
            </a:r>
            <a:r>
              <a:rPr sz="2400" b="1" spc="-5" dirty="0">
                <a:solidFill>
                  <a:srgbClr val="404040"/>
                </a:solidFill>
                <a:latin typeface="Cambria"/>
                <a:cs typeface="Cambria"/>
              </a:rPr>
              <a:t>with </a:t>
            </a:r>
            <a:r>
              <a:rPr sz="2400" b="1" spc="-25" dirty="0">
                <a:solidFill>
                  <a:srgbClr val="404040"/>
                </a:solidFill>
                <a:latin typeface="Cambria"/>
                <a:cs typeface="Cambria"/>
              </a:rPr>
              <a:t>water </a:t>
            </a:r>
            <a:r>
              <a:rPr sz="2400" spc="-5" dirty="0">
                <a:solidFill>
                  <a:srgbClr val="404040"/>
                </a:solidFill>
                <a:latin typeface="Cambria"/>
                <a:cs typeface="Cambria"/>
              </a:rPr>
              <a:t>or </a:t>
            </a:r>
            <a:r>
              <a:rPr sz="2400" b="1" spc="-5" dirty="0">
                <a:solidFill>
                  <a:srgbClr val="404040"/>
                </a:solidFill>
                <a:latin typeface="Cambria"/>
                <a:cs typeface="Cambria"/>
              </a:rPr>
              <a:t>other </a:t>
            </a:r>
            <a:r>
              <a:rPr sz="2400" b="1" spc="-20" dirty="0">
                <a:solidFill>
                  <a:srgbClr val="404040"/>
                </a:solidFill>
                <a:latin typeface="Cambria"/>
                <a:cs typeface="Cambria"/>
              </a:rPr>
              <a:t>solvents </a:t>
            </a:r>
            <a:r>
              <a:rPr sz="2400" spc="-15" dirty="0">
                <a:solidFill>
                  <a:srgbClr val="404040"/>
                </a:solidFill>
                <a:latin typeface="Cambria"/>
                <a:cs typeface="Cambria"/>
              </a:rPr>
              <a:t>to </a:t>
            </a:r>
            <a:r>
              <a:rPr sz="2400" spc="-5" dirty="0">
                <a:solidFill>
                  <a:srgbClr val="404040"/>
                </a:solidFill>
                <a:latin typeface="Cambria"/>
                <a:cs typeface="Cambria"/>
              </a:rPr>
              <a:t>form </a:t>
            </a:r>
            <a:r>
              <a:rPr sz="2400" dirty="0">
                <a:solidFill>
                  <a:srgbClr val="404040"/>
                </a:solidFill>
                <a:latin typeface="Cambria"/>
                <a:cs typeface="Cambria"/>
              </a:rPr>
              <a:t>a </a:t>
            </a:r>
            <a:r>
              <a:rPr sz="2400" b="1" i="1" u="heavy" dirty="0">
                <a:solidFill>
                  <a:srgbClr val="404040"/>
                </a:solidFill>
                <a:uFill>
                  <a:solidFill>
                    <a:srgbClr val="404040"/>
                  </a:solidFill>
                </a:uFill>
                <a:latin typeface="Cambria"/>
                <a:cs typeface="Cambria"/>
              </a:rPr>
              <a:t>slurry</a:t>
            </a:r>
            <a:r>
              <a:rPr sz="2400" b="1" i="1" dirty="0">
                <a:solidFill>
                  <a:srgbClr val="404040"/>
                </a:solidFill>
                <a:latin typeface="Cambria"/>
                <a:cs typeface="Cambria"/>
              </a:rPr>
              <a:t> </a:t>
            </a:r>
            <a:r>
              <a:rPr sz="2400" spc="-10" dirty="0">
                <a:solidFill>
                  <a:srgbClr val="404040"/>
                </a:solidFill>
                <a:latin typeface="Cambria"/>
                <a:cs typeface="Cambria"/>
              </a:rPr>
              <a:t>for </a:t>
            </a:r>
            <a:r>
              <a:rPr sz="2400" spc="-5" dirty="0">
                <a:solidFill>
                  <a:srgbClr val="404040"/>
                </a:solidFill>
                <a:latin typeface="Cambria"/>
                <a:cs typeface="Cambria"/>
              </a:rPr>
              <a:t>preparing </a:t>
            </a:r>
            <a:r>
              <a:rPr sz="2400" spc="-10" dirty="0">
                <a:solidFill>
                  <a:srgbClr val="404040"/>
                </a:solidFill>
                <a:latin typeface="Cambria"/>
                <a:cs typeface="Cambria"/>
              </a:rPr>
              <a:t>thin </a:t>
            </a:r>
            <a:r>
              <a:rPr sz="2400" spc="-25" dirty="0">
                <a:solidFill>
                  <a:srgbClr val="404040"/>
                </a:solidFill>
                <a:latin typeface="Cambria"/>
                <a:cs typeface="Cambria"/>
              </a:rPr>
              <a:t>layer  </a:t>
            </a:r>
            <a:r>
              <a:rPr sz="2400" spc="-10" dirty="0">
                <a:solidFill>
                  <a:srgbClr val="404040"/>
                </a:solidFill>
                <a:latin typeface="Cambria"/>
                <a:cs typeface="Cambria"/>
              </a:rPr>
              <a:t>chromatographic plates </a:t>
            </a:r>
            <a:r>
              <a:rPr sz="2400" spc="-15" dirty="0">
                <a:solidFill>
                  <a:srgbClr val="404040"/>
                </a:solidFill>
                <a:latin typeface="Cambria"/>
                <a:cs typeface="Cambria"/>
              </a:rPr>
              <a:t>are </a:t>
            </a:r>
            <a:r>
              <a:rPr sz="2400" spc="-20" dirty="0">
                <a:solidFill>
                  <a:srgbClr val="404040"/>
                </a:solidFill>
                <a:latin typeface="Cambria"/>
                <a:cs typeface="Cambria"/>
              </a:rPr>
              <a:t>given </a:t>
            </a:r>
            <a:r>
              <a:rPr sz="2400" dirty="0">
                <a:solidFill>
                  <a:srgbClr val="404040"/>
                </a:solidFill>
                <a:latin typeface="Cambria"/>
                <a:cs typeface="Cambria"/>
              </a:rPr>
              <a:t>in </a:t>
            </a:r>
            <a:r>
              <a:rPr sz="2400" spc="-5" dirty="0">
                <a:solidFill>
                  <a:srgbClr val="404040"/>
                </a:solidFill>
                <a:latin typeface="Cambria"/>
                <a:cs typeface="Cambria"/>
              </a:rPr>
              <a:t>the </a:t>
            </a:r>
            <a:r>
              <a:rPr sz="2400" spc="-10" dirty="0">
                <a:solidFill>
                  <a:srgbClr val="404040"/>
                </a:solidFill>
                <a:latin typeface="Cambria"/>
                <a:cs typeface="Cambria"/>
              </a:rPr>
              <a:t>following</a:t>
            </a:r>
            <a:r>
              <a:rPr sz="2400" spc="15" dirty="0">
                <a:solidFill>
                  <a:srgbClr val="404040"/>
                </a:solidFill>
                <a:latin typeface="Cambria"/>
                <a:cs typeface="Cambria"/>
              </a:rPr>
              <a:t> </a:t>
            </a:r>
            <a:r>
              <a:rPr sz="2400" spc="-5" dirty="0">
                <a:solidFill>
                  <a:srgbClr val="404040"/>
                </a:solidFill>
                <a:latin typeface="Cambria"/>
                <a:cs typeface="Cambria"/>
              </a:rPr>
              <a:t>table:</a:t>
            </a:r>
            <a:endParaRPr sz="2400">
              <a:latin typeface="Cambria"/>
              <a:cs typeface="Cambria"/>
            </a:endParaRPr>
          </a:p>
        </p:txBody>
      </p:sp>
      <p:sp>
        <p:nvSpPr>
          <p:cNvPr id="7" name="object 7"/>
          <p:cNvSpPr/>
          <p:nvPr/>
        </p:nvSpPr>
        <p:spPr>
          <a:xfrm>
            <a:off x="1447800" y="3429000"/>
            <a:ext cx="8686800" cy="27767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96458" y="173421"/>
            <a:ext cx="11995912" cy="521117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04040"/>
                </a:solidFill>
                <a:latin typeface="Cambria"/>
                <a:cs typeface="Cambria"/>
              </a:rPr>
              <a:t>2) </a:t>
            </a:r>
            <a:r>
              <a:rPr sz="2400" b="1" spc="-10" dirty="0">
                <a:solidFill>
                  <a:srgbClr val="404040"/>
                </a:solidFill>
                <a:latin typeface="Cambria"/>
                <a:cs typeface="Cambria"/>
              </a:rPr>
              <a:t>GLASS</a:t>
            </a:r>
            <a:r>
              <a:rPr sz="2400" b="1" dirty="0">
                <a:solidFill>
                  <a:srgbClr val="404040"/>
                </a:solidFill>
                <a:latin typeface="Cambria"/>
                <a:cs typeface="Cambria"/>
              </a:rPr>
              <a:t> </a:t>
            </a:r>
            <a:r>
              <a:rPr sz="2400" b="1" spc="-35" dirty="0">
                <a:solidFill>
                  <a:srgbClr val="404040"/>
                </a:solidFill>
                <a:latin typeface="Cambria"/>
                <a:cs typeface="Cambria"/>
              </a:rPr>
              <a:t>PLATES</a:t>
            </a:r>
            <a:endParaRPr sz="2400" dirty="0">
              <a:latin typeface="Cambria"/>
              <a:cs typeface="Cambria"/>
            </a:endParaRPr>
          </a:p>
          <a:p>
            <a:pPr marL="469900" marR="5080" indent="-457200" algn="just">
              <a:lnSpc>
                <a:spcPct val="140100"/>
              </a:lnSpc>
              <a:spcBef>
                <a:spcPts val="1800"/>
              </a:spcBef>
              <a:buSzPct val="89583"/>
              <a:buFont typeface="Arial"/>
              <a:buChar char="•"/>
              <a:tabLst>
                <a:tab pos="469900" algn="l"/>
              </a:tabLst>
            </a:pPr>
            <a:r>
              <a:rPr sz="2400" dirty="0">
                <a:solidFill>
                  <a:srgbClr val="404040"/>
                </a:solidFill>
                <a:latin typeface="Cambria"/>
                <a:cs typeface="Cambria"/>
              </a:rPr>
              <a:t>Glass </a:t>
            </a:r>
            <a:r>
              <a:rPr sz="2400" spc="-5" dirty="0">
                <a:solidFill>
                  <a:srgbClr val="404040"/>
                </a:solidFill>
                <a:latin typeface="Cambria"/>
                <a:cs typeface="Cambria"/>
              </a:rPr>
              <a:t>plates which </a:t>
            </a:r>
            <a:r>
              <a:rPr sz="2400" spc="-15" dirty="0">
                <a:solidFill>
                  <a:srgbClr val="404040"/>
                </a:solidFill>
                <a:latin typeface="Cambria"/>
                <a:cs typeface="Cambria"/>
              </a:rPr>
              <a:t>are </a:t>
            </a:r>
            <a:r>
              <a:rPr sz="2400" dirty="0">
                <a:solidFill>
                  <a:srgbClr val="404040"/>
                </a:solidFill>
                <a:latin typeface="Cambria"/>
                <a:cs typeface="Cambria"/>
              </a:rPr>
              <a:t>specific </a:t>
            </a:r>
            <a:r>
              <a:rPr sz="2400" spc="-5" dirty="0">
                <a:solidFill>
                  <a:srgbClr val="404040"/>
                </a:solidFill>
                <a:latin typeface="Cambria"/>
                <a:cs typeface="Cambria"/>
              </a:rPr>
              <a:t>dimensions </a:t>
            </a:r>
            <a:r>
              <a:rPr sz="2400" spc="-15" dirty="0">
                <a:solidFill>
                  <a:srgbClr val="404040"/>
                </a:solidFill>
                <a:latin typeface="Cambria"/>
                <a:cs typeface="Cambria"/>
              </a:rPr>
              <a:t>like </a:t>
            </a:r>
            <a:r>
              <a:rPr sz="2400" b="1" u="heavy" spc="-5" dirty="0">
                <a:solidFill>
                  <a:srgbClr val="404040"/>
                </a:solidFill>
                <a:uFill>
                  <a:solidFill>
                    <a:srgbClr val="404040"/>
                  </a:solidFill>
                </a:uFill>
                <a:latin typeface="Cambria"/>
                <a:cs typeface="Cambria"/>
              </a:rPr>
              <a:t>20 </a:t>
            </a:r>
            <a:r>
              <a:rPr sz="2400" b="1" u="heavy" dirty="0">
                <a:solidFill>
                  <a:srgbClr val="404040"/>
                </a:solidFill>
                <a:uFill>
                  <a:solidFill>
                    <a:srgbClr val="404040"/>
                  </a:solidFill>
                </a:uFill>
                <a:latin typeface="Cambria"/>
                <a:cs typeface="Cambria"/>
              </a:rPr>
              <a:t>cm X </a:t>
            </a:r>
            <a:r>
              <a:rPr sz="2400" b="1" u="heavy" spc="-5" dirty="0">
                <a:solidFill>
                  <a:srgbClr val="88C38A"/>
                </a:solidFill>
                <a:uFill>
                  <a:solidFill>
                    <a:srgbClr val="404040"/>
                  </a:solidFill>
                </a:uFill>
                <a:latin typeface="Cambria"/>
                <a:cs typeface="Cambria"/>
              </a:rPr>
              <a:t>20 </a:t>
            </a:r>
            <a:r>
              <a:rPr sz="2400" b="1" u="heavy" dirty="0">
                <a:solidFill>
                  <a:srgbClr val="88C38A"/>
                </a:solidFill>
                <a:uFill>
                  <a:solidFill>
                    <a:srgbClr val="404040"/>
                  </a:solidFill>
                </a:uFill>
                <a:latin typeface="Cambria"/>
                <a:cs typeface="Cambria"/>
              </a:rPr>
              <a:t>cm</a:t>
            </a:r>
            <a:r>
              <a:rPr sz="2400" b="1" dirty="0">
                <a:solidFill>
                  <a:srgbClr val="88C38A"/>
                </a:solidFill>
                <a:latin typeface="Cambria"/>
                <a:cs typeface="Cambria"/>
              </a:rPr>
              <a:t> </a:t>
            </a:r>
            <a:r>
              <a:rPr sz="2400" spc="-15" dirty="0">
                <a:solidFill>
                  <a:srgbClr val="404040"/>
                </a:solidFill>
                <a:latin typeface="Cambria"/>
                <a:cs typeface="Cambria"/>
              </a:rPr>
              <a:t>(Full </a:t>
            </a:r>
            <a:r>
              <a:rPr sz="2400" spc="-5" dirty="0">
                <a:solidFill>
                  <a:srgbClr val="404040"/>
                </a:solidFill>
                <a:latin typeface="Cambria"/>
                <a:cs typeface="Cambria"/>
              </a:rPr>
              <a:t>plate), </a:t>
            </a:r>
            <a:r>
              <a:rPr sz="2400" b="1" u="heavy" dirty="0">
                <a:solidFill>
                  <a:srgbClr val="404040"/>
                </a:solidFill>
                <a:uFill>
                  <a:solidFill>
                    <a:srgbClr val="404040"/>
                  </a:solidFill>
                </a:uFill>
                <a:latin typeface="Cambria"/>
                <a:cs typeface="Cambria"/>
              </a:rPr>
              <a:t>20 X </a:t>
            </a:r>
            <a:r>
              <a:rPr sz="2400" b="1" u="heavy" spc="-10" dirty="0">
                <a:solidFill>
                  <a:srgbClr val="88C38A"/>
                </a:solidFill>
                <a:uFill>
                  <a:solidFill>
                    <a:srgbClr val="404040"/>
                  </a:solidFill>
                </a:uFill>
                <a:latin typeface="Cambria"/>
                <a:cs typeface="Cambria"/>
              </a:rPr>
              <a:t>10 </a:t>
            </a:r>
            <a:r>
              <a:rPr sz="2400" b="1" spc="-10" dirty="0">
                <a:solidFill>
                  <a:srgbClr val="404040"/>
                </a:solidFill>
                <a:latin typeface="Cambria"/>
                <a:cs typeface="Cambria"/>
              </a:rPr>
              <a:t> </a:t>
            </a:r>
            <a:r>
              <a:rPr sz="2400" spc="-5" dirty="0">
                <a:solidFill>
                  <a:srgbClr val="404040"/>
                </a:solidFill>
                <a:latin typeface="Cambria"/>
                <a:cs typeface="Cambria"/>
              </a:rPr>
              <a:t>cm(Half plate), </a:t>
            </a:r>
            <a:r>
              <a:rPr sz="2400" b="1" u="heavy" spc="-5" dirty="0">
                <a:solidFill>
                  <a:srgbClr val="404040"/>
                </a:solidFill>
                <a:uFill>
                  <a:solidFill>
                    <a:srgbClr val="404040"/>
                  </a:solidFill>
                </a:uFill>
                <a:latin typeface="Cambria"/>
                <a:cs typeface="Cambria"/>
              </a:rPr>
              <a:t>20 </a:t>
            </a:r>
            <a:r>
              <a:rPr sz="2400" b="1" u="heavy" dirty="0">
                <a:solidFill>
                  <a:srgbClr val="404040"/>
                </a:solidFill>
                <a:uFill>
                  <a:solidFill>
                    <a:srgbClr val="404040"/>
                  </a:solidFill>
                </a:uFill>
                <a:latin typeface="Cambria"/>
                <a:cs typeface="Cambria"/>
              </a:rPr>
              <a:t>cm X </a:t>
            </a:r>
            <a:r>
              <a:rPr sz="2400" b="1" u="heavy" dirty="0">
                <a:solidFill>
                  <a:srgbClr val="88C38A"/>
                </a:solidFill>
                <a:uFill>
                  <a:solidFill>
                    <a:srgbClr val="404040"/>
                  </a:solidFill>
                </a:uFill>
                <a:latin typeface="Cambria"/>
                <a:cs typeface="Cambria"/>
              </a:rPr>
              <a:t>5 cm</a:t>
            </a:r>
            <a:r>
              <a:rPr sz="2400" b="1" dirty="0">
                <a:solidFill>
                  <a:srgbClr val="88C38A"/>
                </a:solidFill>
                <a:latin typeface="Cambria"/>
                <a:cs typeface="Cambria"/>
              </a:rPr>
              <a:t> </a:t>
            </a:r>
            <a:r>
              <a:rPr sz="2400" spc="-5" dirty="0">
                <a:solidFill>
                  <a:srgbClr val="404040"/>
                </a:solidFill>
                <a:latin typeface="Cambria"/>
                <a:cs typeface="Cambria"/>
              </a:rPr>
              <a:t>(Quarter </a:t>
            </a:r>
            <a:r>
              <a:rPr sz="2400" spc="-10" dirty="0">
                <a:solidFill>
                  <a:srgbClr val="404040"/>
                </a:solidFill>
                <a:latin typeface="Cambria"/>
                <a:cs typeface="Cambria"/>
              </a:rPr>
              <a:t>plate) </a:t>
            </a:r>
            <a:r>
              <a:rPr sz="2400" dirty="0">
                <a:solidFill>
                  <a:srgbClr val="404040"/>
                </a:solidFill>
                <a:latin typeface="Cambria"/>
                <a:cs typeface="Cambria"/>
              </a:rPr>
              <a:t>can </a:t>
            </a:r>
            <a:r>
              <a:rPr sz="2400" spc="-5" dirty="0">
                <a:solidFill>
                  <a:srgbClr val="404040"/>
                </a:solidFill>
                <a:latin typeface="Cambria"/>
                <a:cs typeface="Cambria"/>
              </a:rPr>
              <a:t>be used. </a:t>
            </a:r>
            <a:r>
              <a:rPr sz="2400" dirty="0">
                <a:solidFill>
                  <a:srgbClr val="404040"/>
                </a:solidFill>
                <a:latin typeface="Cambria"/>
                <a:cs typeface="Cambria"/>
              </a:rPr>
              <a:t>These </a:t>
            </a:r>
            <a:r>
              <a:rPr sz="2400" spc="-5" dirty="0">
                <a:solidFill>
                  <a:srgbClr val="404040"/>
                </a:solidFill>
                <a:latin typeface="Cambria"/>
                <a:cs typeface="Cambria"/>
              </a:rPr>
              <a:t>dimensions </a:t>
            </a:r>
            <a:r>
              <a:rPr sz="2400" spc="-20" dirty="0">
                <a:solidFill>
                  <a:srgbClr val="404040"/>
                </a:solidFill>
                <a:latin typeface="Cambria"/>
                <a:cs typeface="Cambria"/>
              </a:rPr>
              <a:t>are </a:t>
            </a:r>
            <a:r>
              <a:rPr sz="2400" spc="-5" dirty="0">
                <a:solidFill>
                  <a:srgbClr val="404040"/>
                </a:solidFill>
                <a:latin typeface="Cambria"/>
                <a:cs typeface="Cambria"/>
              </a:rPr>
              <a:t>used  </a:t>
            </a:r>
            <a:r>
              <a:rPr sz="2400" dirty="0">
                <a:solidFill>
                  <a:srgbClr val="404040"/>
                </a:solidFill>
                <a:latin typeface="Cambria"/>
                <a:cs typeface="Cambria"/>
              </a:rPr>
              <a:t>since </a:t>
            </a:r>
            <a:r>
              <a:rPr sz="2400" spc="-5" dirty="0">
                <a:solidFill>
                  <a:srgbClr val="404040"/>
                </a:solidFill>
                <a:latin typeface="Cambria"/>
                <a:cs typeface="Cambria"/>
              </a:rPr>
              <a:t>the width of the </a:t>
            </a:r>
            <a:r>
              <a:rPr sz="2400" spc="-10" dirty="0">
                <a:solidFill>
                  <a:srgbClr val="404040"/>
                </a:solidFill>
                <a:latin typeface="Cambria"/>
                <a:cs typeface="Cambria"/>
              </a:rPr>
              <a:t>commercially </a:t>
            </a:r>
            <a:r>
              <a:rPr sz="2400" spc="-15" dirty="0">
                <a:solidFill>
                  <a:srgbClr val="404040"/>
                </a:solidFill>
                <a:latin typeface="Cambria"/>
                <a:cs typeface="Cambria"/>
              </a:rPr>
              <a:t>available </a:t>
            </a:r>
            <a:r>
              <a:rPr sz="2400" spc="-5" dirty="0">
                <a:solidFill>
                  <a:srgbClr val="404040"/>
                </a:solidFill>
                <a:latin typeface="Cambria"/>
                <a:cs typeface="Cambria"/>
              </a:rPr>
              <a:t>TLC spreader </a:t>
            </a:r>
            <a:r>
              <a:rPr sz="2400" dirty="0">
                <a:solidFill>
                  <a:srgbClr val="404040"/>
                </a:solidFill>
                <a:latin typeface="Cambria"/>
                <a:cs typeface="Cambria"/>
              </a:rPr>
              <a:t>is </a:t>
            </a:r>
            <a:r>
              <a:rPr sz="2400" b="1" spc="-5" dirty="0">
                <a:solidFill>
                  <a:srgbClr val="404040"/>
                </a:solidFill>
                <a:latin typeface="Cambria"/>
                <a:cs typeface="Cambria"/>
              </a:rPr>
              <a:t>20</a:t>
            </a:r>
            <a:r>
              <a:rPr sz="2400" b="1" spc="15" dirty="0">
                <a:solidFill>
                  <a:srgbClr val="404040"/>
                </a:solidFill>
                <a:latin typeface="Cambria"/>
                <a:cs typeface="Cambria"/>
              </a:rPr>
              <a:t> </a:t>
            </a:r>
            <a:r>
              <a:rPr sz="2400" b="1" dirty="0">
                <a:solidFill>
                  <a:srgbClr val="404040"/>
                </a:solidFill>
                <a:latin typeface="Cambria"/>
                <a:cs typeface="Cambria"/>
              </a:rPr>
              <a:t>cm.</a:t>
            </a:r>
            <a:endParaRPr sz="2400" dirty="0">
              <a:latin typeface="Cambria"/>
              <a:cs typeface="Cambria"/>
            </a:endParaRPr>
          </a:p>
          <a:p>
            <a:pPr marL="469900" marR="5080" indent="-457200" algn="just">
              <a:lnSpc>
                <a:spcPct val="140000"/>
              </a:lnSpc>
              <a:spcBef>
                <a:spcPts val="1800"/>
              </a:spcBef>
              <a:buSzPct val="89583"/>
              <a:buFont typeface="Arial"/>
              <a:buChar char="•"/>
              <a:tabLst>
                <a:tab pos="469900" algn="l"/>
              </a:tabLst>
            </a:pPr>
            <a:r>
              <a:rPr sz="2400" b="1" spc="-10" dirty="0">
                <a:solidFill>
                  <a:srgbClr val="404040"/>
                </a:solidFill>
                <a:latin typeface="Cambria"/>
                <a:cs typeface="Cambria"/>
              </a:rPr>
              <a:t>Microscopic </a:t>
            </a:r>
            <a:r>
              <a:rPr sz="2400" b="1" spc="-5" dirty="0">
                <a:solidFill>
                  <a:srgbClr val="404040"/>
                </a:solidFill>
                <a:latin typeface="Cambria"/>
                <a:cs typeface="Cambria"/>
              </a:rPr>
              <a:t>slides </a:t>
            </a:r>
            <a:r>
              <a:rPr sz="2400" dirty="0">
                <a:solidFill>
                  <a:srgbClr val="404040"/>
                </a:solidFill>
                <a:latin typeface="Cambria"/>
                <a:cs typeface="Cambria"/>
              </a:rPr>
              <a:t>can </a:t>
            </a:r>
            <a:r>
              <a:rPr sz="2400" spc="-5" dirty="0">
                <a:solidFill>
                  <a:srgbClr val="404040"/>
                </a:solidFill>
                <a:latin typeface="Cambria"/>
                <a:cs typeface="Cambria"/>
              </a:rPr>
              <a:t>also be used </a:t>
            </a:r>
            <a:r>
              <a:rPr sz="2400" spc="-10" dirty="0">
                <a:solidFill>
                  <a:srgbClr val="404040"/>
                </a:solidFill>
                <a:latin typeface="Cambria"/>
                <a:cs typeface="Cambria"/>
              </a:rPr>
              <a:t>for </a:t>
            </a:r>
            <a:r>
              <a:rPr sz="2400" spc="-5" dirty="0">
                <a:solidFill>
                  <a:srgbClr val="404040"/>
                </a:solidFill>
                <a:latin typeface="Cambria"/>
                <a:cs typeface="Cambria"/>
              </a:rPr>
              <a:t>some applications </a:t>
            </a:r>
            <a:r>
              <a:rPr sz="2400" spc="-15" dirty="0">
                <a:solidFill>
                  <a:srgbClr val="404040"/>
                </a:solidFill>
                <a:latin typeface="Cambria"/>
                <a:cs typeface="Cambria"/>
              </a:rPr>
              <a:t>like </a:t>
            </a:r>
            <a:r>
              <a:rPr sz="2400" b="1" spc="-10" dirty="0">
                <a:solidFill>
                  <a:srgbClr val="6F2F9F"/>
                </a:solidFill>
                <a:latin typeface="Cambria"/>
                <a:cs typeface="Cambria"/>
              </a:rPr>
              <a:t>monitoring </a:t>
            </a:r>
            <a:r>
              <a:rPr sz="2400" b="1" spc="-5" dirty="0">
                <a:solidFill>
                  <a:srgbClr val="6F2F9F"/>
                </a:solidFill>
                <a:latin typeface="Cambria"/>
                <a:cs typeface="Cambria"/>
              </a:rPr>
              <a:t>the  </a:t>
            </a:r>
            <a:r>
              <a:rPr sz="2400" b="1" spc="-15" dirty="0">
                <a:solidFill>
                  <a:srgbClr val="6F2F9F"/>
                </a:solidFill>
                <a:latin typeface="Cambria"/>
                <a:cs typeface="Cambria"/>
              </a:rPr>
              <a:t>progress </a:t>
            </a:r>
            <a:r>
              <a:rPr sz="2400" b="1" spc="-10" dirty="0">
                <a:solidFill>
                  <a:srgbClr val="6F2F9F"/>
                </a:solidFill>
                <a:latin typeface="Cambria"/>
                <a:cs typeface="Cambria"/>
              </a:rPr>
              <a:t>of </a:t>
            </a:r>
            <a:r>
              <a:rPr sz="2400" b="1" dirty="0">
                <a:solidFill>
                  <a:srgbClr val="6F2F9F"/>
                </a:solidFill>
                <a:latin typeface="Cambria"/>
                <a:cs typeface="Cambria"/>
              </a:rPr>
              <a:t>a chemical </a:t>
            </a:r>
            <a:r>
              <a:rPr sz="2400" b="1" spc="-10" dirty="0">
                <a:solidFill>
                  <a:srgbClr val="6F2F9F"/>
                </a:solidFill>
                <a:latin typeface="Cambria"/>
                <a:cs typeface="Cambria"/>
              </a:rPr>
              <a:t>reaction</a:t>
            </a:r>
            <a:r>
              <a:rPr sz="2400" spc="-10" dirty="0">
                <a:solidFill>
                  <a:srgbClr val="404040"/>
                </a:solidFill>
                <a:latin typeface="Cambria"/>
                <a:cs typeface="Cambria"/>
              </a:rPr>
              <a:t>. </a:t>
            </a:r>
            <a:r>
              <a:rPr sz="2400" dirty="0">
                <a:solidFill>
                  <a:srgbClr val="404040"/>
                </a:solidFill>
                <a:latin typeface="Cambria"/>
                <a:cs typeface="Cambria"/>
              </a:rPr>
              <a:t>The </a:t>
            </a:r>
            <a:r>
              <a:rPr sz="2400" spc="-10" dirty="0">
                <a:solidFill>
                  <a:srgbClr val="404040"/>
                </a:solidFill>
                <a:latin typeface="Cambria"/>
                <a:cs typeface="Cambria"/>
              </a:rPr>
              <a:t>development </a:t>
            </a:r>
            <a:r>
              <a:rPr sz="2400" spc="-5" dirty="0">
                <a:solidFill>
                  <a:srgbClr val="404040"/>
                </a:solidFill>
                <a:latin typeface="Cambria"/>
                <a:cs typeface="Cambria"/>
              </a:rPr>
              <a:t>time </a:t>
            </a:r>
            <a:r>
              <a:rPr sz="2400" dirty="0">
                <a:solidFill>
                  <a:srgbClr val="404040"/>
                </a:solidFill>
                <a:latin typeface="Cambria"/>
                <a:cs typeface="Cambria"/>
              </a:rPr>
              <a:t>is </a:t>
            </a:r>
            <a:r>
              <a:rPr sz="2400" spc="-5" dirty="0">
                <a:solidFill>
                  <a:srgbClr val="404040"/>
                </a:solidFill>
                <a:latin typeface="Cambria"/>
                <a:cs typeface="Cambria"/>
              </a:rPr>
              <a:t>much shorter </a:t>
            </a:r>
            <a:r>
              <a:rPr sz="2400" spc="-15" dirty="0">
                <a:solidFill>
                  <a:srgbClr val="404040"/>
                </a:solidFill>
                <a:latin typeface="Cambria"/>
                <a:cs typeface="Cambria"/>
              </a:rPr>
              <a:t>like </a:t>
            </a:r>
            <a:r>
              <a:rPr sz="2400" dirty="0">
                <a:solidFill>
                  <a:srgbClr val="404040"/>
                </a:solidFill>
                <a:latin typeface="Cambria"/>
                <a:cs typeface="Cambria"/>
              </a:rPr>
              <a:t>5  </a:t>
            </a:r>
            <a:r>
              <a:rPr sz="2400" spc="-5" dirty="0">
                <a:solidFill>
                  <a:srgbClr val="404040"/>
                </a:solidFill>
                <a:latin typeface="Cambria"/>
                <a:cs typeface="Cambria"/>
              </a:rPr>
              <a:t>minutes.</a:t>
            </a:r>
            <a:endParaRPr sz="2400" dirty="0">
              <a:latin typeface="Cambria"/>
              <a:cs typeface="Cambria"/>
            </a:endParaRPr>
          </a:p>
          <a:p>
            <a:pPr marL="469900" marR="5715" indent="-457200" algn="just">
              <a:lnSpc>
                <a:spcPct val="140000"/>
              </a:lnSpc>
              <a:spcBef>
                <a:spcPts val="1800"/>
              </a:spcBef>
              <a:buSzPct val="89583"/>
              <a:buFont typeface="Arial"/>
              <a:buChar char="•"/>
              <a:tabLst>
                <a:tab pos="469900" algn="l"/>
              </a:tabLst>
            </a:pPr>
            <a:r>
              <a:rPr sz="2400" dirty="0">
                <a:solidFill>
                  <a:srgbClr val="FF0000"/>
                </a:solidFill>
                <a:latin typeface="Cambria"/>
                <a:cs typeface="Cambria"/>
              </a:rPr>
              <a:t>Glass </a:t>
            </a:r>
            <a:r>
              <a:rPr sz="2400" spc="-10" dirty="0">
                <a:solidFill>
                  <a:srgbClr val="FF0000"/>
                </a:solidFill>
                <a:latin typeface="Cambria"/>
                <a:cs typeface="Cambria"/>
              </a:rPr>
              <a:t>plates </a:t>
            </a:r>
            <a:r>
              <a:rPr sz="2400" spc="-5" dirty="0">
                <a:solidFill>
                  <a:srgbClr val="FF0000"/>
                </a:solidFill>
                <a:latin typeface="Cambria"/>
                <a:cs typeface="Cambria"/>
              </a:rPr>
              <a:t>of </a:t>
            </a:r>
            <a:r>
              <a:rPr sz="2400" spc="-10" dirty="0">
                <a:solidFill>
                  <a:srgbClr val="FF0000"/>
                </a:solidFill>
                <a:latin typeface="Cambria"/>
                <a:cs typeface="Cambria"/>
              </a:rPr>
              <a:t>different </a:t>
            </a:r>
            <a:r>
              <a:rPr sz="2400" dirty="0">
                <a:solidFill>
                  <a:srgbClr val="FF0000"/>
                </a:solidFill>
                <a:latin typeface="Cambria"/>
                <a:cs typeface="Cambria"/>
              </a:rPr>
              <a:t>dimensions can </a:t>
            </a:r>
            <a:r>
              <a:rPr sz="2400" spc="-5" dirty="0">
                <a:solidFill>
                  <a:srgbClr val="FF0000"/>
                </a:solidFill>
                <a:latin typeface="Cambria"/>
                <a:cs typeface="Cambria"/>
              </a:rPr>
              <a:t>also </a:t>
            </a:r>
            <a:r>
              <a:rPr sz="2400" dirty="0">
                <a:solidFill>
                  <a:srgbClr val="FF0000"/>
                </a:solidFill>
                <a:latin typeface="Cambria"/>
                <a:cs typeface="Cambria"/>
              </a:rPr>
              <a:t>be </a:t>
            </a:r>
            <a:r>
              <a:rPr sz="2400" spc="-5" dirty="0">
                <a:solidFill>
                  <a:srgbClr val="FF0000"/>
                </a:solidFill>
                <a:latin typeface="Cambria"/>
                <a:cs typeface="Cambria"/>
              </a:rPr>
              <a:t>used when the </a:t>
            </a:r>
            <a:r>
              <a:rPr sz="2400" spc="-10" dirty="0">
                <a:solidFill>
                  <a:srgbClr val="FF0000"/>
                </a:solidFill>
                <a:latin typeface="Cambria"/>
                <a:cs typeface="Cambria"/>
              </a:rPr>
              <a:t>TLC plates </a:t>
            </a:r>
            <a:r>
              <a:rPr sz="2400" spc="-15" dirty="0">
                <a:solidFill>
                  <a:srgbClr val="FF0000"/>
                </a:solidFill>
                <a:latin typeface="Cambria"/>
                <a:cs typeface="Cambria"/>
              </a:rPr>
              <a:t>are prepared  </a:t>
            </a:r>
            <a:r>
              <a:rPr sz="2400" spc="-5" dirty="0">
                <a:solidFill>
                  <a:srgbClr val="FF0000"/>
                </a:solidFill>
                <a:latin typeface="Cambria"/>
                <a:cs typeface="Cambria"/>
              </a:rPr>
              <a:t>without the use of TLC </a:t>
            </a:r>
            <a:r>
              <a:rPr sz="2400" spc="-30" dirty="0">
                <a:solidFill>
                  <a:srgbClr val="FF0000"/>
                </a:solidFill>
                <a:latin typeface="Cambria"/>
                <a:cs typeface="Cambria"/>
              </a:rPr>
              <a:t>spreader</a:t>
            </a:r>
            <a:r>
              <a:rPr sz="2400" spc="-30" dirty="0">
                <a:solidFill>
                  <a:srgbClr val="404040"/>
                </a:solidFill>
                <a:latin typeface="Cambria"/>
                <a:cs typeface="Cambria"/>
              </a:rPr>
              <a:t>. </a:t>
            </a:r>
            <a:r>
              <a:rPr sz="2400" dirty="0">
                <a:solidFill>
                  <a:srgbClr val="404040"/>
                </a:solidFill>
                <a:latin typeface="Cambria"/>
                <a:cs typeface="Cambria"/>
              </a:rPr>
              <a:t>In </a:t>
            </a:r>
            <a:r>
              <a:rPr sz="2400" spc="-10" dirty="0">
                <a:solidFill>
                  <a:srgbClr val="404040"/>
                </a:solidFill>
                <a:latin typeface="Cambria"/>
                <a:cs typeface="Cambria"/>
              </a:rPr>
              <a:t>general, the </a:t>
            </a:r>
            <a:r>
              <a:rPr sz="2400" spc="-5" dirty="0">
                <a:solidFill>
                  <a:srgbClr val="404040"/>
                </a:solidFill>
                <a:latin typeface="Cambria"/>
                <a:cs typeface="Cambria"/>
              </a:rPr>
              <a:t>glass plates </a:t>
            </a:r>
            <a:r>
              <a:rPr sz="2400" dirty="0">
                <a:solidFill>
                  <a:srgbClr val="404040"/>
                </a:solidFill>
                <a:latin typeface="Cambria"/>
                <a:cs typeface="Cambria"/>
              </a:rPr>
              <a:t>should </a:t>
            </a:r>
            <a:r>
              <a:rPr sz="2400" spc="-5" dirty="0">
                <a:solidFill>
                  <a:srgbClr val="404040"/>
                </a:solidFill>
                <a:latin typeface="Cambria"/>
                <a:cs typeface="Cambria"/>
              </a:rPr>
              <a:t>be of good quality  </a:t>
            </a:r>
            <a:r>
              <a:rPr sz="2400" dirty="0">
                <a:solidFill>
                  <a:srgbClr val="404040"/>
                </a:solidFill>
                <a:latin typeface="Cambria"/>
                <a:cs typeface="Cambria"/>
              </a:rPr>
              <a:t>and </a:t>
            </a:r>
            <a:r>
              <a:rPr sz="2400" spc="-5" dirty="0">
                <a:solidFill>
                  <a:srgbClr val="404040"/>
                </a:solidFill>
                <a:latin typeface="Cambria"/>
                <a:cs typeface="Cambria"/>
              </a:rPr>
              <a:t>should withstand </a:t>
            </a:r>
            <a:r>
              <a:rPr sz="2400" spc="-10" dirty="0">
                <a:solidFill>
                  <a:srgbClr val="404040"/>
                </a:solidFill>
                <a:latin typeface="Cambria"/>
                <a:cs typeface="Cambria"/>
              </a:rPr>
              <a:t>temperatures </a:t>
            </a:r>
            <a:r>
              <a:rPr sz="2400" spc="-5" dirty="0">
                <a:solidFill>
                  <a:srgbClr val="404040"/>
                </a:solidFill>
                <a:latin typeface="Cambria"/>
                <a:cs typeface="Cambria"/>
              </a:rPr>
              <a:t>used </a:t>
            </a:r>
            <a:r>
              <a:rPr sz="2400" spc="-10" dirty="0">
                <a:solidFill>
                  <a:srgbClr val="404040"/>
                </a:solidFill>
                <a:latin typeface="Cambria"/>
                <a:cs typeface="Cambria"/>
              </a:rPr>
              <a:t>for </a:t>
            </a:r>
            <a:r>
              <a:rPr sz="2400" dirty="0">
                <a:solidFill>
                  <a:srgbClr val="404040"/>
                </a:solidFill>
                <a:latin typeface="Cambria"/>
                <a:cs typeface="Cambria"/>
              </a:rPr>
              <a:t>drying </a:t>
            </a:r>
            <a:r>
              <a:rPr sz="2400" spc="-5" dirty="0">
                <a:solidFill>
                  <a:srgbClr val="404040"/>
                </a:solidFill>
                <a:latin typeface="Cambria"/>
                <a:cs typeface="Cambria"/>
              </a:rPr>
              <a:t>the plates.</a:t>
            </a:r>
            <a:endParaRPr sz="2400" dirty="0">
              <a:latin typeface="Cambria"/>
              <a:cs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78740" y="368302"/>
            <a:ext cx="11805285" cy="472180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04040"/>
                </a:solidFill>
                <a:latin typeface="Cambria"/>
                <a:cs typeface="Cambria"/>
              </a:rPr>
              <a:t>3) </a:t>
            </a:r>
            <a:r>
              <a:rPr sz="2400" b="1" spc="-40" dirty="0">
                <a:solidFill>
                  <a:srgbClr val="404040"/>
                </a:solidFill>
                <a:latin typeface="Cambria"/>
                <a:cs typeface="Cambria"/>
              </a:rPr>
              <a:t>PREPARATION </a:t>
            </a:r>
            <a:r>
              <a:rPr sz="2400" b="1" dirty="0">
                <a:solidFill>
                  <a:srgbClr val="404040"/>
                </a:solidFill>
                <a:latin typeface="Cambria"/>
                <a:cs typeface="Cambria"/>
              </a:rPr>
              <a:t>AND </a:t>
            </a:r>
            <a:r>
              <a:rPr sz="2400" b="1" spc="-55" dirty="0">
                <a:solidFill>
                  <a:srgbClr val="404040"/>
                </a:solidFill>
                <a:latin typeface="Cambria"/>
                <a:cs typeface="Cambria"/>
              </a:rPr>
              <a:t>ACTIVATION </a:t>
            </a:r>
            <a:r>
              <a:rPr sz="2400" b="1" spc="-5" dirty="0">
                <a:solidFill>
                  <a:srgbClr val="404040"/>
                </a:solidFill>
                <a:latin typeface="Cambria"/>
                <a:cs typeface="Cambria"/>
              </a:rPr>
              <a:t>OF </a:t>
            </a:r>
            <a:r>
              <a:rPr sz="2400" b="1" spc="-15" dirty="0">
                <a:solidFill>
                  <a:srgbClr val="404040"/>
                </a:solidFill>
                <a:latin typeface="Cambria"/>
                <a:cs typeface="Cambria"/>
              </a:rPr>
              <a:t>TLC</a:t>
            </a:r>
            <a:r>
              <a:rPr sz="2400" b="1" spc="70" dirty="0">
                <a:solidFill>
                  <a:srgbClr val="404040"/>
                </a:solidFill>
                <a:latin typeface="Cambria"/>
                <a:cs typeface="Cambria"/>
              </a:rPr>
              <a:t> </a:t>
            </a:r>
            <a:r>
              <a:rPr sz="2400" b="1" spc="-35" dirty="0">
                <a:solidFill>
                  <a:srgbClr val="404040"/>
                </a:solidFill>
                <a:latin typeface="Cambria"/>
                <a:cs typeface="Cambria"/>
              </a:rPr>
              <a:t>PLATES</a:t>
            </a:r>
            <a:endParaRPr sz="2400">
              <a:latin typeface="Cambria"/>
              <a:cs typeface="Cambria"/>
            </a:endParaRPr>
          </a:p>
          <a:p>
            <a:pPr marL="469900" marR="5080" indent="-457200" algn="just">
              <a:lnSpc>
                <a:spcPct val="150100"/>
              </a:lnSpc>
              <a:spcBef>
                <a:spcPts val="1800"/>
              </a:spcBef>
              <a:buSzPct val="89583"/>
              <a:buFont typeface="Arial"/>
              <a:buChar char="•"/>
              <a:tabLst>
                <a:tab pos="469900" algn="l"/>
              </a:tabLst>
            </a:pPr>
            <a:r>
              <a:rPr sz="2400" dirty="0">
                <a:solidFill>
                  <a:srgbClr val="404040"/>
                </a:solidFill>
                <a:latin typeface="Cambria"/>
                <a:cs typeface="Cambria"/>
              </a:rPr>
              <a:t>The </a:t>
            </a:r>
            <a:r>
              <a:rPr sz="2400" spc="-30" dirty="0">
                <a:solidFill>
                  <a:srgbClr val="C00000"/>
                </a:solidFill>
                <a:latin typeface="Cambria"/>
                <a:cs typeface="Cambria"/>
              </a:rPr>
              <a:t>slurry</a:t>
            </a:r>
            <a:r>
              <a:rPr sz="2400" spc="-30" dirty="0">
                <a:solidFill>
                  <a:srgbClr val="404040"/>
                </a:solidFill>
                <a:latin typeface="Cambria"/>
                <a:cs typeface="Cambria"/>
              </a:rPr>
              <a:t>, </a:t>
            </a:r>
            <a:r>
              <a:rPr sz="2400" spc="-5" dirty="0">
                <a:solidFill>
                  <a:srgbClr val="404040"/>
                </a:solidFill>
                <a:latin typeface="Cambria"/>
                <a:cs typeface="Cambria"/>
              </a:rPr>
              <a:t>which </a:t>
            </a:r>
            <a:r>
              <a:rPr sz="2400" dirty="0">
                <a:solidFill>
                  <a:srgbClr val="404040"/>
                </a:solidFill>
                <a:latin typeface="Cambria"/>
                <a:cs typeface="Cambria"/>
              </a:rPr>
              <a:t>is a </a:t>
            </a:r>
            <a:r>
              <a:rPr sz="2400" b="1" spc="-10" dirty="0">
                <a:solidFill>
                  <a:srgbClr val="404040"/>
                </a:solidFill>
                <a:latin typeface="Cambria"/>
                <a:cs typeface="Cambria"/>
              </a:rPr>
              <a:t>mixture </a:t>
            </a:r>
            <a:r>
              <a:rPr sz="2400" spc="-5" dirty="0">
                <a:solidFill>
                  <a:srgbClr val="404040"/>
                </a:solidFill>
                <a:latin typeface="Cambria"/>
                <a:cs typeface="Cambria"/>
              </a:rPr>
              <a:t>of </a:t>
            </a:r>
            <a:r>
              <a:rPr sz="2400" i="1" spc="-5" dirty="0">
                <a:solidFill>
                  <a:srgbClr val="404040"/>
                </a:solidFill>
                <a:latin typeface="Cambria"/>
                <a:cs typeface="Cambria"/>
              </a:rPr>
              <a:t>stationary phase </a:t>
            </a:r>
            <a:r>
              <a:rPr sz="2400" dirty="0">
                <a:solidFill>
                  <a:srgbClr val="404040"/>
                </a:solidFill>
                <a:latin typeface="Cambria"/>
                <a:cs typeface="Cambria"/>
              </a:rPr>
              <a:t>and </a:t>
            </a:r>
            <a:r>
              <a:rPr sz="2400" i="1" spc="-10" dirty="0">
                <a:solidFill>
                  <a:srgbClr val="404040"/>
                </a:solidFill>
                <a:latin typeface="Cambria"/>
                <a:cs typeface="Cambria"/>
              </a:rPr>
              <a:t>water </a:t>
            </a:r>
            <a:r>
              <a:rPr sz="2400" dirty="0">
                <a:solidFill>
                  <a:srgbClr val="404040"/>
                </a:solidFill>
                <a:latin typeface="Cambria"/>
                <a:cs typeface="Cambria"/>
              </a:rPr>
              <a:t>is </a:t>
            </a:r>
            <a:r>
              <a:rPr sz="2400" spc="-10" dirty="0">
                <a:solidFill>
                  <a:srgbClr val="404040"/>
                </a:solidFill>
                <a:latin typeface="Cambria"/>
                <a:cs typeface="Cambria"/>
              </a:rPr>
              <a:t>prepared </a:t>
            </a:r>
            <a:r>
              <a:rPr sz="2400" spc="-25" dirty="0">
                <a:solidFill>
                  <a:srgbClr val="404040"/>
                </a:solidFill>
                <a:latin typeface="Cambria"/>
                <a:cs typeface="Cambria"/>
              </a:rPr>
              <a:t>by </a:t>
            </a:r>
            <a:r>
              <a:rPr sz="2400" spc="-5" dirty="0">
                <a:solidFill>
                  <a:srgbClr val="404040"/>
                </a:solidFill>
                <a:latin typeface="Cambria"/>
                <a:cs typeface="Cambria"/>
              </a:rPr>
              <a:t>using the  </a:t>
            </a:r>
            <a:r>
              <a:rPr sz="2400" spc="-10" dirty="0">
                <a:solidFill>
                  <a:srgbClr val="404040"/>
                </a:solidFill>
                <a:latin typeface="Cambria"/>
                <a:cs typeface="Cambria"/>
              </a:rPr>
              <a:t>ratio </a:t>
            </a:r>
            <a:r>
              <a:rPr sz="2400" spc="-5" dirty="0">
                <a:solidFill>
                  <a:srgbClr val="404040"/>
                </a:solidFill>
                <a:latin typeface="Cambria"/>
                <a:cs typeface="Cambria"/>
              </a:rPr>
              <a:t>mentioned </a:t>
            </a:r>
            <a:r>
              <a:rPr sz="2400" spc="-35" dirty="0">
                <a:solidFill>
                  <a:srgbClr val="404040"/>
                </a:solidFill>
                <a:latin typeface="Cambria"/>
                <a:cs typeface="Cambria"/>
              </a:rPr>
              <a:t>earlier. </a:t>
            </a:r>
            <a:r>
              <a:rPr sz="2400" spc="-5" dirty="0">
                <a:solidFill>
                  <a:srgbClr val="C00000"/>
                </a:solidFill>
                <a:latin typeface="Cambria"/>
                <a:cs typeface="Cambria"/>
              </a:rPr>
              <a:t>After </a:t>
            </a:r>
            <a:r>
              <a:rPr sz="2400" spc="-10" dirty="0">
                <a:solidFill>
                  <a:srgbClr val="C00000"/>
                </a:solidFill>
                <a:latin typeface="Cambria"/>
                <a:cs typeface="Cambria"/>
              </a:rPr>
              <a:t>preparing </a:t>
            </a:r>
            <a:r>
              <a:rPr sz="2400" spc="-5" dirty="0">
                <a:solidFill>
                  <a:srgbClr val="C00000"/>
                </a:solidFill>
                <a:latin typeface="Cambria"/>
                <a:cs typeface="Cambria"/>
              </a:rPr>
              <a:t>the </a:t>
            </a:r>
            <a:r>
              <a:rPr sz="2400" spc="-30" dirty="0">
                <a:solidFill>
                  <a:srgbClr val="C00000"/>
                </a:solidFill>
                <a:latin typeface="Cambria"/>
                <a:cs typeface="Cambria"/>
              </a:rPr>
              <a:t>slurry</a:t>
            </a:r>
            <a:r>
              <a:rPr sz="2400" spc="-30" dirty="0">
                <a:solidFill>
                  <a:srgbClr val="404040"/>
                </a:solidFill>
                <a:latin typeface="Cambria"/>
                <a:cs typeface="Cambria"/>
              </a:rPr>
              <a:t>, </a:t>
            </a:r>
            <a:r>
              <a:rPr sz="2400" spc="-5" dirty="0">
                <a:solidFill>
                  <a:srgbClr val="404040"/>
                </a:solidFill>
                <a:latin typeface="Cambria"/>
                <a:cs typeface="Cambria"/>
              </a:rPr>
              <a:t>the TLC </a:t>
            </a:r>
            <a:r>
              <a:rPr sz="2400" spc="-10" dirty="0">
                <a:solidFill>
                  <a:srgbClr val="404040"/>
                </a:solidFill>
                <a:latin typeface="Cambria"/>
                <a:cs typeface="Cambria"/>
              </a:rPr>
              <a:t>plates </a:t>
            </a:r>
            <a:r>
              <a:rPr sz="2400" dirty="0">
                <a:solidFill>
                  <a:srgbClr val="404040"/>
                </a:solidFill>
                <a:latin typeface="Cambria"/>
                <a:cs typeface="Cambria"/>
              </a:rPr>
              <a:t>can </a:t>
            </a:r>
            <a:r>
              <a:rPr sz="2400" spc="-5" dirty="0">
                <a:solidFill>
                  <a:srgbClr val="404040"/>
                </a:solidFill>
                <a:latin typeface="Cambria"/>
                <a:cs typeface="Cambria"/>
              </a:rPr>
              <a:t>be </a:t>
            </a:r>
            <a:r>
              <a:rPr sz="2400" spc="-15" dirty="0">
                <a:solidFill>
                  <a:srgbClr val="404040"/>
                </a:solidFill>
                <a:latin typeface="Cambria"/>
                <a:cs typeface="Cambria"/>
              </a:rPr>
              <a:t>prepared </a:t>
            </a:r>
            <a:r>
              <a:rPr sz="2400" spc="-45" dirty="0">
                <a:solidFill>
                  <a:srgbClr val="404040"/>
                </a:solidFill>
                <a:latin typeface="Cambria"/>
                <a:cs typeface="Cambria"/>
              </a:rPr>
              <a:t>by  </a:t>
            </a:r>
            <a:r>
              <a:rPr sz="2400" spc="-5" dirty="0">
                <a:solidFill>
                  <a:srgbClr val="404040"/>
                </a:solidFill>
                <a:latin typeface="Cambria"/>
                <a:cs typeface="Cambria"/>
              </a:rPr>
              <a:t>using </a:t>
            </a:r>
            <a:r>
              <a:rPr sz="2400" spc="-20" dirty="0">
                <a:solidFill>
                  <a:srgbClr val="404040"/>
                </a:solidFill>
                <a:latin typeface="Cambria"/>
                <a:cs typeface="Cambria"/>
              </a:rPr>
              <a:t>any </a:t>
            </a:r>
            <a:r>
              <a:rPr sz="2400" dirty="0">
                <a:solidFill>
                  <a:srgbClr val="404040"/>
                </a:solidFill>
                <a:latin typeface="Cambria"/>
                <a:cs typeface="Cambria"/>
              </a:rPr>
              <a:t>one </a:t>
            </a:r>
            <a:r>
              <a:rPr sz="2400" spc="-5" dirty="0">
                <a:solidFill>
                  <a:srgbClr val="404040"/>
                </a:solidFill>
                <a:latin typeface="Cambria"/>
                <a:cs typeface="Cambria"/>
              </a:rPr>
              <a:t>of the </a:t>
            </a:r>
            <a:r>
              <a:rPr sz="2400" spc="-10" dirty="0">
                <a:solidFill>
                  <a:srgbClr val="404040"/>
                </a:solidFill>
                <a:latin typeface="Cambria"/>
                <a:cs typeface="Cambria"/>
              </a:rPr>
              <a:t>following </a:t>
            </a:r>
            <a:r>
              <a:rPr sz="2400" spc="-5" dirty="0">
                <a:solidFill>
                  <a:srgbClr val="404040"/>
                </a:solidFill>
                <a:latin typeface="Cambria"/>
                <a:cs typeface="Cambria"/>
              </a:rPr>
              <a:t>techniques; </a:t>
            </a:r>
            <a:r>
              <a:rPr sz="2400" b="1" spc="-5" dirty="0">
                <a:solidFill>
                  <a:srgbClr val="404040"/>
                </a:solidFill>
                <a:latin typeface="Cambria"/>
                <a:cs typeface="Cambria"/>
              </a:rPr>
              <a:t>pouring</a:t>
            </a:r>
            <a:r>
              <a:rPr sz="2400" spc="-5" dirty="0">
                <a:solidFill>
                  <a:srgbClr val="404040"/>
                </a:solidFill>
                <a:latin typeface="Cambria"/>
                <a:cs typeface="Cambria"/>
              </a:rPr>
              <a:t>, </a:t>
            </a:r>
            <a:r>
              <a:rPr sz="2400" b="1" spc="-5" dirty="0">
                <a:solidFill>
                  <a:srgbClr val="404040"/>
                </a:solidFill>
                <a:latin typeface="Cambria"/>
                <a:cs typeface="Cambria"/>
              </a:rPr>
              <a:t>dipping, </a:t>
            </a:r>
            <a:r>
              <a:rPr sz="2400" b="1" spc="-15" dirty="0">
                <a:solidFill>
                  <a:srgbClr val="404040"/>
                </a:solidFill>
                <a:latin typeface="Cambria"/>
                <a:cs typeface="Cambria"/>
              </a:rPr>
              <a:t>spraying </a:t>
            </a:r>
            <a:r>
              <a:rPr sz="2400" dirty="0">
                <a:solidFill>
                  <a:srgbClr val="404040"/>
                </a:solidFill>
                <a:latin typeface="Cambria"/>
                <a:cs typeface="Cambria"/>
              </a:rPr>
              <a:t>and</a:t>
            </a:r>
            <a:r>
              <a:rPr sz="2400" spc="105" dirty="0">
                <a:solidFill>
                  <a:srgbClr val="404040"/>
                </a:solidFill>
                <a:latin typeface="Cambria"/>
                <a:cs typeface="Cambria"/>
              </a:rPr>
              <a:t> </a:t>
            </a:r>
            <a:r>
              <a:rPr sz="2400" b="1" spc="-10" dirty="0">
                <a:solidFill>
                  <a:srgbClr val="404040"/>
                </a:solidFill>
                <a:latin typeface="Cambria"/>
                <a:cs typeface="Cambria"/>
              </a:rPr>
              <a:t>spreading</a:t>
            </a:r>
            <a:endParaRPr sz="2400">
              <a:latin typeface="Cambria"/>
              <a:cs typeface="Cambria"/>
            </a:endParaRPr>
          </a:p>
          <a:p>
            <a:pPr marL="469900" marR="5080" indent="-457200" algn="just">
              <a:lnSpc>
                <a:spcPct val="150000"/>
              </a:lnSpc>
              <a:spcBef>
                <a:spcPts val="1800"/>
              </a:spcBef>
              <a:buSzPct val="89583"/>
              <a:buFont typeface="Arial"/>
              <a:buChar char="•"/>
              <a:tabLst>
                <a:tab pos="469900" algn="l"/>
              </a:tabLst>
            </a:pPr>
            <a:r>
              <a:rPr sz="2400" b="1" u="heavy" spc="-15" dirty="0">
                <a:solidFill>
                  <a:srgbClr val="404040"/>
                </a:solidFill>
                <a:uFill>
                  <a:solidFill>
                    <a:srgbClr val="404040"/>
                  </a:solidFill>
                </a:uFill>
                <a:latin typeface="Cambria"/>
                <a:cs typeface="Cambria"/>
              </a:rPr>
              <a:t>Pouring </a:t>
            </a:r>
            <a:r>
              <a:rPr sz="2400" b="1" u="heavy" spc="-5" dirty="0">
                <a:solidFill>
                  <a:srgbClr val="404040"/>
                </a:solidFill>
                <a:uFill>
                  <a:solidFill>
                    <a:srgbClr val="404040"/>
                  </a:solidFill>
                </a:uFill>
                <a:latin typeface="Cambria"/>
                <a:cs typeface="Cambria"/>
              </a:rPr>
              <a:t>technique</a:t>
            </a:r>
            <a:r>
              <a:rPr sz="2400" spc="-5" dirty="0">
                <a:solidFill>
                  <a:srgbClr val="404040"/>
                </a:solidFill>
                <a:latin typeface="Cambria"/>
                <a:cs typeface="Cambria"/>
              </a:rPr>
              <a:t>: the slurry </a:t>
            </a:r>
            <a:r>
              <a:rPr sz="2400" dirty="0">
                <a:solidFill>
                  <a:srgbClr val="404040"/>
                </a:solidFill>
                <a:latin typeface="Cambria"/>
                <a:cs typeface="Cambria"/>
              </a:rPr>
              <a:t>is </a:t>
            </a:r>
            <a:r>
              <a:rPr sz="2400" spc="-10" dirty="0">
                <a:solidFill>
                  <a:srgbClr val="404040"/>
                </a:solidFill>
                <a:latin typeface="Cambria"/>
                <a:cs typeface="Cambria"/>
              </a:rPr>
              <a:t>prepared </a:t>
            </a:r>
            <a:r>
              <a:rPr sz="2400" dirty="0">
                <a:solidFill>
                  <a:srgbClr val="404040"/>
                </a:solidFill>
                <a:latin typeface="Cambria"/>
                <a:cs typeface="Cambria"/>
              </a:rPr>
              <a:t>and </a:t>
            </a:r>
            <a:r>
              <a:rPr sz="2400" spc="-10" dirty="0">
                <a:solidFill>
                  <a:srgbClr val="404040"/>
                </a:solidFill>
                <a:latin typeface="Cambria"/>
                <a:cs typeface="Cambria"/>
              </a:rPr>
              <a:t>poured </a:t>
            </a:r>
            <a:r>
              <a:rPr sz="2400" spc="-5" dirty="0">
                <a:solidFill>
                  <a:srgbClr val="404040"/>
                </a:solidFill>
                <a:latin typeface="Cambria"/>
                <a:cs typeface="Cambria"/>
              </a:rPr>
              <a:t>on </a:t>
            </a:r>
            <a:r>
              <a:rPr sz="2400" spc="-15" dirty="0">
                <a:solidFill>
                  <a:srgbClr val="404040"/>
                </a:solidFill>
                <a:latin typeface="Cambria"/>
                <a:cs typeface="Cambria"/>
              </a:rPr>
              <a:t>to </a:t>
            </a:r>
            <a:r>
              <a:rPr sz="2400" dirty="0">
                <a:solidFill>
                  <a:srgbClr val="404040"/>
                </a:solidFill>
                <a:latin typeface="Cambria"/>
                <a:cs typeface="Cambria"/>
              </a:rPr>
              <a:t>a </a:t>
            </a:r>
            <a:r>
              <a:rPr sz="2400" spc="-10" dirty="0">
                <a:solidFill>
                  <a:srgbClr val="404040"/>
                </a:solidFill>
                <a:latin typeface="Cambria"/>
                <a:cs typeface="Cambria"/>
              </a:rPr>
              <a:t>glass plate </a:t>
            </a:r>
            <a:r>
              <a:rPr sz="2400" spc="-5" dirty="0">
                <a:solidFill>
                  <a:srgbClr val="404040"/>
                </a:solidFill>
                <a:latin typeface="Cambria"/>
                <a:cs typeface="Cambria"/>
              </a:rPr>
              <a:t>which </a:t>
            </a:r>
            <a:r>
              <a:rPr sz="2400" spc="5" dirty="0">
                <a:solidFill>
                  <a:srgbClr val="404040"/>
                </a:solidFill>
                <a:latin typeface="Cambria"/>
                <a:cs typeface="Cambria"/>
              </a:rPr>
              <a:t>is  </a:t>
            </a:r>
            <a:r>
              <a:rPr sz="2400" spc="-5" dirty="0">
                <a:solidFill>
                  <a:srgbClr val="404040"/>
                </a:solidFill>
                <a:latin typeface="Cambria"/>
                <a:cs typeface="Cambria"/>
              </a:rPr>
              <a:t>maintained on </a:t>
            </a:r>
            <a:r>
              <a:rPr sz="2400" dirty="0">
                <a:solidFill>
                  <a:srgbClr val="404040"/>
                </a:solidFill>
                <a:latin typeface="Cambria"/>
                <a:cs typeface="Cambria"/>
              </a:rPr>
              <a:t>a </a:t>
            </a:r>
            <a:r>
              <a:rPr sz="2400" spc="-15" dirty="0">
                <a:solidFill>
                  <a:srgbClr val="404040"/>
                </a:solidFill>
                <a:latin typeface="Cambria"/>
                <a:cs typeface="Cambria"/>
              </a:rPr>
              <a:t>leveled </a:t>
            </a:r>
            <a:r>
              <a:rPr sz="2400" spc="-5" dirty="0">
                <a:solidFill>
                  <a:srgbClr val="404040"/>
                </a:solidFill>
                <a:latin typeface="Cambria"/>
                <a:cs typeface="Cambria"/>
              </a:rPr>
              <a:t>surface. The slurry </a:t>
            </a:r>
            <a:r>
              <a:rPr sz="2400" dirty="0">
                <a:solidFill>
                  <a:srgbClr val="404040"/>
                </a:solidFill>
                <a:latin typeface="Cambria"/>
                <a:cs typeface="Cambria"/>
              </a:rPr>
              <a:t>is </a:t>
            </a:r>
            <a:r>
              <a:rPr sz="2400" spc="-10" dirty="0">
                <a:solidFill>
                  <a:srgbClr val="404040"/>
                </a:solidFill>
                <a:latin typeface="Cambria"/>
                <a:cs typeface="Cambria"/>
              </a:rPr>
              <a:t>spread </a:t>
            </a:r>
            <a:r>
              <a:rPr sz="2400" spc="-15" dirty="0">
                <a:solidFill>
                  <a:srgbClr val="404040"/>
                </a:solidFill>
                <a:latin typeface="Cambria"/>
                <a:cs typeface="Cambria"/>
              </a:rPr>
              <a:t>uniformly </a:t>
            </a:r>
            <a:r>
              <a:rPr sz="2400" spc="-5" dirty="0">
                <a:solidFill>
                  <a:srgbClr val="404040"/>
                </a:solidFill>
                <a:latin typeface="Cambria"/>
                <a:cs typeface="Cambria"/>
              </a:rPr>
              <a:t>on the surface of the   glass </a:t>
            </a:r>
            <a:r>
              <a:rPr sz="2400" spc="-10" dirty="0">
                <a:solidFill>
                  <a:srgbClr val="404040"/>
                </a:solidFill>
                <a:latin typeface="Cambria"/>
                <a:cs typeface="Cambria"/>
              </a:rPr>
              <a:t>plate. </a:t>
            </a:r>
            <a:r>
              <a:rPr sz="2400" spc="-5" dirty="0">
                <a:solidFill>
                  <a:srgbClr val="404040"/>
                </a:solidFill>
                <a:latin typeface="Cambria"/>
                <a:cs typeface="Cambria"/>
              </a:rPr>
              <a:t>After setting, the </a:t>
            </a:r>
            <a:r>
              <a:rPr sz="2400" spc="-10" dirty="0">
                <a:solidFill>
                  <a:srgbClr val="404040"/>
                </a:solidFill>
                <a:latin typeface="Cambria"/>
                <a:cs typeface="Cambria"/>
              </a:rPr>
              <a:t>plates </a:t>
            </a:r>
            <a:r>
              <a:rPr sz="2400" spc="-15" dirty="0">
                <a:solidFill>
                  <a:srgbClr val="404040"/>
                </a:solidFill>
                <a:latin typeface="Cambria"/>
                <a:cs typeface="Cambria"/>
              </a:rPr>
              <a:t>are </a:t>
            </a:r>
            <a:r>
              <a:rPr sz="2400" spc="-5" dirty="0">
                <a:solidFill>
                  <a:srgbClr val="404040"/>
                </a:solidFill>
                <a:latin typeface="Cambria"/>
                <a:cs typeface="Cambria"/>
              </a:rPr>
              <a:t>dried </a:t>
            </a:r>
            <a:r>
              <a:rPr sz="2400" dirty="0">
                <a:solidFill>
                  <a:srgbClr val="404040"/>
                </a:solidFill>
                <a:latin typeface="Cambria"/>
                <a:cs typeface="Cambria"/>
              </a:rPr>
              <a:t>in </a:t>
            </a:r>
            <a:r>
              <a:rPr sz="2400" spc="-5" dirty="0">
                <a:solidFill>
                  <a:srgbClr val="404040"/>
                </a:solidFill>
                <a:latin typeface="Cambria"/>
                <a:cs typeface="Cambria"/>
              </a:rPr>
              <a:t>an </a:t>
            </a:r>
            <a:r>
              <a:rPr sz="2400" spc="-25" dirty="0">
                <a:solidFill>
                  <a:srgbClr val="404040"/>
                </a:solidFill>
                <a:latin typeface="Cambria"/>
                <a:cs typeface="Cambria"/>
              </a:rPr>
              <a:t>oven </a:t>
            </a:r>
            <a:r>
              <a:rPr sz="2400" dirty="0">
                <a:solidFill>
                  <a:srgbClr val="404040"/>
                </a:solidFill>
                <a:latin typeface="Cambria"/>
                <a:cs typeface="Cambria"/>
              </a:rPr>
              <a:t>is </a:t>
            </a:r>
            <a:r>
              <a:rPr sz="2400" spc="-5" dirty="0">
                <a:solidFill>
                  <a:srgbClr val="404040"/>
                </a:solidFill>
                <a:latin typeface="Cambria"/>
                <a:cs typeface="Cambria"/>
              </a:rPr>
              <a:t>used </a:t>
            </a:r>
            <a:r>
              <a:rPr sz="2400" spc="-10" dirty="0">
                <a:solidFill>
                  <a:srgbClr val="404040"/>
                </a:solidFill>
                <a:latin typeface="Cambria"/>
                <a:cs typeface="Cambria"/>
              </a:rPr>
              <a:t>for </a:t>
            </a:r>
            <a:r>
              <a:rPr sz="2400" spc="-5" dirty="0">
                <a:solidFill>
                  <a:srgbClr val="404040"/>
                </a:solidFill>
                <a:latin typeface="Cambria"/>
                <a:cs typeface="Cambria"/>
              </a:rPr>
              <a:t>spotting. </a:t>
            </a:r>
            <a:r>
              <a:rPr sz="2400" dirty="0">
                <a:solidFill>
                  <a:srgbClr val="404040"/>
                </a:solidFill>
                <a:latin typeface="Cambria"/>
                <a:cs typeface="Cambria"/>
              </a:rPr>
              <a:t>The </a:t>
            </a:r>
            <a:r>
              <a:rPr sz="2400" dirty="0">
                <a:solidFill>
                  <a:srgbClr val="FF0000"/>
                </a:solidFill>
                <a:latin typeface="Cambria"/>
                <a:cs typeface="Cambria"/>
              </a:rPr>
              <a:t> </a:t>
            </a:r>
            <a:r>
              <a:rPr sz="2400" spc="-10" dirty="0">
                <a:solidFill>
                  <a:srgbClr val="FF0000"/>
                </a:solidFill>
                <a:latin typeface="Cambria"/>
                <a:cs typeface="Cambria"/>
              </a:rPr>
              <a:t>disadvantage </a:t>
            </a:r>
            <a:r>
              <a:rPr sz="2400" dirty="0">
                <a:solidFill>
                  <a:srgbClr val="FF0000"/>
                </a:solidFill>
                <a:latin typeface="Cambria"/>
                <a:cs typeface="Cambria"/>
              </a:rPr>
              <a:t>is </a:t>
            </a:r>
            <a:r>
              <a:rPr sz="2400" spc="-5" dirty="0">
                <a:solidFill>
                  <a:srgbClr val="FF0000"/>
                </a:solidFill>
                <a:latin typeface="Cambria"/>
                <a:cs typeface="Cambria"/>
              </a:rPr>
              <a:t>that uniformity </a:t>
            </a:r>
            <a:r>
              <a:rPr sz="2400" dirty="0">
                <a:solidFill>
                  <a:srgbClr val="FF0000"/>
                </a:solidFill>
                <a:latin typeface="Cambria"/>
                <a:cs typeface="Cambria"/>
              </a:rPr>
              <a:t>in </a:t>
            </a:r>
            <a:r>
              <a:rPr sz="2400" spc="-5" dirty="0">
                <a:solidFill>
                  <a:srgbClr val="FF0000"/>
                </a:solidFill>
                <a:latin typeface="Cambria"/>
                <a:cs typeface="Cambria"/>
              </a:rPr>
              <a:t>thickness </a:t>
            </a:r>
            <a:r>
              <a:rPr sz="2400" dirty="0">
                <a:solidFill>
                  <a:srgbClr val="FF0000"/>
                </a:solidFill>
                <a:latin typeface="Cambria"/>
                <a:cs typeface="Cambria"/>
              </a:rPr>
              <a:t>can </a:t>
            </a:r>
            <a:r>
              <a:rPr sz="2400" spc="-5" dirty="0">
                <a:solidFill>
                  <a:srgbClr val="FF0000"/>
                </a:solidFill>
                <a:latin typeface="Cambria"/>
                <a:cs typeface="Cambria"/>
              </a:rPr>
              <a:t>not be</a:t>
            </a:r>
            <a:r>
              <a:rPr sz="2400" spc="-40" dirty="0">
                <a:solidFill>
                  <a:srgbClr val="FF0000"/>
                </a:solidFill>
                <a:latin typeface="Cambria"/>
                <a:cs typeface="Cambria"/>
              </a:rPr>
              <a:t> </a:t>
            </a:r>
            <a:r>
              <a:rPr sz="2400" spc="-5" dirty="0">
                <a:solidFill>
                  <a:srgbClr val="FF0000"/>
                </a:solidFill>
                <a:latin typeface="Cambria"/>
                <a:cs typeface="Cambria"/>
              </a:rPr>
              <a:t>ensured.</a:t>
            </a:r>
            <a:endParaRPr sz="2400">
              <a:latin typeface="Cambria"/>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609600" y="533403"/>
            <a:ext cx="10668000" cy="2228815"/>
          </a:xfrm>
          <a:prstGeom prst="rect">
            <a:avLst/>
          </a:prstGeom>
        </p:spPr>
        <p:txBody>
          <a:bodyPr vert="horz" wrap="square" lIns="0" tIns="12700" rIns="0" bIns="0" rtlCol="0">
            <a:spAutoFit/>
          </a:bodyPr>
          <a:lstStyle/>
          <a:p>
            <a:pPr marL="469900" marR="5080" indent="-457200" algn="just">
              <a:lnSpc>
                <a:spcPct val="150100"/>
              </a:lnSpc>
              <a:spcBef>
                <a:spcPts val="100"/>
              </a:spcBef>
              <a:buSzPct val="89583"/>
              <a:buFont typeface="Arial"/>
              <a:buChar char="•"/>
              <a:tabLst>
                <a:tab pos="469900" algn="l"/>
              </a:tabLst>
            </a:pPr>
            <a:r>
              <a:rPr sz="2400" b="1" u="heavy" spc="-5" dirty="0">
                <a:solidFill>
                  <a:srgbClr val="404040"/>
                </a:solidFill>
                <a:uFill>
                  <a:solidFill>
                    <a:srgbClr val="404040"/>
                  </a:solidFill>
                </a:uFill>
                <a:latin typeface="Cambria"/>
                <a:cs typeface="Cambria"/>
              </a:rPr>
              <a:t>Dipping technique</a:t>
            </a:r>
            <a:r>
              <a:rPr sz="2400" u="heavy" spc="-5" dirty="0">
                <a:solidFill>
                  <a:srgbClr val="404040"/>
                </a:solidFill>
                <a:uFill>
                  <a:solidFill>
                    <a:srgbClr val="404040"/>
                  </a:solidFill>
                </a:uFill>
                <a:latin typeface="Cambria"/>
                <a:cs typeface="Cambria"/>
              </a:rPr>
              <a:t>:</a:t>
            </a:r>
            <a:r>
              <a:rPr sz="2400" spc="-5" dirty="0">
                <a:solidFill>
                  <a:srgbClr val="404040"/>
                </a:solidFill>
                <a:latin typeface="Cambria"/>
                <a:cs typeface="Cambria"/>
              </a:rPr>
              <a:t> </a:t>
            </a:r>
            <a:r>
              <a:rPr sz="2400" spc="-10" dirty="0">
                <a:solidFill>
                  <a:srgbClr val="404040"/>
                </a:solidFill>
                <a:latin typeface="Cambria"/>
                <a:cs typeface="Cambria"/>
              </a:rPr>
              <a:t>two </a:t>
            </a:r>
            <a:r>
              <a:rPr sz="2400" spc="-5" dirty="0">
                <a:solidFill>
                  <a:srgbClr val="404040"/>
                </a:solidFill>
                <a:latin typeface="Cambria"/>
                <a:cs typeface="Cambria"/>
              </a:rPr>
              <a:t>plates </a:t>
            </a:r>
            <a:r>
              <a:rPr sz="2400" dirty="0">
                <a:solidFill>
                  <a:srgbClr val="404040"/>
                </a:solidFill>
                <a:latin typeface="Cambria"/>
                <a:cs typeface="Cambria"/>
              </a:rPr>
              <a:t>(either </a:t>
            </a:r>
            <a:r>
              <a:rPr sz="2400" spc="-5" dirty="0">
                <a:solidFill>
                  <a:srgbClr val="404040"/>
                </a:solidFill>
                <a:latin typeface="Cambria"/>
                <a:cs typeface="Cambria"/>
              </a:rPr>
              <a:t>of standard </a:t>
            </a:r>
            <a:r>
              <a:rPr sz="2400" dirty="0">
                <a:solidFill>
                  <a:srgbClr val="404040"/>
                </a:solidFill>
                <a:latin typeface="Cambria"/>
                <a:cs typeface="Cambria"/>
              </a:rPr>
              <a:t>dimensions </a:t>
            </a:r>
            <a:r>
              <a:rPr sz="2400" spc="-5" dirty="0">
                <a:solidFill>
                  <a:srgbClr val="404040"/>
                </a:solidFill>
                <a:latin typeface="Cambria"/>
                <a:cs typeface="Cambria"/>
              </a:rPr>
              <a:t>or microscopic </a:t>
            </a:r>
            <a:r>
              <a:rPr sz="2400" dirty="0">
                <a:solidFill>
                  <a:srgbClr val="404040"/>
                </a:solidFill>
                <a:latin typeface="Cambria"/>
                <a:cs typeface="Cambria"/>
              </a:rPr>
              <a:t>slides)  </a:t>
            </a:r>
            <a:r>
              <a:rPr sz="2400" spc="-15" dirty="0">
                <a:solidFill>
                  <a:srgbClr val="404040"/>
                </a:solidFill>
                <a:latin typeface="Cambria"/>
                <a:cs typeface="Cambria"/>
              </a:rPr>
              <a:t>are </a:t>
            </a:r>
            <a:r>
              <a:rPr sz="2400" spc="-5" dirty="0">
                <a:solidFill>
                  <a:srgbClr val="404040"/>
                </a:solidFill>
                <a:latin typeface="Cambria"/>
                <a:cs typeface="Cambria"/>
              </a:rPr>
              <a:t>dipped </a:t>
            </a:r>
            <a:r>
              <a:rPr sz="2400" dirty="0">
                <a:solidFill>
                  <a:srgbClr val="404040"/>
                </a:solidFill>
                <a:latin typeface="Cambria"/>
                <a:cs typeface="Cambria"/>
              </a:rPr>
              <a:t>in </a:t>
            </a:r>
            <a:r>
              <a:rPr sz="2400" spc="-15" dirty="0">
                <a:solidFill>
                  <a:srgbClr val="404040"/>
                </a:solidFill>
                <a:latin typeface="Cambria"/>
                <a:cs typeface="Cambria"/>
              </a:rPr>
              <a:t>to </a:t>
            </a:r>
            <a:r>
              <a:rPr sz="2400" spc="-5" dirty="0">
                <a:solidFill>
                  <a:srgbClr val="404040"/>
                </a:solidFill>
                <a:latin typeface="Cambria"/>
                <a:cs typeface="Cambria"/>
              </a:rPr>
              <a:t>slurry </a:t>
            </a:r>
            <a:r>
              <a:rPr sz="2400" dirty="0">
                <a:solidFill>
                  <a:srgbClr val="404040"/>
                </a:solidFill>
                <a:latin typeface="Cambria"/>
                <a:cs typeface="Cambria"/>
              </a:rPr>
              <a:t>and </a:t>
            </a:r>
            <a:r>
              <a:rPr sz="2400" spc="-20" dirty="0">
                <a:solidFill>
                  <a:srgbClr val="404040"/>
                </a:solidFill>
                <a:latin typeface="Cambria"/>
                <a:cs typeface="Cambria"/>
              </a:rPr>
              <a:t>are </a:t>
            </a:r>
            <a:r>
              <a:rPr sz="2400" spc="-10" dirty="0">
                <a:solidFill>
                  <a:srgbClr val="404040"/>
                </a:solidFill>
                <a:latin typeface="Cambria"/>
                <a:cs typeface="Cambria"/>
              </a:rPr>
              <a:t>separated after removing </a:t>
            </a:r>
            <a:r>
              <a:rPr sz="2400" spc="-15" dirty="0">
                <a:solidFill>
                  <a:srgbClr val="404040"/>
                </a:solidFill>
                <a:latin typeface="Cambria"/>
                <a:cs typeface="Cambria"/>
              </a:rPr>
              <a:t>from </a:t>
            </a:r>
            <a:r>
              <a:rPr sz="2400" spc="-5" dirty="0">
                <a:solidFill>
                  <a:srgbClr val="404040"/>
                </a:solidFill>
                <a:latin typeface="Cambria"/>
                <a:cs typeface="Cambria"/>
              </a:rPr>
              <a:t>slurry and </a:t>
            </a:r>
            <a:r>
              <a:rPr sz="2400" spc="-10" dirty="0">
                <a:solidFill>
                  <a:srgbClr val="404040"/>
                </a:solidFill>
                <a:latin typeface="Cambria"/>
                <a:cs typeface="Cambria"/>
              </a:rPr>
              <a:t>later </a:t>
            </a:r>
            <a:r>
              <a:rPr sz="2400" spc="-5" dirty="0">
                <a:solidFill>
                  <a:srgbClr val="404040"/>
                </a:solidFill>
                <a:latin typeface="Cambria"/>
                <a:cs typeface="Cambria"/>
              </a:rPr>
              <a:t>dried. </a:t>
            </a:r>
            <a:r>
              <a:rPr sz="2400" spc="-5" dirty="0">
                <a:solidFill>
                  <a:srgbClr val="FF0000"/>
                </a:solidFill>
                <a:latin typeface="Cambria"/>
                <a:cs typeface="Cambria"/>
              </a:rPr>
              <a:t> </a:t>
            </a:r>
            <a:r>
              <a:rPr sz="2400" dirty="0">
                <a:solidFill>
                  <a:srgbClr val="FF0000"/>
                </a:solidFill>
                <a:latin typeface="Cambria"/>
                <a:cs typeface="Cambria"/>
              </a:rPr>
              <a:t>The </a:t>
            </a:r>
            <a:r>
              <a:rPr sz="2400" spc="-10" dirty="0">
                <a:solidFill>
                  <a:srgbClr val="FF0000"/>
                </a:solidFill>
                <a:latin typeface="Cambria"/>
                <a:cs typeface="Cambria"/>
              </a:rPr>
              <a:t>disadvantage </a:t>
            </a:r>
            <a:r>
              <a:rPr sz="2400" dirty="0">
                <a:solidFill>
                  <a:srgbClr val="FF0000"/>
                </a:solidFill>
                <a:latin typeface="Cambria"/>
                <a:cs typeface="Cambria"/>
              </a:rPr>
              <a:t>is </a:t>
            </a:r>
            <a:r>
              <a:rPr sz="2400" spc="-10" dirty="0">
                <a:solidFill>
                  <a:srgbClr val="FF0000"/>
                </a:solidFill>
                <a:latin typeface="Cambria"/>
                <a:cs typeface="Cambria"/>
              </a:rPr>
              <a:t>that </a:t>
            </a:r>
            <a:r>
              <a:rPr sz="2400" dirty="0">
                <a:solidFill>
                  <a:srgbClr val="FF0000"/>
                </a:solidFill>
                <a:latin typeface="Cambria"/>
                <a:cs typeface="Cambria"/>
              </a:rPr>
              <a:t>a </a:t>
            </a:r>
            <a:r>
              <a:rPr sz="2400" spc="-10" dirty="0">
                <a:solidFill>
                  <a:srgbClr val="FF0000"/>
                </a:solidFill>
                <a:latin typeface="Cambria"/>
                <a:cs typeface="Cambria"/>
              </a:rPr>
              <a:t>larger </a:t>
            </a:r>
            <a:r>
              <a:rPr sz="2400" spc="-5" dirty="0">
                <a:solidFill>
                  <a:srgbClr val="FF0000"/>
                </a:solidFill>
                <a:latin typeface="Cambria"/>
                <a:cs typeface="Cambria"/>
              </a:rPr>
              <a:t>quantity of slurry </a:t>
            </a:r>
            <a:r>
              <a:rPr sz="2400" dirty="0">
                <a:solidFill>
                  <a:srgbClr val="FF0000"/>
                </a:solidFill>
                <a:latin typeface="Cambria"/>
                <a:cs typeface="Cambria"/>
              </a:rPr>
              <a:t>is </a:t>
            </a:r>
            <a:r>
              <a:rPr sz="2400" spc="-15" dirty="0">
                <a:solidFill>
                  <a:srgbClr val="FF0000"/>
                </a:solidFill>
                <a:latin typeface="Cambria"/>
                <a:cs typeface="Cambria"/>
              </a:rPr>
              <a:t>required </a:t>
            </a:r>
            <a:r>
              <a:rPr sz="2400" spc="-25" dirty="0">
                <a:solidFill>
                  <a:srgbClr val="FF0000"/>
                </a:solidFill>
                <a:latin typeface="Cambria"/>
                <a:cs typeface="Cambria"/>
              </a:rPr>
              <a:t>even </a:t>
            </a:r>
            <a:r>
              <a:rPr sz="2400" spc="-15" dirty="0">
                <a:solidFill>
                  <a:srgbClr val="FF0000"/>
                </a:solidFill>
                <a:latin typeface="Cambria"/>
                <a:cs typeface="Cambria"/>
              </a:rPr>
              <a:t>for </a:t>
            </a:r>
            <a:r>
              <a:rPr sz="2400" spc="-10" dirty="0">
                <a:solidFill>
                  <a:srgbClr val="FF0000"/>
                </a:solidFill>
                <a:latin typeface="Cambria"/>
                <a:cs typeface="Cambria"/>
              </a:rPr>
              <a:t>preparing  fewer</a:t>
            </a:r>
            <a:r>
              <a:rPr sz="2400" spc="-35" dirty="0">
                <a:solidFill>
                  <a:srgbClr val="FF0000"/>
                </a:solidFill>
                <a:latin typeface="Cambria"/>
                <a:cs typeface="Cambria"/>
              </a:rPr>
              <a:t> </a:t>
            </a:r>
            <a:r>
              <a:rPr sz="2400" spc="-5" dirty="0">
                <a:solidFill>
                  <a:srgbClr val="FF0000"/>
                </a:solidFill>
                <a:latin typeface="Cambria"/>
                <a:cs typeface="Cambria"/>
              </a:rPr>
              <a:t>plates.</a:t>
            </a:r>
            <a:endParaRPr sz="2400" dirty="0">
              <a:latin typeface="Cambria"/>
              <a:cs typeface="Cambria"/>
            </a:endParaRPr>
          </a:p>
        </p:txBody>
      </p:sp>
      <p:sp>
        <p:nvSpPr>
          <p:cNvPr id="7" name="object 7"/>
          <p:cNvSpPr txBox="1"/>
          <p:nvPr/>
        </p:nvSpPr>
        <p:spPr>
          <a:xfrm>
            <a:off x="381000" y="3233248"/>
            <a:ext cx="10896600" cy="2228815"/>
          </a:xfrm>
          <a:prstGeom prst="rect">
            <a:avLst/>
          </a:prstGeom>
        </p:spPr>
        <p:txBody>
          <a:bodyPr vert="horz" wrap="square" lIns="0" tIns="12700" rIns="0" bIns="0" rtlCol="0">
            <a:spAutoFit/>
          </a:bodyPr>
          <a:lstStyle/>
          <a:p>
            <a:pPr marL="469900" marR="5080" indent="-457200" algn="just">
              <a:lnSpc>
                <a:spcPct val="150100"/>
              </a:lnSpc>
              <a:spcBef>
                <a:spcPts val="100"/>
              </a:spcBef>
              <a:buSzPct val="89583"/>
              <a:buFont typeface="Arial"/>
              <a:buChar char="•"/>
              <a:tabLst>
                <a:tab pos="469900" algn="l"/>
              </a:tabLst>
            </a:pPr>
            <a:r>
              <a:rPr sz="2400" b="1" u="heavy" spc="-20" dirty="0">
                <a:solidFill>
                  <a:srgbClr val="404040"/>
                </a:solidFill>
                <a:uFill>
                  <a:solidFill>
                    <a:srgbClr val="404040"/>
                  </a:solidFill>
                </a:uFill>
                <a:latin typeface="Cambria"/>
                <a:cs typeface="Cambria"/>
              </a:rPr>
              <a:t>Spraying </a:t>
            </a:r>
            <a:r>
              <a:rPr sz="2400" b="1" u="heavy" spc="-5" dirty="0">
                <a:solidFill>
                  <a:srgbClr val="404040"/>
                </a:solidFill>
                <a:uFill>
                  <a:solidFill>
                    <a:srgbClr val="404040"/>
                  </a:solidFill>
                </a:uFill>
                <a:latin typeface="Cambria"/>
                <a:cs typeface="Cambria"/>
              </a:rPr>
              <a:t>technique:</a:t>
            </a:r>
            <a:r>
              <a:rPr sz="2400" b="1" spc="-5" dirty="0">
                <a:solidFill>
                  <a:srgbClr val="404040"/>
                </a:solidFill>
                <a:latin typeface="Cambria"/>
                <a:cs typeface="Cambria"/>
              </a:rPr>
              <a:t> </a:t>
            </a:r>
            <a:r>
              <a:rPr sz="2400" spc="-10" dirty="0">
                <a:solidFill>
                  <a:srgbClr val="00AFEF"/>
                </a:solidFill>
                <a:latin typeface="Cambria"/>
                <a:cs typeface="Cambria"/>
              </a:rPr>
              <a:t>resembles </a:t>
            </a:r>
            <a:r>
              <a:rPr sz="2400" spc="-5" dirty="0">
                <a:solidFill>
                  <a:srgbClr val="00AFEF"/>
                </a:solidFill>
                <a:latin typeface="Cambria"/>
                <a:cs typeface="Cambria"/>
              </a:rPr>
              <a:t>that of </a:t>
            </a:r>
            <a:r>
              <a:rPr sz="2400" spc="-10" dirty="0">
                <a:solidFill>
                  <a:srgbClr val="00AFEF"/>
                </a:solidFill>
                <a:latin typeface="Cambria"/>
                <a:cs typeface="Cambria"/>
              </a:rPr>
              <a:t>using </a:t>
            </a:r>
            <a:r>
              <a:rPr sz="2400" dirty="0">
                <a:solidFill>
                  <a:srgbClr val="00AFEF"/>
                </a:solidFill>
                <a:latin typeface="Cambria"/>
                <a:cs typeface="Cambria"/>
              </a:rPr>
              <a:t>a </a:t>
            </a:r>
            <a:r>
              <a:rPr sz="2400" spc="-5" dirty="0">
                <a:solidFill>
                  <a:srgbClr val="00AFEF"/>
                </a:solidFill>
                <a:latin typeface="Cambria"/>
                <a:cs typeface="Cambria"/>
              </a:rPr>
              <a:t>perfume </a:t>
            </a:r>
            <a:r>
              <a:rPr sz="2400" spc="-20" dirty="0">
                <a:solidFill>
                  <a:srgbClr val="00AFEF"/>
                </a:solidFill>
                <a:latin typeface="Cambria"/>
                <a:cs typeface="Cambria"/>
              </a:rPr>
              <a:t>spray </a:t>
            </a:r>
            <a:r>
              <a:rPr sz="2400" spc="-5" dirty="0">
                <a:solidFill>
                  <a:srgbClr val="00AFEF"/>
                </a:solidFill>
                <a:latin typeface="Cambria"/>
                <a:cs typeface="Cambria"/>
              </a:rPr>
              <a:t>on </a:t>
            </a:r>
            <a:r>
              <a:rPr sz="2400" dirty="0">
                <a:solidFill>
                  <a:srgbClr val="00AFEF"/>
                </a:solidFill>
                <a:latin typeface="Cambria"/>
                <a:cs typeface="Cambria"/>
              </a:rPr>
              <a:t>a </a:t>
            </a:r>
            <a:r>
              <a:rPr sz="2400" spc="-5" dirty="0">
                <a:solidFill>
                  <a:srgbClr val="00AFEF"/>
                </a:solidFill>
                <a:latin typeface="Cambria"/>
                <a:cs typeface="Cambria"/>
              </a:rPr>
              <a:t>cloth</a:t>
            </a:r>
            <a:r>
              <a:rPr sz="2400" spc="-5" dirty="0">
                <a:solidFill>
                  <a:srgbClr val="404040"/>
                </a:solidFill>
                <a:latin typeface="Cambria"/>
                <a:cs typeface="Cambria"/>
              </a:rPr>
              <a:t>. </a:t>
            </a:r>
            <a:r>
              <a:rPr sz="2400" dirty="0">
                <a:solidFill>
                  <a:srgbClr val="404040"/>
                </a:solidFill>
                <a:latin typeface="Cambria"/>
                <a:cs typeface="Cambria"/>
              </a:rPr>
              <a:t>The  </a:t>
            </a:r>
            <a:r>
              <a:rPr sz="2400" spc="-5" dirty="0">
                <a:solidFill>
                  <a:srgbClr val="404040"/>
                </a:solidFill>
                <a:latin typeface="Cambria"/>
                <a:cs typeface="Cambria"/>
              </a:rPr>
              <a:t>suspension of adsorbent or slurry </a:t>
            </a:r>
            <a:r>
              <a:rPr sz="2400" dirty="0">
                <a:solidFill>
                  <a:srgbClr val="404040"/>
                </a:solidFill>
                <a:latin typeface="Cambria"/>
                <a:cs typeface="Cambria"/>
              </a:rPr>
              <a:t>is </a:t>
            </a:r>
            <a:r>
              <a:rPr sz="2400" spc="-25" dirty="0">
                <a:solidFill>
                  <a:srgbClr val="404040"/>
                </a:solidFill>
                <a:latin typeface="Cambria"/>
                <a:cs typeface="Cambria"/>
              </a:rPr>
              <a:t>sprayed </a:t>
            </a:r>
            <a:r>
              <a:rPr sz="2400" spc="-5" dirty="0">
                <a:solidFill>
                  <a:srgbClr val="404040"/>
                </a:solidFill>
                <a:latin typeface="Cambria"/>
                <a:cs typeface="Cambria"/>
              </a:rPr>
              <a:t>on </a:t>
            </a:r>
            <a:r>
              <a:rPr sz="2400" dirty="0">
                <a:solidFill>
                  <a:srgbClr val="404040"/>
                </a:solidFill>
                <a:latin typeface="Cambria"/>
                <a:cs typeface="Cambria"/>
              </a:rPr>
              <a:t>a </a:t>
            </a:r>
            <a:r>
              <a:rPr sz="2400" spc="-10" dirty="0">
                <a:solidFill>
                  <a:srgbClr val="404040"/>
                </a:solidFill>
                <a:latin typeface="Cambria"/>
                <a:cs typeface="Cambria"/>
              </a:rPr>
              <a:t>glass plate </a:t>
            </a:r>
            <a:r>
              <a:rPr sz="2400" spc="-5" dirty="0">
                <a:solidFill>
                  <a:srgbClr val="404040"/>
                </a:solidFill>
                <a:latin typeface="Cambria"/>
                <a:cs typeface="Cambria"/>
              </a:rPr>
              <a:t>using </a:t>
            </a:r>
            <a:r>
              <a:rPr sz="2400" dirty="0">
                <a:solidFill>
                  <a:srgbClr val="404040"/>
                </a:solidFill>
                <a:latin typeface="Cambria"/>
                <a:cs typeface="Cambria"/>
              </a:rPr>
              <a:t>a </a:t>
            </a:r>
            <a:r>
              <a:rPr sz="2400" spc="-50" dirty="0">
                <a:solidFill>
                  <a:srgbClr val="404040"/>
                </a:solidFill>
                <a:latin typeface="Cambria"/>
                <a:cs typeface="Cambria"/>
              </a:rPr>
              <a:t>sprayer. </a:t>
            </a:r>
            <a:r>
              <a:rPr sz="2400" spc="-5" dirty="0">
                <a:solidFill>
                  <a:srgbClr val="FF0000"/>
                </a:solidFill>
                <a:latin typeface="Cambria"/>
                <a:cs typeface="Cambria"/>
              </a:rPr>
              <a:t>The  </a:t>
            </a:r>
            <a:r>
              <a:rPr sz="2400" spc="-10" dirty="0">
                <a:solidFill>
                  <a:srgbClr val="FF0000"/>
                </a:solidFill>
                <a:latin typeface="Cambria"/>
                <a:cs typeface="Cambria"/>
              </a:rPr>
              <a:t>disadvantage </a:t>
            </a:r>
            <a:r>
              <a:rPr sz="2400" dirty="0">
                <a:solidFill>
                  <a:srgbClr val="FF0000"/>
                </a:solidFill>
                <a:latin typeface="Cambria"/>
                <a:cs typeface="Cambria"/>
              </a:rPr>
              <a:t>is </a:t>
            </a:r>
            <a:r>
              <a:rPr sz="2400" spc="-5" dirty="0">
                <a:solidFill>
                  <a:srgbClr val="FF0000"/>
                </a:solidFill>
                <a:latin typeface="Cambria"/>
                <a:cs typeface="Cambria"/>
              </a:rPr>
              <a:t>that </a:t>
            </a:r>
            <a:r>
              <a:rPr sz="2400" spc="-10" dirty="0">
                <a:solidFill>
                  <a:srgbClr val="FF0000"/>
                </a:solidFill>
                <a:latin typeface="Cambria"/>
                <a:cs typeface="Cambria"/>
              </a:rPr>
              <a:t>the </a:t>
            </a:r>
            <a:r>
              <a:rPr sz="2400" spc="-25" dirty="0">
                <a:solidFill>
                  <a:srgbClr val="FF0000"/>
                </a:solidFill>
                <a:latin typeface="Cambria"/>
                <a:cs typeface="Cambria"/>
              </a:rPr>
              <a:t>layer </a:t>
            </a:r>
            <a:r>
              <a:rPr sz="2400" spc="-5" dirty="0">
                <a:solidFill>
                  <a:srgbClr val="FF0000"/>
                </a:solidFill>
                <a:latin typeface="Cambria"/>
                <a:cs typeface="Cambria"/>
              </a:rPr>
              <a:t>thickness </a:t>
            </a:r>
            <a:r>
              <a:rPr sz="2400" dirty="0">
                <a:solidFill>
                  <a:srgbClr val="FF0000"/>
                </a:solidFill>
                <a:latin typeface="Cambria"/>
                <a:cs typeface="Cambria"/>
              </a:rPr>
              <a:t>cannot </a:t>
            </a:r>
            <a:r>
              <a:rPr sz="2400" spc="-5" dirty="0">
                <a:solidFill>
                  <a:srgbClr val="FF0000"/>
                </a:solidFill>
                <a:latin typeface="Cambria"/>
                <a:cs typeface="Cambria"/>
              </a:rPr>
              <a:t>be maintained </a:t>
            </a:r>
            <a:r>
              <a:rPr sz="2400" spc="-15" dirty="0">
                <a:solidFill>
                  <a:srgbClr val="FF0000"/>
                </a:solidFill>
                <a:latin typeface="Cambria"/>
                <a:cs typeface="Cambria"/>
              </a:rPr>
              <a:t>uniformly </a:t>
            </a:r>
            <a:r>
              <a:rPr sz="2400" spc="-5" dirty="0">
                <a:solidFill>
                  <a:srgbClr val="FF0000"/>
                </a:solidFill>
                <a:latin typeface="Cambria"/>
                <a:cs typeface="Cambria"/>
              </a:rPr>
              <a:t>all </a:t>
            </a:r>
            <a:r>
              <a:rPr sz="2400" spc="-25" dirty="0">
                <a:solidFill>
                  <a:srgbClr val="FF0000"/>
                </a:solidFill>
                <a:latin typeface="Cambria"/>
                <a:cs typeface="Cambria"/>
              </a:rPr>
              <a:t>over </a:t>
            </a:r>
            <a:r>
              <a:rPr sz="2400" spc="-5" dirty="0">
                <a:solidFill>
                  <a:srgbClr val="FF0000"/>
                </a:solidFill>
                <a:latin typeface="Cambria"/>
                <a:cs typeface="Cambria"/>
              </a:rPr>
              <a:t>the  </a:t>
            </a:r>
            <a:r>
              <a:rPr sz="2400" spc="-10" dirty="0">
                <a:solidFill>
                  <a:srgbClr val="FF0000"/>
                </a:solidFill>
                <a:latin typeface="Cambria"/>
                <a:cs typeface="Cambria"/>
              </a:rPr>
              <a:t>plate.</a:t>
            </a:r>
            <a:endParaRPr sz="2400" dirty="0">
              <a:latin typeface="Cambria"/>
              <a:cs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78740" y="185166"/>
            <a:ext cx="11703051" cy="4444807"/>
          </a:xfrm>
          <a:prstGeom prst="rect">
            <a:avLst/>
          </a:prstGeom>
        </p:spPr>
        <p:txBody>
          <a:bodyPr vert="horz" wrap="square" lIns="0" tIns="12700" rIns="0" bIns="0" rtlCol="0">
            <a:spAutoFit/>
          </a:bodyPr>
          <a:lstStyle/>
          <a:p>
            <a:pPr marL="241300" marR="5080" indent="-228600">
              <a:lnSpc>
                <a:spcPct val="150000"/>
              </a:lnSpc>
              <a:spcBef>
                <a:spcPts val="100"/>
              </a:spcBef>
              <a:buSzPct val="89583"/>
              <a:buFont typeface="Arial"/>
              <a:buChar char="•"/>
              <a:tabLst>
                <a:tab pos="240665" algn="l"/>
                <a:tab pos="241300" algn="l"/>
                <a:tab pos="2040889" algn="l"/>
              </a:tabLst>
            </a:pPr>
            <a:r>
              <a:rPr sz="2400" b="1" u="heavy" spc="-10" dirty="0">
                <a:solidFill>
                  <a:srgbClr val="404040"/>
                </a:solidFill>
                <a:uFill>
                  <a:solidFill>
                    <a:srgbClr val="404040"/>
                  </a:solidFill>
                </a:uFill>
                <a:latin typeface="Cambria"/>
                <a:cs typeface="Cambria"/>
              </a:rPr>
              <a:t>Spreading</a:t>
            </a:r>
            <a:r>
              <a:rPr sz="2400" b="1" spc="-10" dirty="0">
                <a:solidFill>
                  <a:srgbClr val="404040"/>
                </a:solidFill>
                <a:latin typeface="Cambria"/>
                <a:cs typeface="Cambria"/>
              </a:rPr>
              <a:t>: </a:t>
            </a:r>
            <a:r>
              <a:rPr sz="2400" dirty="0">
                <a:solidFill>
                  <a:srgbClr val="404040"/>
                </a:solidFill>
                <a:latin typeface="Cambria"/>
                <a:cs typeface="Cambria"/>
              </a:rPr>
              <a:t>is </a:t>
            </a:r>
            <a:r>
              <a:rPr sz="2400" spc="-5" dirty="0">
                <a:solidFill>
                  <a:srgbClr val="404040"/>
                </a:solidFill>
                <a:latin typeface="Cambria"/>
                <a:cs typeface="Cambria"/>
              </a:rPr>
              <a:t>the best technique </a:t>
            </a:r>
            <a:r>
              <a:rPr sz="2400" spc="-15" dirty="0">
                <a:solidFill>
                  <a:srgbClr val="404040"/>
                </a:solidFill>
                <a:latin typeface="Cambria"/>
                <a:cs typeface="Cambria"/>
              </a:rPr>
              <a:t>where </a:t>
            </a:r>
            <a:r>
              <a:rPr sz="2400" dirty="0">
                <a:solidFill>
                  <a:srgbClr val="404040"/>
                </a:solidFill>
                <a:latin typeface="Cambria"/>
                <a:cs typeface="Cambria"/>
              </a:rPr>
              <a:t>a </a:t>
            </a:r>
            <a:r>
              <a:rPr sz="2400" b="1" spc="-15" dirty="0">
                <a:solidFill>
                  <a:srgbClr val="404040"/>
                </a:solidFill>
                <a:latin typeface="Cambria"/>
                <a:cs typeface="Cambria"/>
              </a:rPr>
              <a:t>TLC </a:t>
            </a:r>
            <a:r>
              <a:rPr sz="2400" b="1" spc="-10" dirty="0">
                <a:solidFill>
                  <a:srgbClr val="404040"/>
                </a:solidFill>
                <a:latin typeface="Cambria"/>
                <a:cs typeface="Cambria"/>
              </a:rPr>
              <a:t>spreader </a:t>
            </a:r>
            <a:r>
              <a:rPr sz="2400" dirty="0">
                <a:solidFill>
                  <a:srgbClr val="404040"/>
                </a:solidFill>
                <a:latin typeface="Cambria"/>
                <a:cs typeface="Cambria"/>
              </a:rPr>
              <a:t>is </a:t>
            </a:r>
            <a:r>
              <a:rPr sz="2400" spc="-5" dirty="0">
                <a:solidFill>
                  <a:srgbClr val="404040"/>
                </a:solidFill>
                <a:latin typeface="Cambria"/>
                <a:cs typeface="Cambria"/>
              </a:rPr>
              <a:t>used. </a:t>
            </a:r>
            <a:r>
              <a:rPr sz="2400" dirty="0">
                <a:solidFill>
                  <a:srgbClr val="404040"/>
                </a:solidFill>
                <a:latin typeface="Cambria"/>
                <a:cs typeface="Cambria"/>
              </a:rPr>
              <a:t>The </a:t>
            </a:r>
            <a:r>
              <a:rPr sz="2400" spc="-5" dirty="0">
                <a:solidFill>
                  <a:srgbClr val="404040"/>
                </a:solidFill>
                <a:latin typeface="Cambria"/>
                <a:cs typeface="Cambria"/>
              </a:rPr>
              <a:t>glass </a:t>
            </a:r>
            <a:r>
              <a:rPr sz="2400" spc="-10" dirty="0">
                <a:solidFill>
                  <a:srgbClr val="404040"/>
                </a:solidFill>
                <a:latin typeface="Cambria"/>
                <a:cs typeface="Cambria"/>
              </a:rPr>
              <a:t>plates </a:t>
            </a:r>
            <a:r>
              <a:rPr sz="2400" dirty="0">
                <a:solidFill>
                  <a:srgbClr val="404040"/>
                </a:solidFill>
                <a:latin typeface="Cambria"/>
                <a:cs typeface="Cambria"/>
              </a:rPr>
              <a:t>of  specific dimensions (20cm X 20cm/10 </a:t>
            </a:r>
            <a:r>
              <a:rPr sz="2400" spc="-5" dirty="0">
                <a:solidFill>
                  <a:srgbClr val="404040"/>
                </a:solidFill>
                <a:latin typeface="Cambria"/>
                <a:cs typeface="Cambria"/>
              </a:rPr>
              <a:t>cm/5cm) </a:t>
            </a:r>
            <a:r>
              <a:rPr sz="2400" spc="-15" dirty="0">
                <a:solidFill>
                  <a:srgbClr val="404040"/>
                </a:solidFill>
                <a:latin typeface="Cambria"/>
                <a:cs typeface="Cambria"/>
              </a:rPr>
              <a:t>are </a:t>
            </a:r>
            <a:r>
              <a:rPr sz="2400" spc="-5" dirty="0">
                <a:solidFill>
                  <a:srgbClr val="404040"/>
                </a:solidFill>
                <a:latin typeface="Cambria"/>
                <a:cs typeface="Cambria"/>
              </a:rPr>
              <a:t>stacked </a:t>
            </a:r>
            <a:r>
              <a:rPr sz="2400" dirty="0">
                <a:solidFill>
                  <a:srgbClr val="404040"/>
                </a:solidFill>
                <a:latin typeface="Cambria"/>
                <a:cs typeface="Cambria"/>
              </a:rPr>
              <a:t>on a </a:t>
            </a:r>
            <a:r>
              <a:rPr sz="2400" spc="-5" dirty="0">
                <a:solidFill>
                  <a:srgbClr val="404040"/>
                </a:solidFill>
                <a:latin typeface="Cambria"/>
                <a:cs typeface="Cambria"/>
              </a:rPr>
              <a:t>base </a:t>
            </a:r>
            <a:r>
              <a:rPr sz="2400" spc="-10" dirty="0">
                <a:solidFill>
                  <a:srgbClr val="404040"/>
                </a:solidFill>
                <a:latin typeface="Cambria"/>
                <a:cs typeface="Cambria"/>
              </a:rPr>
              <a:t>plate. </a:t>
            </a:r>
            <a:r>
              <a:rPr sz="2400" dirty="0">
                <a:solidFill>
                  <a:srgbClr val="404040"/>
                </a:solidFill>
                <a:latin typeface="Cambria"/>
                <a:cs typeface="Cambria"/>
              </a:rPr>
              <a:t>The </a:t>
            </a:r>
            <a:r>
              <a:rPr sz="2400" spc="-5" dirty="0">
                <a:solidFill>
                  <a:srgbClr val="404040"/>
                </a:solidFill>
                <a:latin typeface="Cambria"/>
                <a:cs typeface="Cambria"/>
              </a:rPr>
              <a:t>slurry  after </a:t>
            </a:r>
            <a:r>
              <a:rPr sz="2400" spc="-10" dirty="0">
                <a:solidFill>
                  <a:srgbClr val="404040"/>
                </a:solidFill>
                <a:latin typeface="Cambria"/>
                <a:cs typeface="Cambria"/>
              </a:rPr>
              <a:t>preparation </a:t>
            </a:r>
            <a:r>
              <a:rPr sz="2400" dirty="0">
                <a:solidFill>
                  <a:srgbClr val="404040"/>
                </a:solidFill>
                <a:latin typeface="Cambria"/>
                <a:cs typeface="Cambria"/>
              </a:rPr>
              <a:t>is </a:t>
            </a:r>
            <a:r>
              <a:rPr sz="2400" i="1" spc="-10" dirty="0">
                <a:solidFill>
                  <a:srgbClr val="404040"/>
                </a:solidFill>
                <a:latin typeface="Cambria"/>
                <a:cs typeface="Cambria"/>
              </a:rPr>
              <a:t>poured </a:t>
            </a:r>
            <a:r>
              <a:rPr sz="2400" dirty="0">
                <a:solidFill>
                  <a:srgbClr val="404040"/>
                </a:solidFill>
                <a:latin typeface="Cambria"/>
                <a:cs typeface="Cambria"/>
              </a:rPr>
              <a:t>inside </a:t>
            </a:r>
            <a:r>
              <a:rPr sz="2400" spc="-5" dirty="0">
                <a:solidFill>
                  <a:srgbClr val="404040"/>
                </a:solidFill>
                <a:latin typeface="Cambria"/>
                <a:cs typeface="Cambria"/>
              </a:rPr>
              <a:t>the </a:t>
            </a:r>
            <a:r>
              <a:rPr sz="2400" spc="-10" dirty="0">
                <a:solidFill>
                  <a:srgbClr val="404040"/>
                </a:solidFill>
                <a:latin typeface="Cambria"/>
                <a:cs typeface="Cambria"/>
              </a:rPr>
              <a:t>reservoir </a:t>
            </a:r>
            <a:r>
              <a:rPr sz="2400" dirty="0">
                <a:solidFill>
                  <a:srgbClr val="404040"/>
                </a:solidFill>
                <a:latin typeface="Cambria"/>
                <a:cs typeface="Cambria"/>
              </a:rPr>
              <a:t>of </a:t>
            </a:r>
            <a:r>
              <a:rPr sz="2400" spc="-5" dirty="0">
                <a:solidFill>
                  <a:srgbClr val="404040"/>
                </a:solidFill>
                <a:latin typeface="Cambria"/>
                <a:cs typeface="Cambria"/>
              </a:rPr>
              <a:t>TLC </a:t>
            </a:r>
            <a:r>
              <a:rPr sz="2400" spc="-30" dirty="0">
                <a:solidFill>
                  <a:srgbClr val="404040"/>
                </a:solidFill>
                <a:latin typeface="Cambria"/>
                <a:cs typeface="Cambria"/>
              </a:rPr>
              <a:t>spreader. </a:t>
            </a:r>
            <a:r>
              <a:rPr sz="2400" dirty="0">
                <a:solidFill>
                  <a:srgbClr val="404040"/>
                </a:solidFill>
                <a:latin typeface="Cambria"/>
                <a:cs typeface="Cambria"/>
              </a:rPr>
              <a:t>The thickness of </a:t>
            </a:r>
            <a:r>
              <a:rPr sz="2400" spc="-5" dirty="0">
                <a:solidFill>
                  <a:srgbClr val="404040"/>
                </a:solidFill>
                <a:latin typeface="Cambria"/>
                <a:cs typeface="Cambria"/>
              </a:rPr>
              <a:t>the  adsorbent </a:t>
            </a:r>
            <a:r>
              <a:rPr sz="2400" spc="-25" dirty="0">
                <a:solidFill>
                  <a:srgbClr val="404040"/>
                </a:solidFill>
                <a:latin typeface="Cambria"/>
                <a:cs typeface="Cambria"/>
              </a:rPr>
              <a:t>layer </a:t>
            </a:r>
            <a:r>
              <a:rPr sz="2400" dirty="0">
                <a:solidFill>
                  <a:srgbClr val="404040"/>
                </a:solidFill>
                <a:latin typeface="Cambria"/>
                <a:cs typeface="Cambria"/>
              </a:rPr>
              <a:t>is </a:t>
            </a:r>
            <a:r>
              <a:rPr sz="2400" spc="-10" dirty="0">
                <a:solidFill>
                  <a:srgbClr val="404040"/>
                </a:solidFill>
                <a:latin typeface="Cambria"/>
                <a:cs typeface="Cambria"/>
              </a:rPr>
              <a:t>adjusted </a:t>
            </a:r>
            <a:r>
              <a:rPr sz="2400" spc="-25" dirty="0">
                <a:solidFill>
                  <a:srgbClr val="404040"/>
                </a:solidFill>
                <a:latin typeface="Cambria"/>
                <a:cs typeface="Cambria"/>
              </a:rPr>
              <a:t>by </a:t>
            </a:r>
            <a:r>
              <a:rPr sz="2400" spc="-5" dirty="0">
                <a:solidFill>
                  <a:srgbClr val="404040"/>
                </a:solidFill>
                <a:latin typeface="Cambria"/>
                <a:cs typeface="Cambria"/>
              </a:rPr>
              <a:t>using </a:t>
            </a:r>
            <a:r>
              <a:rPr sz="2400" dirty="0">
                <a:solidFill>
                  <a:srgbClr val="404040"/>
                </a:solidFill>
                <a:latin typeface="Cambria"/>
                <a:cs typeface="Cambria"/>
              </a:rPr>
              <a:t>a </a:t>
            </a:r>
            <a:r>
              <a:rPr sz="2400" spc="-5" dirty="0">
                <a:solidFill>
                  <a:srgbClr val="404040"/>
                </a:solidFill>
                <a:latin typeface="Cambria"/>
                <a:cs typeface="Cambria"/>
              </a:rPr>
              <a:t>knob </a:t>
            </a:r>
            <a:r>
              <a:rPr sz="2400" dirty="0">
                <a:solidFill>
                  <a:srgbClr val="404040"/>
                </a:solidFill>
                <a:latin typeface="Cambria"/>
                <a:cs typeface="Cambria"/>
              </a:rPr>
              <a:t>in </a:t>
            </a:r>
            <a:r>
              <a:rPr sz="2400" spc="-5" dirty="0">
                <a:solidFill>
                  <a:srgbClr val="404040"/>
                </a:solidFill>
                <a:latin typeface="Cambria"/>
                <a:cs typeface="Cambria"/>
              </a:rPr>
              <a:t>the </a:t>
            </a:r>
            <a:r>
              <a:rPr sz="2400" spc="-30" dirty="0">
                <a:solidFill>
                  <a:srgbClr val="404040"/>
                </a:solidFill>
                <a:latin typeface="Cambria"/>
                <a:cs typeface="Cambria"/>
              </a:rPr>
              <a:t>spreader. </a:t>
            </a:r>
            <a:r>
              <a:rPr sz="2400" spc="-10" dirty="0">
                <a:solidFill>
                  <a:srgbClr val="404040"/>
                </a:solidFill>
                <a:latin typeface="Cambria"/>
                <a:cs typeface="Cambria"/>
              </a:rPr>
              <a:t>Normally </a:t>
            </a:r>
            <a:r>
              <a:rPr sz="2400" dirty="0">
                <a:solidFill>
                  <a:srgbClr val="404040"/>
                </a:solidFill>
                <a:latin typeface="Cambria"/>
                <a:cs typeface="Cambria"/>
              </a:rPr>
              <a:t>a </a:t>
            </a:r>
            <a:r>
              <a:rPr sz="2400" spc="-5" dirty="0">
                <a:solidFill>
                  <a:srgbClr val="404040"/>
                </a:solidFill>
                <a:latin typeface="Cambria"/>
                <a:cs typeface="Cambria"/>
              </a:rPr>
              <a:t>thickness </a:t>
            </a:r>
            <a:r>
              <a:rPr sz="2400" dirty="0">
                <a:solidFill>
                  <a:srgbClr val="404040"/>
                </a:solidFill>
                <a:latin typeface="Cambria"/>
                <a:cs typeface="Cambria"/>
              </a:rPr>
              <a:t>of  0.25cm is </a:t>
            </a:r>
            <a:r>
              <a:rPr sz="2400" spc="-5" dirty="0">
                <a:solidFill>
                  <a:srgbClr val="404040"/>
                </a:solidFill>
                <a:latin typeface="Cambria"/>
                <a:cs typeface="Cambria"/>
              </a:rPr>
              <a:t>used </a:t>
            </a:r>
            <a:r>
              <a:rPr sz="2400" spc="-10" dirty="0">
                <a:solidFill>
                  <a:srgbClr val="404040"/>
                </a:solidFill>
                <a:latin typeface="Cambria"/>
                <a:cs typeface="Cambria"/>
              </a:rPr>
              <a:t>for </a:t>
            </a:r>
            <a:r>
              <a:rPr sz="2400" spc="-5" dirty="0">
                <a:solidFill>
                  <a:srgbClr val="404040"/>
                </a:solidFill>
                <a:latin typeface="Cambria"/>
                <a:cs typeface="Cambria"/>
              </a:rPr>
              <a:t>analytical purpose </a:t>
            </a:r>
            <a:r>
              <a:rPr sz="2400" dirty="0">
                <a:solidFill>
                  <a:srgbClr val="404040"/>
                </a:solidFill>
                <a:latin typeface="Cambria"/>
                <a:cs typeface="Cambria"/>
              </a:rPr>
              <a:t>and 2 </a:t>
            </a:r>
            <a:r>
              <a:rPr sz="2400" spc="-5" dirty="0">
                <a:solidFill>
                  <a:srgbClr val="404040"/>
                </a:solidFill>
                <a:latin typeface="Cambria"/>
                <a:cs typeface="Cambria"/>
              </a:rPr>
              <a:t>mm thickness for </a:t>
            </a:r>
            <a:r>
              <a:rPr sz="2400" spc="-20" dirty="0">
                <a:solidFill>
                  <a:srgbClr val="404040"/>
                </a:solidFill>
                <a:latin typeface="Cambria"/>
                <a:cs typeface="Cambria"/>
              </a:rPr>
              <a:t>preparative </a:t>
            </a:r>
            <a:r>
              <a:rPr sz="2400" spc="-5" dirty="0">
                <a:solidFill>
                  <a:srgbClr val="404040"/>
                </a:solidFill>
                <a:latin typeface="Cambria"/>
                <a:cs typeface="Cambria"/>
              </a:rPr>
              <a:t>purpose. </a:t>
            </a:r>
            <a:r>
              <a:rPr sz="2400" dirty="0">
                <a:solidFill>
                  <a:srgbClr val="404040"/>
                </a:solidFill>
                <a:latin typeface="Cambria"/>
                <a:cs typeface="Cambria"/>
              </a:rPr>
              <a:t>Then  </a:t>
            </a:r>
            <a:r>
              <a:rPr sz="2400" spc="-5" dirty="0">
                <a:solidFill>
                  <a:srgbClr val="404040"/>
                </a:solidFill>
                <a:latin typeface="Cambria"/>
                <a:cs typeface="Cambria"/>
              </a:rPr>
              <a:t>the spreader </a:t>
            </a:r>
            <a:r>
              <a:rPr sz="2400" dirty="0">
                <a:solidFill>
                  <a:srgbClr val="404040"/>
                </a:solidFill>
                <a:latin typeface="Cambria"/>
                <a:cs typeface="Cambria"/>
              </a:rPr>
              <a:t>is </a:t>
            </a:r>
            <a:r>
              <a:rPr sz="2400" spc="-10" dirty="0">
                <a:solidFill>
                  <a:srgbClr val="404040"/>
                </a:solidFill>
                <a:latin typeface="Cambria"/>
                <a:cs typeface="Cambria"/>
              </a:rPr>
              <a:t>rolled </a:t>
            </a:r>
            <a:r>
              <a:rPr sz="2400" spc="-15" dirty="0">
                <a:solidFill>
                  <a:srgbClr val="404040"/>
                </a:solidFill>
                <a:latin typeface="Cambria"/>
                <a:cs typeface="Cambria"/>
              </a:rPr>
              <a:t>only </a:t>
            </a:r>
            <a:r>
              <a:rPr sz="2400" dirty="0">
                <a:solidFill>
                  <a:srgbClr val="404040"/>
                </a:solidFill>
                <a:latin typeface="Cambria"/>
                <a:cs typeface="Cambria"/>
              </a:rPr>
              <a:t>once on the </a:t>
            </a:r>
            <a:r>
              <a:rPr sz="2400" spc="-10" dirty="0">
                <a:solidFill>
                  <a:srgbClr val="404040"/>
                </a:solidFill>
                <a:latin typeface="Cambria"/>
                <a:cs typeface="Cambria"/>
              </a:rPr>
              <a:t>plate. </a:t>
            </a:r>
            <a:r>
              <a:rPr sz="2400" dirty="0">
                <a:solidFill>
                  <a:srgbClr val="404040"/>
                </a:solidFill>
                <a:latin typeface="Cambria"/>
                <a:cs typeface="Cambria"/>
              </a:rPr>
              <a:t>The </a:t>
            </a:r>
            <a:r>
              <a:rPr sz="2400" spc="-5" dirty="0">
                <a:solidFill>
                  <a:srgbClr val="404040"/>
                </a:solidFill>
                <a:latin typeface="Cambria"/>
                <a:cs typeface="Cambria"/>
              </a:rPr>
              <a:t>plates </a:t>
            </a:r>
            <a:r>
              <a:rPr sz="2400" spc="-15" dirty="0">
                <a:solidFill>
                  <a:srgbClr val="404040"/>
                </a:solidFill>
                <a:latin typeface="Cambria"/>
                <a:cs typeface="Cambria"/>
              </a:rPr>
              <a:t>are </a:t>
            </a:r>
            <a:r>
              <a:rPr sz="2400" spc="-10" dirty="0">
                <a:solidFill>
                  <a:srgbClr val="404040"/>
                </a:solidFill>
                <a:latin typeface="Cambria"/>
                <a:cs typeface="Cambria"/>
              </a:rPr>
              <a:t>allowed for </a:t>
            </a:r>
            <a:r>
              <a:rPr sz="2400" dirty="0">
                <a:solidFill>
                  <a:srgbClr val="404040"/>
                </a:solidFill>
                <a:latin typeface="Cambria"/>
                <a:cs typeface="Cambria"/>
              </a:rPr>
              <a:t>setting(air  drying). This is done </a:t>
            </a:r>
            <a:r>
              <a:rPr sz="2400" spc="-10" dirty="0">
                <a:solidFill>
                  <a:srgbClr val="404040"/>
                </a:solidFill>
                <a:latin typeface="Cambria"/>
                <a:cs typeface="Cambria"/>
              </a:rPr>
              <a:t>to </a:t>
            </a:r>
            <a:r>
              <a:rPr sz="2400" spc="-20" dirty="0">
                <a:solidFill>
                  <a:srgbClr val="404040"/>
                </a:solidFill>
                <a:latin typeface="Cambria"/>
                <a:cs typeface="Cambria"/>
              </a:rPr>
              <a:t>avoid </a:t>
            </a:r>
            <a:r>
              <a:rPr sz="2400" spc="-10" dirty="0">
                <a:solidFill>
                  <a:srgbClr val="404040"/>
                </a:solidFill>
                <a:latin typeface="Cambria"/>
                <a:cs typeface="Cambria"/>
              </a:rPr>
              <a:t>cracks </a:t>
            </a:r>
            <a:r>
              <a:rPr sz="2400" dirty="0">
                <a:solidFill>
                  <a:srgbClr val="404040"/>
                </a:solidFill>
                <a:latin typeface="Cambria"/>
                <a:cs typeface="Cambria"/>
              </a:rPr>
              <a:t>on </a:t>
            </a:r>
            <a:r>
              <a:rPr sz="2400" spc="-5" dirty="0">
                <a:solidFill>
                  <a:srgbClr val="404040"/>
                </a:solidFill>
                <a:latin typeface="Cambria"/>
                <a:cs typeface="Cambria"/>
              </a:rPr>
              <a:t>the surface </a:t>
            </a:r>
            <a:r>
              <a:rPr sz="2400" dirty="0">
                <a:solidFill>
                  <a:srgbClr val="404040"/>
                </a:solidFill>
                <a:latin typeface="Cambria"/>
                <a:cs typeface="Cambria"/>
              </a:rPr>
              <a:t>of </a:t>
            </a:r>
            <a:r>
              <a:rPr sz="2400" spc="-5" dirty="0">
                <a:solidFill>
                  <a:srgbClr val="404040"/>
                </a:solidFill>
                <a:latin typeface="Cambria"/>
                <a:cs typeface="Cambria"/>
              </a:rPr>
              <a:t>adsorbent. After </a:t>
            </a:r>
            <a:r>
              <a:rPr sz="2400" i="1" spc="-10" dirty="0">
                <a:solidFill>
                  <a:srgbClr val="404040"/>
                </a:solidFill>
                <a:latin typeface="Cambria"/>
                <a:cs typeface="Cambria"/>
              </a:rPr>
              <a:t>setting</a:t>
            </a:r>
            <a:r>
              <a:rPr sz="2400" spc="-10" dirty="0">
                <a:solidFill>
                  <a:srgbClr val="404040"/>
                </a:solidFill>
                <a:latin typeface="Cambria"/>
                <a:cs typeface="Cambria"/>
              </a:rPr>
              <a:t>, </a:t>
            </a:r>
            <a:r>
              <a:rPr sz="2400" spc="-5" dirty="0">
                <a:solidFill>
                  <a:srgbClr val="404040"/>
                </a:solidFill>
                <a:latin typeface="Cambria"/>
                <a:cs typeface="Cambria"/>
              </a:rPr>
              <a:t>the </a:t>
            </a:r>
            <a:r>
              <a:rPr sz="2400" spc="-10" dirty="0">
                <a:solidFill>
                  <a:srgbClr val="404040"/>
                </a:solidFill>
                <a:latin typeface="Cambria"/>
                <a:cs typeface="Cambria"/>
              </a:rPr>
              <a:t>plates  </a:t>
            </a:r>
            <a:r>
              <a:rPr sz="2400" spc="-15" dirty="0">
                <a:solidFill>
                  <a:srgbClr val="404040"/>
                </a:solidFill>
                <a:latin typeface="Cambria"/>
                <a:cs typeface="Cambria"/>
              </a:rPr>
              <a:t>are</a:t>
            </a:r>
            <a:r>
              <a:rPr sz="2400" spc="-20" dirty="0">
                <a:solidFill>
                  <a:srgbClr val="404040"/>
                </a:solidFill>
                <a:latin typeface="Cambria"/>
                <a:cs typeface="Cambria"/>
              </a:rPr>
              <a:t> </a:t>
            </a:r>
            <a:r>
              <a:rPr sz="2400" spc="-15" dirty="0">
                <a:solidFill>
                  <a:srgbClr val="FF0000"/>
                </a:solidFill>
                <a:latin typeface="Cambria"/>
                <a:cs typeface="Cambria"/>
              </a:rPr>
              <a:t>activated	</a:t>
            </a:r>
            <a:r>
              <a:rPr sz="2400" spc="-25" dirty="0">
                <a:solidFill>
                  <a:srgbClr val="404040"/>
                </a:solidFill>
                <a:latin typeface="Cambria"/>
                <a:cs typeface="Cambria"/>
              </a:rPr>
              <a:t>by </a:t>
            </a:r>
            <a:r>
              <a:rPr sz="2400" spc="-10" dirty="0">
                <a:solidFill>
                  <a:srgbClr val="404040"/>
                </a:solidFill>
                <a:latin typeface="Cambria"/>
                <a:cs typeface="Cambria"/>
              </a:rPr>
              <a:t>keeping </a:t>
            </a:r>
            <a:r>
              <a:rPr sz="2400" dirty="0">
                <a:solidFill>
                  <a:srgbClr val="404040"/>
                </a:solidFill>
                <a:latin typeface="Cambria"/>
                <a:cs typeface="Cambria"/>
              </a:rPr>
              <a:t>in </a:t>
            </a:r>
            <a:r>
              <a:rPr sz="2400" spc="-5" dirty="0">
                <a:solidFill>
                  <a:srgbClr val="404040"/>
                </a:solidFill>
                <a:latin typeface="Cambria"/>
                <a:cs typeface="Cambria"/>
              </a:rPr>
              <a:t>an </a:t>
            </a:r>
            <a:r>
              <a:rPr sz="2400" spc="-25" dirty="0">
                <a:solidFill>
                  <a:srgbClr val="FF0000"/>
                </a:solidFill>
                <a:latin typeface="Cambria"/>
                <a:cs typeface="Cambria"/>
              </a:rPr>
              <a:t>oven </a:t>
            </a:r>
            <a:r>
              <a:rPr sz="2400" spc="-5" dirty="0">
                <a:solidFill>
                  <a:srgbClr val="FF0000"/>
                </a:solidFill>
                <a:latin typeface="Cambria"/>
                <a:cs typeface="Cambria"/>
              </a:rPr>
              <a:t>at </a:t>
            </a:r>
            <a:r>
              <a:rPr sz="2400" dirty="0">
                <a:solidFill>
                  <a:srgbClr val="FF0000"/>
                </a:solidFill>
                <a:latin typeface="Cambria"/>
                <a:cs typeface="Cambria"/>
              </a:rPr>
              <a:t>100</a:t>
            </a:r>
            <a:r>
              <a:rPr sz="2400" baseline="24305" dirty="0">
                <a:solidFill>
                  <a:srgbClr val="FF0000"/>
                </a:solidFill>
                <a:latin typeface="Cambria"/>
                <a:cs typeface="Cambria"/>
              </a:rPr>
              <a:t>o</a:t>
            </a:r>
            <a:r>
              <a:rPr sz="2400" dirty="0">
                <a:solidFill>
                  <a:srgbClr val="FF0000"/>
                </a:solidFill>
                <a:latin typeface="Cambria"/>
                <a:cs typeface="Cambria"/>
              </a:rPr>
              <a:t>C </a:t>
            </a:r>
            <a:r>
              <a:rPr sz="2400" spc="-15" dirty="0">
                <a:solidFill>
                  <a:srgbClr val="FF0000"/>
                </a:solidFill>
                <a:latin typeface="Cambria"/>
                <a:cs typeface="Cambria"/>
              </a:rPr>
              <a:t>to </a:t>
            </a:r>
            <a:r>
              <a:rPr sz="2400" dirty="0">
                <a:solidFill>
                  <a:srgbClr val="FF0000"/>
                </a:solidFill>
                <a:latin typeface="Cambria"/>
                <a:cs typeface="Cambria"/>
              </a:rPr>
              <a:t>120</a:t>
            </a:r>
            <a:r>
              <a:rPr sz="2400" baseline="24305" dirty="0">
                <a:solidFill>
                  <a:srgbClr val="FF0000"/>
                </a:solidFill>
                <a:latin typeface="Cambria"/>
                <a:cs typeface="Cambria"/>
              </a:rPr>
              <a:t>o</a:t>
            </a:r>
            <a:r>
              <a:rPr sz="2400" dirty="0">
                <a:solidFill>
                  <a:srgbClr val="FF0000"/>
                </a:solidFill>
                <a:latin typeface="Cambria"/>
                <a:cs typeface="Cambria"/>
              </a:rPr>
              <a:t>C </a:t>
            </a:r>
            <a:r>
              <a:rPr sz="2400" spc="-10" dirty="0">
                <a:solidFill>
                  <a:srgbClr val="FF0000"/>
                </a:solidFill>
                <a:latin typeface="Cambria"/>
                <a:cs typeface="Cambria"/>
              </a:rPr>
              <a:t>for </a:t>
            </a:r>
            <a:r>
              <a:rPr sz="2400" dirty="0">
                <a:solidFill>
                  <a:srgbClr val="FF0000"/>
                </a:solidFill>
                <a:latin typeface="Cambria"/>
                <a:cs typeface="Cambria"/>
              </a:rPr>
              <a:t>1</a:t>
            </a:r>
            <a:r>
              <a:rPr sz="2400" spc="-30" dirty="0">
                <a:solidFill>
                  <a:srgbClr val="FF0000"/>
                </a:solidFill>
                <a:latin typeface="Cambria"/>
                <a:cs typeface="Cambria"/>
              </a:rPr>
              <a:t> </a:t>
            </a:r>
            <a:r>
              <a:rPr sz="2400" spc="-5" dirty="0">
                <a:solidFill>
                  <a:srgbClr val="FF0000"/>
                </a:solidFill>
                <a:latin typeface="Cambria"/>
                <a:cs typeface="Cambria"/>
              </a:rPr>
              <a:t>hour</a:t>
            </a:r>
            <a:endParaRPr sz="2400">
              <a:latin typeface="Cambria"/>
              <a:cs typeface="Cambria"/>
            </a:endParaRPr>
          </a:p>
        </p:txBody>
      </p:sp>
      <p:sp>
        <p:nvSpPr>
          <p:cNvPr id="7" name="object 7"/>
          <p:cNvSpPr/>
          <p:nvPr/>
        </p:nvSpPr>
        <p:spPr>
          <a:xfrm>
            <a:off x="2512949" y="4648136"/>
            <a:ext cx="5505451" cy="17828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78739" y="185168"/>
            <a:ext cx="11353800" cy="2228815"/>
          </a:xfrm>
          <a:prstGeom prst="rect">
            <a:avLst/>
          </a:prstGeom>
        </p:spPr>
        <p:txBody>
          <a:bodyPr vert="horz" wrap="square" lIns="0" tIns="12700" rIns="0" bIns="0" rtlCol="0">
            <a:spAutoFit/>
          </a:bodyPr>
          <a:lstStyle/>
          <a:p>
            <a:pPr marL="241300" marR="5080" indent="-228600">
              <a:lnSpc>
                <a:spcPct val="150100"/>
              </a:lnSpc>
              <a:spcBef>
                <a:spcPts val="100"/>
              </a:spcBef>
              <a:buSzPct val="89583"/>
              <a:buFont typeface="Arial"/>
              <a:buChar char="•"/>
              <a:tabLst>
                <a:tab pos="240665" algn="l"/>
                <a:tab pos="241300" algn="l"/>
              </a:tabLst>
            </a:pPr>
            <a:r>
              <a:rPr sz="2400" b="1" u="heavy" spc="-20" dirty="0">
                <a:solidFill>
                  <a:srgbClr val="404040"/>
                </a:solidFill>
                <a:uFill>
                  <a:solidFill>
                    <a:srgbClr val="404040"/>
                  </a:solidFill>
                </a:uFill>
                <a:latin typeface="Cambria"/>
                <a:cs typeface="Cambria"/>
              </a:rPr>
              <a:t>Activation</a:t>
            </a:r>
            <a:r>
              <a:rPr sz="2400" b="1" spc="-20" dirty="0">
                <a:solidFill>
                  <a:srgbClr val="404040"/>
                </a:solidFill>
                <a:latin typeface="Cambria"/>
                <a:cs typeface="Cambria"/>
              </a:rPr>
              <a:t> </a:t>
            </a:r>
            <a:r>
              <a:rPr sz="2400" dirty="0">
                <a:solidFill>
                  <a:srgbClr val="404040"/>
                </a:solidFill>
                <a:latin typeface="Cambria"/>
                <a:cs typeface="Cambria"/>
              </a:rPr>
              <a:t>of </a:t>
            </a:r>
            <a:r>
              <a:rPr sz="2400" spc="-5" dirty="0">
                <a:solidFill>
                  <a:srgbClr val="404040"/>
                </a:solidFill>
                <a:latin typeface="Cambria"/>
                <a:cs typeface="Cambria"/>
              </a:rPr>
              <a:t>TLC </a:t>
            </a:r>
            <a:r>
              <a:rPr sz="2400" spc="-10" dirty="0">
                <a:solidFill>
                  <a:srgbClr val="404040"/>
                </a:solidFill>
                <a:latin typeface="Cambria"/>
                <a:cs typeface="Cambria"/>
              </a:rPr>
              <a:t>plates </a:t>
            </a:r>
            <a:r>
              <a:rPr sz="2400" dirty="0">
                <a:solidFill>
                  <a:srgbClr val="404040"/>
                </a:solidFill>
                <a:latin typeface="Cambria"/>
                <a:cs typeface="Cambria"/>
              </a:rPr>
              <a:t>is </a:t>
            </a:r>
            <a:r>
              <a:rPr sz="2400" spc="-5" dirty="0">
                <a:solidFill>
                  <a:srgbClr val="404040"/>
                </a:solidFill>
                <a:latin typeface="Cambria"/>
                <a:cs typeface="Cambria"/>
              </a:rPr>
              <a:t>nothing </a:t>
            </a:r>
            <a:r>
              <a:rPr sz="2400" spc="-10" dirty="0">
                <a:solidFill>
                  <a:srgbClr val="404040"/>
                </a:solidFill>
                <a:latin typeface="Cambria"/>
                <a:cs typeface="Cambria"/>
              </a:rPr>
              <a:t>but </a:t>
            </a:r>
            <a:r>
              <a:rPr sz="2400" spc="-10" dirty="0">
                <a:solidFill>
                  <a:srgbClr val="00AFEF"/>
                </a:solidFill>
                <a:latin typeface="Cambria"/>
                <a:cs typeface="Cambria"/>
              </a:rPr>
              <a:t>removing water/moisture </a:t>
            </a:r>
            <a:r>
              <a:rPr sz="2400" dirty="0">
                <a:solidFill>
                  <a:srgbClr val="404040"/>
                </a:solidFill>
                <a:latin typeface="Cambria"/>
                <a:cs typeface="Cambria"/>
              </a:rPr>
              <a:t>and </a:t>
            </a:r>
            <a:r>
              <a:rPr sz="2400" dirty="0">
                <a:solidFill>
                  <a:srgbClr val="00AFEF"/>
                </a:solidFill>
                <a:latin typeface="Cambria"/>
                <a:cs typeface="Cambria"/>
              </a:rPr>
              <a:t>other </a:t>
            </a:r>
            <a:r>
              <a:rPr sz="2400" spc="-10" dirty="0">
                <a:solidFill>
                  <a:srgbClr val="00AFEF"/>
                </a:solidFill>
                <a:latin typeface="Cambria"/>
                <a:cs typeface="Cambria"/>
              </a:rPr>
              <a:t>adsorbed  </a:t>
            </a:r>
            <a:r>
              <a:rPr sz="2400" spc="-5" dirty="0">
                <a:solidFill>
                  <a:srgbClr val="00AFEF"/>
                </a:solidFill>
                <a:latin typeface="Cambria"/>
                <a:cs typeface="Cambria"/>
              </a:rPr>
              <a:t>substances </a:t>
            </a:r>
            <a:r>
              <a:rPr sz="2400" spc="-10" dirty="0">
                <a:solidFill>
                  <a:srgbClr val="404040"/>
                </a:solidFill>
                <a:latin typeface="Cambria"/>
                <a:cs typeface="Cambria"/>
              </a:rPr>
              <a:t>from </a:t>
            </a:r>
            <a:r>
              <a:rPr sz="2400" spc="-5" dirty="0">
                <a:solidFill>
                  <a:srgbClr val="404040"/>
                </a:solidFill>
                <a:latin typeface="Cambria"/>
                <a:cs typeface="Cambria"/>
              </a:rPr>
              <a:t>the surface </a:t>
            </a:r>
            <a:r>
              <a:rPr sz="2400" dirty="0">
                <a:solidFill>
                  <a:srgbClr val="404040"/>
                </a:solidFill>
                <a:latin typeface="Cambria"/>
                <a:cs typeface="Cambria"/>
              </a:rPr>
              <a:t>of </a:t>
            </a:r>
            <a:r>
              <a:rPr sz="2400" spc="-15" dirty="0">
                <a:solidFill>
                  <a:srgbClr val="404040"/>
                </a:solidFill>
                <a:latin typeface="Cambria"/>
                <a:cs typeface="Cambria"/>
              </a:rPr>
              <a:t>any </a:t>
            </a:r>
            <a:r>
              <a:rPr sz="2400" spc="-5" dirty="0">
                <a:solidFill>
                  <a:srgbClr val="404040"/>
                </a:solidFill>
                <a:latin typeface="Cambria"/>
                <a:cs typeface="Cambria"/>
              </a:rPr>
              <a:t>adsorbent, </a:t>
            </a:r>
            <a:r>
              <a:rPr sz="2400" spc="-25" dirty="0">
                <a:solidFill>
                  <a:srgbClr val="00AF50"/>
                </a:solidFill>
                <a:latin typeface="Cambria"/>
                <a:cs typeface="Cambria"/>
              </a:rPr>
              <a:t>by </a:t>
            </a:r>
            <a:r>
              <a:rPr sz="2400" dirty="0">
                <a:solidFill>
                  <a:srgbClr val="00AF50"/>
                </a:solidFill>
                <a:latin typeface="Cambria"/>
                <a:cs typeface="Cambria"/>
              </a:rPr>
              <a:t>heating </a:t>
            </a:r>
            <a:r>
              <a:rPr sz="2400" spc="-5" dirty="0">
                <a:solidFill>
                  <a:srgbClr val="00AF50"/>
                </a:solidFill>
                <a:latin typeface="Cambria"/>
                <a:cs typeface="Cambria"/>
              </a:rPr>
              <a:t>at high </a:t>
            </a:r>
            <a:r>
              <a:rPr sz="2400" spc="-10" dirty="0">
                <a:solidFill>
                  <a:srgbClr val="00AF50"/>
                </a:solidFill>
                <a:latin typeface="Cambria"/>
                <a:cs typeface="Cambria"/>
              </a:rPr>
              <a:t>temperature </a:t>
            </a:r>
            <a:r>
              <a:rPr sz="2400" dirty="0">
                <a:solidFill>
                  <a:srgbClr val="404040"/>
                </a:solidFill>
                <a:latin typeface="Cambria"/>
                <a:cs typeface="Cambria"/>
              </a:rPr>
              <a:t>so </a:t>
            </a:r>
            <a:r>
              <a:rPr sz="2400" spc="-5" dirty="0">
                <a:solidFill>
                  <a:srgbClr val="404040"/>
                </a:solidFill>
                <a:latin typeface="Cambria"/>
                <a:cs typeface="Cambria"/>
              </a:rPr>
              <a:t>that  adsorbent </a:t>
            </a:r>
            <a:r>
              <a:rPr sz="2400" spc="-10" dirty="0">
                <a:solidFill>
                  <a:srgbClr val="404040"/>
                </a:solidFill>
                <a:latin typeface="Cambria"/>
                <a:cs typeface="Cambria"/>
              </a:rPr>
              <a:t>activity </a:t>
            </a:r>
            <a:r>
              <a:rPr sz="2400" dirty="0">
                <a:solidFill>
                  <a:srgbClr val="404040"/>
                </a:solidFill>
                <a:latin typeface="Cambria"/>
                <a:cs typeface="Cambria"/>
              </a:rPr>
              <a:t>is </a:t>
            </a:r>
            <a:r>
              <a:rPr sz="2400" spc="-5" dirty="0">
                <a:solidFill>
                  <a:srgbClr val="404040"/>
                </a:solidFill>
                <a:latin typeface="Cambria"/>
                <a:cs typeface="Cambria"/>
              </a:rPr>
              <a:t>retained. </a:t>
            </a:r>
            <a:r>
              <a:rPr sz="2400" dirty="0">
                <a:solidFill>
                  <a:srgbClr val="404040"/>
                </a:solidFill>
                <a:latin typeface="Cambria"/>
                <a:cs typeface="Cambria"/>
              </a:rPr>
              <a:t>The </a:t>
            </a:r>
            <a:r>
              <a:rPr sz="2400" spc="-15" dirty="0">
                <a:solidFill>
                  <a:srgbClr val="404040"/>
                </a:solidFill>
                <a:latin typeface="Cambria"/>
                <a:cs typeface="Cambria"/>
              </a:rPr>
              <a:t>activated </a:t>
            </a:r>
            <a:r>
              <a:rPr sz="2400" spc="-10" dirty="0">
                <a:solidFill>
                  <a:srgbClr val="404040"/>
                </a:solidFill>
                <a:latin typeface="Cambria"/>
                <a:cs typeface="Cambria"/>
              </a:rPr>
              <a:t>plates </a:t>
            </a:r>
            <a:r>
              <a:rPr sz="2400" dirty="0">
                <a:solidFill>
                  <a:srgbClr val="404040"/>
                </a:solidFill>
                <a:latin typeface="Cambria"/>
                <a:cs typeface="Cambria"/>
              </a:rPr>
              <a:t>can </a:t>
            </a:r>
            <a:r>
              <a:rPr sz="2400" spc="-5" dirty="0">
                <a:solidFill>
                  <a:srgbClr val="404040"/>
                </a:solidFill>
                <a:latin typeface="Cambria"/>
                <a:cs typeface="Cambria"/>
              </a:rPr>
              <a:t>be </a:t>
            </a:r>
            <a:r>
              <a:rPr sz="2400" i="1" spc="-10" dirty="0">
                <a:solidFill>
                  <a:srgbClr val="404040"/>
                </a:solidFill>
                <a:latin typeface="Cambria"/>
                <a:cs typeface="Cambria"/>
              </a:rPr>
              <a:t>stored </a:t>
            </a:r>
            <a:r>
              <a:rPr sz="2400" i="1" dirty="0">
                <a:solidFill>
                  <a:srgbClr val="404040"/>
                </a:solidFill>
                <a:latin typeface="Cambria"/>
                <a:cs typeface="Cambria"/>
              </a:rPr>
              <a:t>in </a:t>
            </a:r>
            <a:r>
              <a:rPr sz="2400" i="1" spc="-10" dirty="0">
                <a:solidFill>
                  <a:srgbClr val="404040"/>
                </a:solidFill>
                <a:latin typeface="Cambria"/>
                <a:cs typeface="Cambria"/>
              </a:rPr>
              <a:t>thermostatically  controlled </a:t>
            </a:r>
            <a:r>
              <a:rPr sz="2400" i="1" spc="-15" dirty="0">
                <a:solidFill>
                  <a:srgbClr val="404040"/>
                </a:solidFill>
                <a:latin typeface="Cambria"/>
                <a:cs typeface="Cambria"/>
              </a:rPr>
              <a:t>oven </a:t>
            </a:r>
            <a:r>
              <a:rPr sz="2400" dirty="0">
                <a:solidFill>
                  <a:srgbClr val="404040"/>
                </a:solidFill>
                <a:latin typeface="Cambria"/>
                <a:cs typeface="Cambria"/>
              </a:rPr>
              <a:t>or in </a:t>
            </a:r>
            <a:r>
              <a:rPr sz="2400" i="1" u="heavy" spc="-10" dirty="0">
                <a:solidFill>
                  <a:srgbClr val="404040"/>
                </a:solidFill>
                <a:uFill>
                  <a:solidFill>
                    <a:srgbClr val="404040"/>
                  </a:solidFill>
                </a:uFill>
                <a:latin typeface="Cambria"/>
                <a:cs typeface="Cambria"/>
              </a:rPr>
              <a:t>desiccator</a:t>
            </a:r>
            <a:r>
              <a:rPr sz="2400" i="1" spc="-10" dirty="0">
                <a:solidFill>
                  <a:srgbClr val="404040"/>
                </a:solidFill>
                <a:latin typeface="Cambria"/>
                <a:cs typeface="Cambria"/>
              </a:rPr>
              <a:t> </a:t>
            </a:r>
            <a:r>
              <a:rPr sz="2400" dirty="0">
                <a:solidFill>
                  <a:srgbClr val="404040"/>
                </a:solidFill>
                <a:latin typeface="Cambria"/>
                <a:cs typeface="Cambria"/>
              </a:rPr>
              <a:t>and can </a:t>
            </a:r>
            <a:r>
              <a:rPr sz="2400" spc="-5" dirty="0">
                <a:solidFill>
                  <a:srgbClr val="404040"/>
                </a:solidFill>
                <a:latin typeface="Cambria"/>
                <a:cs typeface="Cambria"/>
              </a:rPr>
              <a:t>be used </a:t>
            </a:r>
            <a:r>
              <a:rPr sz="2400" spc="-15" dirty="0">
                <a:solidFill>
                  <a:srgbClr val="404040"/>
                </a:solidFill>
                <a:latin typeface="Cambria"/>
                <a:cs typeface="Cambria"/>
              </a:rPr>
              <a:t>whenever</a:t>
            </a:r>
            <a:r>
              <a:rPr sz="2400" spc="-30" dirty="0">
                <a:solidFill>
                  <a:srgbClr val="404040"/>
                </a:solidFill>
                <a:latin typeface="Cambria"/>
                <a:cs typeface="Cambria"/>
              </a:rPr>
              <a:t> </a:t>
            </a:r>
            <a:r>
              <a:rPr sz="2400" spc="-10" dirty="0">
                <a:solidFill>
                  <a:srgbClr val="404040"/>
                </a:solidFill>
                <a:latin typeface="Cambria"/>
                <a:cs typeface="Cambria"/>
              </a:rPr>
              <a:t>required.</a:t>
            </a:r>
            <a:endParaRPr sz="2400">
              <a:latin typeface="Cambria"/>
              <a:cs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78741" y="368303"/>
            <a:ext cx="11806555" cy="393697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04040"/>
                </a:solidFill>
                <a:latin typeface="Cambria"/>
                <a:cs typeface="Cambria"/>
              </a:rPr>
              <a:t>4) </a:t>
            </a:r>
            <a:r>
              <a:rPr sz="2400" b="1" spc="-20" dirty="0">
                <a:solidFill>
                  <a:srgbClr val="404040"/>
                </a:solidFill>
                <a:latin typeface="Cambria"/>
                <a:cs typeface="Cambria"/>
              </a:rPr>
              <a:t>APPLICATION </a:t>
            </a:r>
            <a:r>
              <a:rPr sz="2400" b="1" spc="-5" dirty="0">
                <a:solidFill>
                  <a:srgbClr val="404040"/>
                </a:solidFill>
                <a:latin typeface="Cambria"/>
                <a:cs typeface="Cambria"/>
              </a:rPr>
              <a:t>OF</a:t>
            </a:r>
            <a:r>
              <a:rPr sz="2400" b="1" spc="10" dirty="0">
                <a:solidFill>
                  <a:srgbClr val="404040"/>
                </a:solidFill>
                <a:latin typeface="Cambria"/>
                <a:cs typeface="Cambria"/>
              </a:rPr>
              <a:t> </a:t>
            </a:r>
            <a:r>
              <a:rPr sz="2400" b="1" spc="-10" dirty="0">
                <a:solidFill>
                  <a:srgbClr val="404040"/>
                </a:solidFill>
                <a:latin typeface="Cambria"/>
                <a:cs typeface="Cambria"/>
              </a:rPr>
              <a:t>SAMPLE</a:t>
            </a:r>
            <a:endParaRPr sz="2400">
              <a:latin typeface="Cambria"/>
              <a:cs typeface="Cambria"/>
            </a:endParaRPr>
          </a:p>
          <a:p>
            <a:pPr marL="469900" marR="5080" indent="-457200" algn="just">
              <a:lnSpc>
                <a:spcPct val="150000"/>
              </a:lnSpc>
              <a:spcBef>
                <a:spcPts val="1800"/>
              </a:spcBef>
              <a:buSzPct val="89583"/>
              <a:buFont typeface="Arial"/>
              <a:buChar char="•"/>
              <a:tabLst>
                <a:tab pos="469900" algn="l"/>
              </a:tabLst>
            </a:pPr>
            <a:r>
              <a:rPr sz="2400" spc="-10" dirty="0">
                <a:solidFill>
                  <a:srgbClr val="404040"/>
                </a:solidFill>
                <a:latin typeface="Cambria"/>
                <a:cs typeface="Cambria"/>
              </a:rPr>
              <a:t>Usually </a:t>
            </a:r>
            <a:r>
              <a:rPr sz="2400" spc="-15" dirty="0">
                <a:solidFill>
                  <a:srgbClr val="404040"/>
                </a:solidFill>
                <a:latin typeface="Cambria"/>
                <a:cs typeface="Cambria"/>
              </a:rPr>
              <a:t>to </a:t>
            </a:r>
            <a:r>
              <a:rPr sz="2400" dirty="0">
                <a:solidFill>
                  <a:srgbClr val="404040"/>
                </a:solidFill>
                <a:latin typeface="Cambria"/>
                <a:cs typeface="Cambria"/>
              </a:rPr>
              <a:t>get </a:t>
            </a:r>
            <a:r>
              <a:rPr sz="2400" spc="-5" dirty="0">
                <a:solidFill>
                  <a:srgbClr val="404040"/>
                </a:solidFill>
                <a:latin typeface="Cambria"/>
                <a:cs typeface="Cambria"/>
              </a:rPr>
              <a:t>good spots, the </a:t>
            </a:r>
            <a:r>
              <a:rPr sz="2400" spc="-10" dirty="0">
                <a:solidFill>
                  <a:srgbClr val="404040"/>
                </a:solidFill>
                <a:latin typeface="Cambria"/>
                <a:cs typeface="Cambria"/>
              </a:rPr>
              <a:t>concentration </a:t>
            </a:r>
            <a:r>
              <a:rPr sz="2400" spc="-5" dirty="0">
                <a:solidFill>
                  <a:srgbClr val="404040"/>
                </a:solidFill>
                <a:latin typeface="Cambria"/>
                <a:cs typeface="Cambria"/>
              </a:rPr>
              <a:t>of the </a:t>
            </a:r>
            <a:r>
              <a:rPr sz="2400" dirty="0">
                <a:solidFill>
                  <a:srgbClr val="404040"/>
                </a:solidFill>
                <a:latin typeface="Cambria"/>
                <a:cs typeface="Cambria"/>
              </a:rPr>
              <a:t>sample </a:t>
            </a:r>
            <a:r>
              <a:rPr sz="2400" spc="-5" dirty="0">
                <a:solidFill>
                  <a:srgbClr val="404040"/>
                </a:solidFill>
                <a:latin typeface="Cambria"/>
                <a:cs typeface="Cambria"/>
              </a:rPr>
              <a:t>or </a:t>
            </a:r>
            <a:r>
              <a:rPr sz="2400" spc="-10" dirty="0">
                <a:solidFill>
                  <a:srgbClr val="404040"/>
                </a:solidFill>
                <a:latin typeface="Cambria"/>
                <a:cs typeface="Cambria"/>
              </a:rPr>
              <a:t>standard </a:t>
            </a:r>
            <a:r>
              <a:rPr sz="2400" spc="-5" dirty="0">
                <a:solidFill>
                  <a:srgbClr val="404040"/>
                </a:solidFill>
                <a:latin typeface="Cambria"/>
                <a:cs typeface="Cambria"/>
              </a:rPr>
              <a:t>solution </a:t>
            </a:r>
            <a:r>
              <a:rPr sz="2400" dirty="0">
                <a:solidFill>
                  <a:srgbClr val="404040"/>
                </a:solidFill>
                <a:latin typeface="Cambria"/>
                <a:cs typeface="Cambria"/>
              </a:rPr>
              <a:t>has </a:t>
            </a:r>
            <a:r>
              <a:rPr sz="2400" spc="-25" dirty="0">
                <a:solidFill>
                  <a:srgbClr val="404040"/>
                </a:solidFill>
                <a:latin typeface="Cambria"/>
                <a:cs typeface="Cambria"/>
              </a:rPr>
              <a:t>to  </a:t>
            </a:r>
            <a:r>
              <a:rPr sz="2400" spc="-5" dirty="0">
                <a:solidFill>
                  <a:srgbClr val="404040"/>
                </a:solidFill>
                <a:latin typeface="Cambria"/>
                <a:cs typeface="Cambria"/>
              </a:rPr>
              <a:t>minimum, </a:t>
            </a:r>
            <a:r>
              <a:rPr sz="2400" spc="-5" dirty="0">
                <a:solidFill>
                  <a:srgbClr val="00AF50"/>
                </a:solidFill>
                <a:latin typeface="Cambria"/>
                <a:cs typeface="Cambria"/>
              </a:rPr>
              <a:t>2-5ml of </a:t>
            </a:r>
            <a:r>
              <a:rPr sz="2400" dirty="0">
                <a:solidFill>
                  <a:srgbClr val="00AF50"/>
                </a:solidFill>
                <a:latin typeface="Cambria"/>
                <a:cs typeface="Cambria"/>
              </a:rPr>
              <a:t>a 1% </a:t>
            </a:r>
            <a:r>
              <a:rPr sz="2400" spc="-5" dirty="0">
                <a:solidFill>
                  <a:srgbClr val="00AF50"/>
                </a:solidFill>
                <a:latin typeface="Cambria"/>
                <a:cs typeface="Cambria"/>
              </a:rPr>
              <a:t>solution </a:t>
            </a:r>
            <a:r>
              <a:rPr sz="2400" spc="-5" dirty="0">
                <a:solidFill>
                  <a:srgbClr val="404040"/>
                </a:solidFill>
                <a:latin typeface="Cambria"/>
                <a:cs typeface="Cambria"/>
              </a:rPr>
              <a:t>of either standard or </a:t>
            </a:r>
            <a:r>
              <a:rPr sz="2400" spc="-10" dirty="0">
                <a:solidFill>
                  <a:srgbClr val="404040"/>
                </a:solidFill>
                <a:latin typeface="Cambria"/>
                <a:cs typeface="Cambria"/>
              </a:rPr>
              <a:t>test </a:t>
            </a:r>
            <a:r>
              <a:rPr sz="2400" dirty="0">
                <a:solidFill>
                  <a:srgbClr val="404040"/>
                </a:solidFill>
                <a:latin typeface="Cambria"/>
                <a:cs typeface="Cambria"/>
              </a:rPr>
              <a:t>sample is </a:t>
            </a:r>
            <a:r>
              <a:rPr sz="2400" spc="-5" dirty="0">
                <a:solidFill>
                  <a:srgbClr val="404040"/>
                </a:solidFill>
                <a:latin typeface="Cambria"/>
                <a:cs typeface="Cambria"/>
              </a:rPr>
              <a:t>spotted using </a:t>
            </a:r>
            <a:r>
              <a:rPr sz="2400" dirty="0">
                <a:solidFill>
                  <a:srgbClr val="404040"/>
                </a:solidFill>
                <a:latin typeface="Cambria"/>
                <a:cs typeface="Cambria"/>
              </a:rPr>
              <a:t>a  capillary </a:t>
            </a:r>
            <a:r>
              <a:rPr sz="2400" spc="-5" dirty="0">
                <a:solidFill>
                  <a:srgbClr val="404040"/>
                </a:solidFill>
                <a:latin typeface="Cambria"/>
                <a:cs typeface="Cambria"/>
              </a:rPr>
              <a:t>tube or </a:t>
            </a:r>
            <a:r>
              <a:rPr sz="2400" spc="-10" dirty="0">
                <a:solidFill>
                  <a:srgbClr val="404040"/>
                </a:solidFill>
                <a:latin typeface="Cambria"/>
                <a:cs typeface="Cambria"/>
              </a:rPr>
              <a:t>micropipette. </a:t>
            </a:r>
            <a:r>
              <a:rPr sz="2400" spc="-5" dirty="0">
                <a:solidFill>
                  <a:srgbClr val="404040"/>
                </a:solidFill>
                <a:latin typeface="Cambria"/>
                <a:cs typeface="Cambria"/>
              </a:rPr>
              <a:t>The spots </a:t>
            </a:r>
            <a:r>
              <a:rPr sz="2400" dirty="0">
                <a:solidFill>
                  <a:srgbClr val="404040"/>
                </a:solidFill>
                <a:latin typeface="Cambria"/>
                <a:cs typeface="Cambria"/>
              </a:rPr>
              <a:t>can </a:t>
            </a:r>
            <a:r>
              <a:rPr sz="2400" spc="-5" dirty="0">
                <a:solidFill>
                  <a:srgbClr val="404040"/>
                </a:solidFill>
                <a:latin typeface="Cambria"/>
                <a:cs typeface="Cambria"/>
              </a:rPr>
              <a:t>be placed </a:t>
            </a:r>
            <a:r>
              <a:rPr sz="2400" spc="5" dirty="0">
                <a:solidFill>
                  <a:srgbClr val="404040"/>
                </a:solidFill>
                <a:latin typeface="Cambria"/>
                <a:cs typeface="Cambria"/>
              </a:rPr>
              <a:t>at </a:t>
            </a:r>
            <a:r>
              <a:rPr sz="2400" spc="-10" dirty="0">
                <a:solidFill>
                  <a:srgbClr val="404040"/>
                </a:solidFill>
                <a:latin typeface="Cambria"/>
                <a:cs typeface="Cambria"/>
              </a:rPr>
              <a:t>random </a:t>
            </a:r>
            <a:r>
              <a:rPr sz="2400" spc="-25" dirty="0">
                <a:solidFill>
                  <a:srgbClr val="404040"/>
                </a:solidFill>
                <a:latin typeface="Cambria"/>
                <a:cs typeface="Cambria"/>
              </a:rPr>
              <a:t>by </a:t>
            </a:r>
            <a:r>
              <a:rPr sz="2400" spc="-5" dirty="0">
                <a:solidFill>
                  <a:srgbClr val="404040"/>
                </a:solidFill>
                <a:latin typeface="Cambria"/>
                <a:cs typeface="Cambria"/>
              </a:rPr>
              <a:t>using </a:t>
            </a:r>
            <a:r>
              <a:rPr sz="2400" dirty="0">
                <a:solidFill>
                  <a:srgbClr val="404040"/>
                </a:solidFill>
                <a:latin typeface="Cambria"/>
                <a:cs typeface="Cambria"/>
              </a:rPr>
              <a:t>a </a:t>
            </a:r>
            <a:r>
              <a:rPr sz="2400" spc="-10" dirty="0">
                <a:solidFill>
                  <a:srgbClr val="404040"/>
                </a:solidFill>
                <a:latin typeface="Cambria"/>
                <a:cs typeface="Cambria"/>
              </a:rPr>
              <a:t>template,  </a:t>
            </a:r>
            <a:r>
              <a:rPr sz="2400" spc="-5" dirty="0">
                <a:solidFill>
                  <a:srgbClr val="404040"/>
                </a:solidFill>
                <a:latin typeface="Cambria"/>
                <a:cs typeface="Cambria"/>
              </a:rPr>
              <a:t>with markings. </a:t>
            </a:r>
            <a:r>
              <a:rPr sz="2400" dirty="0">
                <a:solidFill>
                  <a:srgbClr val="404040"/>
                </a:solidFill>
                <a:latin typeface="Cambria"/>
                <a:cs typeface="Cambria"/>
              </a:rPr>
              <a:t>The spots should </a:t>
            </a:r>
            <a:r>
              <a:rPr sz="2400" spc="-5" dirty="0">
                <a:solidFill>
                  <a:srgbClr val="404040"/>
                </a:solidFill>
                <a:latin typeface="Cambria"/>
                <a:cs typeface="Cambria"/>
              </a:rPr>
              <a:t>be </a:t>
            </a:r>
            <a:r>
              <a:rPr sz="2400" spc="-10" dirty="0">
                <a:solidFill>
                  <a:srgbClr val="404040"/>
                </a:solidFill>
                <a:latin typeface="Cambria"/>
                <a:cs typeface="Cambria"/>
              </a:rPr>
              <a:t>kept </a:t>
            </a:r>
            <a:r>
              <a:rPr sz="2400" dirty="0">
                <a:solidFill>
                  <a:srgbClr val="404040"/>
                </a:solidFill>
                <a:latin typeface="Cambria"/>
                <a:cs typeface="Cambria"/>
              </a:rPr>
              <a:t>at </a:t>
            </a:r>
            <a:r>
              <a:rPr sz="2400" spc="-5" dirty="0">
                <a:solidFill>
                  <a:srgbClr val="00AF50"/>
                </a:solidFill>
                <a:latin typeface="Cambria"/>
                <a:cs typeface="Cambria"/>
              </a:rPr>
              <a:t>least 2cm </a:t>
            </a:r>
            <a:r>
              <a:rPr sz="2400" spc="-20" dirty="0">
                <a:solidFill>
                  <a:srgbClr val="00AF50"/>
                </a:solidFill>
                <a:latin typeface="Cambria"/>
                <a:cs typeface="Cambria"/>
              </a:rPr>
              <a:t>above </a:t>
            </a:r>
            <a:r>
              <a:rPr sz="2400" spc="-5" dirty="0">
                <a:solidFill>
                  <a:srgbClr val="404040"/>
                </a:solidFill>
                <a:latin typeface="Cambria"/>
                <a:cs typeface="Cambria"/>
              </a:rPr>
              <a:t>the </a:t>
            </a:r>
            <a:r>
              <a:rPr sz="2400" dirty="0">
                <a:solidFill>
                  <a:srgbClr val="404040"/>
                </a:solidFill>
                <a:latin typeface="Cambria"/>
                <a:cs typeface="Cambria"/>
              </a:rPr>
              <a:t>base </a:t>
            </a:r>
            <a:r>
              <a:rPr sz="2400" spc="-5" dirty="0">
                <a:solidFill>
                  <a:srgbClr val="404040"/>
                </a:solidFill>
                <a:latin typeface="Cambria"/>
                <a:cs typeface="Cambria"/>
              </a:rPr>
              <a:t>of the </a:t>
            </a:r>
            <a:r>
              <a:rPr sz="2400" spc="-10" dirty="0">
                <a:solidFill>
                  <a:srgbClr val="404040"/>
                </a:solidFill>
                <a:latin typeface="Cambria"/>
                <a:cs typeface="Cambria"/>
              </a:rPr>
              <a:t>plate </a:t>
            </a:r>
            <a:r>
              <a:rPr sz="2400" dirty="0">
                <a:solidFill>
                  <a:srgbClr val="404040"/>
                </a:solidFill>
                <a:latin typeface="Cambria"/>
                <a:cs typeface="Cambria"/>
              </a:rPr>
              <a:t>and  </a:t>
            </a:r>
            <a:r>
              <a:rPr sz="2400" spc="-5" dirty="0">
                <a:solidFill>
                  <a:srgbClr val="404040"/>
                </a:solidFill>
                <a:latin typeface="Cambria"/>
                <a:cs typeface="Cambria"/>
              </a:rPr>
              <a:t>the spotting </a:t>
            </a:r>
            <a:r>
              <a:rPr sz="2400" spc="-10" dirty="0">
                <a:solidFill>
                  <a:srgbClr val="404040"/>
                </a:solidFill>
                <a:latin typeface="Cambria"/>
                <a:cs typeface="Cambria"/>
              </a:rPr>
              <a:t>area </a:t>
            </a:r>
            <a:r>
              <a:rPr sz="2400" spc="-5" dirty="0">
                <a:solidFill>
                  <a:srgbClr val="404040"/>
                </a:solidFill>
                <a:latin typeface="Cambria"/>
                <a:cs typeface="Cambria"/>
              </a:rPr>
              <a:t>should not be </a:t>
            </a:r>
            <a:r>
              <a:rPr sz="2400" dirty="0">
                <a:solidFill>
                  <a:srgbClr val="404040"/>
                </a:solidFill>
                <a:latin typeface="Cambria"/>
                <a:cs typeface="Cambria"/>
              </a:rPr>
              <a:t>immersed in </a:t>
            </a:r>
            <a:r>
              <a:rPr sz="2400" spc="-10" dirty="0">
                <a:solidFill>
                  <a:srgbClr val="404040"/>
                </a:solidFill>
                <a:latin typeface="Cambria"/>
                <a:cs typeface="Cambria"/>
              </a:rPr>
              <a:t>the </a:t>
            </a:r>
            <a:r>
              <a:rPr sz="2400" spc="-5" dirty="0">
                <a:solidFill>
                  <a:srgbClr val="404040"/>
                </a:solidFill>
                <a:latin typeface="Cambria"/>
                <a:cs typeface="Cambria"/>
              </a:rPr>
              <a:t>mobile </a:t>
            </a:r>
            <a:r>
              <a:rPr sz="2400" dirty="0">
                <a:solidFill>
                  <a:srgbClr val="404040"/>
                </a:solidFill>
                <a:latin typeface="Cambria"/>
                <a:cs typeface="Cambria"/>
              </a:rPr>
              <a:t>phase in </a:t>
            </a:r>
            <a:r>
              <a:rPr sz="2400" spc="-5" dirty="0">
                <a:solidFill>
                  <a:srgbClr val="404040"/>
                </a:solidFill>
                <a:latin typeface="Cambria"/>
                <a:cs typeface="Cambria"/>
              </a:rPr>
              <a:t>the </a:t>
            </a:r>
            <a:r>
              <a:rPr sz="2400" spc="-10" dirty="0">
                <a:solidFill>
                  <a:srgbClr val="404040"/>
                </a:solidFill>
                <a:latin typeface="Cambria"/>
                <a:cs typeface="Cambria"/>
              </a:rPr>
              <a:t>development </a:t>
            </a:r>
            <a:r>
              <a:rPr sz="2400" spc="-5" dirty="0">
                <a:solidFill>
                  <a:srgbClr val="404040"/>
                </a:solidFill>
                <a:latin typeface="Cambria"/>
                <a:cs typeface="Cambria"/>
              </a:rPr>
              <a:t>tank. </a:t>
            </a:r>
            <a:r>
              <a:rPr sz="2400" spc="-5" dirty="0">
                <a:solidFill>
                  <a:srgbClr val="00AF50"/>
                </a:solidFill>
                <a:latin typeface="Cambria"/>
                <a:cs typeface="Cambria"/>
              </a:rPr>
              <a:t> </a:t>
            </a:r>
            <a:r>
              <a:rPr sz="2400" spc="-20" dirty="0">
                <a:solidFill>
                  <a:srgbClr val="00AF50"/>
                </a:solidFill>
                <a:latin typeface="Cambria"/>
                <a:cs typeface="Cambria"/>
              </a:rPr>
              <a:t>At </a:t>
            </a:r>
            <a:r>
              <a:rPr sz="2400" spc="-5" dirty="0">
                <a:solidFill>
                  <a:srgbClr val="00AF50"/>
                </a:solidFill>
                <a:latin typeface="Cambria"/>
                <a:cs typeface="Cambria"/>
              </a:rPr>
              <a:t>least </a:t>
            </a:r>
            <a:r>
              <a:rPr sz="2400" dirty="0">
                <a:solidFill>
                  <a:srgbClr val="00AF50"/>
                </a:solidFill>
                <a:latin typeface="Cambria"/>
                <a:cs typeface="Cambria"/>
              </a:rPr>
              <a:t>4 </a:t>
            </a:r>
            <a:r>
              <a:rPr sz="2400" spc="-5" dirty="0">
                <a:solidFill>
                  <a:srgbClr val="00AF50"/>
                </a:solidFill>
                <a:latin typeface="Cambria"/>
                <a:cs typeface="Cambria"/>
              </a:rPr>
              <a:t>spots </a:t>
            </a:r>
            <a:r>
              <a:rPr sz="2400" dirty="0">
                <a:solidFill>
                  <a:srgbClr val="00AF50"/>
                </a:solidFill>
                <a:latin typeface="Cambria"/>
                <a:cs typeface="Cambria"/>
              </a:rPr>
              <a:t>can </a:t>
            </a:r>
            <a:r>
              <a:rPr sz="2400" spc="-5" dirty="0">
                <a:solidFill>
                  <a:srgbClr val="00AF50"/>
                </a:solidFill>
                <a:latin typeface="Cambria"/>
                <a:cs typeface="Cambria"/>
              </a:rPr>
              <a:t>be spotted </a:t>
            </a:r>
            <a:r>
              <a:rPr sz="2400" spc="-10" dirty="0">
                <a:solidFill>
                  <a:srgbClr val="404040"/>
                </a:solidFill>
                <a:latin typeface="Cambria"/>
                <a:cs typeface="Cambria"/>
              </a:rPr>
              <a:t>plate </a:t>
            </a:r>
            <a:r>
              <a:rPr sz="2400" spc="-5" dirty="0">
                <a:solidFill>
                  <a:srgbClr val="404040"/>
                </a:solidFill>
                <a:latin typeface="Cambria"/>
                <a:cs typeface="Cambria"/>
              </a:rPr>
              <a:t>(20cm </a:t>
            </a:r>
            <a:r>
              <a:rPr sz="2400" dirty="0">
                <a:solidFill>
                  <a:srgbClr val="404040"/>
                </a:solidFill>
                <a:latin typeface="Cambria"/>
                <a:cs typeface="Cambria"/>
              </a:rPr>
              <a:t>X</a:t>
            </a:r>
            <a:r>
              <a:rPr sz="2400" spc="50" dirty="0">
                <a:solidFill>
                  <a:srgbClr val="404040"/>
                </a:solidFill>
                <a:latin typeface="Cambria"/>
                <a:cs typeface="Cambria"/>
              </a:rPr>
              <a:t> </a:t>
            </a:r>
            <a:r>
              <a:rPr sz="2400" spc="-5" dirty="0">
                <a:solidFill>
                  <a:srgbClr val="404040"/>
                </a:solidFill>
                <a:latin typeface="Cambria"/>
                <a:cs typeface="Cambria"/>
              </a:rPr>
              <a:t>5cm).</a:t>
            </a:r>
            <a:endParaRPr sz="2400">
              <a:latin typeface="Cambria"/>
              <a:cs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121644"/>
            <a:ext cx="9600182" cy="566822"/>
          </a:xfrm>
          <a:prstGeom prst="rect">
            <a:avLst/>
          </a:prstGeom>
        </p:spPr>
        <p:txBody>
          <a:bodyPr vert="horz" wrap="square" lIns="0" tIns="12700" rIns="0" bIns="0" rtlCol="0">
            <a:spAutoFit/>
          </a:bodyPr>
          <a:lstStyle/>
          <a:p>
            <a:pPr marL="12700">
              <a:lnSpc>
                <a:spcPct val="100000"/>
              </a:lnSpc>
              <a:spcBef>
                <a:spcPts val="100"/>
              </a:spcBef>
            </a:pPr>
            <a:r>
              <a:rPr b="1" spc="-5" dirty="0">
                <a:latin typeface="Cambria"/>
                <a:cs typeface="Cambria"/>
              </a:rPr>
              <a:t>5) DEVELOPMENT</a:t>
            </a:r>
            <a:r>
              <a:rPr b="1" spc="-90" dirty="0">
                <a:latin typeface="Cambria"/>
                <a:cs typeface="Cambria"/>
              </a:rPr>
              <a:t> </a:t>
            </a:r>
            <a:r>
              <a:rPr b="1" spc="-70" dirty="0">
                <a:latin typeface="Cambria"/>
                <a:cs typeface="Cambria"/>
              </a:rPr>
              <a:t>TANK</a:t>
            </a:r>
          </a:p>
        </p:txBody>
      </p:sp>
      <p:sp>
        <p:nvSpPr>
          <p:cNvPr id="3" name="object 3"/>
          <p:cNvSpPr txBox="1"/>
          <p:nvPr/>
        </p:nvSpPr>
        <p:spPr>
          <a:xfrm>
            <a:off x="152400" y="1133642"/>
            <a:ext cx="7475953" cy="5715026"/>
          </a:xfrm>
          <a:prstGeom prst="rect">
            <a:avLst/>
          </a:prstGeom>
        </p:spPr>
        <p:txBody>
          <a:bodyPr vert="horz" wrap="square" lIns="0" tIns="13335" rIns="0" bIns="0" rtlCol="0">
            <a:spAutoFit/>
          </a:bodyPr>
          <a:lstStyle/>
          <a:p>
            <a:pPr marL="469900" marR="5080" indent="-457200" algn="just">
              <a:lnSpc>
                <a:spcPct val="150000"/>
              </a:lnSpc>
              <a:spcBef>
                <a:spcPts val="105"/>
              </a:spcBef>
              <a:buSzPct val="89473"/>
              <a:buFont typeface="Arial"/>
              <a:buChar char="•"/>
              <a:tabLst>
                <a:tab pos="469900" algn="l"/>
              </a:tabLst>
            </a:pPr>
            <a:r>
              <a:rPr sz="1900" spc="-30" dirty="0">
                <a:solidFill>
                  <a:srgbClr val="404040"/>
                </a:solidFill>
                <a:latin typeface="Cambria"/>
                <a:cs typeface="Cambria"/>
              </a:rPr>
              <a:t>For </a:t>
            </a:r>
            <a:r>
              <a:rPr sz="1900" spc="-10" dirty="0">
                <a:solidFill>
                  <a:srgbClr val="404040"/>
                </a:solidFill>
                <a:latin typeface="Cambria"/>
                <a:cs typeface="Cambria"/>
              </a:rPr>
              <a:t>the </a:t>
            </a:r>
            <a:r>
              <a:rPr sz="1900" spc="-5" dirty="0">
                <a:solidFill>
                  <a:srgbClr val="404040"/>
                </a:solidFill>
                <a:latin typeface="Cambria"/>
                <a:cs typeface="Cambria"/>
              </a:rPr>
              <a:t>purpose of development, a </a:t>
            </a:r>
            <a:r>
              <a:rPr sz="1900" spc="-10" dirty="0">
                <a:solidFill>
                  <a:srgbClr val="404040"/>
                </a:solidFill>
                <a:latin typeface="Cambria"/>
                <a:cs typeface="Cambria"/>
              </a:rPr>
              <a:t>developing </a:t>
            </a:r>
            <a:r>
              <a:rPr sz="1900" spc="-5" dirty="0">
                <a:solidFill>
                  <a:srgbClr val="404040"/>
                </a:solidFill>
                <a:latin typeface="Cambria"/>
                <a:cs typeface="Cambria"/>
              </a:rPr>
              <a:t>tank or chamber of  </a:t>
            </a:r>
            <a:r>
              <a:rPr sz="1900" spc="-10" dirty="0">
                <a:solidFill>
                  <a:srgbClr val="404040"/>
                </a:solidFill>
                <a:latin typeface="Cambria"/>
                <a:cs typeface="Cambria"/>
              </a:rPr>
              <a:t>different </a:t>
            </a:r>
            <a:r>
              <a:rPr sz="1900" spc="-5" dirty="0">
                <a:solidFill>
                  <a:srgbClr val="404040"/>
                </a:solidFill>
                <a:latin typeface="Cambria"/>
                <a:cs typeface="Cambria"/>
              </a:rPr>
              <a:t>sizes </a:t>
            </a:r>
            <a:r>
              <a:rPr sz="1900" spc="-15" dirty="0">
                <a:solidFill>
                  <a:srgbClr val="404040"/>
                </a:solidFill>
                <a:latin typeface="Cambria"/>
                <a:cs typeface="Cambria"/>
              </a:rPr>
              <a:t>to </a:t>
            </a:r>
            <a:r>
              <a:rPr sz="1900" spc="-5" dirty="0">
                <a:solidFill>
                  <a:srgbClr val="404040"/>
                </a:solidFill>
                <a:latin typeface="Cambria"/>
                <a:cs typeface="Cambria"/>
              </a:rPr>
              <a:t>hold </a:t>
            </a:r>
            <a:r>
              <a:rPr sz="1900" spc="-10" dirty="0">
                <a:solidFill>
                  <a:srgbClr val="404040"/>
                </a:solidFill>
                <a:latin typeface="Cambria"/>
                <a:cs typeface="Cambria"/>
              </a:rPr>
              <a:t>TLC plates </a:t>
            </a:r>
            <a:r>
              <a:rPr sz="1900" spc="-5" dirty="0">
                <a:solidFill>
                  <a:srgbClr val="404040"/>
                </a:solidFill>
                <a:latin typeface="Cambria"/>
                <a:cs typeface="Cambria"/>
              </a:rPr>
              <a:t>of </a:t>
            </a:r>
            <a:r>
              <a:rPr sz="1900" spc="-10" dirty="0">
                <a:solidFill>
                  <a:srgbClr val="404040"/>
                </a:solidFill>
                <a:latin typeface="Cambria"/>
                <a:cs typeface="Cambria"/>
              </a:rPr>
              <a:t>standard </a:t>
            </a:r>
            <a:r>
              <a:rPr sz="1900" spc="-5" dirty="0">
                <a:solidFill>
                  <a:srgbClr val="404040"/>
                </a:solidFill>
                <a:latin typeface="Cambria"/>
                <a:cs typeface="Cambria"/>
              </a:rPr>
              <a:t>dimensions </a:t>
            </a:r>
            <a:r>
              <a:rPr sz="1900" spc="-20" dirty="0">
                <a:solidFill>
                  <a:srgbClr val="404040"/>
                </a:solidFill>
                <a:latin typeface="Cambria"/>
                <a:cs typeface="Cambria"/>
              </a:rPr>
              <a:t>are </a:t>
            </a:r>
            <a:r>
              <a:rPr sz="1900" spc="-10" dirty="0">
                <a:solidFill>
                  <a:srgbClr val="404040"/>
                </a:solidFill>
                <a:latin typeface="Cambria"/>
                <a:cs typeface="Cambria"/>
              </a:rPr>
              <a:t>used.  </a:t>
            </a:r>
            <a:r>
              <a:rPr sz="1900" spc="-5" dirty="0">
                <a:solidFill>
                  <a:srgbClr val="404040"/>
                </a:solidFill>
                <a:latin typeface="Cambria"/>
                <a:cs typeface="Cambria"/>
              </a:rPr>
              <a:t>These </a:t>
            </a:r>
            <a:r>
              <a:rPr sz="1900" spc="-15" dirty="0">
                <a:solidFill>
                  <a:srgbClr val="404040"/>
                </a:solidFill>
                <a:latin typeface="Cambria"/>
                <a:cs typeface="Cambria"/>
              </a:rPr>
              <a:t>require more solvents </a:t>
            </a:r>
            <a:r>
              <a:rPr sz="1900" spc="-10" dirty="0">
                <a:solidFill>
                  <a:srgbClr val="404040"/>
                </a:solidFill>
                <a:latin typeface="Cambria"/>
                <a:cs typeface="Cambria"/>
              </a:rPr>
              <a:t>for developing the chromatogram. </a:t>
            </a:r>
            <a:r>
              <a:rPr sz="1900" spc="-5" dirty="0">
                <a:solidFill>
                  <a:srgbClr val="404040"/>
                </a:solidFill>
                <a:latin typeface="Cambria"/>
                <a:cs typeface="Cambria"/>
              </a:rPr>
              <a:t>When a  new method is </a:t>
            </a:r>
            <a:r>
              <a:rPr sz="1900" spc="-10" dirty="0">
                <a:solidFill>
                  <a:srgbClr val="404040"/>
                </a:solidFill>
                <a:latin typeface="Cambria"/>
                <a:cs typeface="Cambria"/>
              </a:rPr>
              <a:t>developed, it </a:t>
            </a:r>
            <a:r>
              <a:rPr sz="1900" spc="-5" dirty="0">
                <a:solidFill>
                  <a:srgbClr val="404040"/>
                </a:solidFill>
                <a:latin typeface="Cambria"/>
                <a:cs typeface="Cambria"/>
              </a:rPr>
              <a:t>is </a:t>
            </a:r>
            <a:r>
              <a:rPr sz="1900" spc="-10" dirty="0">
                <a:solidFill>
                  <a:srgbClr val="404040"/>
                </a:solidFill>
                <a:latin typeface="Cambria"/>
                <a:cs typeface="Cambria"/>
              </a:rPr>
              <a:t>better </a:t>
            </a:r>
            <a:r>
              <a:rPr sz="1900" spc="-15" dirty="0">
                <a:solidFill>
                  <a:srgbClr val="404040"/>
                </a:solidFill>
                <a:latin typeface="Cambria"/>
                <a:cs typeface="Cambria"/>
              </a:rPr>
              <a:t>to </a:t>
            </a:r>
            <a:r>
              <a:rPr sz="1900" spc="-10" dirty="0">
                <a:solidFill>
                  <a:srgbClr val="404040"/>
                </a:solidFill>
                <a:latin typeface="Cambria"/>
                <a:cs typeface="Cambria"/>
              </a:rPr>
              <a:t>develop </a:t>
            </a:r>
            <a:r>
              <a:rPr sz="1900" spc="-5" dirty="0">
                <a:solidFill>
                  <a:srgbClr val="404040"/>
                </a:solidFill>
                <a:latin typeface="Cambria"/>
                <a:cs typeface="Cambria"/>
              </a:rPr>
              <a:t>in </a:t>
            </a:r>
            <a:r>
              <a:rPr sz="1900" spc="-10" dirty="0">
                <a:solidFill>
                  <a:srgbClr val="404040"/>
                </a:solidFill>
                <a:latin typeface="Cambria"/>
                <a:cs typeface="Cambria"/>
              </a:rPr>
              <a:t>glass beakers,  </a:t>
            </a:r>
            <a:r>
              <a:rPr sz="1900" spc="-5" dirty="0">
                <a:solidFill>
                  <a:srgbClr val="404040"/>
                </a:solidFill>
                <a:latin typeface="Cambria"/>
                <a:cs typeface="Cambria"/>
              </a:rPr>
              <a:t>specimen </a:t>
            </a:r>
            <a:r>
              <a:rPr sz="1900" spc="-10" dirty="0">
                <a:solidFill>
                  <a:srgbClr val="404040"/>
                </a:solidFill>
                <a:latin typeface="Cambria"/>
                <a:cs typeface="Cambria"/>
              </a:rPr>
              <a:t>jars etc., </a:t>
            </a:r>
            <a:r>
              <a:rPr sz="1900" spc="-15" dirty="0">
                <a:solidFill>
                  <a:srgbClr val="404040"/>
                </a:solidFill>
                <a:latin typeface="Cambria"/>
                <a:cs typeface="Cambria"/>
              </a:rPr>
              <a:t>to </a:t>
            </a:r>
            <a:r>
              <a:rPr sz="1900" spc="-20" dirty="0">
                <a:solidFill>
                  <a:srgbClr val="404040"/>
                </a:solidFill>
                <a:latin typeface="Cambria"/>
                <a:cs typeface="Cambria"/>
              </a:rPr>
              <a:t>avoid </a:t>
            </a:r>
            <a:r>
              <a:rPr sz="1900" spc="-15" dirty="0">
                <a:solidFill>
                  <a:srgbClr val="404040"/>
                </a:solidFill>
                <a:latin typeface="Cambria"/>
                <a:cs typeface="Cambria"/>
              </a:rPr>
              <a:t>more wastage </a:t>
            </a:r>
            <a:r>
              <a:rPr sz="1900" spc="-5" dirty="0">
                <a:solidFill>
                  <a:srgbClr val="404040"/>
                </a:solidFill>
                <a:latin typeface="Cambria"/>
                <a:cs typeface="Cambria"/>
              </a:rPr>
              <a:t>of </a:t>
            </a:r>
            <a:r>
              <a:rPr sz="1900" spc="-15" dirty="0">
                <a:solidFill>
                  <a:srgbClr val="404040"/>
                </a:solidFill>
                <a:latin typeface="Cambria"/>
                <a:cs typeface="Cambria"/>
              </a:rPr>
              <a:t>solvents. </a:t>
            </a:r>
            <a:r>
              <a:rPr sz="1900" i="1" spc="-10" dirty="0">
                <a:solidFill>
                  <a:srgbClr val="404040"/>
                </a:solidFill>
                <a:latin typeface="Cambria"/>
                <a:cs typeface="Cambria"/>
              </a:rPr>
              <a:t>When developed  method </a:t>
            </a:r>
            <a:r>
              <a:rPr sz="1900" i="1" spc="-5" dirty="0">
                <a:solidFill>
                  <a:srgbClr val="404040"/>
                </a:solidFill>
                <a:latin typeface="Cambria"/>
                <a:cs typeface="Cambria"/>
              </a:rPr>
              <a:t>or </a:t>
            </a:r>
            <a:r>
              <a:rPr sz="1900" i="1" spc="-10" dirty="0">
                <a:solidFill>
                  <a:srgbClr val="404040"/>
                </a:solidFill>
                <a:latin typeface="Cambria"/>
                <a:cs typeface="Cambria"/>
              </a:rPr>
              <a:t>standard method </a:t>
            </a:r>
            <a:r>
              <a:rPr sz="1900" i="1" spc="-5" dirty="0">
                <a:solidFill>
                  <a:srgbClr val="404040"/>
                </a:solidFill>
                <a:latin typeface="Cambria"/>
                <a:cs typeface="Cambria"/>
              </a:rPr>
              <a:t>is </a:t>
            </a:r>
            <a:r>
              <a:rPr sz="1900" i="1" spc="-10" dirty="0">
                <a:solidFill>
                  <a:srgbClr val="404040"/>
                </a:solidFill>
                <a:latin typeface="Cambria"/>
                <a:cs typeface="Cambria"/>
              </a:rPr>
              <a:t>used, it </a:t>
            </a:r>
            <a:r>
              <a:rPr sz="1900" i="1" spc="-5" dirty="0">
                <a:solidFill>
                  <a:srgbClr val="404040"/>
                </a:solidFill>
                <a:latin typeface="Cambria"/>
                <a:cs typeface="Cambria"/>
              </a:rPr>
              <a:t>is </a:t>
            </a:r>
            <a:r>
              <a:rPr sz="1900" i="1" spc="-15" dirty="0">
                <a:solidFill>
                  <a:srgbClr val="404040"/>
                </a:solidFill>
                <a:latin typeface="Cambria"/>
                <a:cs typeface="Cambria"/>
              </a:rPr>
              <a:t>better </a:t>
            </a:r>
            <a:r>
              <a:rPr sz="1900" i="1" spc="-10" dirty="0">
                <a:solidFill>
                  <a:srgbClr val="404040"/>
                </a:solidFill>
                <a:latin typeface="Cambria"/>
                <a:cs typeface="Cambria"/>
              </a:rPr>
              <a:t>to used development </a:t>
            </a:r>
            <a:r>
              <a:rPr sz="1900" i="1" spc="-5" dirty="0">
                <a:solidFill>
                  <a:srgbClr val="404040"/>
                </a:solidFill>
                <a:latin typeface="Cambria"/>
                <a:cs typeface="Cambria"/>
              </a:rPr>
              <a:t>tank.  </a:t>
            </a:r>
            <a:r>
              <a:rPr sz="1900" spc="-5" dirty="0">
                <a:solidFill>
                  <a:srgbClr val="404040"/>
                </a:solidFill>
                <a:latin typeface="Cambria"/>
                <a:cs typeface="Cambria"/>
              </a:rPr>
              <a:t>New </a:t>
            </a:r>
            <a:r>
              <a:rPr sz="1900" spc="-10" dirty="0">
                <a:solidFill>
                  <a:srgbClr val="404040"/>
                </a:solidFill>
                <a:latin typeface="Cambria"/>
                <a:cs typeface="Cambria"/>
              </a:rPr>
              <a:t>type </a:t>
            </a:r>
            <a:r>
              <a:rPr sz="1900" spc="-5" dirty="0">
                <a:solidFill>
                  <a:srgbClr val="404040"/>
                </a:solidFill>
                <a:latin typeface="Cambria"/>
                <a:cs typeface="Cambria"/>
              </a:rPr>
              <a:t>of </a:t>
            </a:r>
            <a:r>
              <a:rPr sz="1900" spc="-10" dirty="0">
                <a:solidFill>
                  <a:srgbClr val="404040"/>
                </a:solidFill>
                <a:latin typeface="Cambria"/>
                <a:cs typeface="Cambria"/>
              </a:rPr>
              <a:t>development tanks </a:t>
            </a:r>
            <a:r>
              <a:rPr sz="1900" spc="-25" dirty="0">
                <a:solidFill>
                  <a:srgbClr val="404040"/>
                </a:solidFill>
                <a:latin typeface="Cambria"/>
                <a:cs typeface="Cambria"/>
              </a:rPr>
              <a:t>have </a:t>
            </a:r>
            <a:r>
              <a:rPr sz="1900" spc="-5" dirty="0">
                <a:solidFill>
                  <a:srgbClr val="404040"/>
                </a:solidFill>
                <a:latin typeface="Cambria"/>
                <a:cs typeface="Cambria"/>
              </a:rPr>
              <a:t>hump in </a:t>
            </a:r>
            <a:r>
              <a:rPr sz="1900" spc="-10" dirty="0">
                <a:solidFill>
                  <a:srgbClr val="404040"/>
                </a:solidFill>
                <a:latin typeface="Cambria"/>
                <a:cs typeface="Cambria"/>
              </a:rPr>
              <a:t>the </a:t>
            </a:r>
            <a:r>
              <a:rPr sz="1900" spc="-5" dirty="0">
                <a:solidFill>
                  <a:srgbClr val="404040"/>
                </a:solidFill>
                <a:latin typeface="Cambria"/>
                <a:cs typeface="Cambria"/>
              </a:rPr>
              <a:t>middle, </a:t>
            </a:r>
            <a:r>
              <a:rPr sz="1900" spc="-10" dirty="0">
                <a:solidFill>
                  <a:srgbClr val="404040"/>
                </a:solidFill>
                <a:latin typeface="Cambria"/>
                <a:cs typeface="Cambria"/>
              </a:rPr>
              <a:t>which  </a:t>
            </a:r>
            <a:r>
              <a:rPr sz="1900" spc="-15" dirty="0">
                <a:solidFill>
                  <a:srgbClr val="404040"/>
                </a:solidFill>
                <a:latin typeface="Cambria"/>
                <a:cs typeface="Cambria"/>
              </a:rPr>
              <a:t>require </a:t>
            </a:r>
            <a:r>
              <a:rPr sz="1900" spc="-10" dirty="0">
                <a:solidFill>
                  <a:srgbClr val="404040"/>
                </a:solidFill>
                <a:latin typeface="Cambria"/>
                <a:cs typeface="Cambria"/>
              </a:rPr>
              <a:t>less solvent. </a:t>
            </a:r>
            <a:r>
              <a:rPr sz="1900" spc="-5" dirty="0">
                <a:solidFill>
                  <a:srgbClr val="404040"/>
                </a:solidFill>
                <a:latin typeface="Cambria"/>
                <a:cs typeface="Cambria"/>
              </a:rPr>
              <a:t>The </a:t>
            </a:r>
            <a:r>
              <a:rPr sz="1900" spc="-10" dirty="0">
                <a:solidFill>
                  <a:srgbClr val="404040"/>
                </a:solidFill>
                <a:latin typeface="Cambria"/>
                <a:cs typeface="Cambria"/>
              </a:rPr>
              <a:t>development </a:t>
            </a:r>
            <a:r>
              <a:rPr sz="1900" spc="-5" dirty="0">
                <a:solidFill>
                  <a:srgbClr val="404040"/>
                </a:solidFill>
                <a:latin typeface="Cambria"/>
                <a:cs typeface="Cambria"/>
              </a:rPr>
              <a:t>chamber </a:t>
            </a:r>
            <a:r>
              <a:rPr sz="1900" dirty="0">
                <a:solidFill>
                  <a:srgbClr val="404040"/>
                </a:solidFill>
                <a:latin typeface="Cambria"/>
                <a:cs typeface="Cambria"/>
              </a:rPr>
              <a:t>or </a:t>
            </a:r>
            <a:r>
              <a:rPr sz="1900" spc="-10" dirty="0">
                <a:solidFill>
                  <a:srgbClr val="404040"/>
                </a:solidFill>
                <a:latin typeface="Cambria"/>
                <a:cs typeface="Cambria"/>
              </a:rPr>
              <a:t>tank </a:t>
            </a:r>
            <a:r>
              <a:rPr sz="1900" spc="-5" dirty="0">
                <a:solidFill>
                  <a:srgbClr val="404040"/>
                </a:solidFill>
                <a:latin typeface="Cambria"/>
                <a:cs typeface="Cambria"/>
              </a:rPr>
              <a:t>should </a:t>
            </a:r>
            <a:r>
              <a:rPr sz="1900" spc="-10" dirty="0">
                <a:solidFill>
                  <a:srgbClr val="404040"/>
                </a:solidFill>
                <a:latin typeface="Cambria"/>
                <a:cs typeface="Cambria"/>
              </a:rPr>
              <a:t>be line  </a:t>
            </a:r>
            <a:r>
              <a:rPr sz="1900" spc="-5" dirty="0">
                <a:solidFill>
                  <a:srgbClr val="404040"/>
                </a:solidFill>
                <a:latin typeface="Cambria"/>
                <a:cs typeface="Cambria"/>
              </a:rPr>
              <a:t>inside </a:t>
            </a:r>
            <a:r>
              <a:rPr sz="1900" spc="-10" dirty="0">
                <a:solidFill>
                  <a:srgbClr val="404040"/>
                </a:solidFill>
                <a:latin typeface="Cambria"/>
                <a:cs typeface="Cambria"/>
              </a:rPr>
              <a:t>the filter </a:t>
            </a:r>
            <a:r>
              <a:rPr sz="1900" spc="-5" dirty="0">
                <a:solidFill>
                  <a:srgbClr val="404040"/>
                </a:solidFill>
                <a:latin typeface="Cambria"/>
                <a:cs typeface="Cambria"/>
              </a:rPr>
              <a:t>paper </a:t>
            </a:r>
            <a:r>
              <a:rPr sz="1900" spc="-10" dirty="0">
                <a:solidFill>
                  <a:srgbClr val="404040"/>
                </a:solidFill>
                <a:latin typeface="Cambria"/>
                <a:cs typeface="Cambria"/>
              </a:rPr>
              <a:t>moistened with the mobile phase </a:t>
            </a:r>
            <a:r>
              <a:rPr sz="1900" spc="-5" dirty="0">
                <a:solidFill>
                  <a:srgbClr val="404040"/>
                </a:solidFill>
                <a:latin typeface="Cambria"/>
                <a:cs typeface="Cambria"/>
              </a:rPr>
              <a:t>so as </a:t>
            </a:r>
            <a:r>
              <a:rPr sz="1900" spc="-25" dirty="0">
                <a:solidFill>
                  <a:srgbClr val="404040"/>
                </a:solidFill>
                <a:latin typeface="Cambria"/>
                <a:cs typeface="Cambria"/>
              </a:rPr>
              <a:t>to  </a:t>
            </a:r>
            <a:r>
              <a:rPr sz="1900" spc="-15" dirty="0">
                <a:solidFill>
                  <a:srgbClr val="404040"/>
                </a:solidFill>
                <a:latin typeface="Cambria"/>
                <a:cs typeface="Cambria"/>
              </a:rPr>
              <a:t>saturate </a:t>
            </a:r>
            <a:r>
              <a:rPr sz="1900" spc="-10" dirty="0">
                <a:solidFill>
                  <a:srgbClr val="404040"/>
                </a:solidFill>
                <a:latin typeface="Cambria"/>
                <a:cs typeface="Cambria"/>
              </a:rPr>
              <a:t>the atmosphere. </a:t>
            </a:r>
            <a:r>
              <a:rPr sz="1900" spc="-5" dirty="0">
                <a:solidFill>
                  <a:srgbClr val="404040"/>
                </a:solidFill>
                <a:latin typeface="Cambria"/>
                <a:cs typeface="Cambria"/>
              </a:rPr>
              <a:t>If </a:t>
            </a:r>
            <a:r>
              <a:rPr sz="1900" spc="-10" dirty="0">
                <a:solidFill>
                  <a:srgbClr val="404040"/>
                </a:solidFill>
                <a:latin typeface="Cambria"/>
                <a:cs typeface="Cambria"/>
              </a:rPr>
              <a:t>this kind </a:t>
            </a:r>
            <a:r>
              <a:rPr sz="1900" spc="-5" dirty="0">
                <a:solidFill>
                  <a:srgbClr val="404040"/>
                </a:solidFill>
                <a:latin typeface="Cambria"/>
                <a:cs typeface="Cambria"/>
              </a:rPr>
              <a:t>of </a:t>
            </a:r>
            <a:r>
              <a:rPr sz="1900" spc="-10" dirty="0">
                <a:solidFill>
                  <a:srgbClr val="404040"/>
                </a:solidFill>
                <a:latin typeface="Cambria"/>
                <a:cs typeface="Cambria"/>
              </a:rPr>
              <a:t>saturation </a:t>
            </a:r>
            <a:r>
              <a:rPr sz="1900" spc="-5" dirty="0">
                <a:solidFill>
                  <a:srgbClr val="404040"/>
                </a:solidFill>
                <a:latin typeface="Cambria"/>
                <a:cs typeface="Cambria"/>
              </a:rPr>
              <a:t>of </a:t>
            </a:r>
            <a:r>
              <a:rPr sz="1900" spc="-10" dirty="0">
                <a:solidFill>
                  <a:srgbClr val="404040"/>
                </a:solidFill>
                <a:latin typeface="Cambria"/>
                <a:cs typeface="Cambria"/>
              </a:rPr>
              <a:t>the atmosphere </a:t>
            </a:r>
            <a:r>
              <a:rPr sz="1900" spc="-5" dirty="0">
                <a:solidFill>
                  <a:srgbClr val="404040"/>
                </a:solidFill>
                <a:latin typeface="Cambria"/>
                <a:cs typeface="Cambria"/>
              </a:rPr>
              <a:t>is  not done “edge effect” occurs </a:t>
            </a:r>
            <a:r>
              <a:rPr sz="1900" spc="-15" dirty="0">
                <a:solidFill>
                  <a:srgbClr val="404040"/>
                </a:solidFill>
                <a:latin typeface="Cambria"/>
                <a:cs typeface="Cambria"/>
              </a:rPr>
              <a:t>where </a:t>
            </a:r>
            <a:r>
              <a:rPr sz="1900" spc="-10" dirty="0">
                <a:solidFill>
                  <a:srgbClr val="404040"/>
                </a:solidFill>
                <a:latin typeface="Cambria"/>
                <a:cs typeface="Cambria"/>
              </a:rPr>
              <a:t>the </a:t>
            </a:r>
            <a:r>
              <a:rPr sz="1900" spc="-15" dirty="0">
                <a:solidFill>
                  <a:srgbClr val="404040"/>
                </a:solidFill>
                <a:latin typeface="Cambria"/>
                <a:cs typeface="Cambria"/>
              </a:rPr>
              <a:t>solvent </a:t>
            </a:r>
            <a:r>
              <a:rPr sz="1900" spc="-10" dirty="0">
                <a:solidFill>
                  <a:srgbClr val="404040"/>
                </a:solidFill>
                <a:latin typeface="Cambria"/>
                <a:cs typeface="Cambria"/>
              </a:rPr>
              <a:t>front </a:t>
            </a:r>
            <a:r>
              <a:rPr sz="1900" spc="-5" dirty="0">
                <a:solidFill>
                  <a:srgbClr val="404040"/>
                </a:solidFill>
                <a:latin typeface="Cambria"/>
                <a:cs typeface="Cambria"/>
              </a:rPr>
              <a:t>in </a:t>
            </a:r>
            <a:r>
              <a:rPr sz="1900" spc="-10" dirty="0">
                <a:solidFill>
                  <a:srgbClr val="404040"/>
                </a:solidFill>
                <a:latin typeface="Cambria"/>
                <a:cs typeface="Cambria"/>
              </a:rPr>
              <a:t>the </a:t>
            </a:r>
            <a:r>
              <a:rPr sz="1900" spc="-5" dirty="0">
                <a:solidFill>
                  <a:srgbClr val="404040"/>
                </a:solidFill>
                <a:latin typeface="Cambria"/>
                <a:cs typeface="Cambria"/>
              </a:rPr>
              <a:t>middle of  </a:t>
            </a:r>
            <a:r>
              <a:rPr sz="1900" spc="-10" dirty="0">
                <a:solidFill>
                  <a:srgbClr val="404040"/>
                </a:solidFill>
                <a:latin typeface="Cambria"/>
                <a:cs typeface="Cambria"/>
              </a:rPr>
              <a:t>TLC plate </a:t>
            </a:r>
            <a:r>
              <a:rPr sz="1900" spc="-15" dirty="0">
                <a:solidFill>
                  <a:srgbClr val="404040"/>
                </a:solidFill>
                <a:latin typeface="Cambria"/>
                <a:cs typeface="Cambria"/>
              </a:rPr>
              <a:t>moves faster </a:t>
            </a:r>
            <a:r>
              <a:rPr sz="1900" spc="-10" dirty="0">
                <a:solidFill>
                  <a:srgbClr val="404040"/>
                </a:solidFill>
                <a:latin typeface="Cambria"/>
                <a:cs typeface="Cambria"/>
              </a:rPr>
              <a:t>than that </a:t>
            </a:r>
            <a:r>
              <a:rPr sz="1900" spc="-5" dirty="0">
                <a:solidFill>
                  <a:srgbClr val="404040"/>
                </a:solidFill>
                <a:latin typeface="Cambria"/>
                <a:cs typeface="Cambria"/>
              </a:rPr>
              <a:t>of </a:t>
            </a:r>
            <a:r>
              <a:rPr sz="1900" spc="-10" dirty="0">
                <a:solidFill>
                  <a:srgbClr val="404040"/>
                </a:solidFill>
                <a:latin typeface="Cambria"/>
                <a:cs typeface="Cambria"/>
              </a:rPr>
              <a:t>the </a:t>
            </a:r>
            <a:r>
              <a:rPr sz="1900" spc="-5" dirty="0">
                <a:solidFill>
                  <a:srgbClr val="404040"/>
                </a:solidFill>
                <a:latin typeface="Cambria"/>
                <a:cs typeface="Cambria"/>
              </a:rPr>
              <a:t>edge. </a:t>
            </a:r>
            <a:r>
              <a:rPr sz="1900" spc="-15" dirty="0">
                <a:solidFill>
                  <a:srgbClr val="404040"/>
                </a:solidFill>
                <a:latin typeface="Cambria"/>
                <a:cs typeface="Cambria"/>
              </a:rPr>
              <a:t>Therefore </a:t>
            </a:r>
            <a:r>
              <a:rPr sz="1900" spc="-10" dirty="0">
                <a:solidFill>
                  <a:srgbClr val="404040"/>
                </a:solidFill>
                <a:latin typeface="Cambria"/>
                <a:cs typeface="Cambria"/>
              </a:rPr>
              <a:t>the </a:t>
            </a:r>
            <a:r>
              <a:rPr sz="1900" spc="-5" dirty="0">
                <a:solidFill>
                  <a:srgbClr val="404040"/>
                </a:solidFill>
                <a:latin typeface="Cambria"/>
                <a:cs typeface="Cambria"/>
              </a:rPr>
              <a:t>spots </a:t>
            </a:r>
            <a:r>
              <a:rPr sz="1900" spc="-20" dirty="0">
                <a:solidFill>
                  <a:srgbClr val="404040"/>
                </a:solidFill>
                <a:latin typeface="Cambria"/>
                <a:cs typeface="Cambria"/>
              </a:rPr>
              <a:t>are </a:t>
            </a:r>
            <a:r>
              <a:rPr sz="1900" spc="375" dirty="0">
                <a:solidFill>
                  <a:srgbClr val="404040"/>
                </a:solidFill>
                <a:latin typeface="Cambria"/>
                <a:cs typeface="Cambria"/>
              </a:rPr>
              <a:t> </a:t>
            </a:r>
            <a:r>
              <a:rPr sz="1900" spc="-5" dirty="0">
                <a:solidFill>
                  <a:srgbClr val="404040"/>
                </a:solidFill>
                <a:latin typeface="Cambria"/>
                <a:cs typeface="Cambria"/>
              </a:rPr>
              <a:t>disorted </a:t>
            </a:r>
            <a:r>
              <a:rPr sz="1900" spc="-10" dirty="0">
                <a:solidFill>
                  <a:srgbClr val="404040"/>
                </a:solidFill>
                <a:latin typeface="Cambria"/>
                <a:cs typeface="Cambria"/>
              </a:rPr>
              <a:t>and not</a:t>
            </a:r>
            <a:r>
              <a:rPr sz="1900" spc="-15" dirty="0">
                <a:solidFill>
                  <a:srgbClr val="404040"/>
                </a:solidFill>
                <a:latin typeface="Cambria"/>
                <a:cs typeface="Cambria"/>
              </a:rPr>
              <a:t> </a:t>
            </a:r>
            <a:r>
              <a:rPr sz="1900" spc="-30" dirty="0">
                <a:solidFill>
                  <a:srgbClr val="404040"/>
                </a:solidFill>
                <a:latin typeface="Cambria"/>
                <a:cs typeface="Cambria"/>
              </a:rPr>
              <a:t>regular.</a:t>
            </a:r>
            <a:endParaRPr sz="1900" dirty="0">
              <a:latin typeface="Cambria"/>
              <a:cs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0" y="322680"/>
            <a:ext cx="2727325" cy="412934"/>
          </a:xfrm>
          <a:prstGeom prst="rect">
            <a:avLst/>
          </a:prstGeom>
        </p:spPr>
        <p:txBody>
          <a:bodyPr vert="horz" wrap="square" lIns="0" tIns="12700" rIns="0" bIns="0" rtlCol="0">
            <a:spAutoFit/>
          </a:bodyPr>
          <a:lstStyle/>
          <a:p>
            <a:pPr marL="12700">
              <a:lnSpc>
                <a:spcPct val="100000"/>
              </a:lnSpc>
              <a:spcBef>
                <a:spcPts val="100"/>
              </a:spcBef>
            </a:pPr>
            <a:r>
              <a:rPr sz="2600" b="1" dirty="0">
                <a:latin typeface="Cambria"/>
                <a:cs typeface="Cambria"/>
              </a:rPr>
              <a:t>6) </a:t>
            </a:r>
            <a:r>
              <a:rPr sz="2600" b="1" spc="-5" dirty="0">
                <a:latin typeface="Cambria"/>
                <a:cs typeface="Cambria"/>
              </a:rPr>
              <a:t>MOBILE</a:t>
            </a:r>
            <a:r>
              <a:rPr sz="2600" b="1" spc="-75" dirty="0">
                <a:latin typeface="Cambria"/>
                <a:cs typeface="Cambria"/>
              </a:rPr>
              <a:t> </a:t>
            </a:r>
            <a:r>
              <a:rPr sz="2600" b="1" spc="-10" dirty="0">
                <a:latin typeface="Cambria"/>
                <a:cs typeface="Cambria"/>
              </a:rPr>
              <a:t>PHASE</a:t>
            </a:r>
            <a:endParaRPr sz="2600">
              <a:latin typeface="Cambria"/>
              <a:cs typeface="Cambria"/>
            </a:endParaRPr>
          </a:p>
        </p:txBody>
      </p:sp>
      <p:sp>
        <p:nvSpPr>
          <p:cNvPr id="3" name="object 3"/>
          <p:cNvSpPr txBox="1"/>
          <p:nvPr/>
        </p:nvSpPr>
        <p:spPr>
          <a:xfrm>
            <a:off x="78740" y="953161"/>
            <a:ext cx="11729085" cy="5869299"/>
          </a:xfrm>
          <a:prstGeom prst="rect">
            <a:avLst/>
          </a:prstGeom>
        </p:spPr>
        <p:txBody>
          <a:bodyPr vert="horz" wrap="square" lIns="0" tIns="12700" rIns="0" bIns="0" rtlCol="0">
            <a:spAutoFit/>
          </a:bodyPr>
          <a:lstStyle/>
          <a:p>
            <a:pPr marL="469900" marR="6985" indent="-457200">
              <a:lnSpc>
                <a:spcPct val="130000"/>
              </a:lnSpc>
              <a:spcBef>
                <a:spcPts val="100"/>
              </a:spcBef>
              <a:buSzPct val="88636"/>
              <a:buFont typeface="Arial"/>
              <a:buChar char="•"/>
              <a:tabLst>
                <a:tab pos="469265" algn="l"/>
                <a:tab pos="469900" algn="l"/>
              </a:tabLst>
            </a:pPr>
            <a:r>
              <a:rPr sz="2200" spc="-5" dirty="0">
                <a:solidFill>
                  <a:srgbClr val="404040"/>
                </a:solidFill>
                <a:latin typeface="Cambria"/>
                <a:cs typeface="Cambria"/>
              </a:rPr>
              <a:t>The </a:t>
            </a:r>
            <a:r>
              <a:rPr sz="2200" spc="-15" dirty="0">
                <a:solidFill>
                  <a:srgbClr val="404040"/>
                </a:solidFill>
                <a:latin typeface="Cambria"/>
                <a:cs typeface="Cambria"/>
              </a:rPr>
              <a:t>solvent </a:t>
            </a:r>
            <a:r>
              <a:rPr sz="2200" spc="-5" dirty="0">
                <a:solidFill>
                  <a:srgbClr val="404040"/>
                </a:solidFill>
                <a:latin typeface="Cambria"/>
                <a:cs typeface="Cambria"/>
              </a:rPr>
              <a:t>or </a:t>
            </a:r>
            <a:r>
              <a:rPr sz="2200" spc="-10" dirty="0">
                <a:solidFill>
                  <a:srgbClr val="404040"/>
                </a:solidFill>
                <a:latin typeface="Cambria"/>
                <a:cs typeface="Cambria"/>
              </a:rPr>
              <a:t>the </a:t>
            </a:r>
            <a:r>
              <a:rPr sz="2200" spc="-5" dirty="0">
                <a:solidFill>
                  <a:srgbClr val="404040"/>
                </a:solidFill>
                <a:latin typeface="Cambria"/>
                <a:cs typeface="Cambria"/>
              </a:rPr>
              <a:t>mobile phase used </a:t>
            </a:r>
            <a:r>
              <a:rPr sz="2200" dirty="0">
                <a:solidFill>
                  <a:srgbClr val="404040"/>
                </a:solidFill>
                <a:latin typeface="Cambria"/>
                <a:cs typeface="Cambria"/>
              </a:rPr>
              <a:t>depends </a:t>
            </a:r>
            <a:r>
              <a:rPr sz="2200" spc="-5" dirty="0">
                <a:solidFill>
                  <a:srgbClr val="404040"/>
                </a:solidFill>
                <a:latin typeface="Cambria"/>
                <a:cs typeface="Cambria"/>
              </a:rPr>
              <a:t>upon </a:t>
            </a:r>
            <a:r>
              <a:rPr sz="2200" spc="-15" dirty="0">
                <a:solidFill>
                  <a:srgbClr val="404040"/>
                </a:solidFill>
                <a:latin typeface="Cambria"/>
                <a:cs typeface="Cambria"/>
              </a:rPr>
              <a:t>various </a:t>
            </a:r>
            <a:r>
              <a:rPr sz="2200" spc="-10" dirty="0">
                <a:solidFill>
                  <a:srgbClr val="404040"/>
                </a:solidFill>
                <a:latin typeface="Cambria"/>
                <a:cs typeface="Cambria"/>
              </a:rPr>
              <a:t>factors </a:t>
            </a:r>
            <a:r>
              <a:rPr sz="2200" spc="-5" dirty="0">
                <a:solidFill>
                  <a:srgbClr val="404040"/>
                </a:solidFill>
                <a:latin typeface="Cambria"/>
                <a:cs typeface="Cambria"/>
              </a:rPr>
              <a:t>as mentioned in column  </a:t>
            </a:r>
            <a:r>
              <a:rPr sz="2200" spc="-30" dirty="0">
                <a:solidFill>
                  <a:srgbClr val="404040"/>
                </a:solidFill>
                <a:latin typeface="Cambria"/>
                <a:cs typeface="Cambria"/>
              </a:rPr>
              <a:t>chromatography. </a:t>
            </a:r>
            <a:r>
              <a:rPr sz="2200" spc="-10" dirty="0">
                <a:solidFill>
                  <a:srgbClr val="404040"/>
                </a:solidFill>
                <a:latin typeface="Cambria"/>
                <a:cs typeface="Cambria"/>
              </a:rPr>
              <a:t>Some </a:t>
            </a:r>
            <a:r>
              <a:rPr sz="2200" spc="-5" dirty="0">
                <a:solidFill>
                  <a:srgbClr val="404040"/>
                </a:solidFill>
                <a:latin typeface="Cambria"/>
                <a:cs typeface="Cambria"/>
              </a:rPr>
              <a:t>of </a:t>
            </a:r>
            <a:r>
              <a:rPr sz="2200" spc="-10" dirty="0">
                <a:solidFill>
                  <a:srgbClr val="404040"/>
                </a:solidFill>
                <a:latin typeface="Cambria"/>
                <a:cs typeface="Cambria"/>
              </a:rPr>
              <a:t>the </a:t>
            </a:r>
            <a:r>
              <a:rPr sz="2200" spc="-15" dirty="0">
                <a:solidFill>
                  <a:srgbClr val="404040"/>
                </a:solidFill>
                <a:latin typeface="Cambria"/>
                <a:cs typeface="Cambria"/>
              </a:rPr>
              <a:t>factors</a:t>
            </a:r>
            <a:r>
              <a:rPr sz="2200" spc="130" dirty="0">
                <a:solidFill>
                  <a:srgbClr val="404040"/>
                </a:solidFill>
                <a:latin typeface="Cambria"/>
                <a:cs typeface="Cambria"/>
              </a:rPr>
              <a:t> </a:t>
            </a:r>
            <a:r>
              <a:rPr sz="2200" spc="-15" dirty="0">
                <a:solidFill>
                  <a:srgbClr val="404040"/>
                </a:solidFill>
                <a:latin typeface="Cambria"/>
                <a:cs typeface="Cambria"/>
              </a:rPr>
              <a:t>are:</a:t>
            </a:r>
            <a:endParaRPr sz="2200">
              <a:latin typeface="Cambria"/>
              <a:cs typeface="Cambria"/>
            </a:endParaRPr>
          </a:p>
          <a:p>
            <a:pPr>
              <a:lnSpc>
                <a:spcPct val="100000"/>
              </a:lnSpc>
              <a:spcBef>
                <a:spcPts val="5"/>
              </a:spcBef>
              <a:buChar char="•"/>
            </a:pPr>
            <a:endParaRPr sz="2250">
              <a:latin typeface="Times New Roman"/>
              <a:cs typeface="Times New Roman"/>
            </a:endParaRPr>
          </a:p>
          <a:p>
            <a:pPr marL="927100" lvl="1" indent="-457200">
              <a:lnSpc>
                <a:spcPct val="100000"/>
              </a:lnSpc>
              <a:buAutoNum type="arabicPeriod"/>
              <a:tabLst>
                <a:tab pos="926465" algn="l"/>
                <a:tab pos="927100" algn="l"/>
              </a:tabLst>
            </a:pPr>
            <a:r>
              <a:rPr sz="2200" b="1" spc="-15" dirty="0">
                <a:solidFill>
                  <a:srgbClr val="404040"/>
                </a:solidFill>
                <a:latin typeface="Cambria"/>
                <a:cs typeface="Cambria"/>
              </a:rPr>
              <a:t>Nature </a:t>
            </a:r>
            <a:r>
              <a:rPr sz="2200" b="1" spc="-5" dirty="0">
                <a:solidFill>
                  <a:srgbClr val="404040"/>
                </a:solidFill>
                <a:latin typeface="Cambria"/>
                <a:cs typeface="Cambria"/>
              </a:rPr>
              <a:t>of </a:t>
            </a:r>
            <a:r>
              <a:rPr sz="2200" b="1" spc="-10" dirty="0">
                <a:solidFill>
                  <a:srgbClr val="404040"/>
                </a:solidFill>
                <a:latin typeface="Cambria"/>
                <a:cs typeface="Cambria"/>
              </a:rPr>
              <a:t>the </a:t>
            </a:r>
            <a:r>
              <a:rPr sz="2200" b="1" spc="-5" dirty="0">
                <a:solidFill>
                  <a:srgbClr val="00AFEF"/>
                </a:solidFill>
                <a:latin typeface="Cambria"/>
                <a:cs typeface="Cambria"/>
              </a:rPr>
              <a:t>substances </a:t>
            </a:r>
            <a:r>
              <a:rPr sz="2200" b="1" spc="-15" dirty="0">
                <a:solidFill>
                  <a:srgbClr val="404040"/>
                </a:solidFill>
                <a:latin typeface="Cambria"/>
                <a:cs typeface="Cambria"/>
              </a:rPr>
              <a:t>to </a:t>
            </a:r>
            <a:r>
              <a:rPr sz="2200" b="1" spc="-5" dirty="0">
                <a:solidFill>
                  <a:srgbClr val="404040"/>
                </a:solidFill>
                <a:latin typeface="Cambria"/>
                <a:cs typeface="Cambria"/>
              </a:rPr>
              <a:t>be</a:t>
            </a:r>
            <a:r>
              <a:rPr sz="2200" b="1" spc="65" dirty="0">
                <a:solidFill>
                  <a:srgbClr val="404040"/>
                </a:solidFill>
                <a:latin typeface="Cambria"/>
                <a:cs typeface="Cambria"/>
              </a:rPr>
              <a:t> </a:t>
            </a:r>
            <a:r>
              <a:rPr sz="2200" b="1" spc="-15" dirty="0">
                <a:solidFill>
                  <a:srgbClr val="404040"/>
                </a:solidFill>
                <a:latin typeface="Cambria"/>
                <a:cs typeface="Cambria"/>
              </a:rPr>
              <a:t>separated</a:t>
            </a:r>
            <a:endParaRPr sz="2200">
              <a:latin typeface="Cambria"/>
              <a:cs typeface="Cambria"/>
            </a:endParaRPr>
          </a:p>
          <a:p>
            <a:pPr lvl="1">
              <a:lnSpc>
                <a:spcPct val="100000"/>
              </a:lnSpc>
              <a:spcBef>
                <a:spcPts val="5"/>
              </a:spcBef>
              <a:buClr>
                <a:srgbClr val="404040"/>
              </a:buClr>
              <a:buFont typeface="Cambria"/>
              <a:buAutoNum type="arabicPeriod"/>
            </a:pPr>
            <a:endParaRPr sz="2250">
              <a:latin typeface="Times New Roman"/>
              <a:cs typeface="Times New Roman"/>
            </a:endParaRPr>
          </a:p>
          <a:p>
            <a:pPr marL="927100" lvl="1" indent="-457200">
              <a:lnSpc>
                <a:spcPct val="100000"/>
              </a:lnSpc>
              <a:buAutoNum type="arabicPeriod"/>
              <a:tabLst>
                <a:tab pos="926465" algn="l"/>
                <a:tab pos="927100" algn="l"/>
              </a:tabLst>
            </a:pPr>
            <a:r>
              <a:rPr sz="2200" b="1" spc="-15" dirty="0">
                <a:solidFill>
                  <a:srgbClr val="404040"/>
                </a:solidFill>
                <a:latin typeface="Cambria"/>
                <a:cs typeface="Cambria"/>
              </a:rPr>
              <a:t>Nature </a:t>
            </a:r>
            <a:r>
              <a:rPr sz="2200" b="1" spc="-5" dirty="0">
                <a:solidFill>
                  <a:srgbClr val="404040"/>
                </a:solidFill>
                <a:latin typeface="Cambria"/>
                <a:cs typeface="Cambria"/>
              </a:rPr>
              <a:t>of </a:t>
            </a:r>
            <a:r>
              <a:rPr sz="2200" b="1" spc="-10" dirty="0">
                <a:solidFill>
                  <a:srgbClr val="404040"/>
                </a:solidFill>
                <a:latin typeface="Cambria"/>
                <a:cs typeface="Cambria"/>
              </a:rPr>
              <a:t>the </a:t>
            </a:r>
            <a:r>
              <a:rPr sz="2200" b="1" spc="-5" dirty="0">
                <a:solidFill>
                  <a:srgbClr val="6F2F9F"/>
                </a:solidFill>
                <a:latin typeface="Cambria"/>
                <a:cs typeface="Cambria"/>
              </a:rPr>
              <a:t>stationary </a:t>
            </a:r>
            <a:r>
              <a:rPr sz="2200" b="1" spc="-10" dirty="0">
                <a:solidFill>
                  <a:srgbClr val="6F2F9F"/>
                </a:solidFill>
                <a:latin typeface="Cambria"/>
                <a:cs typeface="Cambria"/>
              </a:rPr>
              <a:t>phase</a:t>
            </a:r>
            <a:r>
              <a:rPr sz="2200" b="1" spc="35" dirty="0">
                <a:solidFill>
                  <a:srgbClr val="6F2F9F"/>
                </a:solidFill>
                <a:latin typeface="Cambria"/>
                <a:cs typeface="Cambria"/>
              </a:rPr>
              <a:t> </a:t>
            </a:r>
            <a:r>
              <a:rPr sz="2200" b="1" spc="-10" dirty="0">
                <a:solidFill>
                  <a:srgbClr val="404040"/>
                </a:solidFill>
                <a:latin typeface="Cambria"/>
                <a:cs typeface="Cambria"/>
              </a:rPr>
              <a:t>used</a:t>
            </a:r>
            <a:endParaRPr sz="2200">
              <a:latin typeface="Cambria"/>
              <a:cs typeface="Cambria"/>
            </a:endParaRPr>
          </a:p>
          <a:p>
            <a:pPr lvl="1">
              <a:lnSpc>
                <a:spcPct val="100000"/>
              </a:lnSpc>
              <a:spcBef>
                <a:spcPts val="5"/>
              </a:spcBef>
              <a:buClr>
                <a:srgbClr val="404040"/>
              </a:buClr>
              <a:buFont typeface="Cambria"/>
              <a:buAutoNum type="arabicPeriod"/>
            </a:pPr>
            <a:endParaRPr sz="2250">
              <a:latin typeface="Times New Roman"/>
              <a:cs typeface="Times New Roman"/>
            </a:endParaRPr>
          </a:p>
          <a:p>
            <a:pPr marL="927100" lvl="1" indent="-457200">
              <a:lnSpc>
                <a:spcPct val="100000"/>
              </a:lnSpc>
              <a:buAutoNum type="arabicPeriod"/>
              <a:tabLst>
                <a:tab pos="926465" algn="l"/>
                <a:tab pos="927100" algn="l"/>
              </a:tabLst>
            </a:pPr>
            <a:r>
              <a:rPr sz="2200" b="1" spc="-10" dirty="0">
                <a:solidFill>
                  <a:srgbClr val="404040"/>
                </a:solidFill>
                <a:latin typeface="Cambria"/>
                <a:cs typeface="Cambria"/>
              </a:rPr>
              <a:t>Mode </a:t>
            </a:r>
            <a:r>
              <a:rPr sz="2200" b="1" spc="-5" dirty="0">
                <a:solidFill>
                  <a:srgbClr val="404040"/>
                </a:solidFill>
                <a:latin typeface="Cambria"/>
                <a:cs typeface="Cambria"/>
              </a:rPr>
              <a:t>of </a:t>
            </a:r>
            <a:r>
              <a:rPr sz="2200" b="1" spc="-20" dirty="0">
                <a:solidFill>
                  <a:srgbClr val="404040"/>
                </a:solidFill>
                <a:latin typeface="Cambria"/>
                <a:cs typeface="Cambria"/>
              </a:rPr>
              <a:t>chromatography </a:t>
            </a:r>
            <a:r>
              <a:rPr sz="2200" b="1" spc="-10" dirty="0">
                <a:solidFill>
                  <a:srgbClr val="478E49"/>
                </a:solidFill>
                <a:latin typeface="Cambria"/>
                <a:cs typeface="Cambria"/>
              </a:rPr>
              <a:t>(Normal phase </a:t>
            </a:r>
            <a:r>
              <a:rPr sz="2200" b="1" spc="-5" dirty="0">
                <a:solidFill>
                  <a:srgbClr val="478E49"/>
                </a:solidFill>
                <a:latin typeface="Cambria"/>
                <a:cs typeface="Cambria"/>
              </a:rPr>
              <a:t>or </a:t>
            </a:r>
            <a:r>
              <a:rPr sz="2200" b="1" spc="-25" dirty="0">
                <a:solidFill>
                  <a:srgbClr val="478E49"/>
                </a:solidFill>
                <a:latin typeface="Cambria"/>
                <a:cs typeface="Cambria"/>
              </a:rPr>
              <a:t>reverse</a:t>
            </a:r>
            <a:r>
              <a:rPr sz="2200" b="1" spc="114" dirty="0">
                <a:solidFill>
                  <a:srgbClr val="478E49"/>
                </a:solidFill>
                <a:latin typeface="Cambria"/>
                <a:cs typeface="Cambria"/>
              </a:rPr>
              <a:t> </a:t>
            </a:r>
            <a:r>
              <a:rPr sz="2200" b="1" spc="-10" dirty="0">
                <a:solidFill>
                  <a:srgbClr val="478E49"/>
                </a:solidFill>
                <a:latin typeface="Cambria"/>
                <a:cs typeface="Cambria"/>
              </a:rPr>
              <a:t>phase)</a:t>
            </a:r>
            <a:endParaRPr sz="2200">
              <a:latin typeface="Cambria"/>
              <a:cs typeface="Cambria"/>
            </a:endParaRPr>
          </a:p>
          <a:p>
            <a:pPr lvl="1">
              <a:lnSpc>
                <a:spcPct val="100000"/>
              </a:lnSpc>
              <a:spcBef>
                <a:spcPts val="5"/>
              </a:spcBef>
              <a:buClr>
                <a:srgbClr val="404040"/>
              </a:buClr>
              <a:buFont typeface="Cambria"/>
              <a:buAutoNum type="arabicPeriod"/>
            </a:pPr>
            <a:endParaRPr sz="2250">
              <a:latin typeface="Times New Roman"/>
              <a:cs typeface="Times New Roman"/>
            </a:endParaRPr>
          </a:p>
          <a:p>
            <a:pPr marL="927100" lvl="1" indent="-457200">
              <a:lnSpc>
                <a:spcPct val="100000"/>
              </a:lnSpc>
              <a:spcBef>
                <a:spcPts val="5"/>
              </a:spcBef>
              <a:buAutoNum type="arabicPeriod"/>
              <a:tabLst>
                <a:tab pos="926465" algn="l"/>
                <a:tab pos="927100" algn="l"/>
              </a:tabLst>
            </a:pPr>
            <a:r>
              <a:rPr sz="2200" b="1" spc="-10" dirty="0">
                <a:solidFill>
                  <a:srgbClr val="404040"/>
                </a:solidFill>
                <a:latin typeface="Cambria"/>
                <a:cs typeface="Cambria"/>
              </a:rPr>
              <a:t>Separation </a:t>
            </a:r>
            <a:r>
              <a:rPr sz="2200" b="1" spc="-15" dirty="0">
                <a:solidFill>
                  <a:srgbClr val="404040"/>
                </a:solidFill>
                <a:latin typeface="Cambria"/>
                <a:cs typeface="Cambria"/>
              </a:rPr>
              <a:t>to </a:t>
            </a:r>
            <a:r>
              <a:rPr sz="2200" b="1" spc="-5" dirty="0">
                <a:solidFill>
                  <a:srgbClr val="404040"/>
                </a:solidFill>
                <a:latin typeface="Cambria"/>
                <a:cs typeface="Cambria"/>
              </a:rPr>
              <a:t>be </a:t>
            </a:r>
            <a:r>
              <a:rPr sz="2200" b="1" spc="-20" dirty="0">
                <a:solidFill>
                  <a:srgbClr val="404040"/>
                </a:solidFill>
                <a:latin typeface="Cambria"/>
                <a:cs typeface="Cambria"/>
              </a:rPr>
              <a:t>achieved </a:t>
            </a:r>
            <a:r>
              <a:rPr sz="2200" b="1" spc="-5" dirty="0">
                <a:solidFill>
                  <a:srgbClr val="404040"/>
                </a:solidFill>
                <a:latin typeface="Cambria"/>
                <a:cs typeface="Cambria"/>
              </a:rPr>
              <a:t>– </a:t>
            </a:r>
            <a:r>
              <a:rPr sz="2200" b="1" spc="-15" dirty="0">
                <a:solidFill>
                  <a:srgbClr val="006FC0"/>
                </a:solidFill>
                <a:latin typeface="Cambria"/>
                <a:cs typeface="Cambria"/>
              </a:rPr>
              <a:t>Analytical </a:t>
            </a:r>
            <a:r>
              <a:rPr sz="2200" b="1" spc="-5" dirty="0">
                <a:solidFill>
                  <a:srgbClr val="404040"/>
                </a:solidFill>
                <a:latin typeface="Cambria"/>
                <a:cs typeface="Cambria"/>
              </a:rPr>
              <a:t>or</a:t>
            </a:r>
            <a:r>
              <a:rPr sz="2200" b="1" spc="60" dirty="0">
                <a:solidFill>
                  <a:srgbClr val="404040"/>
                </a:solidFill>
                <a:latin typeface="Cambria"/>
                <a:cs typeface="Cambria"/>
              </a:rPr>
              <a:t> </a:t>
            </a:r>
            <a:r>
              <a:rPr sz="2200" b="1" spc="-25" dirty="0">
                <a:solidFill>
                  <a:srgbClr val="BA9F27"/>
                </a:solidFill>
                <a:latin typeface="Cambria"/>
                <a:cs typeface="Cambria"/>
              </a:rPr>
              <a:t>preparative</a:t>
            </a:r>
            <a:endParaRPr sz="2200">
              <a:latin typeface="Cambria"/>
              <a:cs typeface="Cambria"/>
            </a:endParaRPr>
          </a:p>
          <a:p>
            <a:pPr lvl="1">
              <a:lnSpc>
                <a:spcPct val="100000"/>
              </a:lnSpc>
              <a:buClr>
                <a:srgbClr val="404040"/>
              </a:buClr>
              <a:buFont typeface="Cambria"/>
              <a:buAutoNum type="arabicPeriod"/>
            </a:pPr>
            <a:endParaRPr sz="2250">
              <a:latin typeface="Times New Roman"/>
              <a:cs typeface="Times New Roman"/>
            </a:endParaRPr>
          </a:p>
          <a:p>
            <a:pPr marL="469900" indent="-457200">
              <a:lnSpc>
                <a:spcPct val="100000"/>
              </a:lnSpc>
              <a:spcBef>
                <a:spcPts val="5"/>
              </a:spcBef>
              <a:buSzPct val="88636"/>
              <a:buFont typeface="Arial"/>
              <a:buChar char="•"/>
              <a:tabLst>
                <a:tab pos="469265" algn="l"/>
                <a:tab pos="469900" algn="l"/>
                <a:tab pos="1165860" algn="l"/>
                <a:tab pos="2284730" algn="l"/>
                <a:tab pos="2684145" algn="l"/>
                <a:tab pos="3761740" algn="l"/>
                <a:tab pos="4129404" algn="l"/>
                <a:tab pos="5249545" algn="l"/>
                <a:tab pos="5768975" algn="l"/>
                <a:tab pos="6531609" algn="l"/>
                <a:tab pos="7120890" algn="l"/>
                <a:tab pos="8373745" algn="l"/>
                <a:tab pos="9112885" algn="l"/>
                <a:tab pos="9384665" algn="l"/>
                <a:tab pos="9890760" algn="l"/>
                <a:tab pos="10257790" algn="l"/>
                <a:tab pos="11376660" algn="l"/>
              </a:tabLst>
            </a:pPr>
            <a:r>
              <a:rPr sz="2200" spc="-5" dirty="0">
                <a:solidFill>
                  <a:srgbClr val="404040"/>
                </a:solidFill>
                <a:latin typeface="Cambria"/>
                <a:cs typeface="Cambria"/>
              </a:rPr>
              <a:t>Pu</a:t>
            </a:r>
            <a:r>
              <a:rPr sz="2200" spc="-40" dirty="0">
                <a:solidFill>
                  <a:srgbClr val="404040"/>
                </a:solidFill>
                <a:latin typeface="Cambria"/>
                <a:cs typeface="Cambria"/>
              </a:rPr>
              <a:t>r</a:t>
            </a:r>
            <a:r>
              <a:rPr sz="2200" spc="-5" dirty="0">
                <a:solidFill>
                  <a:srgbClr val="404040"/>
                </a:solidFill>
                <a:latin typeface="Cambria"/>
                <a:cs typeface="Cambria"/>
              </a:rPr>
              <a:t>e</a:t>
            </a:r>
            <a:r>
              <a:rPr sz="2200" dirty="0">
                <a:solidFill>
                  <a:srgbClr val="404040"/>
                </a:solidFill>
                <a:latin typeface="Cambria"/>
                <a:cs typeface="Cambria"/>
              </a:rPr>
              <a:t>	</a:t>
            </a:r>
            <a:r>
              <a:rPr sz="2200" spc="-5" dirty="0">
                <a:solidFill>
                  <a:srgbClr val="404040"/>
                </a:solidFill>
                <a:latin typeface="Cambria"/>
                <a:cs typeface="Cambria"/>
              </a:rPr>
              <a:t>so</a:t>
            </a:r>
            <a:r>
              <a:rPr sz="2200" spc="-35" dirty="0">
                <a:solidFill>
                  <a:srgbClr val="404040"/>
                </a:solidFill>
                <a:latin typeface="Cambria"/>
                <a:cs typeface="Cambria"/>
              </a:rPr>
              <a:t>l</a:t>
            </a:r>
            <a:r>
              <a:rPr sz="2200" spc="-60" dirty="0">
                <a:solidFill>
                  <a:srgbClr val="404040"/>
                </a:solidFill>
                <a:latin typeface="Cambria"/>
                <a:cs typeface="Cambria"/>
              </a:rPr>
              <a:t>v</a:t>
            </a:r>
            <a:r>
              <a:rPr sz="2200" dirty="0">
                <a:solidFill>
                  <a:srgbClr val="404040"/>
                </a:solidFill>
                <a:latin typeface="Cambria"/>
                <a:cs typeface="Cambria"/>
              </a:rPr>
              <a:t>e</a:t>
            </a:r>
            <a:r>
              <a:rPr sz="2200" spc="-10" dirty="0">
                <a:solidFill>
                  <a:srgbClr val="404040"/>
                </a:solidFill>
                <a:latin typeface="Cambria"/>
                <a:cs typeface="Cambria"/>
              </a:rPr>
              <a:t>n</a:t>
            </a:r>
            <a:r>
              <a:rPr sz="2200" spc="5" dirty="0">
                <a:solidFill>
                  <a:srgbClr val="404040"/>
                </a:solidFill>
                <a:latin typeface="Cambria"/>
                <a:cs typeface="Cambria"/>
              </a:rPr>
              <a:t>t</a:t>
            </a:r>
            <a:r>
              <a:rPr sz="2200" spc="-5" dirty="0">
                <a:solidFill>
                  <a:srgbClr val="404040"/>
                </a:solidFill>
                <a:latin typeface="Cambria"/>
                <a:cs typeface="Cambria"/>
              </a:rPr>
              <a:t>s</a:t>
            </a:r>
            <a:r>
              <a:rPr sz="2200" dirty="0">
                <a:solidFill>
                  <a:srgbClr val="404040"/>
                </a:solidFill>
                <a:latin typeface="Cambria"/>
                <a:cs typeface="Cambria"/>
              </a:rPr>
              <a:t>	</a:t>
            </a:r>
            <a:r>
              <a:rPr sz="2200" spc="-10" dirty="0">
                <a:solidFill>
                  <a:srgbClr val="404040"/>
                </a:solidFill>
                <a:latin typeface="Cambria"/>
                <a:cs typeface="Cambria"/>
              </a:rPr>
              <a:t>o</a:t>
            </a:r>
            <a:r>
              <a:rPr sz="2200" spc="-5" dirty="0">
                <a:solidFill>
                  <a:srgbClr val="404040"/>
                </a:solidFill>
                <a:latin typeface="Cambria"/>
                <a:cs typeface="Cambria"/>
              </a:rPr>
              <a:t>r</a:t>
            </a:r>
            <a:r>
              <a:rPr sz="2200" dirty="0">
                <a:solidFill>
                  <a:srgbClr val="404040"/>
                </a:solidFill>
                <a:latin typeface="Cambria"/>
                <a:cs typeface="Cambria"/>
              </a:rPr>
              <a:t>	</a:t>
            </a:r>
            <a:r>
              <a:rPr sz="2200" spc="-10" dirty="0">
                <a:solidFill>
                  <a:srgbClr val="404040"/>
                </a:solidFill>
                <a:latin typeface="Cambria"/>
                <a:cs typeface="Cambria"/>
              </a:rPr>
              <a:t>mix</a:t>
            </a:r>
            <a:r>
              <a:rPr sz="2200" spc="-5" dirty="0">
                <a:solidFill>
                  <a:srgbClr val="404040"/>
                </a:solidFill>
                <a:latin typeface="Cambria"/>
                <a:cs typeface="Cambria"/>
              </a:rPr>
              <a:t>t</a:t>
            </a:r>
            <a:r>
              <a:rPr sz="2200" spc="-10" dirty="0">
                <a:solidFill>
                  <a:srgbClr val="404040"/>
                </a:solidFill>
                <a:latin typeface="Cambria"/>
                <a:cs typeface="Cambria"/>
              </a:rPr>
              <a:t>u</a:t>
            </a:r>
            <a:r>
              <a:rPr sz="2200" spc="-30" dirty="0">
                <a:solidFill>
                  <a:srgbClr val="404040"/>
                </a:solidFill>
                <a:latin typeface="Cambria"/>
                <a:cs typeface="Cambria"/>
              </a:rPr>
              <a:t>r</a:t>
            </a:r>
            <a:r>
              <a:rPr sz="2200" spc="-5" dirty="0">
                <a:solidFill>
                  <a:srgbClr val="404040"/>
                </a:solidFill>
                <a:latin typeface="Cambria"/>
                <a:cs typeface="Cambria"/>
              </a:rPr>
              <a:t>e</a:t>
            </a:r>
            <a:r>
              <a:rPr sz="2200" dirty="0">
                <a:solidFill>
                  <a:srgbClr val="404040"/>
                </a:solidFill>
                <a:latin typeface="Cambria"/>
                <a:cs typeface="Cambria"/>
              </a:rPr>
              <a:t>	</a:t>
            </a:r>
            <a:r>
              <a:rPr sz="2200" spc="-10" dirty="0">
                <a:solidFill>
                  <a:srgbClr val="404040"/>
                </a:solidFill>
                <a:latin typeface="Cambria"/>
                <a:cs typeface="Cambria"/>
              </a:rPr>
              <a:t>o</a:t>
            </a:r>
            <a:r>
              <a:rPr sz="2200" spc="-5" dirty="0">
                <a:solidFill>
                  <a:srgbClr val="404040"/>
                </a:solidFill>
                <a:latin typeface="Cambria"/>
                <a:cs typeface="Cambria"/>
              </a:rPr>
              <a:t>f</a:t>
            </a:r>
            <a:r>
              <a:rPr sz="2200" dirty="0">
                <a:solidFill>
                  <a:srgbClr val="404040"/>
                </a:solidFill>
                <a:latin typeface="Cambria"/>
                <a:cs typeface="Cambria"/>
              </a:rPr>
              <a:t>	</a:t>
            </a:r>
            <a:r>
              <a:rPr sz="2200" spc="-5" dirty="0">
                <a:solidFill>
                  <a:srgbClr val="404040"/>
                </a:solidFill>
                <a:latin typeface="Cambria"/>
                <a:cs typeface="Cambria"/>
              </a:rPr>
              <a:t>so</a:t>
            </a:r>
            <a:r>
              <a:rPr sz="2200" spc="-35" dirty="0">
                <a:solidFill>
                  <a:srgbClr val="404040"/>
                </a:solidFill>
                <a:latin typeface="Cambria"/>
                <a:cs typeface="Cambria"/>
              </a:rPr>
              <a:t>l</a:t>
            </a:r>
            <a:r>
              <a:rPr sz="2200" spc="-45" dirty="0">
                <a:solidFill>
                  <a:srgbClr val="404040"/>
                </a:solidFill>
                <a:latin typeface="Cambria"/>
                <a:cs typeface="Cambria"/>
              </a:rPr>
              <a:t>v</a:t>
            </a:r>
            <a:r>
              <a:rPr sz="2200" spc="-5" dirty="0">
                <a:solidFill>
                  <a:srgbClr val="404040"/>
                </a:solidFill>
                <a:latin typeface="Cambria"/>
                <a:cs typeface="Cambria"/>
              </a:rPr>
              <a:t>en</a:t>
            </a:r>
            <a:r>
              <a:rPr sz="2200" spc="5" dirty="0">
                <a:solidFill>
                  <a:srgbClr val="404040"/>
                </a:solidFill>
                <a:latin typeface="Cambria"/>
                <a:cs typeface="Cambria"/>
              </a:rPr>
              <a:t>t</a:t>
            </a:r>
            <a:r>
              <a:rPr sz="2200" spc="-5" dirty="0">
                <a:solidFill>
                  <a:srgbClr val="404040"/>
                </a:solidFill>
                <a:latin typeface="Cambria"/>
                <a:cs typeface="Cambria"/>
              </a:rPr>
              <a:t>s</a:t>
            </a:r>
            <a:r>
              <a:rPr sz="2200" dirty="0">
                <a:solidFill>
                  <a:srgbClr val="404040"/>
                </a:solidFill>
                <a:latin typeface="Cambria"/>
                <a:cs typeface="Cambria"/>
              </a:rPr>
              <a:t>	</a:t>
            </a:r>
            <a:r>
              <a:rPr sz="2200" spc="-10" dirty="0">
                <a:solidFill>
                  <a:srgbClr val="404040"/>
                </a:solidFill>
                <a:latin typeface="Cambria"/>
                <a:cs typeface="Cambria"/>
              </a:rPr>
              <a:t>a</a:t>
            </a:r>
            <a:r>
              <a:rPr sz="2200" spc="-30" dirty="0">
                <a:solidFill>
                  <a:srgbClr val="404040"/>
                </a:solidFill>
                <a:latin typeface="Cambria"/>
                <a:cs typeface="Cambria"/>
              </a:rPr>
              <a:t>r</a:t>
            </a:r>
            <a:r>
              <a:rPr sz="2200" spc="-5" dirty="0">
                <a:solidFill>
                  <a:srgbClr val="404040"/>
                </a:solidFill>
                <a:latin typeface="Cambria"/>
                <a:cs typeface="Cambria"/>
              </a:rPr>
              <a:t>e</a:t>
            </a:r>
            <a:r>
              <a:rPr sz="2200" dirty="0">
                <a:solidFill>
                  <a:srgbClr val="404040"/>
                </a:solidFill>
                <a:latin typeface="Cambria"/>
                <a:cs typeface="Cambria"/>
              </a:rPr>
              <a:t>	</a:t>
            </a:r>
            <a:r>
              <a:rPr sz="2200" spc="-10" dirty="0">
                <a:solidFill>
                  <a:srgbClr val="404040"/>
                </a:solidFill>
                <a:latin typeface="Cambria"/>
                <a:cs typeface="Cambria"/>
              </a:rPr>
              <a:t>u</a:t>
            </a:r>
            <a:r>
              <a:rPr sz="2200" spc="5" dirty="0">
                <a:solidFill>
                  <a:srgbClr val="404040"/>
                </a:solidFill>
                <a:latin typeface="Cambria"/>
                <a:cs typeface="Cambria"/>
              </a:rPr>
              <a:t>s</a:t>
            </a:r>
            <a:r>
              <a:rPr sz="2200" spc="-5" dirty="0">
                <a:solidFill>
                  <a:srgbClr val="404040"/>
                </a:solidFill>
                <a:latin typeface="Cambria"/>
                <a:cs typeface="Cambria"/>
              </a:rPr>
              <a:t>e</a:t>
            </a:r>
            <a:r>
              <a:rPr sz="2200" dirty="0">
                <a:solidFill>
                  <a:srgbClr val="404040"/>
                </a:solidFill>
                <a:latin typeface="Cambria"/>
                <a:cs typeface="Cambria"/>
              </a:rPr>
              <a:t>d</a:t>
            </a:r>
            <a:r>
              <a:rPr sz="2200" spc="-5" dirty="0">
                <a:solidFill>
                  <a:srgbClr val="404040"/>
                </a:solidFill>
                <a:latin typeface="Cambria"/>
                <a:cs typeface="Cambria"/>
              </a:rPr>
              <a:t>.</a:t>
            </a:r>
            <a:r>
              <a:rPr sz="2200" dirty="0">
                <a:solidFill>
                  <a:srgbClr val="404040"/>
                </a:solidFill>
                <a:latin typeface="Cambria"/>
                <a:cs typeface="Cambria"/>
              </a:rPr>
              <a:t>	</a:t>
            </a:r>
            <a:r>
              <a:rPr sz="2200" spc="-5" dirty="0">
                <a:solidFill>
                  <a:srgbClr val="404040"/>
                </a:solidFill>
                <a:latin typeface="Cambria"/>
                <a:cs typeface="Cambria"/>
              </a:rPr>
              <a:t>The</a:t>
            </a:r>
            <a:r>
              <a:rPr sz="2200" dirty="0">
                <a:solidFill>
                  <a:srgbClr val="404040"/>
                </a:solidFill>
                <a:latin typeface="Cambria"/>
                <a:cs typeface="Cambria"/>
              </a:rPr>
              <a:t>	</a:t>
            </a:r>
            <a:r>
              <a:rPr sz="2200" spc="-35" dirty="0">
                <a:solidFill>
                  <a:srgbClr val="404040"/>
                </a:solidFill>
                <a:latin typeface="Cambria"/>
                <a:cs typeface="Cambria"/>
              </a:rPr>
              <a:t>f</a:t>
            </a:r>
            <a:r>
              <a:rPr sz="2200" spc="-5" dirty="0">
                <a:solidFill>
                  <a:srgbClr val="404040"/>
                </a:solidFill>
                <a:latin typeface="Cambria"/>
                <a:cs typeface="Cambria"/>
              </a:rPr>
              <a:t>ol</a:t>
            </a:r>
            <a:r>
              <a:rPr sz="2200" dirty="0">
                <a:solidFill>
                  <a:srgbClr val="404040"/>
                </a:solidFill>
                <a:latin typeface="Cambria"/>
                <a:cs typeface="Cambria"/>
              </a:rPr>
              <a:t>l</a:t>
            </a:r>
            <a:r>
              <a:rPr sz="2200" spc="-20" dirty="0">
                <a:solidFill>
                  <a:srgbClr val="404040"/>
                </a:solidFill>
                <a:latin typeface="Cambria"/>
                <a:cs typeface="Cambria"/>
              </a:rPr>
              <a:t>o</a:t>
            </a:r>
            <a:r>
              <a:rPr sz="2200" spc="-10" dirty="0">
                <a:solidFill>
                  <a:srgbClr val="404040"/>
                </a:solidFill>
                <a:latin typeface="Cambria"/>
                <a:cs typeface="Cambria"/>
              </a:rPr>
              <a:t>w</a:t>
            </a:r>
            <a:r>
              <a:rPr sz="2200" spc="5" dirty="0">
                <a:solidFill>
                  <a:srgbClr val="404040"/>
                </a:solidFill>
                <a:latin typeface="Cambria"/>
                <a:cs typeface="Cambria"/>
              </a:rPr>
              <a:t>i</a:t>
            </a:r>
            <a:r>
              <a:rPr sz="2200" spc="-10" dirty="0">
                <a:solidFill>
                  <a:srgbClr val="404040"/>
                </a:solidFill>
                <a:latin typeface="Cambria"/>
                <a:cs typeface="Cambria"/>
              </a:rPr>
              <a:t>n</a:t>
            </a:r>
            <a:r>
              <a:rPr sz="2200" spc="-5" dirty="0">
                <a:solidFill>
                  <a:srgbClr val="404040"/>
                </a:solidFill>
                <a:latin typeface="Cambria"/>
                <a:cs typeface="Cambria"/>
              </a:rPr>
              <a:t>g</a:t>
            </a:r>
            <a:r>
              <a:rPr sz="2200" dirty="0">
                <a:solidFill>
                  <a:srgbClr val="404040"/>
                </a:solidFill>
                <a:latin typeface="Cambria"/>
                <a:cs typeface="Cambria"/>
              </a:rPr>
              <a:t>	</a:t>
            </a:r>
            <a:r>
              <a:rPr sz="2200" spc="-10" dirty="0">
                <a:solidFill>
                  <a:srgbClr val="404040"/>
                </a:solidFill>
                <a:latin typeface="Cambria"/>
                <a:cs typeface="Cambria"/>
              </a:rPr>
              <a:t>g</a:t>
            </a:r>
            <a:r>
              <a:rPr sz="2200" spc="-45" dirty="0">
                <a:solidFill>
                  <a:srgbClr val="404040"/>
                </a:solidFill>
                <a:latin typeface="Cambria"/>
                <a:cs typeface="Cambria"/>
              </a:rPr>
              <a:t>iv</a:t>
            </a:r>
            <a:r>
              <a:rPr sz="2200" spc="-5" dirty="0">
                <a:solidFill>
                  <a:srgbClr val="404040"/>
                </a:solidFill>
                <a:latin typeface="Cambria"/>
                <a:cs typeface="Cambria"/>
              </a:rPr>
              <a:t>es</a:t>
            </a:r>
            <a:r>
              <a:rPr sz="2200" dirty="0">
                <a:solidFill>
                  <a:srgbClr val="404040"/>
                </a:solidFill>
                <a:latin typeface="Cambria"/>
                <a:cs typeface="Cambria"/>
              </a:rPr>
              <a:t>	</a:t>
            </a:r>
            <a:r>
              <a:rPr sz="2200" spc="-5" dirty="0">
                <a:solidFill>
                  <a:srgbClr val="404040"/>
                </a:solidFill>
                <a:latin typeface="Cambria"/>
                <a:cs typeface="Cambria"/>
              </a:rPr>
              <a:t>a</a:t>
            </a:r>
            <a:r>
              <a:rPr sz="2200" dirty="0">
                <a:solidFill>
                  <a:srgbClr val="404040"/>
                </a:solidFill>
                <a:latin typeface="Cambria"/>
                <a:cs typeface="Cambria"/>
              </a:rPr>
              <a:t>	</a:t>
            </a:r>
            <a:r>
              <a:rPr sz="2200" spc="5" dirty="0">
                <a:solidFill>
                  <a:srgbClr val="404040"/>
                </a:solidFill>
                <a:latin typeface="Cambria"/>
                <a:cs typeface="Cambria"/>
              </a:rPr>
              <a:t>l</a:t>
            </a:r>
            <a:r>
              <a:rPr sz="2200" spc="-5" dirty="0">
                <a:solidFill>
                  <a:srgbClr val="404040"/>
                </a:solidFill>
                <a:latin typeface="Cambria"/>
                <a:cs typeface="Cambria"/>
              </a:rPr>
              <a:t>ist</a:t>
            </a:r>
            <a:r>
              <a:rPr sz="2200" dirty="0">
                <a:solidFill>
                  <a:srgbClr val="404040"/>
                </a:solidFill>
                <a:latin typeface="Cambria"/>
                <a:cs typeface="Cambria"/>
              </a:rPr>
              <a:t>	</a:t>
            </a:r>
            <a:r>
              <a:rPr sz="2200" spc="-10" dirty="0">
                <a:solidFill>
                  <a:srgbClr val="404040"/>
                </a:solidFill>
                <a:latin typeface="Cambria"/>
                <a:cs typeface="Cambria"/>
              </a:rPr>
              <a:t>o</a:t>
            </a:r>
            <a:r>
              <a:rPr sz="2200" spc="-5" dirty="0">
                <a:solidFill>
                  <a:srgbClr val="404040"/>
                </a:solidFill>
                <a:latin typeface="Cambria"/>
                <a:cs typeface="Cambria"/>
              </a:rPr>
              <a:t>f</a:t>
            </a:r>
            <a:r>
              <a:rPr sz="2200" dirty="0">
                <a:solidFill>
                  <a:srgbClr val="404040"/>
                </a:solidFill>
                <a:latin typeface="Cambria"/>
                <a:cs typeface="Cambria"/>
              </a:rPr>
              <a:t>	</a:t>
            </a:r>
            <a:r>
              <a:rPr sz="2200" spc="-5" dirty="0">
                <a:solidFill>
                  <a:srgbClr val="404040"/>
                </a:solidFill>
                <a:latin typeface="Cambria"/>
                <a:cs typeface="Cambria"/>
              </a:rPr>
              <a:t>s</a:t>
            </a:r>
            <a:r>
              <a:rPr sz="2200" spc="5" dirty="0">
                <a:solidFill>
                  <a:srgbClr val="404040"/>
                </a:solidFill>
                <a:latin typeface="Cambria"/>
                <a:cs typeface="Cambria"/>
              </a:rPr>
              <a:t>o</a:t>
            </a:r>
            <a:r>
              <a:rPr sz="2200" spc="-40" dirty="0">
                <a:solidFill>
                  <a:srgbClr val="404040"/>
                </a:solidFill>
                <a:latin typeface="Cambria"/>
                <a:cs typeface="Cambria"/>
              </a:rPr>
              <a:t>l</a:t>
            </a:r>
            <a:r>
              <a:rPr sz="2200" spc="-60" dirty="0">
                <a:solidFill>
                  <a:srgbClr val="404040"/>
                </a:solidFill>
                <a:latin typeface="Cambria"/>
                <a:cs typeface="Cambria"/>
              </a:rPr>
              <a:t>v</a:t>
            </a:r>
            <a:r>
              <a:rPr sz="2200" dirty="0">
                <a:solidFill>
                  <a:srgbClr val="404040"/>
                </a:solidFill>
                <a:latin typeface="Cambria"/>
                <a:cs typeface="Cambria"/>
              </a:rPr>
              <a:t>e</a:t>
            </a:r>
            <a:r>
              <a:rPr sz="2200" spc="-10" dirty="0">
                <a:solidFill>
                  <a:srgbClr val="404040"/>
                </a:solidFill>
                <a:latin typeface="Cambria"/>
                <a:cs typeface="Cambria"/>
              </a:rPr>
              <a:t>nt</a:t>
            </a:r>
            <a:r>
              <a:rPr sz="2200" spc="-5" dirty="0">
                <a:solidFill>
                  <a:srgbClr val="404040"/>
                </a:solidFill>
                <a:latin typeface="Cambria"/>
                <a:cs typeface="Cambria"/>
              </a:rPr>
              <a:t>s</a:t>
            </a:r>
            <a:r>
              <a:rPr sz="2200" dirty="0">
                <a:solidFill>
                  <a:srgbClr val="404040"/>
                </a:solidFill>
                <a:latin typeface="Cambria"/>
                <a:cs typeface="Cambria"/>
              </a:rPr>
              <a:t>	</a:t>
            </a:r>
            <a:r>
              <a:rPr sz="2200" spc="-5" dirty="0">
                <a:solidFill>
                  <a:srgbClr val="404040"/>
                </a:solidFill>
                <a:latin typeface="Cambria"/>
                <a:cs typeface="Cambria"/>
              </a:rPr>
              <a:t>(of</a:t>
            </a:r>
            <a:endParaRPr sz="2200">
              <a:latin typeface="Cambria"/>
              <a:cs typeface="Cambria"/>
            </a:endParaRPr>
          </a:p>
          <a:p>
            <a:pPr marL="469900">
              <a:lnSpc>
                <a:spcPct val="100000"/>
              </a:lnSpc>
              <a:spcBef>
                <a:spcPts val="795"/>
              </a:spcBef>
            </a:pPr>
            <a:r>
              <a:rPr sz="2200" spc="-10" dirty="0">
                <a:solidFill>
                  <a:srgbClr val="404040"/>
                </a:solidFill>
                <a:latin typeface="Cambria"/>
                <a:cs typeface="Cambria"/>
              </a:rPr>
              <a:t>increasing</a:t>
            </a:r>
            <a:r>
              <a:rPr sz="2200" spc="5" dirty="0">
                <a:solidFill>
                  <a:srgbClr val="404040"/>
                </a:solidFill>
                <a:latin typeface="Cambria"/>
                <a:cs typeface="Cambria"/>
              </a:rPr>
              <a:t> </a:t>
            </a:r>
            <a:r>
              <a:rPr sz="2200" spc="-10" dirty="0">
                <a:solidFill>
                  <a:srgbClr val="404040"/>
                </a:solidFill>
                <a:latin typeface="Cambria"/>
                <a:cs typeface="Cambria"/>
              </a:rPr>
              <a:t>polarity)</a:t>
            </a:r>
            <a:endParaRPr sz="2200">
              <a:latin typeface="Cambria"/>
              <a:cs typeface="Cambria"/>
            </a:endParaRPr>
          </a:p>
          <a:p>
            <a:pPr marL="469900" marR="6350" indent="-457200">
              <a:lnSpc>
                <a:spcPct val="130000"/>
              </a:lnSpc>
              <a:spcBef>
                <a:spcPts val="1795"/>
              </a:spcBef>
              <a:buSzPct val="88636"/>
              <a:buFont typeface="Arial"/>
              <a:buChar char="•"/>
              <a:tabLst>
                <a:tab pos="469265" algn="l"/>
                <a:tab pos="469900" algn="l"/>
              </a:tabLst>
            </a:pPr>
            <a:r>
              <a:rPr sz="2200" spc="-10" dirty="0">
                <a:solidFill>
                  <a:srgbClr val="FF0000"/>
                </a:solidFill>
                <a:latin typeface="Cambria"/>
                <a:cs typeface="Cambria"/>
              </a:rPr>
              <a:t>Petroleum </a:t>
            </a:r>
            <a:r>
              <a:rPr sz="2200" spc="-40" dirty="0">
                <a:solidFill>
                  <a:srgbClr val="FF0000"/>
                </a:solidFill>
                <a:latin typeface="Cambria"/>
                <a:cs typeface="Cambria"/>
              </a:rPr>
              <a:t>ether, </a:t>
            </a:r>
            <a:r>
              <a:rPr sz="2200" spc="-10" dirty="0">
                <a:solidFill>
                  <a:srgbClr val="FF0000"/>
                </a:solidFill>
                <a:latin typeface="Cambria"/>
                <a:cs typeface="Cambria"/>
              </a:rPr>
              <a:t>Carbon tetrachloride, </a:t>
            </a:r>
            <a:r>
              <a:rPr sz="2200" spc="-15" dirty="0">
                <a:solidFill>
                  <a:srgbClr val="FF0000"/>
                </a:solidFill>
                <a:latin typeface="Cambria"/>
                <a:cs typeface="Cambria"/>
              </a:rPr>
              <a:t>Cyclohexane, </a:t>
            </a:r>
            <a:r>
              <a:rPr sz="2200" spc="-10" dirty="0">
                <a:solidFill>
                  <a:srgbClr val="FF0000"/>
                </a:solidFill>
                <a:latin typeface="Cambria"/>
                <a:cs typeface="Cambria"/>
              </a:rPr>
              <a:t>Carbondisulfide, </a:t>
            </a:r>
            <a:r>
              <a:rPr sz="2200" spc="-45" dirty="0">
                <a:solidFill>
                  <a:srgbClr val="FF0000"/>
                </a:solidFill>
                <a:latin typeface="Cambria"/>
                <a:cs typeface="Cambria"/>
              </a:rPr>
              <a:t>Ether, </a:t>
            </a:r>
            <a:r>
              <a:rPr sz="2200" spc="-10" dirty="0">
                <a:solidFill>
                  <a:srgbClr val="FF0000"/>
                </a:solidFill>
                <a:latin typeface="Cambria"/>
                <a:cs typeface="Cambria"/>
              </a:rPr>
              <a:t>Acetone, </a:t>
            </a:r>
            <a:r>
              <a:rPr sz="2200" spc="-5" dirty="0">
                <a:solidFill>
                  <a:srgbClr val="FF0000"/>
                </a:solidFill>
                <a:latin typeface="Cambria"/>
                <a:cs typeface="Cambria"/>
              </a:rPr>
              <a:t>Benzene,  </a:t>
            </a:r>
            <a:r>
              <a:rPr sz="2200" spc="-30" dirty="0">
                <a:solidFill>
                  <a:srgbClr val="FF0000"/>
                </a:solidFill>
                <a:latin typeface="Cambria"/>
                <a:cs typeface="Cambria"/>
              </a:rPr>
              <a:t>Toluene, </a:t>
            </a:r>
            <a:r>
              <a:rPr sz="2200" spc="-25" dirty="0">
                <a:solidFill>
                  <a:srgbClr val="FF0000"/>
                </a:solidFill>
                <a:latin typeface="Cambria"/>
                <a:cs typeface="Cambria"/>
              </a:rPr>
              <a:t>Ethyl </a:t>
            </a:r>
            <a:r>
              <a:rPr sz="2200" spc="-10" dirty="0">
                <a:solidFill>
                  <a:srgbClr val="FF0000"/>
                </a:solidFill>
                <a:latin typeface="Cambria"/>
                <a:cs typeface="Cambria"/>
              </a:rPr>
              <a:t>acetate, Chloroform, </a:t>
            </a:r>
            <a:r>
              <a:rPr sz="2200" spc="-5" dirty="0">
                <a:solidFill>
                  <a:srgbClr val="FF0000"/>
                </a:solidFill>
                <a:latin typeface="Cambria"/>
                <a:cs typeface="Cambria"/>
              </a:rPr>
              <a:t>Alcohols, </a:t>
            </a:r>
            <a:r>
              <a:rPr sz="2200" spc="-65" dirty="0">
                <a:solidFill>
                  <a:srgbClr val="FF0000"/>
                </a:solidFill>
                <a:latin typeface="Cambria"/>
                <a:cs typeface="Cambria"/>
              </a:rPr>
              <a:t>Water, </a:t>
            </a:r>
            <a:r>
              <a:rPr sz="2200" spc="-5" dirty="0">
                <a:solidFill>
                  <a:srgbClr val="FF0000"/>
                </a:solidFill>
                <a:latin typeface="Cambria"/>
                <a:cs typeface="Cambria"/>
              </a:rPr>
              <a:t>Pyridine, </a:t>
            </a:r>
            <a:r>
              <a:rPr sz="2200" spc="-15" dirty="0">
                <a:solidFill>
                  <a:srgbClr val="FF0000"/>
                </a:solidFill>
                <a:latin typeface="Cambria"/>
                <a:cs typeface="Cambria"/>
              </a:rPr>
              <a:t>organic </a:t>
            </a:r>
            <a:r>
              <a:rPr sz="2200" spc="-5" dirty="0">
                <a:solidFill>
                  <a:srgbClr val="FF0000"/>
                </a:solidFill>
                <a:latin typeface="Cambria"/>
                <a:cs typeface="Cambria"/>
              </a:rPr>
              <a:t>acids, </a:t>
            </a:r>
            <a:r>
              <a:rPr sz="2200" spc="-10" dirty="0">
                <a:solidFill>
                  <a:srgbClr val="FF0000"/>
                </a:solidFill>
                <a:latin typeface="Cambria"/>
                <a:cs typeface="Cambria"/>
              </a:rPr>
              <a:t>inorganic</a:t>
            </a:r>
            <a:r>
              <a:rPr sz="2200" spc="434" dirty="0">
                <a:solidFill>
                  <a:srgbClr val="FF0000"/>
                </a:solidFill>
                <a:latin typeface="Cambria"/>
                <a:cs typeface="Cambria"/>
              </a:rPr>
              <a:t> </a:t>
            </a:r>
            <a:r>
              <a:rPr sz="2200" spc="-5" dirty="0">
                <a:solidFill>
                  <a:srgbClr val="FF0000"/>
                </a:solidFill>
                <a:latin typeface="Cambria"/>
                <a:cs typeface="Cambria"/>
              </a:rPr>
              <a:t>acid.</a:t>
            </a:r>
            <a:endParaRPr sz="2200">
              <a:latin typeface="Cambria"/>
              <a:cs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3" y="1600204"/>
            <a:ext cx="10820399" cy="4038596"/>
          </a:xfrm>
          <a:prstGeom prst="rect">
            <a:avLst/>
          </a:prstGeom>
          <a:noFill/>
        </p:spPr>
      </p:pic>
      <p:sp>
        <p:nvSpPr>
          <p:cNvPr id="3" name="Title 1"/>
          <p:cNvSpPr txBox="1">
            <a:spLocks/>
          </p:cNvSpPr>
          <p:nvPr/>
        </p:nvSpPr>
        <p:spPr>
          <a:xfrm>
            <a:off x="1219200" y="762000"/>
            <a:ext cx="9601200" cy="571500"/>
          </a:xfrm>
          <a:prstGeom prst="rect">
            <a:avLst/>
          </a:prstGeom>
        </p:spPr>
        <p:txBody>
          <a:bodyPr rtlCol="0">
            <a:normAutofit fontScale="82500" lnSpcReduction="20000"/>
          </a:bodyPr>
          <a:lstStyle>
            <a:lvl1pPr>
              <a:defRPr>
                <a:latin typeface="+mj-lt"/>
                <a:ea typeface="+mj-ea"/>
                <a:cs typeface="+mj-cs"/>
              </a:defRPr>
            </a:lvl1pPr>
          </a:lstStyle>
          <a:p>
            <a:pPr algn="ctr">
              <a:defRPr/>
            </a:pPr>
            <a:r>
              <a:rPr lang="en-US" sz="2800" b="1" i="1" dirty="0" smtClean="0">
                <a:solidFill>
                  <a:srgbClr val="000099"/>
                </a:solidFill>
                <a:latin typeface="Arial" charset="0"/>
                <a:ea typeface="+mn-ea"/>
                <a:cs typeface="+mn-cs"/>
              </a:rPr>
              <a:t>THIN LAYER CHROMATOGRAPHY (TLC)</a:t>
            </a:r>
            <a:br>
              <a:rPr lang="en-US" sz="2800" b="1" i="1" dirty="0" smtClean="0">
                <a:solidFill>
                  <a:srgbClr val="000099"/>
                </a:solidFill>
                <a:latin typeface="Arial" charset="0"/>
                <a:ea typeface="+mn-ea"/>
                <a:cs typeface="+mn-cs"/>
              </a:rPr>
            </a:br>
            <a:endParaRPr lang="en-US" dirty="0" smtClean="0"/>
          </a:p>
        </p:txBody>
      </p:sp>
    </p:spTree>
    <p:extLst>
      <p:ext uri="{BB962C8B-B14F-4D97-AF65-F5344CB8AC3E}">
        <p14:creationId xmlns:p14="http://schemas.microsoft.com/office/powerpoint/2010/main" val="38426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838202" y="1046878"/>
            <a:ext cx="10035540" cy="4383251"/>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04040"/>
                </a:solidFill>
                <a:latin typeface="Cambria"/>
                <a:cs typeface="Cambria"/>
              </a:rPr>
              <a:t>7) DEVELOPMENT</a:t>
            </a:r>
            <a:r>
              <a:rPr sz="2400" b="1" spc="-20" dirty="0">
                <a:solidFill>
                  <a:srgbClr val="404040"/>
                </a:solidFill>
                <a:latin typeface="Cambria"/>
                <a:cs typeface="Cambria"/>
              </a:rPr>
              <a:t> </a:t>
            </a:r>
            <a:r>
              <a:rPr sz="2400" b="1" spc="-10" dirty="0">
                <a:solidFill>
                  <a:srgbClr val="404040"/>
                </a:solidFill>
                <a:latin typeface="Cambria"/>
                <a:cs typeface="Cambria"/>
              </a:rPr>
              <a:t>TECHNIQUE</a:t>
            </a:r>
            <a:endParaRPr sz="2400" dirty="0">
              <a:latin typeface="Cambria"/>
              <a:cs typeface="Cambria"/>
            </a:endParaRPr>
          </a:p>
          <a:p>
            <a:pPr>
              <a:lnSpc>
                <a:spcPct val="100000"/>
              </a:lnSpc>
              <a:spcBef>
                <a:spcPts val="20"/>
              </a:spcBef>
            </a:pPr>
            <a:endParaRPr sz="2800" dirty="0">
              <a:latin typeface="Times New Roman"/>
              <a:cs typeface="Times New Roman"/>
            </a:endParaRPr>
          </a:p>
          <a:p>
            <a:pPr marL="12700">
              <a:lnSpc>
                <a:spcPct val="100000"/>
              </a:lnSpc>
            </a:pPr>
            <a:r>
              <a:rPr sz="2400" spc="-5" dirty="0">
                <a:solidFill>
                  <a:srgbClr val="404040"/>
                </a:solidFill>
                <a:latin typeface="Cambria"/>
                <a:cs typeface="Cambria"/>
              </a:rPr>
              <a:t>Different </a:t>
            </a:r>
            <a:r>
              <a:rPr sz="2400" spc="-10" dirty="0">
                <a:solidFill>
                  <a:srgbClr val="404040"/>
                </a:solidFill>
                <a:latin typeface="Cambria"/>
                <a:cs typeface="Cambria"/>
              </a:rPr>
              <a:t>development </a:t>
            </a:r>
            <a:r>
              <a:rPr sz="2400" spc="-5" dirty="0">
                <a:solidFill>
                  <a:srgbClr val="404040"/>
                </a:solidFill>
                <a:latin typeface="Cambria"/>
                <a:cs typeface="Cambria"/>
              </a:rPr>
              <a:t>techniques </a:t>
            </a:r>
            <a:r>
              <a:rPr sz="2400" spc="-15" dirty="0">
                <a:solidFill>
                  <a:srgbClr val="404040"/>
                </a:solidFill>
                <a:latin typeface="Cambria"/>
                <a:cs typeface="Cambria"/>
              </a:rPr>
              <a:t>are </a:t>
            </a:r>
            <a:r>
              <a:rPr sz="2400" spc="-5" dirty="0">
                <a:solidFill>
                  <a:srgbClr val="404040"/>
                </a:solidFill>
                <a:latin typeface="Cambria"/>
                <a:cs typeface="Cambria"/>
              </a:rPr>
              <a:t>used </a:t>
            </a:r>
            <a:r>
              <a:rPr sz="2400" spc="-10" dirty="0">
                <a:solidFill>
                  <a:srgbClr val="404040"/>
                </a:solidFill>
                <a:latin typeface="Cambria"/>
                <a:cs typeface="Cambria"/>
              </a:rPr>
              <a:t>for </a:t>
            </a:r>
            <a:r>
              <a:rPr sz="2400" dirty="0">
                <a:solidFill>
                  <a:srgbClr val="404040"/>
                </a:solidFill>
                <a:latin typeface="Cambria"/>
                <a:cs typeface="Cambria"/>
              </a:rPr>
              <a:t>efficient </a:t>
            </a:r>
            <a:r>
              <a:rPr sz="2400" spc="-5" dirty="0">
                <a:solidFill>
                  <a:srgbClr val="404040"/>
                </a:solidFill>
                <a:latin typeface="Cambria"/>
                <a:cs typeface="Cambria"/>
              </a:rPr>
              <a:t>separations. They</a:t>
            </a:r>
            <a:r>
              <a:rPr sz="2400" spc="-15" dirty="0">
                <a:solidFill>
                  <a:srgbClr val="404040"/>
                </a:solidFill>
                <a:latin typeface="Cambria"/>
                <a:cs typeface="Cambria"/>
              </a:rPr>
              <a:t> are</a:t>
            </a:r>
            <a:endParaRPr sz="2400" dirty="0">
              <a:latin typeface="Cambria"/>
              <a:cs typeface="Cambria"/>
            </a:endParaRPr>
          </a:p>
          <a:p>
            <a:pPr>
              <a:lnSpc>
                <a:spcPct val="100000"/>
              </a:lnSpc>
              <a:spcBef>
                <a:spcPts val="20"/>
              </a:spcBef>
            </a:pPr>
            <a:endParaRPr sz="2800" dirty="0">
              <a:latin typeface="Times New Roman"/>
              <a:cs typeface="Times New Roman"/>
            </a:endParaRPr>
          </a:p>
          <a:p>
            <a:pPr marL="469900" indent="-457200">
              <a:lnSpc>
                <a:spcPct val="100000"/>
              </a:lnSpc>
              <a:buSzPct val="89583"/>
              <a:buAutoNum type="arabicPeriod"/>
              <a:tabLst>
                <a:tab pos="469265" algn="l"/>
                <a:tab pos="469900" algn="l"/>
              </a:tabLst>
            </a:pPr>
            <a:r>
              <a:rPr sz="2400" dirty="0">
                <a:solidFill>
                  <a:srgbClr val="404040"/>
                </a:solidFill>
                <a:latin typeface="Cambria"/>
                <a:cs typeface="Cambria"/>
              </a:rPr>
              <a:t>One dimensional </a:t>
            </a:r>
            <a:r>
              <a:rPr sz="2400" spc="-10" dirty="0">
                <a:solidFill>
                  <a:srgbClr val="404040"/>
                </a:solidFill>
                <a:latin typeface="Cambria"/>
                <a:cs typeface="Cambria"/>
              </a:rPr>
              <a:t>development</a:t>
            </a:r>
            <a:r>
              <a:rPr sz="2400" spc="-40" dirty="0">
                <a:solidFill>
                  <a:srgbClr val="404040"/>
                </a:solidFill>
                <a:latin typeface="Cambria"/>
                <a:cs typeface="Cambria"/>
              </a:rPr>
              <a:t> </a:t>
            </a:r>
            <a:r>
              <a:rPr sz="2400" spc="-5" dirty="0">
                <a:solidFill>
                  <a:srgbClr val="404040"/>
                </a:solidFill>
                <a:latin typeface="Cambria"/>
                <a:cs typeface="Cambria"/>
              </a:rPr>
              <a:t>(vertical)</a:t>
            </a:r>
            <a:endParaRPr sz="2400" dirty="0">
              <a:latin typeface="Cambria"/>
              <a:cs typeface="Cambria"/>
            </a:endParaRPr>
          </a:p>
          <a:p>
            <a:pPr lvl="2">
              <a:spcBef>
                <a:spcPts val="25"/>
              </a:spcBef>
              <a:buClr>
                <a:srgbClr val="404040"/>
              </a:buClr>
              <a:buFont typeface="Cambria"/>
              <a:buAutoNum type="arabicPeriod"/>
            </a:pPr>
            <a:endParaRPr sz="2800" dirty="0">
              <a:latin typeface="Times New Roman"/>
              <a:cs typeface="Times New Roman"/>
            </a:endParaRPr>
          </a:p>
          <a:p>
            <a:pPr marL="469900" indent="-457200">
              <a:lnSpc>
                <a:spcPct val="100000"/>
              </a:lnSpc>
              <a:buSzPct val="89583"/>
              <a:buAutoNum type="arabicPeriod"/>
              <a:tabLst>
                <a:tab pos="469265" algn="l"/>
                <a:tab pos="469900" algn="l"/>
              </a:tabLst>
            </a:pPr>
            <a:r>
              <a:rPr sz="2400" spc="-35" dirty="0">
                <a:solidFill>
                  <a:srgbClr val="404040"/>
                </a:solidFill>
                <a:latin typeface="Cambria"/>
                <a:cs typeface="Cambria"/>
              </a:rPr>
              <a:t>Two </a:t>
            </a:r>
            <a:r>
              <a:rPr sz="2400" dirty="0">
                <a:solidFill>
                  <a:srgbClr val="404040"/>
                </a:solidFill>
                <a:latin typeface="Cambria"/>
                <a:cs typeface="Cambria"/>
              </a:rPr>
              <a:t>dimensional</a:t>
            </a:r>
            <a:r>
              <a:rPr sz="2400" spc="-5" dirty="0">
                <a:solidFill>
                  <a:srgbClr val="404040"/>
                </a:solidFill>
                <a:latin typeface="Cambria"/>
                <a:cs typeface="Cambria"/>
              </a:rPr>
              <a:t> </a:t>
            </a:r>
            <a:r>
              <a:rPr sz="2400" spc="-10" dirty="0">
                <a:solidFill>
                  <a:srgbClr val="404040"/>
                </a:solidFill>
                <a:latin typeface="Cambria"/>
                <a:cs typeface="Cambria"/>
              </a:rPr>
              <a:t>development</a:t>
            </a:r>
            <a:endParaRPr sz="2400" dirty="0">
              <a:latin typeface="Cambria"/>
              <a:cs typeface="Cambria"/>
            </a:endParaRPr>
          </a:p>
          <a:p>
            <a:pPr>
              <a:lnSpc>
                <a:spcPct val="100000"/>
              </a:lnSpc>
              <a:spcBef>
                <a:spcPts val="20"/>
              </a:spcBef>
              <a:buClr>
                <a:srgbClr val="404040"/>
              </a:buClr>
              <a:buFont typeface="Cambria"/>
              <a:buAutoNum type="arabicPeriod"/>
            </a:pPr>
            <a:endParaRPr sz="2800" dirty="0">
              <a:latin typeface="Times New Roman"/>
              <a:cs typeface="Times New Roman"/>
            </a:endParaRPr>
          </a:p>
          <a:p>
            <a:pPr marL="469900" indent="-457200">
              <a:lnSpc>
                <a:spcPct val="100000"/>
              </a:lnSpc>
              <a:buSzPct val="89583"/>
              <a:buAutoNum type="arabicPeriod"/>
              <a:tabLst>
                <a:tab pos="469265" algn="l"/>
                <a:tab pos="469900" algn="l"/>
              </a:tabLst>
            </a:pPr>
            <a:r>
              <a:rPr sz="2400" dirty="0">
                <a:solidFill>
                  <a:srgbClr val="404040"/>
                </a:solidFill>
                <a:latin typeface="Cambria"/>
                <a:cs typeface="Cambria"/>
              </a:rPr>
              <a:t>Horizontal</a:t>
            </a:r>
            <a:r>
              <a:rPr sz="2400" spc="-50" dirty="0">
                <a:solidFill>
                  <a:srgbClr val="404040"/>
                </a:solidFill>
                <a:latin typeface="Cambria"/>
                <a:cs typeface="Cambria"/>
              </a:rPr>
              <a:t> </a:t>
            </a:r>
            <a:r>
              <a:rPr sz="2400" spc="-10" dirty="0">
                <a:solidFill>
                  <a:srgbClr val="404040"/>
                </a:solidFill>
                <a:latin typeface="Cambria"/>
                <a:cs typeface="Cambria"/>
              </a:rPr>
              <a:t>development</a:t>
            </a:r>
            <a:endParaRPr sz="2400" dirty="0">
              <a:latin typeface="Cambria"/>
              <a:cs typeface="Cambria"/>
            </a:endParaRPr>
          </a:p>
          <a:p>
            <a:pPr>
              <a:lnSpc>
                <a:spcPct val="100000"/>
              </a:lnSpc>
              <a:spcBef>
                <a:spcPts val="20"/>
              </a:spcBef>
              <a:buClr>
                <a:srgbClr val="404040"/>
              </a:buClr>
              <a:buFont typeface="Cambria"/>
              <a:buAutoNum type="arabicPeriod"/>
            </a:pPr>
            <a:endParaRPr sz="2800" dirty="0">
              <a:latin typeface="Times New Roman"/>
              <a:cs typeface="Times New Roman"/>
            </a:endParaRPr>
          </a:p>
          <a:p>
            <a:pPr marL="469900" indent="-457200">
              <a:lnSpc>
                <a:spcPct val="100000"/>
              </a:lnSpc>
              <a:buSzPct val="89583"/>
              <a:buAutoNum type="arabicPeriod"/>
              <a:tabLst>
                <a:tab pos="469265" algn="l"/>
                <a:tab pos="469900" algn="l"/>
              </a:tabLst>
            </a:pPr>
            <a:r>
              <a:rPr sz="2400" spc="-5" dirty="0">
                <a:solidFill>
                  <a:srgbClr val="404040"/>
                </a:solidFill>
                <a:latin typeface="Cambria"/>
                <a:cs typeface="Cambria"/>
              </a:rPr>
              <a:t>Multiple</a:t>
            </a:r>
            <a:r>
              <a:rPr sz="2400" spc="-15" dirty="0">
                <a:solidFill>
                  <a:srgbClr val="404040"/>
                </a:solidFill>
                <a:latin typeface="Cambria"/>
                <a:cs typeface="Cambria"/>
              </a:rPr>
              <a:t> </a:t>
            </a:r>
            <a:r>
              <a:rPr sz="2400" spc="-10" dirty="0">
                <a:solidFill>
                  <a:srgbClr val="404040"/>
                </a:solidFill>
                <a:latin typeface="Cambria"/>
                <a:cs typeface="Cambria"/>
              </a:rPr>
              <a:t>development</a:t>
            </a:r>
            <a:endParaRPr sz="2400" dirty="0">
              <a:latin typeface="Cambria"/>
              <a:cs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77215" y="208280"/>
            <a:ext cx="11805920" cy="4626266"/>
          </a:xfrm>
          <a:prstGeom prst="rect">
            <a:avLst/>
          </a:prstGeom>
        </p:spPr>
        <p:txBody>
          <a:bodyPr vert="horz" wrap="square" lIns="0" tIns="12065" rIns="0" bIns="0" rtlCol="0">
            <a:spAutoFit/>
          </a:bodyPr>
          <a:lstStyle/>
          <a:p>
            <a:pPr marL="12700">
              <a:lnSpc>
                <a:spcPct val="100000"/>
              </a:lnSpc>
              <a:spcBef>
                <a:spcPts val="95"/>
              </a:spcBef>
              <a:tabLst>
                <a:tab pos="469265" algn="l"/>
              </a:tabLst>
            </a:pPr>
            <a:r>
              <a:rPr sz="1950" b="1" spc="10" dirty="0">
                <a:solidFill>
                  <a:srgbClr val="404040"/>
                </a:solidFill>
                <a:latin typeface="Times New Roman"/>
                <a:cs typeface="Times New Roman"/>
              </a:rPr>
              <a:t>1.	</a:t>
            </a:r>
            <a:r>
              <a:rPr sz="2200" b="1" spc="-5" dirty="0">
                <a:solidFill>
                  <a:srgbClr val="404040"/>
                </a:solidFill>
                <a:latin typeface="Times New Roman"/>
                <a:cs typeface="Times New Roman"/>
              </a:rPr>
              <a:t>One dimensional development</a:t>
            </a:r>
            <a:r>
              <a:rPr sz="2200" b="1" spc="45" dirty="0">
                <a:solidFill>
                  <a:srgbClr val="404040"/>
                </a:solidFill>
                <a:latin typeface="Times New Roman"/>
                <a:cs typeface="Times New Roman"/>
              </a:rPr>
              <a:t> </a:t>
            </a:r>
            <a:r>
              <a:rPr sz="2200" b="1" spc="-5" dirty="0">
                <a:solidFill>
                  <a:srgbClr val="404040"/>
                </a:solidFill>
                <a:latin typeface="Times New Roman"/>
                <a:cs typeface="Times New Roman"/>
              </a:rPr>
              <a:t>(vertical)</a:t>
            </a:r>
            <a:endParaRPr sz="2200">
              <a:latin typeface="Times New Roman"/>
              <a:cs typeface="Times New Roman"/>
            </a:endParaRPr>
          </a:p>
          <a:p>
            <a:pPr>
              <a:lnSpc>
                <a:spcPct val="100000"/>
              </a:lnSpc>
              <a:spcBef>
                <a:spcPts val="15"/>
              </a:spcBef>
            </a:pPr>
            <a:endParaRPr sz="2700">
              <a:latin typeface="Times New Roman"/>
              <a:cs typeface="Times New Roman"/>
            </a:endParaRPr>
          </a:p>
          <a:p>
            <a:pPr marL="469900" indent="-457200">
              <a:lnSpc>
                <a:spcPct val="100000"/>
              </a:lnSpc>
              <a:buSzPct val="88636"/>
              <a:buFont typeface="Arial"/>
              <a:buChar char="•"/>
              <a:tabLst>
                <a:tab pos="469265" algn="l"/>
                <a:tab pos="469900" algn="l"/>
              </a:tabLst>
            </a:pPr>
            <a:r>
              <a:rPr sz="2200" spc="-15" dirty="0">
                <a:solidFill>
                  <a:srgbClr val="404040"/>
                </a:solidFill>
                <a:latin typeface="Cambria"/>
                <a:cs typeface="Cambria"/>
              </a:rPr>
              <a:t>Like </a:t>
            </a:r>
            <a:r>
              <a:rPr sz="2200" spc="-10" dirty="0">
                <a:solidFill>
                  <a:srgbClr val="404040"/>
                </a:solidFill>
                <a:latin typeface="Cambria"/>
                <a:cs typeface="Cambria"/>
              </a:rPr>
              <a:t>conventional </a:t>
            </a:r>
            <a:r>
              <a:rPr sz="2200" spc="-5" dirty="0">
                <a:solidFill>
                  <a:srgbClr val="404040"/>
                </a:solidFill>
                <a:latin typeface="Cambria"/>
                <a:cs typeface="Cambria"/>
              </a:rPr>
              <a:t>type, the </a:t>
            </a:r>
            <a:r>
              <a:rPr sz="2200" spc="-15" dirty="0">
                <a:solidFill>
                  <a:srgbClr val="404040"/>
                </a:solidFill>
                <a:latin typeface="Cambria"/>
                <a:cs typeface="Cambria"/>
              </a:rPr>
              <a:t>solvent </a:t>
            </a:r>
            <a:r>
              <a:rPr sz="2200" spc="-10" dirty="0">
                <a:solidFill>
                  <a:srgbClr val="404040"/>
                </a:solidFill>
                <a:latin typeface="Cambria"/>
                <a:cs typeface="Cambria"/>
              </a:rPr>
              <a:t>flows against </a:t>
            </a:r>
            <a:r>
              <a:rPr sz="2200" spc="-35" dirty="0">
                <a:solidFill>
                  <a:srgbClr val="404040"/>
                </a:solidFill>
                <a:latin typeface="Cambria"/>
                <a:cs typeface="Cambria"/>
              </a:rPr>
              <a:t>gravity. </a:t>
            </a:r>
            <a:r>
              <a:rPr sz="2200" spc="-5" dirty="0">
                <a:solidFill>
                  <a:srgbClr val="404040"/>
                </a:solidFill>
                <a:latin typeface="Cambria"/>
                <a:cs typeface="Cambria"/>
              </a:rPr>
              <a:t>The spots </a:t>
            </a:r>
            <a:r>
              <a:rPr sz="2200" spc="-15" dirty="0">
                <a:solidFill>
                  <a:srgbClr val="404040"/>
                </a:solidFill>
                <a:latin typeface="Cambria"/>
                <a:cs typeface="Cambria"/>
              </a:rPr>
              <a:t>are </a:t>
            </a:r>
            <a:r>
              <a:rPr sz="2200" spc="-10" dirty="0">
                <a:solidFill>
                  <a:srgbClr val="404040"/>
                </a:solidFill>
                <a:latin typeface="Cambria"/>
                <a:cs typeface="Cambria"/>
              </a:rPr>
              <a:t>kept at </a:t>
            </a:r>
            <a:r>
              <a:rPr sz="2200" spc="-5" dirty="0">
                <a:solidFill>
                  <a:srgbClr val="404040"/>
                </a:solidFill>
                <a:latin typeface="Cambria"/>
                <a:cs typeface="Cambria"/>
              </a:rPr>
              <a:t>the</a:t>
            </a:r>
            <a:r>
              <a:rPr sz="2200" spc="-204" dirty="0">
                <a:solidFill>
                  <a:srgbClr val="404040"/>
                </a:solidFill>
                <a:latin typeface="Cambria"/>
                <a:cs typeface="Cambria"/>
              </a:rPr>
              <a:t> </a:t>
            </a:r>
            <a:r>
              <a:rPr sz="2200" spc="-5" dirty="0">
                <a:solidFill>
                  <a:srgbClr val="404040"/>
                </a:solidFill>
                <a:latin typeface="Cambria"/>
                <a:cs typeface="Cambria"/>
              </a:rPr>
              <a:t>bottom</a:t>
            </a:r>
            <a:endParaRPr sz="2200">
              <a:latin typeface="Cambria"/>
              <a:cs typeface="Cambria"/>
            </a:endParaRPr>
          </a:p>
          <a:p>
            <a:pPr marL="469900">
              <a:lnSpc>
                <a:spcPct val="100000"/>
              </a:lnSpc>
              <a:spcBef>
                <a:spcPts val="1320"/>
              </a:spcBef>
            </a:pPr>
            <a:r>
              <a:rPr sz="2200" spc="-5" dirty="0">
                <a:solidFill>
                  <a:srgbClr val="404040"/>
                </a:solidFill>
                <a:latin typeface="Cambria"/>
                <a:cs typeface="Cambria"/>
              </a:rPr>
              <a:t>portion of </a:t>
            </a:r>
            <a:r>
              <a:rPr sz="2200" spc="-10" dirty="0">
                <a:solidFill>
                  <a:srgbClr val="404040"/>
                </a:solidFill>
                <a:latin typeface="Cambria"/>
                <a:cs typeface="Cambria"/>
              </a:rPr>
              <a:t>paper and </a:t>
            </a:r>
            <a:r>
              <a:rPr sz="2200" spc="-15" dirty="0">
                <a:solidFill>
                  <a:srgbClr val="404040"/>
                </a:solidFill>
                <a:latin typeface="Cambria"/>
                <a:cs typeface="Cambria"/>
              </a:rPr>
              <a:t>kept </a:t>
            </a:r>
            <a:r>
              <a:rPr sz="2200" spc="-5" dirty="0">
                <a:solidFill>
                  <a:srgbClr val="404040"/>
                </a:solidFill>
                <a:latin typeface="Cambria"/>
                <a:cs typeface="Cambria"/>
              </a:rPr>
              <a:t>in a chamber with </a:t>
            </a:r>
            <a:r>
              <a:rPr sz="2200" spc="-10" dirty="0">
                <a:solidFill>
                  <a:srgbClr val="404040"/>
                </a:solidFill>
                <a:latin typeface="Cambria"/>
                <a:cs typeface="Cambria"/>
              </a:rPr>
              <a:t>mobile phase </a:t>
            </a:r>
            <a:r>
              <a:rPr sz="2200" spc="-20" dirty="0">
                <a:solidFill>
                  <a:srgbClr val="404040"/>
                </a:solidFill>
                <a:latin typeface="Cambria"/>
                <a:cs typeface="Cambria"/>
              </a:rPr>
              <a:t>solvent </a:t>
            </a:r>
            <a:r>
              <a:rPr sz="2200" spc="-5" dirty="0">
                <a:solidFill>
                  <a:srgbClr val="404040"/>
                </a:solidFill>
                <a:latin typeface="Cambria"/>
                <a:cs typeface="Cambria"/>
              </a:rPr>
              <a:t>at </a:t>
            </a:r>
            <a:r>
              <a:rPr sz="2200" spc="-10" dirty="0">
                <a:solidFill>
                  <a:srgbClr val="404040"/>
                </a:solidFill>
                <a:latin typeface="Cambria"/>
                <a:cs typeface="Cambria"/>
              </a:rPr>
              <a:t>the</a:t>
            </a:r>
            <a:r>
              <a:rPr sz="2200" spc="280" dirty="0">
                <a:solidFill>
                  <a:srgbClr val="404040"/>
                </a:solidFill>
                <a:latin typeface="Cambria"/>
                <a:cs typeface="Cambria"/>
              </a:rPr>
              <a:t> </a:t>
            </a:r>
            <a:r>
              <a:rPr sz="2200" spc="-10" dirty="0">
                <a:solidFill>
                  <a:srgbClr val="404040"/>
                </a:solidFill>
                <a:latin typeface="Cambria"/>
                <a:cs typeface="Cambria"/>
              </a:rPr>
              <a:t>bottom</a:t>
            </a:r>
            <a:endParaRPr sz="2200">
              <a:latin typeface="Cambria"/>
              <a:cs typeface="Cambria"/>
            </a:endParaRPr>
          </a:p>
          <a:p>
            <a:pPr>
              <a:lnSpc>
                <a:spcPct val="100000"/>
              </a:lnSpc>
              <a:spcBef>
                <a:spcPts val="20"/>
              </a:spcBef>
            </a:pPr>
            <a:endParaRPr sz="2700">
              <a:latin typeface="Times New Roman"/>
              <a:cs typeface="Times New Roman"/>
            </a:endParaRPr>
          </a:p>
          <a:p>
            <a:pPr marL="12700">
              <a:lnSpc>
                <a:spcPct val="100000"/>
              </a:lnSpc>
              <a:tabLst>
                <a:tab pos="469265" algn="l"/>
              </a:tabLst>
            </a:pPr>
            <a:r>
              <a:rPr sz="1950" b="1" spc="10" dirty="0">
                <a:solidFill>
                  <a:srgbClr val="404040"/>
                </a:solidFill>
                <a:latin typeface="Times New Roman"/>
                <a:cs typeface="Times New Roman"/>
              </a:rPr>
              <a:t>2.	</a:t>
            </a:r>
            <a:r>
              <a:rPr sz="2200" b="1" spc="-60" dirty="0">
                <a:solidFill>
                  <a:srgbClr val="404040"/>
                </a:solidFill>
                <a:latin typeface="Times New Roman"/>
                <a:cs typeface="Times New Roman"/>
              </a:rPr>
              <a:t>Two </a:t>
            </a:r>
            <a:r>
              <a:rPr sz="2200" b="1" spc="-5" dirty="0">
                <a:solidFill>
                  <a:srgbClr val="404040"/>
                </a:solidFill>
                <a:latin typeface="Times New Roman"/>
                <a:cs typeface="Times New Roman"/>
              </a:rPr>
              <a:t>dimensional</a:t>
            </a:r>
            <a:r>
              <a:rPr sz="2200" b="1" spc="70" dirty="0">
                <a:solidFill>
                  <a:srgbClr val="404040"/>
                </a:solidFill>
                <a:latin typeface="Times New Roman"/>
                <a:cs typeface="Times New Roman"/>
              </a:rPr>
              <a:t> </a:t>
            </a:r>
            <a:r>
              <a:rPr sz="2200" b="1" spc="-5" dirty="0">
                <a:solidFill>
                  <a:srgbClr val="404040"/>
                </a:solidFill>
                <a:latin typeface="Times New Roman"/>
                <a:cs typeface="Times New Roman"/>
              </a:rPr>
              <a:t>technique</a:t>
            </a:r>
            <a:endParaRPr sz="2200">
              <a:latin typeface="Times New Roman"/>
              <a:cs typeface="Times New Roman"/>
            </a:endParaRPr>
          </a:p>
          <a:p>
            <a:pPr marL="469900" marR="5080" indent="-457200" algn="just">
              <a:lnSpc>
                <a:spcPct val="150000"/>
              </a:lnSpc>
              <a:spcBef>
                <a:spcPts val="1800"/>
              </a:spcBef>
              <a:buSzPct val="88636"/>
              <a:buFont typeface="Arial"/>
              <a:buChar char="•"/>
              <a:tabLst>
                <a:tab pos="469900" algn="l"/>
              </a:tabLst>
            </a:pPr>
            <a:r>
              <a:rPr sz="2200" spc="-5" dirty="0">
                <a:solidFill>
                  <a:srgbClr val="404040"/>
                </a:solidFill>
                <a:latin typeface="Cambria"/>
                <a:cs typeface="Cambria"/>
              </a:rPr>
              <a:t>This </a:t>
            </a:r>
            <a:r>
              <a:rPr sz="2200" spc="-10" dirty="0">
                <a:solidFill>
                  <a:srgbClr val="404040"/>
                </a:solidFill>
                <a:latin typeface="Cambria"/>
                <a:cs typeface="Cambria"/>
              </a:rPr>
              <a:t>technique </a:t>
            </a:r>
            <a:r>
              <a:rPr sz="2200" spc="-5" dirty="0">
                <a:solidFill>
                  <a:srgbClr val="404040"/>
                </a:solidFill>
                <a:latin typeface="Cambria"/>
                <a:cs typeface="Cambria"/>
              </a:rPr>
              <a:t>is similar </a:t>
            </a:r>
            <a:r>
              <a:rPr sz="2200" spc="-15" dirty="0">
                <a:solidFill>
                  <a:srgbClr val="404040"/>
                </a:solidFill>
                <a:latin typeface="Cambria"/>
                <a:cs typeface="Cambria"/>
              </a:rPr>
              <a:t>to </a:t>
            </a:r>
            <a:r>
              <a:rPr sz="2200" spc="-5" dirty="0">
                <a:solidFill>
                  <a:srgbClr val="404040"/>
                </a:solidFill>
                <a:latin typeface="Cambria"/>
                <a:cs typeface="Cambria"/>
              </a:rPr>
              <a:t>2-Dimensional </a:t>
            </a:r>
            <a:r>
              <a:rPr sz="2200" spc="-10" dirty="0">
                <a:solidFill>
                  <a:srgbClr val="404040"/>
                </a:solidFill>
                <a:latin typeface="Cambria"/>
                <a:cs typeface="Cambria"/>
              </a:rPr>
              <a:t>TLC. </a:t>
            </a:r>
            <a:r>
              <a:rPr sz="2200" spc="-5" dirty="0">
                <a:solidFill>
                  <a:srgbClr val="404040"/>
                </a:solidFill>
                <a:latin typeface="Cambria"/>
                <a:cs typeface="Cambria"/>
              </a:rPr>
              <a:t>The paper is </a:t>
            </a:r>
            <a:r>
              <a:rPr sz="2200" spc="-10" dirty="0">
                <a:solidFill>
                  <a:srgbClr val="404040"/>
                </a:solidFill>
                <a:latin typeface="Cambria"/>
                <a:cs typeface="Cambria"/>
              </a:rPr>
              <a:t>developed </a:t>
            </a:r>
            <a:r>
              <a:rPr sz="2200" dirty="0">
                <a:solidFill>
                  <a:srgbClr val="404040"/>
                </a:solidFill>
                <a:latin typeface="Cambria"/>
                <a:cs typeface="Cambria"/>
              </a:rPr>
              <a:t>in </a:t>
            </a:r>
            <a:r>
              <a:rPr sz="2200" spc="-5" dirty="0">
                <a:solidFill>
                  <a:srgbClr val="404040"/>
                </a:solidFill>
                <a:latin typeface="Cambria"/>
                <a:cs typeface="Cambria"/>
              </a:rPr>
              <a:t>one direction </a:t>
            </a:r>
            <a:r>
              <a:rPr sz="2200" spc="-10" dirty="0">
                <a:solidFill>
                  <a:srgbClr val="404040"/>
                </a:solidFill>
                <a:latin typeface="Cambria"/>
                <a:cs typeface="Cambria"/>
              </a:rPr>
              <a:t>and  after development, </a:t>
            </a:r>
            <a:r>
              <a:rPr sz="2200" dirty="0">
                <a:solidFill>
                  <a:srgbClr val="404040"/>
                </a:solidFill>
                <a:latin typeface="Cambria"/>
                <a:cs typeface="Cambria"/>
              </a:rPr>
              <a:t>the </a:t>
            </a:r>
            <a:r>
              <a:rPr sz="2200" spc="-5" dirty="0">
                <a:solidFill>
                  <a:srgbClr val="404040"/>
                </a:solidFill>
                <a:latin typeface="Cambria"/>
                <a:cs typeface="Cambria"/>
              </a:rPr>
              <a:t>paper is </a:t>
            </a:r>
            <a:r>
              <a:rPr sz="2200" spc="-10" dirty="0">
                <a:solidFill>
                  <a:srgbClr val="404040"/>
                </a:solidFill>
                <a:latin typeface="Cambria"/>
                <a:cs typeface="Cambria"/>
              </a:rPr>
              <a:t>developed </a:t>
            </a:r>
            <a:r>
              <a:rPr sz="2200" spc="-5" dirty="0">
                <a:solidFill>
                  <a:srgbClr val="404040"/>
                </a:solidFill>
                <a:latin typeface="Cambria"/>
                <a:cs typeface="Cambria"/>
              </a:rPr>
              <a:t>in the second </a:t>
            </a:r>
            <a:r>
              <a:rPr sz="2200" spc="-10" dirty="0">
                <a:solidFill>
                  <a:srgbClr val="404040"/>
                </a:solidFill>
                <a:latin typeface="Cambria"/>
                <a:cs typeface="Cambria"/>
              </a:rPr>
              <a:t>direction allowing </a:t>
            </a:r>
            <a:r>
              <a:rPr sz="2200" spc="-15" dirty="0">
                <a:solidFill>
                  <a:srgbClr val="404040"/>
                </a:solidFill>
                <a:latin typeface="Cambria"/>
                <a:cs typeface="Cambria"/>
              </a:rPr>
              <a:t>more </a:t>
            </a:r>
            <a:r>
              <a:rPr sz="2200" spc="-5" dirty="0">
                <a:solidFill>
                  <a:srgbClr val="404040"/>
                </a:solidFill>
                <a:latin typeface="Cambria"/>
                <a:cs typeface="Cambria"/>
              </a:rPr>
              <a:t>compounds  or complex </a:t>
            </a:r>
            <a:r>
              <a:rPr sz="2200" spc="-10" dirty="0">
                <a:solidFill>
                  <a:srgbClr val="404040"/>
                </a:solidFill>
                <a:latin typeface="Cambria"/>
                <a:cs typeface="Cambria"/>
              </a:rPr>
              <a:t>mixtures </a:t>
            </a:r>
            <a:r>
              <a:rPr sz="2200" spc="-15" dirty="0">
                <a:solidFill>
                  <a:srgbClr val="404040"/>
                </a:solidFill>
                <a:latin typeface="Cambria"/>
                <a:cs typeface="Cambria"/>
              </a:rPr>
              <a:t>to </a:t>
            </a:r>
            <a:r>
              <a:rPr sz="2200" spc="-5" dirty="0">
                <a:solidFill>
                  <a:srgbClr val="404040"/>
                </a:solidFill>
                <a:latin typeface="Cambria"/>
                <a:cs typeface="Cambria"/>
              </a:rPr>
              <a:t>be </a:t>
            </a:r>
            <a:r>
              <a:rPr sz="2200" spc="-10" dirty="0">
                <a:solidFill>
                  <a:srgbClr val="404040"/>
                </a:solidFill>
                <a:latin typeface="Cambria"/>
                <a:cs typeface="Cambria"/>
              </a:rPr>
              <a:t>separeted into </a:t>
            </a:r>
            <a:r>
              <a:rPr sz="2200" spc="-5" dirty="0">
                <a:solidFill>
                  <a:srgbClr val="404040"/>
                </a:solidFill>
                <a:latin typeface="Cambria"/>
                <a:cs typeface="Cambria"/>
              </a:rPr>
              <a:t>individual spots. In the second </a:t>
            </a:r>
            <a:r>
              <a:rPr sz="2200" spc="-10" dirty="0">
                <a:solidFill>
                  <a:srgbClr val="404040"/>
                </a:solidFill>
                <a:latin typeface="Cambria"/>
                <a:cs typeface="Cambria"/>
              </a:rPr>
              <a:t>direction, </a:t>
            </a:r>
            <a:r>
              <a:rPr sz="2200" dirty="0">
                <a:solidFill>
                  <a:srgbClr val="404040"/>
                </a:solidFill>
                <a:latin typeface="Cambria"/>
                <a:cs typeface="Cambria"/>
              </a:rPr>
              <a:t>either </a:t>
            </a:r>
            <a:r>
              <a:rPr sz="2200" spc="5" dirty="0">
                <a:solidFill>
                  <a:srgbClr val="404040"/>
                </a:solidFill>
                <a:latin typeface="Cambria"/>
                <a:cs typeface="Cambria"/>
              </a:rPr>
              <a:t>the  </a:t>
            </a:r>
            <a:r>
              <a:rPr sz="2200" spc="-5" dirty="0">
                <a:solidFill>
                  <a:srgbClr val="404040"/>
                </a:solidFill>
                <a:latin typeface="Cambria"/>
                <a:cs typeface="Cambria"/>
              </a:rPr>
              <a:t>same </a:t>
            </a:r>
            <a:r>
              <a:rPr sz="2200" spc="-20" dirty="0">
                <a:solidFill>
                  <a:srgbClr val="404040"/>
                </a:solidFill>
                <a:latin typeface="Cambria"/>
                <a:cs typeface="Cambria"/>
              </a:rPr>
              <a:t>solvent </a:t>
            </a:r>
            <a:r>
              <a:rPr sz="2200" spc="-5" dirty="0">
                <a:solidFill>
                  <a:srgbClr val="404040"/>
                </a:solidFill>
                <a:latin typeface="Cambria"/>
                <a:cs typeface="Cambria"/>
              </a:rPr>
              <a:t>or </a:t>
            </a:r>
            <a:r>
              <a:rPr sz="2200" spc="-10" dirty="0">
                <a:solidFill>
                  <a:srgbClr val="404040"/>
                </a:solidFill>
                <a:latin typeface="Cambria"/>
                <a:cs typeface="Cambria"/>
              </a:rPr>
              <a:t>different </a:t>
            </a:r>
            <a:r>
              <a:rPr sz="2200" spc="-20" dirty="0">
                <a:solidFill>
                  <a:srgbClr val="404040"/>
                </a:solidFill>
                <a:latin typeface="Cambria"/>
                <a:cs typeface="Cambria"/>
              </a:rPr>
              <a:t>solvent </a:t>
            </a:r>
            <a:r>
              <a:rPr sz="2200" spc="-15" dirty="0">
                <a:solidFill>
                  <a:srgbClr val="404040"/>
                </a:solidFill>
                <a:latin typeface="Cambria"/>
                <a:cs typeface="Cambria"/>
              </a:rPr>
              <a:t>system </a:t>
            </a:r>
            <a:r>
              <a:rPr sz="2200" spc="-5" dirty="0">
                <a:solidFill>
                  <a:srgbClr val="404040"/>
                </a:solidFill>
                <a:latin typeface="Cambria"/>
                <a:cs typeface="Cambria"/>
              </a:rPr>
              <a:t>can be </a:t>
            </a:r>
            <a:r>
              <a:rPr sz="2200" spc="-10" dirty="0">
                <a:solidFill>
                  <a:srgbClr val="404040"/>
                </a:solidFill>
                <a:latin typeface="Cambria"/>
                <a:cs typeface="Cambria"/>
              </a:rPr>
              <a:t>used </a:t>
            </a:r>
            <a:r>
              <a:rPr sz="2200" spc="-15" dirty="0">
                <a:solidFill>
                  <a:srgbClr val="404040"/>
                </a:solidFill>
                <a:latin typeface="Cambria"/>
                <a:cs typeface="Cambria"/>
              </a:rPr>
              <a:t>for</a:t>
            </a:r>
            <a:r>
              <a:rPr sz="2200" spc="250" dirty="0">
                <a:solidFill>
                  <a:srgbClr val="404040"/>
                </a:solidFill>
                <a:latin typeface="Cambria"/>
                <a:cs typeface="Cambria"/>
              </a:rPr>
              <a:t> </a:t>
            </a:r>
            <a:r>
              <a:rPr sz="2200" spc="-10" dirty="0">
                <a:solidFill>
                  <a:srgbClr val="404040"/>
                </a:solidFill>
                <a:latin typeface="Cambria"/>
                <a:cs typeface="Cambria"/>
              </a:rPr>
              <a:t>development.</a:t>
            </a:r>
            <a:endParaRPr sz="2200">
              <a:latin typeface="Cambria"/>
              <a:cs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2616" y="304800"/>
            <a:ext cx="8914384" cy="627736"/>
          </a:xfrm>
          <a:prstGeom prst="rect">
            <a:avLst/>
          </a:prstGeom>
        </p:spPr>
        <p:txBody>
          <a:bodyPr vert="horz" wrap="square" lIns="0" tIns="12065" rIns="0" bIns="0" rtlCol="0">
            <a:spAutoFit/>
          </a:bodyPr>
          <a:lstStyle/>
          <a:p>
            <a:pPr marL="12700">
              <a:lnSpc>
                <a:spcPct val="100000"/>
              </a:lnSpc>
              <a:spcBef>
                <a:spcPts val="95"/>
              </a:spcBef>
            </a:pPr>
            <a:r>
              <a:rPr sz="4000" spc="-10" dirty="0"/>
              <a:t>8.Detecting</a:t>
            </a:r>
            <a:r>
              <a:rPr sz="4000" spc="-45" dirty="0"/>
              <a:t> </a:t>
            </a:r>
            <a:r>
              <a:rPr sz="4000" spc="-5" dirty="0"/>
              <a:t>agent</a:t>
            </a:r>
            <a:endParaRPr sz="4000" dirty="0"/>
          </a:p>
        </p:txBody>
      </p:sp>
      <p:sp>
        <p:nvSpPr>
          <p:cNvPr id="3" name="object 3"/>
          <p:cNvSpPr txBox="1"/>
          <p:nvPr/>
        </p:nvSpPr>
        <p:spPr>
          <a:xfrm>
            <a:off x="1372616" y="2064766"/>
            <a:ext cx="85725" cy="221214"/>
          </a:xfrm>
          <a:prstGeom prst="rect">
            <a:avLst/>
          </a:prstGeom>
        </p:spPr>
        <p:txBody>
          <a:bodyPr vert="horz" wrap="square" lIns="0" tIns="13335" rIns="0" bIns="0" rtlCol="0">
            <a:spAutoFit/>
          </a:bodyPr>
          <a:lstStyle/>
          <a:p>
            <a:pPr marL="12700">
              <a:lnSpc>
                <a:spcPct val="100000"/>
              </a:lnSpc>
              <a:spcBef>
                <a:spcPts val="105"/>
              </a:spcBef>
            </a:pPr>
            <a:r>
              <a:rPr sz="1350" dirty="0">
                <a:solidFill>
                  <a:srgbClr val="404040"/>
                </a:solidFill>
                <a:latin typeface="Arial"/>
                <a:cs typeface="Arial"/>
              </a:rPr>
              <a:t>•</a:t>
            </a:r>
            <a:endParaRPr sz="1350">
              <a:latin typeface="Arial"/>
              <a:cs typeface="Arial"/>
            </a:endParaRPr>
          </a:p>
        </p:txBody>
      </p:sp>
      <p:sp>
        <p:nvSpPr>
          <p:cNvPr id="4" name="object 4"/>
          <p:cNvSpPr txBox="1"/>
          <p:nvPr/>
        </p:nvSpPr>
        <p:spPr>
          <a:xfrm>
            <a:off x="1829819" y="1977517"/>
            <a:ext cx="8984615" cy="612988"/>
          </a:xfrm>
          <a:prstGeom prst="rect">
            <a:avLst/>
          </a:prstGeom>
        </p:spPr>
        <p:txBody>
          <a:bodyPr vert="horz" wrap="square" lIns="0" tIns="12700" rIns="0" bIns="0" rtlCol="0">
            <a:spAutoFit/>
          </a:bodyPr>
          <a:lstStyle/>
          <a:p>
            <a:pPr marL="12700" marR="5080">
              <a:lnSpc>
                <a:spcPct val="130200"/>
              </a:lnSpc>
              <a:spcBef>
                <a:spcPts val="100"/>
              </a:spcBef>
            </a:pPr>
            <a:r>
              <a:rPr sz="1500" spc="-5" dirty="0">
                <a:solidFill>
                  <a:srgbClr val="404040"/>
                </a:solidFill>
                <a:latin typeface="Cambria"/>
                <a:cs typeface="Cambria"/>
              </a:rPr>
              <a:t>After the development of chromatogram, the </a:t>
            </a:r>
            <a:r>
              <a:rPr sz="1500" dirty="0">
                <a:solidFill>
                  <a:srgbClr val="404040"/>
                </a:solidFill>
                <a:latin typeface="Cambria"/>
                <a:cs typeface="Cambria"/>
              </a:rPr>
              <a:t>spots </a:t>
            </a:r>
            <a:r>
              <a:rPr sz="1500" spc="-5" dirty="0">
                <a:solidFill>
                  <a:srgbClr val="404040"/>
                </a:solidFill>
                <a:latin typeface="Cambria"/>
                <a:cs typeface="Cambria"/>
              </a:rPr>
              <a:t>should </a:t>
            </a:r>
            <a:r>
              <a:rPr sz="1500" dirty="0">
                <a:solidFill>
                  <a:srgbClr val="404040"/>
                </a:solidFill>
                <a:latin typeface="Cambria"/>
                <a:cs typeface="Cambria"/>
              </a:rPr>
              <a:t>be </a:t>
            </a:r>
            <a:r>
              <a:rPr sz="1500" spc="-5" dirty="0">
                <a:solidFill>
                  <a:srgbClr val="404040"/>
                </a:solidFill>
                <a:latin typeface="Cambria"/>
                <a:cs typeface="Cambria"/>
              </a:rPr>
              <a:t>visualised. Detecting coloured spots </a:t>
            </a:r>
            <a:r>
              <a:rPr sz="1500" dirty="0">
                <a:solidFill>
                  <a:srgbClr val="404040"/>
                </a:solidFill>
                <a:latin typeface="Cambria"/>
                <a:cs typeface="Cambria"/>
              </a:rPr>
              <a:t>can be </a:t>
            </a:r>
            <a:r>
              <a:rPr sz="1500" spc="-5" dirty="0">
                <a:solidFill>
                  <a:srgbClr val="404040"/>
                </a:solidFill>
                <a:latin typeface="Cambria"/>
                <a:cs typeface="Cambria"/>
              </a:rPr>
              <a:t>done  </a:t>
            </a:r>
            <a:r>
              <a:rPr sz="1500" spc="-20" dirty="0">
                <a:solidFill>
                  <a:srgbClr val="404040"/>
                </a:solidFill>
                <a:latin typeface="Cambria"/>
                <a:cs typeface="Cambria"/>
              </a:rPr>
              <a:t>visually, </a:t>
            </a:r>
            <a:r>
              <a:rPr sz="1500" spc="-5" dirty="0">
                <a:solidFill>
                  <a:srgbClr val="404040"/>
                </a:solidFill>
                <a:latin typeface="Cambria"/>
                <a:cs typeface="Cambria"/>
              </a:rPr>
              <a:t>But </a:t>
            </a:r>
            <a:r>
              <a:rPr sz="1500" spc="-10" dirty="0">
                <a:solidFill>
                  <a:srgbClr val="404040"/>
                </a:solidFill>
                <a:latin typeface="Cambria"/>
                <a:cs typeface="Cambria"/>
              </a:rPr>
              <a:t>for </a:t>
            </a:r>
            <a:r>
              <a:rPr sz="1500" spc="-5" dirty="0">
                <a:solidFill>
                  <a:srgbClr val="404040"/>
                </a:solidFill>
                <a:latin typeface="Cambria"/>
                <a:cs typeface="Cambria"/>
              </a:rPr>
              <a:t>detecting colourless spots, </a:t>
            </a:r>
            <a:r>
              <a:rPr sz="1500" spc="-10" dirty="0">
                <a:solidFill>
                  <a:srgbClr val="404040"/>
                </a:solidFill>
                <a:latin typeface="Cambria"/>
                <a:cs typeface="Cambria"/>
              </a:rPr>
              <a:t>any </a:t>
            </a:r>
            <a:r>
              <a:rPr sz="1500" spc="-5" dirty="0">
                <a:solidFill>
                  <a:srgbClr val="404040"/>
                </a:solidFill>
                <a:latin typeface="Cambria"/>
                <a:cs typeface="Cambria"/>
              </a:rPr>
              <a:t>one of the </a:t>
            </a:r>
            <a:r>
              <a:rPr sz="1500" spc="-10" dirty="0">
                <a:solidFill>
                  <a:srgbClr val="404040"/>
                </a:solidFill>
                <a:latin typeface="Cambria"/>
                <a:cs typeface="Cambria"/>
              </a:rPr>
              <a:t>following </a:t>
            </a:r>
            <a:r>
              <a:rPr sz="1500" spc="-5" dirty="0">
                <a:solidFill>
                  <a:srgbClr val="404040"/>
                </a:solidFill>
                <a:latin typeface="Cambria"/>
                <a:cs typeface="Cambria"/>
              </a:rPr>
              <a:t>techniques </a:t>
            </a:r>
            <a:r>
              <a:rPr sz="1500" dirty="0">
                <a:solidFill>
                  <a:srgbClr val="404040"/>
                </a:solidFill>
                <a:latin typeface="Cambria"/>
                <a:cs typeface="Cambria"/>
              </a:rPr>
              <a:t>can </a:t>
            </a:r>
            <a:r>
              <a:rPr sz="1500" spc="-5" dirty="0">
                <a:solidFill>
                  <a:srgbClr val="404040"/>
                </a:solidFill>
                <a:latin typeface="Cambria"/>
                <a:cs typeface="Cambria"/>
              </a:rPr>
              <a:t>be</a:t>
            </a:r>
            <a:r>
              <a:rPr sz="1500" spc="165" dirty="0">
                <a:solidFill>
                  <a:srgbClr val="404040"/>
                </a:solidFill>
                <a:latin typeface="Cambria"/>
                <a:cs typeface="Cambria"/>
              </a:rPr>
              <a:t> </a:t>
            </a:r>
            <a:r>
              <a:rPr sz="1500" spc="-5" dirty="0">
                <a:solidFill>
                  <a:srgbClr val="404040"/>
                </a:solidFill>
                <a:latin typeface="Cambria"/>
                <a:cs typeface="Cambria"/>
              </a:rPr>
              <a:t>used.</a:t>
            </a:r>
            <a:endParaRPr sz="1500">
              <a:latin typeface="Cambria"/>
              <a:cs typeface="Cambria"/>
            </a:endParaRPr>
          </a:p>
        </p:txBody>
      </p:sp>
      <p:sp>
        <p:nvSpPr>
          <p:cNvPr id="5" name="object 5"/>
          <p:cNvSpPr txBox="1"/>
          <p:nvPr/>
        </p:nvSpPr>
        <p:spPr>
          <a:xfrm>
            <a:off x="1372618" y="2869820"/>
            <a:ext cx="9444991" cy="2459648"/>
          </a:xfrm>
          <a:prstGeom prst="rect">
            <a:avLst/>
          </a:prstGeom>
        </p:spPr>
        <p:txBody>
          <a:bodyPr vert="horz" wrap="square" lIns="0" tIns="12700" rIns="0" bIns="0" rtlCol="0">
            <a:spAutoFit/>
          </a:bodyPr>
          <a:lstStyle/>
          <a:p>
            <a:pPr marL="469900" indent="-457200">
              <a:lnSpc>
                <a:spcPct val="100000"/>
              </a:lnSpc>
              <a:spcBef>
                <a:spcPts val="100"/>
              </a:spcBef>
              <a:buSzPct val="90000"/>
              <a:buAutoNum type="alphaLcPeriod"/>
              <a:tabLst>
                <a:tab pos="469265" algn="l"/>
                <a:tab pos="469900" algn="l"/>
              </a:tabLst>
            </a:pPr>
            <a:r>
              <a:rPr sz="1500" b="1" spc="-5" dirty="0">
                <a:solidFill>
                  <a:srgbClr val="404040"/>
                </a:solidFill>
                <a:latin typeface="Cambria"/>
                <a:cs typeface="Cambria"/>
              </a:rPr>
              <a:t>Non specific method</a:t>
            </a:r>
            <a:r>
              <a:rPr sz="1500" spc="-5" dirty="0">
                <a:solidFill>
                  <a:srgbClr val="404040"/>
                </a:solidFill>
                <a:latin typeface="Cambria"/>
                <a:cs typeface="Cambria"/>
              </a:rPr>
              <a:t>: </a:t>
            </a:r>
            <a:r>
              <a:rPr sz="1500" spc="-10" dirty="0">
                <a:solidFill>
                  <a:srgbClr val="404040"/>
                </a:solidFill>
                <a:latin typeface="Cambria"/>
                <a:cs typeface="Cambria"/>
              </a:rPr>
              <a:t>Where </a:t>
            </a:r>
            <a:r>
              <a:rPr sz="1500" spc="-5" dirty="0">
                <a:solidFill>
                  <a:srgbClr val="404040"/>
                </a:solidFill>
                <a:latin typeface="Cambria"/>
                <a:cs typeface="Cambria"/>
              </a:rPr>
              <a:t>the number of spots </a:t>
            </a:r>
            <a:r>
              <a:rPr sz="1500" dirty="0">
                <a:solidFill>
                  <a:srgbClr val="404040"/>
                </a:solidFill>
                <a:latin typeface="Cambria"/>
                <a:cs typeface="Cambria"/>
              </a:rPr>
              <a:t>can </a:t>
            </a:r>
            <a:r>
              <a:rPr sz="1500" spc="-5" dirty="0">
                <a:solidFill>
                  <a:srgbClr val="404040"/>
                </a:solidFill>
                <a:latin typeface="Cambria"/>
                <a:cs typeface="Cambria"/>
              </a:rPr>
              <a:t>be detected but not </a:t>
            </a:r>
            <a:r>
              <a:rPr sz="1500" spc="-15" dirty="0">
                <a:solidFill>
                  <a:srgbClr val="404040"/>
                </a:solidFill>
                <a:latin typeface="Cambria"/>
                <a:cs typeface="Cambria"/>
              </a:rPr>
              <a:t>exact </a:t>
            </a:r>
            <a:r>
              <a:rPr sz="1500" spc="-10" dirty="0">
                <a:solidFill>
                  <a:srgbClr val="404040"/>
                </a:solidFill>
                <a:latin typeface="Cambria"/>
                <a:cs typeface="Cambria"/>
              </a:rPr>
              <a:t>nature </a:t>
            </a:r>
            <a:r>
              <a:rPr sz="1500" spc="-5" dirty="0">
                <a:solidFill>
                  <a:srgbClr val="404040"/>
                </a:solidFill>
                <a:latin typeface="Cambria"/>
                <a:cs typeface="Cambria"/>
              </a:rPr>
              <a:t>of</a:t>
            </a:r>
            <a:r>
              <a:rPr sz="1500" spc="200" dirty="0">
                <a:solidFill>
                  <a:srgbClr val="404040"/>
                </a:solidFill>
                <a:latin typeface="Cambria"/>
                <a:cs typeface="Cambria"/>
              </a:rPr>
              <a:t> </a:t>
            </a:r>
            <a:r>
              <a:rPr sz="1500" spc="-5" dirty="0">
                <a:solidFill>
                  <a:srgbClr val="404040"/>
                </a:solidFill>
                <a:latin typeface="Cambria"/>
                <a:cs typeface="Cambria"/>
              </a:rPr>
              <a:t>compound</a:t>
            </a:r>
            <a:endParaRPr sz="1500">
              <a:latin typeface="Cambria"/>
              <a:cs typeface="Cambria"/>
            </a:endParaRPr>
          </a:p>
          <a:p>
            <a:pPr>
              <a:lnSpc>
                <a:spcPct val="100000"/>
              </a:lnSpc>
              <a:spcBef>
                <a:spcPts val="40"/>
              </a:spcBef>
              <a:buClr>
                <a:srgbClr val="404040"/>
              </a:buClr>
              <a:buFont typeface="Cambria"/>
              <a:buAutoNum type="alphaLcPeriod"/>
            </a:pPr>
            <a:endParaRPr sz="2000">
              <a:latin typeface="Times New Roman"/>
              <a:cs typeface="Times New Roman"/>
            </a:endParaRPr>
          </a:p>
          <a:p>
            <a:pPr marL="469900">
              <a:lnSpc>
                <a:spcPct val="100000"/>
              </a:lnSpc>
            </a:pPr>
            <a:r>
              <a:rPr sz="1500" spc="-10" dirty="0">
                <a:solidFill>
                  <a:srgbClr val="404040"/>
                </a:solidFill>
                <a:latin typeface="Cambria"/>
                <a:cs typeface="Cambria"/>
              </a:rPr>
              <a:t>Example</a:t>
            </a:r>
            <a:endParaRPr sz="1500">
              <a:latin typeface="Cambria"/>
              <a:cs typeface="Cambria"/>
            </a:endParaRPr>
          </a:p>
          <a:p>
            <a:pPr>
              <a:lnSpc>
                <a:spcPct val="100000"/>
              </a:lnSpc>
              <a:spcBef>
                <a:spcPts val="15"/>
              </a:spcBef>
            </a:pPr>
            <a:endParaRPr sz="1550">
              <a:latin typeface="Times New Roman"/>
              <a:cs typeface="Times New Roman"/>
            </a:endParaRPr>
          </a:p>
          <a:p>
            <a:pPr marL="469900" marR="5080" lvl="1">
              <a:lnSpc>
                <a:spcPct val="130000"/>
              </a:lnSpc>
              <a:spcBef>
                <a:spcPts val="5"/>
              </a:spcBef>
              <a:buAutoNum type="romanLcPeriod"/>
              <a:tabLst>
                <a:tab pos="619760" algn="l"/>
              </a:tabLst>
            </a:pPr>
            <a:r>
              <a:rPr sz="1500" b="1" spc="-5" dirty="0">
                <a:solidFill>
                  <a:srgbClr val="404040"/>
                </a:solidFill>
                <a:latin typeface="Cambria"/>
                <a:cs typeface="Cambria"/>
              </a:rPr>
              <a:t>Iodine Chamber Method</a:t>
            </a:r>
            <a:r>
              <a:rPr sz="1500" spc="-5" dirty="0">
                <a:solidFill>
                  <a:srgbClr val="404040"/>
                </a:solidFill>
                <a:latin typeface="Cambria"/>
                <a:cs typeface="Cambria"/>
              </a:rPr>
              <a:t>: </a:t>
            </a:r>
            <a:r>
              <a:rPr sz="1500" spc="-10" dirty="0">
                <a:solidFill>
                  <a:srgbClr val="404040"/>
                </a:solidFill>
                <a:latin typeface="Cambria"/>
                <a:cs typeface="Cambria"/>
              </a:rPr>
              <a:t>Where brown </a:t>
            </a:r>
            <a:r>
              <a:rPr sz="1500" spc="-5" dirty="0">
                <a:solidFill>
                  <a:srgbClr val="404040"/>
                </a:solidFill>
                <a:latin typeface="Cambria"/>
                <a:cs typeface="Cambria"/>
              </a:rPr>
              <a:t>or </a:t>
            </a:r>
            <a:r>
              <a:rPr sz="1500" dirty="0">
                <a:solidFill>
                  <a:srgbClr val="404040"/>
                </a:solidFill>
                <a:latin typeface="Cambria"/>
                <a:cs typeface="Cambria"/>
              </a:rPr>
              <a:t>amber spots </a:t>
            </a:r>
            <a:r>
              <a:rPr sz="1500" spc="-10" dirty="0">
                <a:solidFill>
                  <a:srgbClr val="404040"/>
                </a:solidFill>
                <a:latin typeface="Cambria"/>
                <a:cs typeface="Cambria"/>
              </a:rPr>
              <a:t>are </a:t>
            </a:r>
            <a:r>
              <a:rPr sz="1500" spc="-5" dirty="0">
                <a:solidFill>
                  <a:srgbClr val="404040"/>
                </a:solidFill>
                <a:latin typeface="Cambria"/>
                <a:cs typeface="Cambria"/>
              </a:rPr>
              <a:t>observed when the paper </a:t>
            </a:r>
            <a:r>
              <a:rPr sz="1500" dirty="0">
                <a:solidFill>
                  <a:srgbClr val="404040"/>
                </a:solidFill>
                <a:latin typeface="Cambria"/>
                <a:cs typeface="Cambria"/>
              </a:rPr>
              <a:t>is </a:t>
            </a:r>
            <a:r>
              <a:rPr sz="1500" spc="-10" dirty="0">
                <a:solidFill>
                  <a:srgbClr val="404040"/>
                </a:solidFill>
                <a:latin typeface="Cambria"/>
                <a:cs typeface="Cambria"/>
              </a:rPr>
              <a:t>kept </a:t>
            </a:r>
            <a:r>
              <a:rPr sz="1500" spc="-5" dirty="0">
                <a:solidFill>
                  <a:srgbClr val="404040"/>
                </a:solidFill>
                <a:latin typeface="Cambria"/>
                <a:cs typeface="Cambria"/>
              </a:rPr>
              <a:t>tank with </a:t>
            </a:r>
            <a:r>
              <a:rPr sz="1500" spc="-10" dirty="0">
                <a:solidFill>
                  <a:srgbClr val="404040"/>
                </a:solidFill>
                <a:latin typeface="Cambria"/>
                <a:cs typeface="Cambria"/>
              </a:rPr>
              <a:t>few  </a:t>
            </a:r>
            <a:r>
              <a:rPr sz="1500" spc="-5" dirty="0">
                <a:solidFill>
                  <a:srgbClr val="404040"/>
                </a:solidFill>
                <a:latin typeface="Cambria"/>
                <a:cs typeface="Cambria"/>
              </a:rPr>
              <a:t>iodine crystals at the</a:t>
            </a:r>
            <a:r>
              <a:rPr sz="1500" spc="10" dirty="0">
                <a:solidFill>
                  <a:srgbClr val="404040"/>
                </a:solidFill>
                <a:latin typeface="Cambria"/>
                <a:cs typeface="Cambria"/>
              </a:rPr>
              <a:t> </a:t>
            </a:r>
            <a:r>
              <a:rPr sz="1500" spc="-10" dirty="0">
                <a:solidFill>
                  <a:srgbClr val="404040"/>
                </a:solidFill>
                <a:latin typeface="Cambria"/>
                <a:cs typeface="Cambria"/>
              </a:rPr>
              <a:t>bottom</a:t>
            </a:r>
            <a:endParaRPr sz="1500">
              <a:latin typeface="Cambria"/>
              <a:cs typeface="Cambria"/>
            </a:endParaRPr>
          </a:p>
          <a:p>
            <a:pPr lvl="1">
              <a:lnSpc>
                <a:spcPct val="100000"/>
              </a:lnSpc>
              <a:spcBef>
                <a:spcPts val="15"/>
              </a:spcBef>
              <a:buClr>
                <a:srgbClr val="404040"/>
              </a:buClr>
              <a:buFont typeface="Cambria"/>
              <a:buAutoNum type="romanLcPeriod"/>
            </a:pPr>
            <a:endParaRPr sz="1550">
              <a:latin typeface="Times New Roman"/>
              <a:cs typeface="Times New Roman"/>
            </a:endParaRPr>
          </a:p>
          <a:p>
            <a:pPr marL="469900" marR="6985" lvl="1">
              <a:lnSpc>
                <a:spcPct val="130000"/>
              </a:lnSpc>
              <a:buAutoNum type="romanLcPeriod"/>
              <a:tabLst>
                <a:tab pos="683895" algn="l"/>
              </a:tabLst>
            </a:pPr>
            <a:r>
              <a:rPr sz="1500" b="1" dirty="0">
                <a:solidFill>
                  <a:srgbClr val="404040"/>
                </a:solidFill>
                <a:latin typeface="Cambria"/>
                <a:cs typeface="Cambria"/>
              </a:rPr>
              <a:t>UV </a:t>
            </a:r>
            <a:r>
              <a:rPr sz="1500" b="1" spc="-5" dirty="0">
                <a:solidFill>
                  <a:srgbClr val="404040"/>
                </a:solidFill>
                <a:latin typeface="Cambria"/>
                <a:cs typeface="Cambria"/>
              </a:rPr>
              <a:t>Chamber </a:t>
            </a:r>
            <a:r>
              <a:rPr sz="1500" b="1" spc="-10" dirty="0">
                <a:solidFill>
                  <a:srgbClr val="404040"/>
                </a:solidFill>
                <a:latin typeface="Cambria"/>
                <a:cs typeface="Cambria"/>
              </a:rPr>
              <a:t>for flourescent </a:t>
            </a:r>
            <a:r>
              <a:rPr sz="1500" b="1" spc="-5" dirty="0">
                <a:solidFill>
                  <a:srgbClr val="404040"/>
                </a:solidFill>
                <a:latin typeface="Cambria"/>
                <a:cs typeface="Cambria"/>
              </a:rPr>
              <a:t>compounds</a:t>
            </a:r>
            <a:r>
              <a:rPr sz="1500" spc="-5" dirty="0">
                <a:solidFill>
                  <a:srgbClr val="404040"/>
                </a:solidFill>
                <a:latin typeface="Cambria"/>
                <a:cs typeface="Cambria"/>
              </a:rPr>
              <a:t>: When compounds </a:t>
            </a:r>
            <a:r>
              <a:rPr sz="1500" spc="-10" dirty="0">
                <a:solidFill>
                  <a:srgbClr val="404040"/>
                </a:solidFill>
                <a:latin typeface="Cambria"/>
                <a:cs typeface="Cambria"/>
              </a:rPr>
              <a:t>are </a:t>
            </a:r>
            <a:r>
              <a:rPr sz="1500" spc="-5" dirty="0">
                <a:solidFill>
                  <a:srgbClr val="404040"/>
                </a:solidFill>
                <a:latin typeface="Cambria"/>
                <a:cs typeface="Cambria"/>
              </a:rPr>
              <a:t>viewed under </a:t>
            </a:r>
            <a:r>
              <a:rPr sz="1500" dirty="0">
                <a:solidFill>
                  <a:srgbClr val="404040"/>
                </a:solidFill>
                <a:latin typeface="Cambria"/>
                <a:cs typeface="Cambria"/>
              </a:rPr>
              <a:t>UV </a:t>
            </a:r>
            <a:r>
              <a:rPr sz="1500" spc="-5" dirty="0">
                <a:solidFill>
                  <a:srgbClr val="404040"/>
                </a:solidFill>
                <a:latin typeface="Cambria"/>
                <a:cs typeface="Cambria"/>
              </a:rPr>
              <a:t>chamber </a:t>
            </a:r>
            <a:r>
              <a:rPr sz="1500" spc="5" dirty="0">
                <a:solidFill>
                  <a:srgbClr val="404040"/>
                </a:solidFill>
                <a:latin typeface="Cambria"/>
                <a:cs typeface="Cambria"/>
              </a:rPr>
              <a:t>at </a:t>
            </a:r>
            <a:r>
              <a:rPr sz="1500" spc="-5" dirty="0">
                <a:solidFill>
                  <a:srgbClr val="404040"/>
                </a:solidFill>
                <a:latin typeface="Cambria"/>
                <a:cs typeface="Cambria"/>
              </a:rPr>
              <a:t>245 </a:t>
            </a:r>
            <a:r>
              <a:rPr sz="1500" dirty="0">
                <a:solidFill>
                  <a:srgbClr val="404040"/>
                </a:solidFill>
                <a:latin typeface="Cambria"/>
                <a:cs typeface="Cambria"/>
              </a:rPr>
              <a:t>nm </a:t>
            </a:r>
            <a:r>
              <a:rPr sz="1500" spc="-5" dirty="0">
                <a:solidFill>
                  <a:srgbClr val="404040"/>
                </a:solidFill>
                <a:latin typeface="Cambria"/>
                <a:cs typeface="Cambria"/>
              </a:rPr>
              <a:t>or  at 365 </a:t>
            </a:r>
            <a:r>
              <a:rPr sz="1500" dirty="0">
                <a:solidFill>
                  <a:srgbClr val="404040"/>
                </a:solidFill>
                <a:latin typeface="Cambria"/>
                <a:cs typeface="Cambria"/>
              </a:rPr>
              <a:t>nm </a:t>
            </a:r>
            <a:r>
              <a:rPr sz="1500" spc="-5" dirty="0">
                <a:solidFill>
                  <a:srgbClr val="404040"/>
                </a:solidFill>
                <a:latin typeface="Cambria"/>
                <a:cs typeface="Cambria"/>
              </a:rPr>
              <a:t>flourescent compounds </a:t>
            </a:r>
            <a:r>
              <a:rPr sz="1500" dirty="0">
                <a:solidFill>
                  <a:srgbClr val="404040"/>
                </a:solidFill>
                <a:latin typeface="Cambria"/>
                <a:cs typeface="Cambria"/>
              </a:rPr>
              <a:t>can </a:t>
            </a:r>
            <a:r>
              <a:rPr sz="1500" spc="-5" dirty="0">
                <a:solidFill>
                  <a:srgbClr val="404040"/>
                </a:solidFill>
                <a:latin typeface="Cambria"/>
                <a:cs typeface="Cambria"/>
              </a:rPr>
              <a:t>be</a:t>
            </a:r>
            <a:r>
              <a:rPr sz="1500" spc="35" dirty="0">
                <a:solidFill>
                  <a:srgbClr val="404040"/>
                </a:solidFill>
                <a:latin typeface="Cambria"/>
                <a:cs typeface="Cambria"/>
              </a:rPr>
              <a:t> </a:t>
            </a:r>
            <a:r>
              <a:rPr sz="1500" spc="-10" dirty="0">
                <a:solidFill>
                  <a:srgbClr val="404040"/>
                </a:solidFill>
                <a:latin typeface="Cambria"/>
                <a:cs typeface="Cambria"/>
              </a:rPr>
              <a:t>detected.</a:t>
            </a:r>
            <a:endParaRPr sz="1500">
              <a:latin typeface="Cambria"/>
              <a:cs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2618" y="457200"/>
            <a:ext cx="8457184" cy="627736"/>
          </a:xfrm>
          <a:prstGeom prst="rect">
            <a:avLst/>
          </a:prstGeom>
        </p:spPr>
        <p:txBody>
          <a:bodyPr vert="horz" wrap="square" lIns="0" tIns="12065" rIns="0" bIns="0" rtlCol="0">
            <a:spAutoFit/>
          </a:bodyPr>
          <a:lstStyle/>
          <a:p>
            <a:pPr marL="12700">
              <a:lnSpc>
                <a:spcPct val="100000"/>
              </a:lnSpc>
              <a:spcBef>
                <a:spcPts val="95"/>
              </a:spcBef>
            </a:pPr>
            <a:r>
              <a:rPr sz="4000" spc="-10" dirty="0"/>
              <a:t>8.Detecting</a:t>
            </a:r>
            <a:r>
              <a:rPr sz="4000" spc="-45" dirty="0"/>
              <a:t> </a:t>
            </a:r>
            <a:r>
              <a:rPr sz="4000" spc="-5" dirty="0"/>
              <a:t>agent</a:t>
            </a:r>
            <a:endParaRPr sz="4000" dirty="0"/>
          </a:p>
        </p:txBody>
      </p:sp>
      <p:sp>
        <p:nvSpPr>
          <p:cNvPr id="3" name="object 3"/>
          <p:cNvSpPr txBox="1"/>
          <p:nvPr/>
        </p:nvSpPr>
        <p:spPr>
          <a:xfrm>
            <a:off x="1372618" y="1973556"/>
            <a:ext cx="9444991" cy="693010"/>
          </a:xfrm>
          <a:prstGeom prst="rect">
            <a:avLst/>
          </a:prstGeom>
        </p:spPr>
        <p:txBody>
          <a:bodyPr vert="horz" wrap="square" lIns="0" tIns="12700" rIns="0" bIns="0" rtlCol="0">
            <a:spAutoFit/>
          </a:bodyPr>
          <a:lstStyle/>
          <a:p>
            <a:pPr marL="469900" marR="5080" indent="-457200">
              <a:lnSpc>
                <a:spcPct val="130100"/>
              </a:lnSpc>
              <a:spcBef>
                <a:spcPts val="100"/>
              </a:spcBef>
              <a:tabLst>
                <a:tab pos="469265" algn="l"/>
              </a:tabLst>
            </a:pPr>
            <a:r>
              <a:rPr sz="1700" b="1" spc="-10" dirty="0">
                <a:solidFill>
                  <a:srgbClr val="404040"/>
                </a:solidFill>
                <a:latin typeface="Cambria"/>
                <a:cs typeface="Cambria"/>
              </a:rPr>
              <a:t>b.	</a:t>
            </a:r>
            <a:r>
              <a:rPr sz="1700" b="1" spc="-5" dirty="0">
                <a:solidFill>
                  <a:srgbClr val="404040"/>
                </a:solidFill>
                <a:latin typeface="Cambria"/>
                <a:cs typeface="Cambria"/>
              </a:rPr>
              <a:t>Specific methods</a:t>
            </a:r>
            <a:r>
              <a:rPr sz="1700" spc="-5" dirty="0">
                <a:solidFill>
                  <a:srgbClr val="404040"/>
                </a:solidFill>
                <a:latin typeface="Cambria"/>
                <a:cs typeface="Cambria"/>
              </a:rPr>
              <a:t>: Specific </a:t>
            </a:r>
            <a:r>
              <a:rPr sz="1700" spc="-20" dirty="0">
                <a:solidFill>
                  <a:srgbClr val="404040"/>
                </a:solidFill>
                <a:latin typeface="Cambria"/>
                <a:cs typeface="Cambria"/>
              </a:rPr>
              <a:t>spray </a:t>
            </a:r>
            <a:r>
              <a:rPr sz="1700" spc="-10" dirty="0">
                <a:solidFill>
                  <a:srgbClr val="404040"/>
                </a:solidFill>
                <a:latin typeface="Cambria"/>
                <a:cs typeface="Cambria"/>
              </a:rPr>
              <a:t>reagents or </a:t>
            </a:r>
            <a:r>
              <a:rPr sz="1700" spc="-5" dirty="0">
                <a:solidFill>
                  <a:srgbClr val="404040"/>
                </a:solidFill>
                <a:latin typeface="Cambria"/>
                <a:cs typeface="Cambria"/>
              </a:rPr>
              <a:t>detecting agents visualizing agents </a:t>
            </a:r>
            <a:r>
              <a:rPr sz="1700" spc="-10" dirty="0">
                <a:solidFill>
                  <a:srgbClr val="404040"/>
                </a:solidFill>
                <a:latin typeface="Cambria"/>
                <a:cs typeface="Cambria"/>
              </a:rPr>
              <a:t>are used to find  </a:t>
            </a:r>
            <a:r>
              <a:rPr sz="1700" spc="-5" dirty="0">
                <a:solidFill>
                  <a:srgbClr val="404040"/>
                </a:solidFill>
                <a:latin typeface="Cambria"/>
                <a:cs typeface="Cambria"/>
              </a:rPr>
              <a:t>out the </a:t>
            </a:r>
            <a:r>
              <a:rPr sz="1700" spc="-10" dirty="0">
                <a:solidFill>
                  <a:srgbClr val="404040"/>
                </a:solidFill>
                <a:latin typeface="Cambria"/>
                <a:cs typeface="Cambria"/>
              </a:rPr>
              <a:t>nature </a:t>
            </a:r>
            <a:r>
              <a:rPr sz="1700" spc="-5" dirty="0">
                <a:solidFill>
                  <a:srgbClr val="404040"/>
                </a:solidFill>
                <a:latin typeface="Cambria"/>
                <a:cs typeface="Cambria"/>
              </a:rPr>
              <a:t>of compounds </a:t>
            </a:r>
            <a:r>
              <a:rPr sz="1700" spc="-10" dirty="0">
                <a:solidFill>
                  <a:srgbClr val="404040"/>
                </a:solidFill>
                <a:latin typeface="Cambria"/>
                <a:cs typeface="Cambria"/>
              </a:rPr>
              <a:t>for </a:t>
            </a:r>
            <a:r>
              <a:rPr sz="1700" spc="-5" dirty="0">
                <a:solidFill>
                  <a:srgbClr val="404040"/>
                </a:solidFill>
                <a:latin typeface="Cambria"/>
                <a:cs typeface="Cambria"/>
              </a:rPr>
              <a:t>identification</a:t>
            </a:r>
            <a:r>
              <a:rPr sz="1700" spc="-30" dirty="0">
                <a:solidFill>
                  <a:srgbClr val="404040"/>
                </a:solidFill>
                <a:latin typeface="Cambria"/>
                <a:cs typeface="Cambria"/>
              </a:rPr>
              <a:t> </a:t>
            </a:r>
            <a:r>
              <a:rPr sz="1700" spc="-5" dirty="0">
                <a:solidFill>
                  <a:srgbClr val="404040"/>
                </a:solidFill>
                <a:latin typeface="Cambria"/>
                <a:cs typeface="Cambria"/>
              </a:rPr>
              <a:t>purposes</a:t>
            </a:r>
            <a:endParaRPr sz="1700">
              <a:latin typeface="Cambria"/>
              <a:cs typeface="Cambria"/>
            </a:endParaRPr>
          </a:p>
        </p:txBody>
      </p:sp>
      <p:sp>
        <p:nvSpPr>
          <p:cNvPr id="4" name="object 4"/>
          <p:cNvSpPr txBox="1"/>
          <p:nvPr/>
        </p:nvSpPr>
        <p:spPr>
          <a:xfrm>
            <a:off x="5030853" y="3519046"/>
            <a:ext cx="97791" cy="285115"/>
          </a:xfrm>
          <a:prstGeom prst="rect">
            <a:avLst/>
          </a:prstGeom>
        </p:spPr>
        <p:txBody>
          <a:bodyPr vert="horz" wrap="square" lIns="0" tIns="13335" rIns="0" bIns="0" rtlCol="0">
            <a:spAutoFit/>
          </a:bodyPr>
          <a:lstStyle/>
          <a:p>
            <a:pPr marL="12700">
              <a:lnSpc>
                <a:spcPct val="100000"/>
              </a:lnSpc>
              <a:spcBef>
                <a:spcPts val="105"/>
              </a:spcBef>
            </a:pPr>
            <a:r>
              <a:rPr sz="1700" dirty="0">
                <a:solidFill>
                  <a:srgbClr val="404040"/>
                </a:solidFill>
                <a:latin typeface="Cambria"/>
                <a:cs typeface="Cambria"/>
              </a:rPr>
              <a:t>-</a:t>
            </a:r>
            <a:endParaRPr sz="1700">
              <a:latin typeface="Cambria"/>
              <a:cs typeface="Cambria"/>
            </a:endParaRPr>
          </a:p>
        </p:txBody>
      </p:sp>
      <p:sp>
        <p:nvSpPr>
          <p:cNvPr id="5" name="object 5"/>
          <p:cNvSpPr txBox="1"/>
          <p:nvPr/>
        </p:nvSpPr>
        <p:spPr>
          <a:xfrm>
            <a:off x="5945251" y="3519045"/>
            <a:ext cx="3430904" cy="275075"/>
          </a:xfrm>
          <a:prstGeom prst="rect">
            <a:avLst/>
          </a:prstGeom>
        </p:spPr>
        <p:txBody>
          <a:bodyPr vert="horz" wrap="square" lIns="0" tIns="13335" rIns="0" bIns="0" rtlCol="0">
            <a:spAutoFit/>
          </a:bodyPr>
          <a:lstStyle/>
          <a:p>
            <a:pPr marL="12700">
              <a:lnSpc>
                <a:spcPct val="100000"/>
              </a:lnSpc>
              <a:spcBef>
                <a:spcPts val="105"/>
              </a:spcBef>
            </a:pPr>
            <a:r>
              <a:rPr sz="1700" spc="-25" dirty="0">
                <a:solidFill>
                  <a:srgbClr val="404040"/>
                </a:solidFill>
                <a:latin typeface="Cambria"/>
                <a:cs typeface="Cambria"/>
              </a:rPr>
              <a:t>For </a:t>
            </a:r>
            <a:r>
              <a:rPr sz="1700" spc="-5" dirty="0">
                <a:solidFill>
                  <a:srgbClr val="404040"/>
                </a:solidFill>
                <a:latin typeface="Cambria"/>
                <a:cs typeface="Cambria"/>
              </a:rPr>
              <a:t>phenolic compounds and</a:t>
            </a:r>
            <a:r>
              <a:rPr sz="1700" spc="-40" dirty="0">
                <a:solidFill>
                  <a:srgbClr val="404040"/>
                </a:solidFill>
                <a:latin typeface="Cambria"/>
                <a:cs typeface="Cambria"/>
              </a:rPr>
              <a:t> </a:t>
            </a:r>
            <a:r>
              <a:rPr sz="1700" spc="-5" dirty="0">
                <a:solidFill>
                  <a:srgbClr val="404040"/>
                </a:solidFill>
                <a:latin typeface="Cambria"/>
                <a:cs typeface="Cambria"/>
              </a:rPr>
              <a:t>tannins</a:t>
            </a:r>
            <a:endParaRPr sz="1700">
              <a:latin typeface="Cambria"/>
              <a:cs typeface="Cambria"/>
            </a:endParaRPr>
          </a:p>
        </p:txBody>
      </p:sp>
      <p:sp>
        <p:nvSpPr>
          <p:cNvPr id="6" name="object 6"/>
          <p:cNvSpPr txBox="1"/>
          <p:nvPr/>
        </p:nvSpPr>
        <p:spPr>
          <a:xfrm>
            <a:off x="5030853" y="4084396"/>
            <a:ext cx="97791" cy="285750"/>
          </a:xfrm>
          <a:prstGeom prst="rect">
            <a:avLst/>
          </a:prstGeom>
        </p:spPr>
        <p:txBody>
          <a:bodyPr vert="horz" wrap="square" lIns="0" tIns="13335" rIns="0" bIns="0" rtlCol="0">
            <a:spAutoFit/>
          </a:bodyPr>
          <a:lstStyle/>
          <a:p>
            <a:pPr marL="12700">
              <a:lnSpc>
                <a:spcPct val="100000"/>
              </a:lnSpc>
              <a:spcBef>
                <a:spcPts val="105"/>
              </a:spcBef>
            </a:pPr>
            <a:r>
              <a:rPr sz="1700" dirty="0">
                <a:solidFill>
                  <a:srgbClr val="404040"/>
                </a:solidFill>
                <a:latin typeface="Cambria"/>
                <a:cs typeface="Cambria"/>
              </a:rPr>
              <a:t>-</a:t>
            </a:r>
            <a:endParaRPr sz="1700">
              <a:latin typeface="Cambria"/>
              <a:cs typeface="Cambria"/>
            </a:endParaRPr>
          </a:p>
        </p:txBody>
      </p:sp>
      <p:sp>
        <p:nvSpPr>
          <p:cNvPr id="7" name="object 7"/>
          <p:cNvSpPr txBox="1"/>
          <p:nvPr/>
        </p:nvSpPr>
        <p:spPr>
          <a:xfrm>
            <a:off x="5945253" y="4084399"/>
            <a:ext cx="1483995" cy="275075"/>
          </a:xfrm>
          <a:prstGeom prst="rect">
            <a:avLst/>
          </a:prstGeom>
        </p:spPr>
        <p:txBody>
          <a:bodyPr vert="horz" wrap="square" lIns="0" tIns="13335" rIns="0" bIns="0" rtlCol="0">
            <a:spAutoFit/>
          </a:bodyPr>
          <a:lstStyle/>
          <a:p>
            <a:pPr marL="12700">
              <a:lnSpc>
                <a:spcPct val="100000"/>
              </a:lnSpc>
              <a:spcBef>
                <a:spcPts val="105"/>
              </a:spcBef>
            </a:pPr>
            <a:r>
              <a:rPr sz="1700" spc="-30" dirty="0">
                <a:solidFill>
                  <a:srgbClr val="404040"/>
                </a:solidFill>
                <a:latin typeface="Cambria"/>
                <a:cs typeface="Cambria"/>
              </a:rPr>
              <a:t>For </a:t>
            </a:r>
            <a:r>
              <a:rPr sz="1700" spc="-5" dirty="0">
                <a:solidFill>
                  <a:srgbClr val="404040"/>
                </a:solidFill>
                <a:latin typeface="Cambria"/>
                <a:cs typeface="Cambria"/>
              </a:rPr>
              <a:t>amino</a:t>
            </a:r>
            <a:r>
              <a:rPr sz="1700" spc="-35" dirty="0">
                <a:solidFill>
                  <a:srgbClr val="404040"/>
                </a:solidFill>
                <a:latin typeface="Cambria"/>
                <a:cs typeface="Cambria"/>
              </a:rPr>
              <a:t> </a:t>
            </a:r>
            <a:r>
              <a:rPr sz="1700" spc="-5" dirty="0">
                <a:solidFill>
                  <a:srgbClr val="404040"/>
                </a:solidFill>
                <a:latin typeface="Cambria"/>
                <a:cs typeface="Cambria"/>
              </a:rPr>
              <a:t>acids</a:t>
            </a:r>
            <a:endParaRPr sz="1700">
              <a:latin typeface="Cambria"/>
              <a:cs typeface="Cambria"/>
            </a:endParaRPr>
          </a:p>
        </p:txBody>
      </p:sp>
      <p:sp>
        <p:nvSpPr>
          <p:cNvPr id="8" name="object 8"/>
          <p:cNvSpPr txBox="1"/>
          <p:nvPr/>
        </p:nvSpPr>
        <p:spPr>
          <a:xfrm>
            <a:off x="5030853" y="4650108"/>
            <a:ext cx="97791" cy="285115"/>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404040"/>
                </a:solidFill>
                <a:latin typeface="Cambria"/>
                <a:cs typeface="Cambria"/>
              </a:rPr>
              <a:t>-</a:t>
            </a:r>
            <a:endParaRPr sz="1700">
              <a:latin typeface="Cambria"/>
              <a:cs typeface="Cambria"/>
            </a:endParaRPr>
          </a:p>
        </p:txBody>
      </p:sp>
      <p:sp>
        <p:nvSpPr>
          <p:cNvPr id="9" name="object 9"/>
          <p:cNvSpPr txBox="1"/>
          <p:nvPr/>
        </p:nvSpPr>
        <p:spPr>
          <a:xfrm>
            <a:off x="5945253" y="4650105"/>
            <a:ext cx="1209675" cy="274434"/>
          </a:xfrm>
          <a:prstGeom prst="rect">
            <a:avLst/>
          </a:prstGeom>
        </p:spPr>
        <p:txBody>
          <a:bodyPr vert="horz" wrap="square" lIns="0" tIns="12700" rIns="0" bIns="0" rtlCol="0">
            <a:spAutoFit/>
          </a:bodyPr>
          <a:lstStyle/>
          <a:p>
            <a:pPr marL="12700">
              <a:lnSpc>
                <a:spcPct val="100000"/>
              </a:lnSpc>
              <a:spcBef>
                <a:spcPts val="100"/>
              </a:spcBef>
            </a:pPr>
            <a:r>
              <a:rPr sz="1700" spc="-25" dirty="0">
                <a:solidFill>
                  <a:srgbClr val="404040"/>
                </a:solidFill>
                <a:latin typeface="Cambria"/>
                <a:cs typeface="Cambria"/>
              </a:rPr>
              <a:t>For</a:t>
            </a:r>
            <a:r>
              <a:rPr sz="1700" spc="-85" dirty="0">
                <a:solidFill>
                  <a:srgbClr val="404040"/>
                </a:solidFill>
                <a:latin typeface="Cambria"/>
                <a:cs typeface="Cambria"/>
              </a:rPr>
              <a:t> </a:t>
            </a:r>
            <a:r>
              <a:rPr sz="1700" spc="-5" dirty="0">
                <a:solidFill>
                  <a:srgbClr val="404040"/>
                </a:solidFill>
                <a:latin typeface="Cambria"/>
                <a:cs typeface="Cambria"/>
              </a:rPr>
              <a:t>alkaloids</a:t>
            </a:r>
            <a:endParaRPr sz="1700">
              <a:latin typeface="Cambria"/>
              <a:cs typeface="Cambria"/>
            </a:endParaRPr>
          </a:p>
        </p:txBody>
      </p:sp>
      <p:sp>
        <p:nvSpPr>
          <p:cNvPr id="10" name="object 10"/>
          <p:cNvSpPr txBox="1"/>
          <p:nvPr/>
        </p:nvSpPr>
        <p:spPr>
          <a:xfrm>
            <a:off x="1829817" y="2953641"/>
            <a:ext cx="2680971" cy="2624436"/>
          </a:xfrm>
          <a:prstGeom prst="rect">
            <a:avLst/>
          </a:prstGeom>
        </p:spPr>
        <p:txBody>
          <a:bodyPr vert="horz" wrap="square" lIns="0" tIns="13335" rIns="0" bIns="0" rtlCol="0">
            <a:spAutoFit/>
          </a:bodyPr>
          <a:lstStyle/>
          <a:p>
            <a:pPr marL="12700">
              <a:lnSpc>
                <a:spcPct val="100000"/>
              </a:lnSpc>
              <a:spcBef>
                <a:spcPts val="105"/>
              </a:spcBef>
            </a:pPr>
            <a:r>
              <a:rPr sz="1700" spc="-5" dirty="0">
                <a:solidFill>
                  <a:srgbClr val="404040"/>
                </a:solidFill>
                <a:latin typeface="Cambria"/>
                <a:cs typeface="Cambria"/>
              </a:rPr>
              <a:t>Examples</a:t>
            </a:r>
            <a:endParaRPr sz="1700">
              <a:latin typeface="Cambria"/>
              <a:cs typeface="Cambria"/>
            </a:endParaRPr>
          </a:p>
          <a:p>
            <a:pPr>
              <a:lnSpc>
                <a:spcPct val="100000"/>
              </a:lnSpc>
              <a:spcBef>
                <a:spcPts val="50"/>
              </a:spcBef>
            </a:pPr>
            <a:endParaRPr sz="2050">
              <a:latin typeface="Times New Roman"/>
              <a:cs typeface="Times New Roman"/>
            </a:endParaRPr>
          </a:p>
          <a:p>
            <a:pPr marL="469900" indent="-457200">
              <a:lnSpc>
                <a:spcPct val="100000"/>
              </a:lnSpc>
              <a:buAutoNum type="romanLcPeriod"/>
              <a:tabLst>
                <a:tab pos="469900" algn="l"/>
                <a:tab pos="470534" algn="l"/>
              </a:tabLst>
            </a:pPr>
            <a:r>
              <a:rPr sz="1700" spc="-15" dirty="0">
                <a:solidFill>
                  <a:srgbClr val="404040"/>
                </a:solidFill>
                <a:latin typeface="Cambria"/>
                <a:cs typeface="Cambria"/>
              </a:rPr>
              <a:t>Ferric</a:t>
            </a:r>
            <a:r>
              <a:rPr sz="1700" spc="-35" dirty="0">
                <a:solidFill>
                  <a:srgbClr val="404040"/>
                </a:solidFill>
                <a:latin typeface="Cambria"/>
                <a:cs typeface="Cambria"/>
              </a:rPr>
              <a:t> </a:t>
            </a:r>
            <a:r>
              <a:rPr sz="1700" dirty="0">
                <a:solidFill>
                  <a:srgbClr val="404040"/>
                </a:solidFill>
                <a:latin typeface="Cambria"/>
                <a:cs typeface="Cambria"/>
              </a:rPr>
              <a:t>chloride</a:t>
            </a:r>
            <a:endParaRPr sz="1700">
              <a:latin typeface="Cambria"/>
              <a:cs typeface="Cambria"/>
            </a:endParaRPr>
          </a:p>
          <a:p>
            <a:pPr>
              <a:lnSpc>
                <a:spcPct val="100000"/>
              </a:lnSpc>
              <a:buClr>
                <a:srgbClr val="404040"/>
              </a:buClr>
              <a:buFont typeface="Cambria"/>
              <a:buAutoNum type="romanLcPeriod"/>
            </a:pPr>
            <a:endParaRPr sz="2100">
              <a:latin typeface="Times New Roman"/>
              <a:cs typeface="Times New Roman"/>
            </a:endParaRPr>
          </a:p>
          <a:p>
            <a:pPr marL="469900" indent="-457200">
              <a:lnSpc>
                <a:spcPct val="100000"/>
              </a:lnSpc>
              <a:buAutoNum type="romanLcPeriod"/>
              <a:tabLst>
                <a:tab pos="469900" algn="l"/>
                <a:tab pos="470534" algn="l"/>
              </a:tabLst>
            </a:pPr>
            <a:r>
              <a:rPr sz="1700" spc="-10" dirty="0">
                <a:solidFill>
                  <a:srgbClr val="404040"/>
                </a:solidFill>
                <a:latin typeface="Cambria"/>
                <a:cs typeface="Cambria"/>
              </a:rPr>
              <a:t>Ninhydrin </a:t>
            </a:r>
            <a:r>
              <a:rPr sz="1700" spc="-5" dirty="0">
                <a:solidFill>
                  <a:srgbClr val="404040"/>
                </a:solidFill>
                <a:latin typeface="Cambria"/>
                <a:cs typeface="Cambria"/>
              </a:rPr>
              <a:t>in</a:t>
            </a:r>
            <a:r>
              <a:rPr sz="1700" spc="-70" dirty="0">
                <a:solidFill>
                  <a:srgbClr val="404040"/>
                </a:solidFill>
                <a:latin typeface="Cambria"/>
                <a:cs typeface="Cambria"/>
              </a:rPr>
              <a:t> </a:t>
            </a:r>
            <a:r>
              <a:rPr sz="1700" spc="-5" dirty="0">
                <a:solidFill>
                  <a:srgbClr val="404040"/>
                </a:solidFill>
                <a:latin typeface="Cambria"/>
                <a:cs typeface="Cambria"/>
              </a:rPr>
              <a:t>acetone</a:t>
            </a:r>
            <a:endParaRPr sz="1700">
              <a:latin typeface="Cambria"/>
              <a:cs typeface="Cambria"/>
            </a:endParaRPr>
          </a:p>
          <a:p>
            <a:pPr>
              <a:lnSpc>
                <a:spcPct val="100000"/>
              </a:lnSpc>
              <a:buClr>
                <a:srgbClr val="404040"/>
              </a:buClr>
              <a:buFont typeface="Cambria"/>
              <a:buAutoNum type="romanLcPeriod"/>
            </a:pPr>
            <a:endParaRPr sz="2100">
              <a:latin typeface="Times New Roman"/>
              <a:cs typeface="Times New Roman"/>
            </a:endParaRPr>
          </a:p>
          <a:p>
            <a:pPr marL="469900" indent="-457200">
              <a:lnSpc>
                <a:spcPct val="100000"/>
              </a:lnSpc>
              <a:buAutoNum type="romanLcPeriod"/>
              <a:tabLst>
                <a:tab pos="469900" algn="l"/>
                <a:tab pos="470534" algn="l"/>
              </a:tabLst>
            </a:pPr>
            <a:r>
              <a:rPr sz="1700" spc="5" dirty="0">
                <a:solidFill>
                  <a:srgbClr val="404040"/>
                </a:solidFill>
                <a:latin typeface="Cambria"/>
                <a:cs typeface="Cambria"/>
              </a:rPr>
              <a:t>Dragendroff’s</a:t>
            </a:r>
            <a:r>
              <a:rPr sz="1700" spc="-105" dirty="0">
                <a:solidFill>
                  <a:srgbClr val="404040"/>
                </a:solidFill>
                <a:latin typeface="Cambria"/>
                <a:cs typeface="Cambria"/>
              </a:rPr>
              <a:t> </a:t>
            </a:r>
            <a:r>
              <a:rPr sz="1700" spc="-10" dirty="0">
                <a:solidFill>
                  <a:srgbClr val="404040"/>
                </a:solidFill>
                <a:latin typeface="Cambria"/>
                <a:cs typeface="Cambria"/>
              </a:rPr>
              <a:t>reagent</a:t>
            </a:r>
            <a:endParaRPr sz="1700">
              <a:latin typeface="Cambria"/>
              <a:cs typeface="Cambria"/>
            </a:endParaRPr>
          </a:p>
          <a:p>
            <a:pPr>
              <a:lnSpc>
                <a:spcPct val="100000"/>
              </a:lnSpc>
              <a:spcBef>
                <a:spcPts val="50"/>
              </a:spcBef>
              <a:buClr>
                <a:srgbClr val="404040"/>
              </a:buClr>
              <a:buFont typeface="Cambria"/>
              <a:buAutoNum type="romanLcPeriod"/>
            </a:pPr>
            <a:endParaRPr sz="2050">
              <a:latin typeface="Times New Roman"/>
              <a:cs typeface="Times New Roman"/>
            </a:endParaRPr>
          </a:p>
          <a:p>
            <a:pPr marL="469900" indent="-457200">
              <a:lnSpc>
                <a:spcPct val="100000"/>
              </a:lnSpc>
              <a:spcBef>
                <a:spcPts val="5"/>
              </a:spcBef>
              <a:buAutoNum type="romanLcPeriod"/>
              <a:tabLst>
                <a:tab pos="469900" algn="l"/>
                <a:tab pos="470534" algn="l"/>
              </a:tabLst>
            </a:pPr>
            <a:r>
              <a:rPr sz="1700" spc="-5" dirty="0">
                <a:solidFill>
                  <a:srgbClr val="404040"/>
                </a:solidFill>
                <a:latin typeface="Cambria"/>
                <a:cs typeface="Cambria"/>
              </a:rPr>
              <a:t>3,5-Dinitro benzoic</a:t>
            </a:r>
            <a:r>
              <a:rPr sz="1700" spc="-85" dirty="0">
                <a:solidFill>
                  <a:srgbClr val="404040"/>
                </a:solidFill>
                <a:latin typeface="Cambria"/>
                <a:cs typeface="Cambria"/>
              </a:rPr>
              <a:t> </a:t>
            </a:r>
            <a:r>
              <a:rPr sz="1700" spc="-5" dirty="0">
                <a:solidFill>
                  <a:srgbClr val="404040"/>
                </a:solidFill>
                <a:latin typeface="Cambria"/>
                <a:cs typeface="Cambria"/>
              </a:rPr>
              <a:t>acid</a:t>
            </a:r>
            <a:endParaRPr sz="1700">
              <a:latin typeface="Cambria"/>
              <a:cs typeface="Cambria"/>
            </a:endParaRPr>
          </a:p>
        </p:txBody>
      </p:sp>
      <p:sp>
        <p:nvSpPr>
          <p:cNvPr id="11" name="object 11"/>
          <p:cNvSpPr txBox="1"/>
          <p:nvPr/>
        </p:nvSpPr>
        <p:spPr>
          <a:xfrm>
            <a:off x="5030853" y="5215513"/>
            <a:ext cx="97791" cy="285115"/>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404040"/>
                </a:solidFill>
                <a:latin typeface="Cambria"/>
                <a:cs typeface="Cambria"/>
              </a:rPr>
              <a:t>-</a:t>
            </a:r>
            <a:endParaRPr sz="1700">
              <a:latin typeface="Cambria"/>
              <a:cs typeface="Cambria"/>
            </a:endParaRPr>
          </a:p>
        </p:txBody>
      </p:sp>
      <p:sp>
        <p:nvSpPr>
          <p:cNvPr id="12" name="object 12"/>
          <p:cNvSpPr txBox="1"/>
          <p:nvPr/>
        </p:nvSpPr>
        <p:spPr>
          <a:xfrm>
            <a:off x="5945251" y="5215510"/>
            <a:ext cx="2042160" cy="274434"/>
          </a:xfrm>
          <a:prstGeom prst="rect">
            <a:avLst/>
          </a:prstGeom>
        </p:spPr>
        <p:txBody>
          <a:bodyPr vert="horz" wrap="square" lIns="0" tIns="12700" rIns="0" bIns="0" rtlCol="0">
            <a:spAutoFit/>
          </a:bodyPr>
          <a:lstStyle/>
          <a:p>
            <a:pPr marL="12700">
              <a:lnSpc>
                <a:spcPct val="100000"/>
              </a:lnSpc>
              <a:spcBef>
                <a:spcPts val="100"/>
              </a:spcBef>
            </a:pPr>
            <a:r>
              <a:rPr sz="1700" spc="-25" dirty="0">
                <a:solidFill>
                  <a:srgbClr val="404040"/>
                </a:solidFill>
                <a:latin typeface="Cambria"/>
                <a:cs typeface="Cambria"/>
              </a:rPr>
              <a:t>For </a:t>
            </a:r>
            <a:r>
              <a:rPr sz="1700" spc="-5" dirty="0">
                <a:solidFill>
                  <a:srgbClr val="404040"/>
                </a:solidFill>
                <a:latin typeface="Cambria"/>
                <a:cs typeface="Cambria"/>
              </a:rPr>
              <a:t>cardiac</a:t>
            </a:r>
            <a:r>
              <a:rPr sz="1700" spc="-70" dirty="0">
                <a:solidFill>
                  <a:srgbClr val="404040"/>
                </a:solidFill>
                <a:latin typeface="Cambria"/>
                <a:cs typeface="Cambria"/>
              </a:rPr>
              <a:t> </a:t>
            </a:r>
            <a:r>
              <a:rPr sz="1700" spc="-10" dirty="0">
                <a:solidFill>
                  <a:srgbClr val="404040"/>
                </a:solidFill>
                <a:latin typeface="Cambria"/>
                <a:cs typeface="Cambria"/>
              </a:rPr>
              <a:t>glycosides</a:t>
            </a:r>
            <a:endParaRPr sz="1700">
              <a:latin typeface="Cambria"/>
              <a:cs typeface="Cambria"/>
            </a:endParaRPr>
          </a:p>
        </p:txBody>
      </p:sp>
      <p:sp>
        <p:nvSpPr>
          <p:cNvPr id="13" name="object 13"/>
          <p:cNvSpPr txBox="1"/>
          <p:nvPr/>
        </p:nvSpPr>
        <p:spPr>
          <a:xfrm>
            <a:off x="1829818" y="5781244"/>
            <a:ext cx="3335020" cy="274434"/>
          </a:xfrm>
          <a:prstGeom prst="rect">
            <a:avLst/>
          </a:prstGeom>
        </p:spPr>
        <p:txBody>
          <a:bodyPr vert="horz" wrap="square" lIns="0" tIns="12700" rIns="0" bIns="0" rtlCol="0">
            <a:spAutoFit/>
          </a:bodyPr>
          <a:lstStyle/>
          <a:p>
            <a:pPr marL="12700">
              <a:lnSpc>
                <a:spcPct val="100000"/>
              </a:lnSpc>
              <a:spcBef>
                <a:spcPts val="100"/>
              </a:spcBef>
              <a:tabLst>
                <a:tab pos="469900" algn="l"/>
                <a:tab pos="3213100" algn="l"/>
              </a:tabLst>
            </a:pPr>
            <a:r>
              <a:rPr sz="1700" spc="-140" dirty="0">
                <a:solidFill>
                  <a:srgbClr val="404040"/>
                </a:solidFill>
                <a:latin typeface="Cambria"/>
                <a:cs typeface="Cambria"/>
              </a:rPr>
              <a:t>v</a:t>
            </a:r>
            <a:r>
              <a:rPr sz="1700" dirty="0">
                <a:solidFill>
                  <a:srgbClr val="404040"/>
                </a:solidFill>
                <a:latin typeface="Cambria"/>
                <a:cs typeface="Cambria"/>
              </a:rPr>
              <a:t>.	2</a:t>
            </a:r>
            <a:r>
              <a:rPr sz="1700" spc="-5" dirty="0">
                <a:solidFill>
                  <a:srgbClr val="404040"/>
                </a:solidFill>
                <a:latin typeface="Cambria"/>
                <a:cs typeface="Cambria"/>
              </a:rPr>
              <a:t>,</a:t>
            </a:r>
            <a:r>
              <a:rPr sz="1700" dirty="0">
                <a:solidFill>
                  <a:srgbClr val="404040"/>
                </a:solidFill>
                <a:latin typeface="Cambria"/>
                <a:cs typeface="Cambria"/>
              </a:rPr>
              <a:t>4</a:t>
            </a:r>
            <a:r>
              <a:rPr sz="1700" spc="-5" dirty="0">
                <a:solidFill>
                  <a:srgbClr val="404040"/>
                </a:solidFill>
                <a:latin typeface="Cambria"/>
                <a:cs typeface="Cambria"/>
              </a:rPr>
              <a:t>-</a:t>
            </a:r>
            <a:r>
              <a:rPr sz="1700" dirty="0">
                <a:solidFill>
                  <a:srgbClr val="404040"/>
                </a:solidFill>
                <a:latin typeface="Cambria"/>
                <a:cs typeface="Cambria"/>
              </a:rPr>
              <a:t>D</a:t>
            </a:r>
            <a:r>
              <a:rPr sz="1700" spc="-5" dirty="0">
                <a:solidFill>
                  <a:srgbClr val="404040"/>
                </a:solidFill>
                <a:latin typeface="Cambria"/>
                <a:cs typeface="Cambria"/>
              </a:rPr>
              <a:t>in</a:t>
            </a:r>
            <a:r>
              <a:rPr sz="1700" spc="-10" dirty="0">
                <a:solidFill>
                  <a:srgbClr val="404040"/>
                </a:solidFill>
                <a:latin typeface="Cambria"/>
                <a:cs typeface="Cambria"/>
              </a:rPr>
              <a:t>i</a:t>
            </a:r>
            <a:r>
              <a:rPr sz="1700" spc="-5" dirty="0">
                <a:solidFill>
                  <a:srgbClr val="404040"/>
                </a:solidFill>
                <a:latin typeface="Cambria"/>
                <a:cs typeface="Cambria"/>
              </a:rPr>
              <a:t>t</a:t>
            </a:r>
            <a:r>
              <a:rPr sz="1700" spc="-25" dirty="0">
                <a:solidFill>
                  <a:srgbClr val="404040"/>
                </a:solidFill>
                <a:latin typeface="Cambria"/>
                <a:cs typeface="Cambria"/>
              </a:rPr>
              <a:t>r</a:t>
            </a:r>
            <a:r>
              <a:rPr sz="1700" dirty="0">
                <a:solidFill>
                  <a:srgbClr val="404040"/>
                </a:solidFill>
                <a:latin typeface="Cambria"/>
                <a:cs typeface="Cambria"/>
              </a:rPr>
              <a:t>op</a:t>
            </a:r>
            <a:r>
              <a:rPr sz="1700" spc="-10" dirty="0">
                <a:solidFill>
                  <a:srgbClr val="404040"/>
                </a:solidFill>
                <a:latin typeface="Cambria"/>
                <a:cs typeface="Cambria"/>
              </a:rPr>
              <a:t>h</a:t>
            </a:r>
            <a:r>
              <a:rPr sz="1700" dirty="0">
                <a:solidFill>
                  <a:srgbClr val="404040"/>
                </a:solidFill>
                <a:latin typeface="Cambria"/>
                <a:cs typeface="Cambria"/>
              </a:rPr>
              <a:t>e</a:t>
            </a:r>
            <a:r>
              <a:rPr sz="1700" spc="-45" dirty="0">
                <a:solidFill>
                  <a:srgbClr val="404040"/>
                </a:solidFill>
                <a:latin typeface="Cambria"/>
                <a:cs typeface="Cambria"/>
              </a:rPr>
              <a:t>n</a:t>
            </a:r>
            <a:r>
              <a:rPr sz="1700" spc="-20" dirty="0">
                <a:solidFill>
                  <a:srgbClr val="404040"/>
                </a:solidFill>
                <a:latin typeface="Cambria"/>
                <a:cs typeface="Cambria"/>
              </a:rPr>
              <a:t>y</a:t>
            </a:r>
            <a:r>
              <a:rPr sz="1700" dirty="0">
                <a:solidFill>
                  <a:srgbClr val="404040"/>
                </a:solidFill>
                <a:latin typeface="Cambria"/>
                <a:cs typeface="Cambria"/>
              </a:rPr>
              <a:t>l</a:t>
            </a:r>
            <a:r>
              <a:rPr sz="1700" spc="-25" dirty="0">
                <a:solidFill>
                  <a:srgbClr val="404040"/>
                </a:solidFill>
                <a:latin typeface="Cambria"/>
                <a:cs typeface="Cambria"/>
              </a:rPr>
              <a:t> </a:t>
            </a:r>
            <a:r>
              <a:rPr sz="1700" spc="-45" dirty="0">
                <a:solidFill>
                  <a:srgbClr val="404040"/>
                </a:solidFill>
                <a:latin typeface="Cambria"/>
                <a:cs typeface="Cambria"/>
              </a:rPr>
              <a:t>h</a:t>
            </a:r>
            <a:r>
              <a:rPr sz="1700" spc="-35" dirty="0">
                <a:solidFill>
                  <a:srgbClr val="404040"/>
                </a:solidFill>
                <a:latin typeface="Cambria"/>
                <a:cs typeface="Cambria"/>
              </a:rPr>
              <a:t>y</a:t>
            </a:r>
            <a:r>
              <a:rPr sz="1700" dirty="0">
                <a:solidFill>
                  <a:srgbClr val="404040"/>
                </a:solidFill>
                <a:latin typeface="Cambria"/>
                <a:cs typeface="Cambria"/>
              </a:rPr>
              <a:t>d</a:t>
            </a:r>
            <a:r>
              <a:rPr sz="1700" spc="-20" dirty="0">
                <a:solidFill>
                  <a:srgbClr val="404040"/>
                </a:solidFill>
                <a:latin typeface="Cambria"/>
                <a:cs typeface="Cambria"/>
              </a:rPr>
              <a:t>r</a:t>
            </a:r>
            <a:r>
              <a:rPr sz="1700" spc="-5" dirty="0">
                <a:solidFill>
                  <a:srgbClr val="404040"/>
                </a:solidFill>
                <a:latin typeface="Cambria"/>
                <a:cs typeface="Cambria"/>
              </a:rPr>
              <a:t>azi</a:t>
            </a:r>
            <a:r>
              <a:rPr sz="1700" spc="-10" dirty="0">
                <a:solidFill>
                  <a:srgbClr val="404040"/>
                </a:solidFill>
                <a:latin typeface="Cambria"/>
                <a:cs typeface="Cambria"/>
              </a:rPr>
              <a:t>n</a:t>
            </a:r>
            <a:r>
              <a:rPr sz="1700" dirty="0">
                <a:solidFill>
                  <a:srgbClr val="404040"/>
                </a:solidFill>
                <a:latin typeface="Cambria"/>
                <a:cs typeface="Cambria"/>
              </a:rPr>
              <a:t>e	–</a:t>
            </a:r>
            <a:endParaRPr sz="1700">
              <a:latin typeface="Cambria"/>
              <a:cs typeface="Cambria"/>
            </a:endParaRPr>
          </a:p>
        </p:txBody>
      </p:sp>
      <p:sp>
        <p:nvSpPr>
          <p:cNvPr id="14" name="object 14"/>
          <p:cNvSpPr txBox="1"/>
          <p:nvPr/>
        </p:nvSpPr>
        <p:spPr>
          <a:xfrm>
            <a:off x="5945254" y="5781244"/>
            <a:ext cx="2466975" cy="274434"/>
          </a:xfrm>
          <a:prstGeom prst="rect">
            <a:avLst/>
          </a:prstGeom>
        </p:spPr>
        <p:txBody>
          <a:bodyPr vert="horz" wrap="square" lIns="0" tIns="12700" rIns="0" bIns="0" rtlCol="0">
            <a:spAutoFit/>
          </a:bodyPr>
          <a:lstStyle/>
          <a:p>
            <a:pPr marL="12700">
              <a:lnSpc>
                <a:spcPct val="100000"/>
              </a:lnSpc>
              <a:spcBef>
                <a:spcPts val="100"/>
              </a:spcBef>
            </a:pPr>
            <a:r>
              <a:rPr sz="1700" spc="-25" dirty="0">
                <a:solidFill>
                  <a:srgbClr val="404040"/>
                </a:solidFill>
                <a:latin typeface="Cambria"/>
                <a:cs typeface="Cambria"/>
              </a:rPr>
              <a:t>For </a:t>
            </a:r>
            <a:r>
              <a:rPr sz="1700" spc="-10" dirty="0">
                <a:solidFill>
                  <a:srgbClr val="404040"/>
                </a:solidFill>
                <a:latin typeface="Cambria"/>
                <a:cs typeface="Cambria"/>
              </a:rPr>
              <a:t>aldehydes </a:t>
            </a:r>
            <a:r>
              <a:rPr sz="1700" spc="-5" dirty="0">
                <a:solidFill>
                  <a:srgbClr val="404040"/>
                </a:solidFill>
                <a:latin typeface="Cambria"/>
                <a:cs typeface="Cambria"/>
              </a:rPr>
              <a:t>and</a:t>
            </a:r>
            <a:r>
              <a:rPr sz="1700" spc="-65" dirty="0">
                <a:solidFill>
                  <a:srgbClr val="404040"/>
                </a:solidFill>
                <a:latin typeface="Cambria"/>
                <a:cs typeface="Cambria"/>
              </a:rPr>
              <a:t> </a:t>
            </a:r>
            <a:r>
              <a:rPr sz="1700" spc="-10" dirty="0">
                <a:solidFill>
                  <a:srgbClr val="404040"/>
                </a:solidFill>
                <a:latin typeface="Cambria"/>
                <a:cs typeface="Cambria"/>
              </a:rPr>
              <a:t>ketones</a:t>
            </a:r>
            <a:endParaRPr sz="1700">
              <a:latin typeface="Cambria"/>
              <a:cs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381000"/>
            <a:ext cx="8685782" cy="627736"/>
          </a:xfrm>
          <a:prstGeom prst="rect">
            <a:avLst/>
          </a:prstGeom>
        </p:spPr>
        <p:txBody>
          <a:bodyPr vert="horz" wrap="square" lIns="0" tIns="12065" rIns="0" bIns="0" rtlCol="0">
            <a:spAutoFit/>
          </a:bodyPr>
          <a:lstStyle/>
          <a:p>
            <a:pPr marL="12700">
              <a:lnSpc>
                <a:spcPct val="100000"/>
              </a:lnSpc>
              <a:spcBef>
                <a:spcPts val="95"/>
              </a:spcBef>
            </a:pPr>
            <a:r>
              <a:rPr sz="4000" spc="-20" dirty="0"/>
              <a:t>Quantitative</a:t>
            </a:r>
            <a:r>
              <a:rPr sz="4000" spc="-90" dirty="0"/>
              <a:t> </a:t>
            </a:r>
            <a:r>
              <a:rPr sz="4000" spc="-20" dirty="0"/>
              <a:t>analysis</a:t>
            </a:r>
            <a:endParaRPr sz="4000" dirty="0"/>
          </a:p>
        </p:txBody>
      </p:sp>
      <p:sp>
        <p:nvSpPr>
          <p:cNvPr id="3" name="object 3"/>
          <p:cNvSpPr txBox="1"/>
          <p:nvPr/>
        </p:nvSpPr>
        <p:spPr>
          <a:xfrm>
            <a:off x="1372617" y="1953286"/>
            <a:ext cx="9442451" cy="4035464"/>
          </a:xfrm>
          <a:prstGeom prst="rect">
            <a:avLst/>
          </a:prstGeom>
        </p:spPr>
        <p:txBody>
          <a:bodyPr vert="horz" wrap="square" lIns="0" tIns="12700" rIns="0" bIns="0" rtlCol="0">
            <a:spAutoFit/>
          </a:bodyPr>
          <a:lstStyle/>
          <a:p>
            <a:pPr marL="469900" marR="5080" indent="-457200" algn="just">
              <a:lnSpc>
                <a:spcPct val="140000"/>
              </a:lnSpc>
              <a:spcBef>
                <a:spcPts val="100"/>
              </a:spcBef>
              <a:buSzPct val="88636"/>
              <a:buFont typeface="Arial"/>
              <a:buChar char="•"/>
              <a:tabLst>
                <a:tab pos="469900" algn="l"/>
              </a:tabLst>
            </a:pPr>
            <a:r>
              <a:rPr sz="2200" b="1" spc="-10" dirty="0">
                <a:solidFill>
                  <a:srgbClr val="404040"/>
                </a:solidFill>
                <a:latin typeface="Cambria"/>
                <a:cs typeface="Cambria"/>
              </a:rPr>
              <a:t>Direct technique: </a:t>
            </a:r>
            <a:r>
              <a:rPr sz="2200" spc="-5" dirty="0">
                <a:solidFill>
                  <a:srgbClr val="404040"/>
                </a:solidFill>
                <a:latin typeface="Cambria"/>
                <a:cs typeface="Cambria"/>
              </a:rPr>
              <a:t>Densitometer </a:t>
            </a:r>
            <a:r>
              <a:rPr sz="2200" dirty="0">
                <a:solidFill>
                  <a:srgbClr val="404040"/>
                </a:solidFill>
                <a:latin typeface="Cambria"/>
                <a:cs typeface="Cambria"/>
              </a:rPr>
              <a:t>is </a:t>
            </a:r>
            <a:r>
              <a:rPr sz="2200" spc="-5" dirty="0">
                <a:solidFill>
                  <a:srgbClr val="404040"/>
                </a:solidFill>
                <a:latin typeface="Cambria"/>
                <a:cs typeface="Cambria"/>
              </a:rPr>
              <a:t>an instrument </a:t>
            </a:r>
            <a:r>
              <a:rPr sz="2200" spc="-10" dirty="0">
                <a:solidFill>
                  <a:srgbClr val="404040"/>
                </a:solidFill>
                <a:latin typeface="Cambria"/>
                <a:cs typeface="Cambria"/>
              </a:rPr>
              <a:t>which measures  quantitatively </a:t>
            </a:r>
            <a:r>
              <a:rPr sz="2200" spc="-5" dirty="0">
                <a:solidFill>
                  <a:srgbClr val="404040"/>
                </a:solidFill>
                <a:latin typeface="Cambria"/>
                <a:cs typeface="Cambria"/>
              </a:rPr>
              <a:t>the </a:t>
            </a:r>
            <a:r>
              <a:rPr sz="2200" dirty="0">
                <a:solidFill>
                  <a:srgbClr val="404040"/>
                </a:solidFill>
                <a:latin typeface="Cambria"/>
                <a:cs typeface="Cambria"/>
              </a:rPr>
              <a:t>density </a:t>
            </a:r>
            <a:r>
              <a:rPr sz="2200" spc="-5" dirty="0">
                <a:solidFill>
                  <a:srgbClr val="404040"/>
                </a:solidFill>
                <a:latin typeface="Cambria"/>
                <a:cs typeface="Cambria"/>
              </a:rPr>
              <a:t>of </a:t>
            </a:r>
            <a:r>
              <a:rPr sz="2200" spc="-10" dirty="0">
                <a:solidFill>
                  <a:srgbClr val="404040"/>
                </a:solidFill>
                <a:latin typeface="Cambria"/>
                <a:cs typeface="Cambria"/>
              </a:rPr>
              <a:t>the </a:t>
            </a:r>
            <a:r>
              <a:rPr sz="2200" dirty="0">
                <a:solidFill>
                  <a:srgbClr val="404040"/>
                </a:solidFill>
                <a:latin typeface="Cambria"/>
                <a:cs typeface="Cambria"/>
              </a:rPr>
              <a:t>spots. </a:t>
            </a:r>
            <a:r>
              <a:rPr sz="2200" spc="-10" dirty="0">
                <a:solidFill>
                  <a:srgbClr val="404040"/>
                </a:solidFill>
                <a:latin typeface="Cambria"/>
                <a:cs typeface="Cambria"/>
              </a:rPr>
              <a:t>When </a:t>
            </a:r>
            <a:r>
              <a:rPr sz="2200" spc="-5" dirty="0">
                <a:solidFill>
                  <a:srgbClr val="404040"/>
                </a:solidFill>
                <a:latin typeface="Cambria"/>
                <a:cs typeface="Cambria"/>
              </a:rPr>
              <a:t>the optical density of </a:t>
            </a:r>
            <a:r>
              <a:rPr sz="2200" spc="-10" dirty="0">
                <a:solidFill>
                  <a:srgbClr val="404040"/>
                </a:solidFill>
                <a:latin typeface="Cambria"/>
                <a:cs typeface="Cambria"/>
              </a:rPr>
              <a:t>the  </a:t>
            </a:r>
            <a:r>
              <a:rPr sz="2200" spc="-5" dirty="0">
                <a:solidFill>
                  <a:srgbClr val="404040"/>
                </a:solidFill>
                <a:latin typeface="Cambria"/>
                <a:cs typeface="Cambria"/>
              </a:rPr>
              <a:t>spots </a:t>
            </a:r>
            <a:r>
              <a:rPr sz="2200" spc="-15" dirty="0">
                <a:solidFill>
                  <a:srgbClr val="404040"/>
                </a:solidFill>
                <a:latin typeface="Cambria"/>
                <a:cs typeface="Cambria"/>
              </a:rPr>
              <a:t>for </a:t>
            </a:r>
            <a:r>
              <a:rPr sz="2200" spc="-5" dirty="0">
                <a:solidFill>
                  <a:srgbClr val="404040"/>
                </a:solidFill>
                <a:latin typeface="Cambria"/>
                <a:cs typeface="Cambria"/>
              </a:rPr>
              <a:t>the standard and </a:t>
            </a:r>
            <a:r>
              <a:rPr sz="2200" spc="-10" dirty="0">
                <a:solidFill>
                  <a:srgbClr val="404040"/>
                </a:solidFill>
                <a:latin typeface="Cambria"/>
                <a:cs typeface="Cambria"/>
              </a:rPr>
              <a:t>test </a:t>
            </a:r>
            <a:r>
              <a:rPr sz="2200" spc="-5" dirty="0">
                <a:solidFill>
                  <a:srgbClr val="404040"/>
                </a:solidFill>
                <a:latin typeface="Cambria"/>
                <a:cs typeface="Cambria"/>
              </a:rPr>
              <a:t>solution </a:t>
            </a:r>
            <a:r>
              <a:rPr sz="2200" spc="-15" dirty="0">
                <a:solidFill>
                  <a:srgbClr val="404040"/>
                </a:solidFill>
                <a:latin typeface="Cambria"/>
                <a:cs typeface="Cambria"/>
              </a:rPr>
              <a:t>are </a:t>
            </a:r>
            <a:r>
              <a:rPr sz="2200" spc="-5" dirty="0">
                <a:solidFill>
                  <a:srgbClr val="404040"/>
                </a:solidFill>
                <a:latin typeface="Cambria"/>
                <a:cs typeface="Cambria"/>
              </a:rPr>
              <a:t>determined, the quantity of </a:t>
            </a:r>
            <a:r>
              <a:rPr sz="2200" spc="-10" dirty="0">
                <a:solidFill>
                  <a:srgbClr val="404040"/>
                </a:solidFill>
                <a:latin typeface="Cambria"/>
                <a:cs typeface="Cambria"/>
              </a:rPr>
              <a:t>the  </a:t>
            </a:r>
            <a:r>
              <a:rPr sz="2200" spc="-5" dirty="0">
                <a:solidFill>
                  <a:srgbClr val="404040"/>
                </a:solidFill>
                <a:latin typeface="Cambria"/>
                <a:cs typeface="Cambria"/>
              </a:rPr>
              <a:t>substance can be</a:t>
            </a:r>
            <a:r>
              <a:rPr sz="2200" spc="35" dirty="0">
                <a:solidFill>
                  <a:srgbClr val="404040"/>
                </a:solidFill>
                <a:latin typeface="Cambria"/>
                <a:cs typeface="Cambria"/>
              </a:rPr>
              <a:t> </a:t>
            </a:r>
            <a:r>
              <a:rPr sz="2200" spc="-5" dirty="0">
                <a:solidFill>
                  <a:srgbClr val="404040"/>
                </a:solidFill>
                <a:latin typeface="Cambria"/>
                <a:cs typeface="Cambria"/>
              </a:rPr>
              <a:t>calculated.</a:t>
            </a:r>
            <a:endParaRPr sz="2200">
              <a:latin typeface="Cambria"/>
              <a:cs typeface="Cambria"/>
            </a:endParaRPr>
          </a:p>
          <a:p>
            <a:pPr marL="469900" marR="5080" indent="-457200" algn="just">
              <a:lnSpc>
                <a:spcPct val="140000"/>
              </a:lnSpc>
              <a:spcBef>
                <a:spcPts val="1800"/>
              </a:spcBef>
              <a:buSzPct val="88636"/>
              <a:buFont typeface="Arial"/>
              <a:buChar char="•"/>
              <a:tabLst>
                <a:tab pos="469900" algn="l"/>
              </a:tabLst>
            </a:pPr>
            <a:r>
              <a:rPr sz="2200" b="1" spc="-10" dirty="0">
                <a:solidFill>
                  <a:srgbClr val="404040"/>
                </a:solidFill>
                <a:latin typeface="Cambria"/>
                <a:cs typeface="Cambria"/>
              </a:rPr>
              <a:t>Indirect technique: </a:t>
            </a:r>
            <a:r>
              <a:rPr sz="2200" spc="-5" dirty="0">
                <a:solidFill>
                  <a:srgbClr val="404040"/>
                </a:solidFill>
                <a:latin typeface="Cambria"/>
                <a:cs typeface="Cambria"/>
              </a:rPr>
              <a:t>In </a:t>
            </a:r>
            <a:r>
              <a:rPr sz="2200" dirty="0">
                <a:solidFill>
                  <a:srgbClr val="404040"/>
                </a:solidFill>
                <a:latin typeface="Cambria"/>
                <a:cs typeface="Cambria"/>
              </a:rPr>
              <a:t>this </a:t>
            </a:r>
            <a:r>
              <a:rPr sz="2200" spc="-5" dirty="0">
                <a:solidFill>
                  <a:srgbClr val="404040"/>
                </a:solidFill>
                <a:latin typeface="Cambria"/>
                <a:cs typeface="Cambria"/>
              </a:rPr>
              <a:t>technique, </a:t>
            </a:r>
            <a:r>
              <a:rPr sz="2200" spc="-10" dirty="0">
                <a:solidFill>
                  <a:srgbClr val="404040"/>
                </a:solidFill>
                <a:latin typeface="Cambria"/>
                <a:cs typeface="Cambria"/>
              </a:rPr>
              <a:t>the </a:t>
            </a:r>
            <a:r>
              <a:rPr sz="2200" spc="-5" dirty="0">
                <a:solidFill>
                  <a:srgbClr val="404040"/>
                </a:solidFill>
                <a:latin typeface="Cambria"/>
                <a:cs typeface="Cambria"/>
              </a:rPr>
              <a:t>spots </a:t>
            </a:r>
            <a:r>
              <a:rPr sz="2200" spc="-15" dirty="0">
                <a:solidFill>
                  <a:srgbClr val="404040"/>
                </a:solidFill>
                <a:latin typeface="Cambria"/>
                <a:cs typeface="Cambria"/>
              </a:rPr>
              <a:t>are </a:t>
            </a:r>
            <a:r>
              <a:rPr sz="2200" spc="-5" dirty="0">
                <a:solidFill>
                  <a:srgbClr val="404040"/>
                </a:solidFill>
                <a:latin typeface="Cambria"/>
                <a:cs typeface="Cambria"/>
              </a:rPr>
              <a:t>cut </a:t>
            </a:r>
            <a:r>
              <a:rPr sz="2200" spc="-10" dirty="0">
                <a:solidFill>
                  <a:srgbClr val="404040"/>
                </a:solidFill>
                <a:latin typeface="Cambria"/>
                <a:cs typeface="Cambria"/>
              </a:rPr>
              <a:t>into </a:t>
            </a:r>
            <a:r>
              <a:rPr sz="2200" spc="-5" dirty="0">
                <a:solidFill>
                  <a:srgbClr val="404040"/>
                </a:solidFill>
                <a:latin typeface="Cambria"/>
                <a:cs typeface="Cambria"/>
              </a:rPr>
              <a:t>portions </a:t>
            </a:r>
            <a:r>
              <a:rPr sz="2200" spc="-10" dirty="0">
                <a:solidFill>
                  <a:srgbClr val="404040"/>
                </a:solidFill>
                <a:latin typeface="Cambria"/>
                <a:cs typeface="Cambria"/>
              </a:rPr>
              <a:t>and  </a:t>
            </a:r>
            <a:r>
              <a:rPr sz="2200" spc="-5" dirty="0">
                <a:solidFill>
                  <a:srgbClr val="404040"/>
                </a:solidFill>
                <a:latin typeface="Cambria"/>
                <a:cs typeface="Cambria"/>
              </a:rPr>
              <a:t>eluted with </a:t>
            </a:r>
            <a:r>
              <a:rPr sz="2200" spc="-15" dirty="0">
                <a:solidFill>
                  <a:srgbClr val="404040"/>
                </a:solidFill>
                <a:latin typeface="Cambria"/>
                <a:cs typeface="Cambria"/>
              </a:rPr>
              <a:t>solvents. </a:t>
            </a:r>
            <a:r>
              <a:rPr sz="2200" spc="-5" dirty="0">
                <a:solidFill>
                  <a:srgbClr val="404040"/>
                </a:solidFill>
                <a:latin typeface="Cambria"/>
                <a:cs typeface="Cambria"/>
              </a:rPr>
              <a:t>This solution can </a:t>
            </a:r>
            <a:r>
              <a:rPr sz="2200" dirty="0">
                <a:solidFill>
                  <a:srgbClr val="404040"/>
                </a:solidFill>
                <a:latin typeface="Cambria"/>
                <a:cs typeface="Cambria"/>
              </a:rPr>
              <a:t>be </a:t>
            </a:r>
            <a:r>
              <a:rPr sz="2200" spc="-15" dirty="0">
                <a:solidFill>
                  <a:srgbClr val="404040"/>
                </a:solidFill>
                <a:latin typeface="Cambria"/>
                <a:cs typeface="Cambria"/>
              </a:rPr>
              <a:t>analysed </a:t>
            </a:r>
            <a:r>
              <a:rPr sz="2200" spc="-25" dirty="0">
                <a:solidFill>
                  <a:srgbClr val="404040"/>
                </a:solidFill>
                <a:latin typeface="Cambria"/>
                <a:cs typeface="Cambria"/>
              </a:rPr>
              <a:t>by </a:t>
            </a:r>
            <a:r>
              <a:rPr sz="2200" spc="-20" dirty="0">
                <a:solidFill>
                  <a:srgbClr val="404040"/>
                </a:solidFill>
                <a:latin typeface="Cambria"/>
                <a:cs typeface="Cambria"/>
              </a:rPr>
              <a:t>any </a:t>
            </a:r>
            <a:r>
              <a:rPr sz="2200" spc="-15" dirty="0">
                <a:solidFill>
                  <a:srgbClr val="404040"/>
                </a:solidFill>
                <a:latin typeface="Cambria"/>
                <a:cs typeface="Cambria"/>
              </a:rPr>
              <a:t>conventional  </a:t>
            </a:r>
            <a:r>
              <a:rPr sz="2200" spc="-5" dirty="0">
                <a:solidFill>
                  <a:srgbClr val="404040"/>
                </a:solidFill>
                <a:latin typeface="Cambria"/>
                <a:cs typeface="Cambria"/>
              </a:rPr>
              <a:t>techniques of </a:t>
            </a:r>
            <a:r>
              <a:rPr sz="2200" spc="-15" dirty="0">
                <a:solidFill>
                  <a:srgbClr val="404040"/>
                </a:solidFill>
                <a:latin typeface="Cambria"/>
                <a:cs typeface="Cambria"/>
              </a:rPr>
              <a:t>analysis </a:t>
            </a:r>
            <a:r>
              <a:rPr sz="2200" spc="-10" dirty="0">
                <a:solidFill>
                  <a:srgbClr val="404040"/>
                </a:solidFill>
                <a:latin typeface="Cambria"/>
                <a:cs typeface="Cambria"/>
              </a:rPr>
              <a:t>like </a:t>
            </a:r>
            <a:r>
              <a:rPr sz="2200" spc="-15" dirty="0">
                <a:solidFill>
                  <a:srgbClr val="404040"/>
                </a:solidFill>
                <a:latin typeface="Cambria"/>
                <a:cs typeface="Cambria"/>
              </a:rPr>
              <a:t>spectrophotometry, </a:t>
            </a:r>
            <a:r>
              <a:rPr sz="2200" spc="-5" dirty="0">
                <a:solidFill>
                  <a:srgbClr val="404040"/>
                </a:solidFill>
                <a:latin typeface="Cambria"/>
                <a:cs typeface="Cambria"/>
              </a:rPr>
              <a:t>electrochemical </a:t>
            </a:r>
            <a:r>
              <a:rPr sz="2200" dirty="0">
                <a:solidFill>
                  <a:srgbClr val="404040"/>
                </a:solidFill>
                <a:latin typeface="Cambria"/>
                <a:cs typeface="Cambria"/>
              </a:rPr>
              <a:t>methods  </a:t>
            </a:r>
            <a:r>
              <a:rPr sz="2200" spc="-10" dirty="0">
                <a:solidFill>
                  <a:srgbClr val="404040"/>
                </a:solidFill>
                <a:latin typeface="Cambria"/>
                <a:cs typeface="Cambria"/>
              </a:rPr>
              <a:t>etc.,</a:t>
            </a:r>
            <a:endParaRPr sz="2200">
              <a:latin typeface="Cambria"/>
              <a:cs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5245" y="457200"/>
            <a:ext cx="7542783" cy="627736"/>
          </a:xfrm>
          <a:prstGeom prst="rect">
            <a:avLst/>
          </a:prstGeom>
        </p:spPr>
        <p:txBody>
          <a:bodyPr vert="horz" wrap="square" lIns="0" tIns="12065" rIns="0" bIns="0" rtlCol="0">
            <a:spAutoFit/>
          </a:bodyPr>
          <a:lstStyle/>
          <a:p>
            <a:pPr marL="12700">
              <a:lnSpc>
                <a:spcPct val="100000"/>
              </a:lnSpc>
              <a:spcBef>
                <a:spcPts val="95"/>
              </a:spcBef>
            </a:pPr>
            <a:r>
              <a:rPr sz="4000" spc="-20" dirty="0"/>
              <a:t>Qualitative</a:t>
            </a:r>
            <a:r>
              <a:rPr sz="4000" spc="-95" dirty="0"/>
              <a:t> </a:t>
            </a:r>
            <a:r>
              <a:rPr sz="4000" spc="-20" dirty="0"/>
              <a:t>analysis</a:t>
            </a:r>
            <a:endParaRPr sz="4000" dirty="0"/>
          </a:p>
        </p:txBody>
      </p:sp>
      <p:sp>
        <p:nvSpPr>
          <p:cNvPr id="3" name="object 3"/>
          <p:cNvSpPr txBox="1"/>
          <p:nvPr/>
        </p:nvSpPr>
        <p:spPr>
          <a:xfrm>
            <a:off x="1372617" y="2063624"/>
            <a:ext cx="9442451" cy="3893245"/>
          </a:xfrm>
          <a:prstGeom prst="rect">
            <a:avLst/>
          </a:prstGeom>
        </p:spPr>
        <p:txBody>
          <a:bodyPr vert="horz" wrap="square" lIns="0" tIns="12065" rIns="0" bIns="0" rtlCol="0">
            <a:spAutoFit/>
          </a:bodyPr>
          <a:lstStyle/>
          <a:p>
            <a:pPr marL="12700">
              <a:lnSpc>
                <a:spcPct val="100000"/>
              </a:lnSpc>
              <a:spcBef>
                <a:spcPts val="95"/>
              </a:spcBef>
            </a:pPr>
            <a:r>
              <a:rPr sz="2200" b="1" u="heavy" spc="-5" dirty="0">
                <a:solidFill>
                  <a:srgbClr val="404040"/>
                </a:solidFill>
                <a:uFill>
                  <a:solidFill>
                    <a:srgbClr val="404040"/>
                  </a:solidFill>
                </a:uFill>
                <a:latin typeface="Cambria"/>
                <a:cs typeface="Cambria"/>
              </a:rPr>
              <a:t>Rf</a:t>
            </a:r>
            <a:r>
              <a:rPr sz="2200" b="1" u="heavy" spc="-20" dirty="0">
                <a:solidFill>
                  <a:srgbClr val="404040"/>
                </a:solidFill>
                <a:uFill>
                  <a:solidFill>
                    <a:srgbClr val="404040"/>
                  </a:solidFill>
                </a:uFill>
                <a:latin typeface="Cambria"/>
                <a:cs typeface="Cambria"/>
              </a:rPr>
              <a:t> </a:t>
            </a:r>
            <a:r>
              <a:rPr sz="2200" b="1" u="heavy" spc="-40" dirty="0">
                <a:solidFill>
                  <a:srgbClr val="404040"/>
                </a:solidFill>
                <a:uFill>
                  <a:solidFill>
                    <a:srgbClr val="404040"/>
                  </a:solidFill>
                </a:uFill>
                <a:latin typeface="Cambria"/>
                <a:cs typeface="Cambria"/>
              </a:rPr>
              <a:t>Value</a:t>
            </a:r>
            <a:endParaRPr sz="2200">
              <a:latin typeface="Cambria"/>
              <a:cs typeface="Cambria"/>
            </a:endParaRPr>
          </a:p>
          <a:p>
            <a:pPr marL="469900" marR="5080" indent="-457200" algn="just">
              <a:lnSpc>
                <a:spcPct val="130000"/>
              </a:lnSpc>
              <a:spcBef>
                <a:spcPts val="1800"/>
              </a:spcBef>
              <a:buSzPct val="88636"/>
              <a:buFont typeface="Arial"/>
              <a:buChar char="•"/>
              <a:tabLst>
                <a:tab pos="469900" algn="l"/>
              </a:tabLst>
            </a:pPr>
            <a:r>
              <a:rPr sz="2200" spc="-5" dirty="0">
                <a:solidFill>
                  <a:srgbClr val="404040"/>
                </a:solidFill>
                <a:latin typeface="Cambria"/>
                <a:cs typeface="Cambria"/>
              </a:rPr>
              <a:t>The Rf </a:t>
            </a:r>
            <a:r>
              <a:rPr sz="2200" spc="-15" dirty="0">
                <a:solidFill>
                  <a:srgbClr val="404040"/>
                </a:solidFill>
                <a:latin typeface="Cambria"/>
                <a:cs typeface="Cambria"/>
              </a:rPr>
              <a:t>value </a:t>
            </a:r>
            <a:r>
              <a:rPr sz="2200" spc="-10" dirty="0">
                <a:solidFill>
                  <a:srgbClr val="404040"/>
                </a:solidFill>
                <a:latin typeface="Cambria"/>
                <a:cs typeface="Cambria"/>
              </a:rPr>
              <a:t>(Retardation factor) </a:t>
            </a:r>
            <a:r>
              <a:rPr sz="2200" spc="-5" dirty="0">
                <a:solidFill>
                  <a:srgbClr val="404040"/>
                </a:solidFill>
                <a:latin typeface="Cambria"/>
                <a:cs typeface="Cambria"/>
              </a:rPr>
              <a:t>is calculated </a:t>
            </a:r>
            <a:r>
              <a:rPr sz="2200" spc="-15" dirty="0">
                <a:solidFill>
                  <a:srgbClr val="404040"/>
                </a:solidFill>
                <a:latin typeface="Cambria"/>
                <a:cs typeface="Cambria"/>
              </a:rPr>
              <a:t>for </a:t>
            </a:r>
            <a:r>
              <a:rPr sz="2200" spc="-5" dirty="0">
                <a:solidFill>
                  <a:srgbClr val="404040"/>
                </a:solidFill>
                <a:latin typeface="Cambria"/>
                <a:cs typeface="Cambria"/>
              </a:rPr>
              <a:t>identifying </a:t>
            </a:r>
            <a:r>
              <a:rPr sz="2200" dirty="0">
                <a:solidFill>
                  <a:srgbClr val="404040"/>
                </a:solidFill>
                <a:latin typeface="Cambria"/>
                <a:cs typeface="Cambria"/>
              </a:rPr>
              <a:t>the </a:t>
            </a:r>
            <a:r>
              <a:rPr sz="2200" spc="-5" dirty="0">
                <a:solidFill>
                  <a:srgbClr val="404040"/>
                </a:solidFill>
                <a:latin typeface="Cambria"/>
                <a:cs typeface="Cambria"/>
              </a:rPr>
              <a:t>spots </a:t>
            </a:r>
            <a:r>
              <a:rPr sz="2200" dirty="0">
                <a:solidFill>
                  <a:srgbClr val="404040"/>
                </a:solidFill>
                <a:latin typeface="Cambria"/>
                <a:cs typeface="Cambria"/>
              </a:rPr>
              <a:t>i.e.  </a:t>
            </a:r>
            <a:r>
              <a:rPr sz="2200" spc="-5" dirty="0">
                <a:solidFill>
                  <a:srgbClr val="404040"/>
                </a:solidFill>
                <a:latin typeface="Cambria"/>
                <a:cs typeface="Cambria"/>
              </a:rPr>
              <a:t>in </a:t>
            </a:r>
            <a:r>
              <a:rPr sz="2200" spc="-10" dirty="0">
                <a:solidFill>
                  <a:srgbClr val="404040"/>
                </a:solidFill>
                <a:latin typeface="Cambria"/>
                <a:cs typeface="Cambria"/>
              </a:rPr>
              <a:t>Qualitative analysis. </a:t>
            </a:r>
            <a:r>
              <a:rPr sz="2200" spc="5" dirty="0">
                <a:solidFill>
                  <a:srgbClr val="404040"/>
                </a:solidFill>
                <a:latin typeface="Cambria"/>
                <a:cs typeface="Cambria"/>
              </a:rPr>
              <a:t>Rf </a:t>
            </a:r>
            <a:r>
              <a:rPr sz="2200" spc="-15" dirty="0">
                <a:solidFill>
                  <a:srgbClr val="404040"/>
                </a:solidFill>
                <a:latin typeface="Cambria"/>
                <a:cs typeface="Cambria"/>
              </a:rPr>
              <a:t>value </a:t>
            </a:r>
            <a:r>
              <a:rPr sz="2200" spc="-5" dirty="0">
                <a:solidFill>
                  <a:srgbClr val="404040"/>
                </a:solidFill>
                <a:latin typeface="Cambria"/>
                <a:cs typeface="Cambria"/>
              </a:rPr>
              <a:t>is the </a:t>
            </a:r>
            <a:r>
              <a:rPr sz="2200" spc="-10" dirty="0">
                <a:solidFill>
                  <a:srgbClr val="404040"/>
                </a:solidFill>
                <a:latin typeface="Cambria"/>
                <a:cs typeface="Cambria"/>
              </a:rPr>
              <a:t>ratio </a:t>
            </a:r>
            <a:r>
              <a:rPr sz="2200" spc="-5" dirty="0">
                <a:solidFill>
                  <a:srgbClr val="404040"/>
                </a:solidFill>
                <a:latin typeface="Cambria"/>
                <a:cs typeface="Cambria"/>
              </a:rPr>
              <a:t>of </a:t>
            </a:r>
            <a:r>
              <a:rPr sz="2200" dirty="0">
                <a:solidFill>
                  <a:srgbClr val="404040"/>
                </a:solidFill>
                <a:latin typeface="Cambria"/>
                <a:cs typeface="Cambria"/>
              </a:rPr>
              <a:t>distance </a:t>
            </a:r>
            <a:r>
              <a:rPr sz="2200" spc="-15" dirty="0">
                <a:solidFill>
                  <a:srgbClr val="404040"/>
                </a:solidFill>
                <a:latin typeface="Cambria"/>
                <a:cs typeface="Cambria"/>
              </a:rPr>
              <a:t>travelled </a:t>
            </a:r>
            <a:r>
              <a:rPr sz="2200" spc="-25" dirty="0">
                <a:solidFill>
                  <a:srgbClr val="404040"/>
                </a:solidFill>
                <a:latin typeface="Cambria"/>
                <a:cs typeface="Cambria"/>
              </a:rPr>
              <a:t>by </a:t>
            </a:r>
            <a:r>
              <a:rPr sz="2200" spc="-10" dirty="0">
                <a:solidFill>
                  <a:srgbClr val="404040"/>
                </a:solidFill>
                <a:latin typeface="Cambria"/>
                <a:cs typeface="Cambria"/>
              </a:rPr>
              <a:t>the  </a:t>
            </a:r>
            <a:r>
              <a:rPr sz="2200" spc="-5" dirty="0">
                <a:solidFill>
                  <a:srgbClr val="404040"/>
                </a:solidFill>
                <a:latin typeface="Cambria"/>
                <a:cs typeface="Cambria"/>
              </a:rPr>
              <a:t>solute </a:t>
            </a:r>
            <a:r>
              <a:rPr sz="2200" spc="-15" dirty="0">
                <a:solidFill>
                  <a:srgbClr val="404040"/>
                </a:solidFill>
                <a:latin typeface="Cambria"/>
                <a:cs typeface="Cambria"/>
              </a:rPr>
              <a:t>to </a:t>
            </a:r>
            <a:r>
              <a:rPr sz="2200" spc="-10" dirty="0">
                <a:solidFill>
                  <a:srgbClr val="404040"/>
                </a:solidFill>
                <a:latin typeface="Cambria"/>
                <a:cs typeface="Cambria"/>
              </a:rPr>
              <a:t>the </a:t>
            </a:r>
            <a:r>
              <a:rPr sz="2200" spc="-5" dirty="0">
                <a:solidFill>
                  <a:srgbClr val="404040"/>
                </a:solidFill>
                <a:latin typeface="Cambria"/>
                <a:cs typeface="Cambria"/>
              </a:rPr>
              <a:t>distance </a:t>
            </a:r>
            <a:r>
              <a:rPr sz="2200" spc="-20" dirty="0">
                <a:solidFill>
                  <a:srgbClr val="404040"/>
                </a:solidFill>
                <a:latin typeface="Cambria"/>
                <a:cs typeface="Cambria"/>
              </a:rPr>
              <a:t>travelled </a:t>
            </a:r>
            <a:r>
              <a:rPr sz="2200" spc="-25" dirty="0">
                <a:solidFill>
                  <a:srgbClr val="404040"/>
                </a:solidFill>
                <a:latin typeface="Cambria"/>
                <a:cs typeface="Cambria"/>
              </a:rPr>
              <a:t>by </a:t>
            </a:r>
            <a:r>
              <a:rPr sz="2200" spc="-10" dirty="0">
                <a:solidFill>
                  <a:srgbClr val="404040"/>
                </a:solidFill>
                <a:latin typeface="Cambria"/>
                <a:cs typeface="Cambria"/>
              </a:rPr>
              <a:t>the </a:t>
            </a:r>
            <a:r>
              <a:rPr sz="2200" spc="-20" dirty="0">
                <a:solidFill>
                  <a:srgbClr val="404040"/>
                </a:solidFill>
                <a:latin typeface="Cambria"/>
                <a:cs typeface="Cambria"/>
              </a:rPr>
              <a:t>solvent</a:t>
            </a:r>
            <a:r>
              <a:rPr sz="2200" spc="245" dirty="0">
                <a:solidFill>
                  <a:srgbClr val="404040"/>
                </a:solidFill>
                <a:latin typeface="Cambria"/>
                <a:cs typeface="Cambria"/>
              </a:rPr>
              <a:t> </a:t>
            </a:r>
            <a:r>
              <a:rPr sz="2200" spc="-5" dirty="0">
                <a:solidFill>
                  <a:srgbClr val="404040"/>
                </a:solidFill>
                <a:latin typeface="Cambria"/>
                <a:cs typeface="Cambria"/>
              </a:rPr>
              <a:t>front.</a:t>
            </a:r>
            <a:endParaRPr sz="2200">
              <a:latin typeface="Cambria"/>
              <a:cs typeface="Cambria"/>
            </a:endParaRPr>
          </a:p>
          <a:p>
            <a:pPr marL="469900" marR="5080" indent="-457200" algn="just">
              <a:lnSpc>
                <a:spcPct val="130000"/>
              </a:lnSpc>
              <a:spcBef>
                <a:spcPts val="1800"/>
              </a:spcBef>
              <a:buSzPct val="88636"/>
              <a:buFont typeface="Arial"/>
              <a:buChar char="•"/>
              <a:tabLst>
                <a:tab pos="469900" algn="l"/>
              </a:tabLst>
            </a:pPr>
            <a:r>
              <a:rPr sz="2200" spc="-5" dirty="0">
                <a:solidFill>
                  <a:srgbClr val="404040"/>
                </a:solidFill>
                <a:latin typeface="Cambria"/>
                <a:cs typeface="Cambria"/>
              </a:rPr>
              <a:t>The Rf </a:t>
            </a:r>
            <a:r>
              <a:rPr sz="2200" spc="-15" dirty="0">
                <a:solidFill>
                  <a:srgbClr val="404040"/>
                </a:solidFill>
                <a:latin typeface="Cambria"/>
                <a:cs typeface="Cambria"/>
              </a:rPr>
              <a:t>value </a:t>
            </a:r>
            <a:r>
              <a:rPr sz="2200" spc="-10" dirty="0">
                <a:solidFill>
                  <a:srgbClr val="404040"/>
                </a:solidFill>
                <a:latin typeface="Cambria"/>
                <a:cs typeface="Cambria"/>
              </a:rPr>
              <a:t>ranges </a:t>
            </a:r>
            <a:r>
              <a:rPr sz="2200" spc="-15" dirty="0">
                <a:solidFill>
                  <a:srgbClr val="404040"/>
                </a:solidFill>
                <a:latin typeface="Cambria"/>
                <a:cs typeface="Cambria"/>
              </a:rPr>
              <a:t>from </a:t>
            </a:r>
            <a:r>
              <a:rPr sz="2200" spc="-5" dirty="0">
                <a:solidFill>
                  <a:srgbClr val="404040"/>
                </a:solidFill>
                <a:latin typeface="Cambria"/>
                <a:cs typeface="Cambria"/>
              </a:rPr>
              <a:t>0 </a:t>
            </a:r>
            <a:r>
              <a:rPr sz="2200" spc="-15" dirty="0">
                <a:solidFill>
                  <a:srgbClr val="404040"/>
                </a:solidFill>
                <a:latin typeface="Cambria"/>
                <a:cs typeface="Cambria"/>
              </a:rPr>
              <a:t>to </a:t>
            </a:r>
            <a:r>
              <a:rPr sz="2200" spc="-5" dirty="0">
                <a:solidFill>
                  <a:srgbClr val="404040"/>
                </a:solidFill>
                <a:latin typeface="Cambria"/>
                <a:cs typeface="Cambria"/>
              </a:rPr>
              <a:t>1. But </a:t>
            </a:r>
            <a:r>
              <a:rPr sz="2200" dirty="0">
                <a:solidFill>
                  <a:srgbClr val="404040"/>
                </a:solidFill>
                <a:latin typeface="Cambria"/>
                <a:cs typeface="Cambria"/>
              </a:rPr>
              <a:t>ideal </a:t>
            </a:r>
            <a:r>
              <a:rPr sz="2200" spc="-15" dirty="0">
                <a:solidFill>
                  <a:srgbClr val="404040"/>
                </a:solidFill>
                <a:latin typeface="Cambria"/>
                <a:cs typeface="Cambria"/>
              </a:rPr>
              <a:t>values are fro </a:t>
            </a:r>
            <a:r>
              <a:rPr sz="2200" spc="-5" dirty="0">
                <a:solidFill>
                  <a:srgbClr val="404040"/>
                </a:solidFill>
                <a:latin typeface="Cambria"/>
                <a:cs typeface="Cambria"/>
              </a:rPr>
              <a:t>0.3 </a:t>
            </a:r>
            <a:r>
              <a:rPr sz="2200" spc="-15" dirty="0">
                <a:solidFill>
                  <a:srgbClr val="404040"/>
                </a:solidFill>
                <a:latin typeface="Cambria"/>
                <a:cs typeface="Cambria"/>
              </a:rPr>
              <a:t>to </a:t>
            </a:r>
            <a:r>
              <a:rPr sz="2200" spc="-5" dirty="0">
                <a:solidFill>
                  <a:srgbClr val="404040"/>
                </a:solidFill>
                <a:latin typeface="Cambria"/>
                <a:cs typeface="Cambria"/>
              </a:rPr>
              <a:t>0.8. Rf </a:t>
            </a:r>
            <a:r>
              <a:rPr sz="2200" spc="-10" dirty="0">
                <a:solidFill>
                  <a:srgbClr val="404040"/>
                </a:solidFill>
                <a:latin typeface="Cambria"/>
                <a:cs typeface="Cambria"/>
              </a:rPr>
              <a:t>value  </a:t>
            </a:r>
            <a:r>
              <a:rPr sz="2200" spc="-5" dirty="0">
                <a:solidFill>
                  <a:srgbClr val="404040"/>
                </a:solidFill>
                <a:latin typeface="Cambria"/>
                <a:cs typeface="Cambria"/>
              </a:rPr>
              <a:t>is constant </a:t>
            </a:r>
            <a:r>
              <a:rPr sz="2200" spc="-10" dirty="0">
                <a:solidFill>
                  <a:srgbClr val="404040"/>
                </a:solidFill>
                <a:latin typeface="Cambria"/>
                <a:cs typeface="Cambria"/>
              </a:rPr>
              <a:t>for </a:t>
            </a:r>
            <a:r>
              <a:rPr sz="2200" spc="-15" dirty="0">
                <a:solidFill>
                  <a:srgbClr val="404040"/>
                </a:solidFill>
                <a:latin typeface="Cambria"/>
                <a:cs typeface="Cambria"/>
              </a:rPr>
              <a:t>every </a:t>
            </a:r>
            <a:r>
              <a:rPr sz="2200" spc="-5" dirty="0">
                <a:solidFill>
                  <a:srgbClr val="404040"/>
                </a:solidFill>
                <a:latin typeface="Cambria"/>
                <a:cs typeface="Cambria"/>
              </a:rPr>
              <a:t>compound in a particular combination of stationary  </a:t>
            </a:r>
            <a:r>
              <a:rPr sz="2200" spc="-10" dirty="0">
                <a:solidFill>
                  <a:srgbClr val="404040"/>
                </a:solidFill>
                <a:latin typeface="Cambria"/>
                <a:cs typeface="Cambria"/>
              </a:rPr>
              <a:t>and </a:t>
            </a:r>
            <a:r>
              <a:rPr sz="2200" spc="-5" dirty="0">
                <a:solidFill>
                  <a:srgbClr val="404040"/>
                </a:solidFill>
                <a:latin typeface="Cambria"/>
                <a:cs typeface="Cambria"/>
              </a:rPr>
              <a:t>mobile </a:t>
            </a:r>
            <a:r>
              <a:rPr sz="2200" spc="-10" dirty="0">
                <a:solidFill>
                  <a:srgbClr val="404040"/>
                </a:solidFill>
                <a:latin typeface="Cambria"/>
                <a:cs typeface="Cambria"/>
              </a:rPr>
              <a:t>phase. When </a:t>
            </a:r>
            <a:r>
              <a:rPr sz="2200" spc="-5" dirty="0">
                <a:solidFill>
                  <a:srgbClr val="404040"/>
                </a:solidFill>
                <a:latin typeface="Cambria"/>
                <a:cs typeface="Cambria"/>
              </a:rPr>
              <a:t>the Rf </a:t>
            </a:r>
            <a:r>
              <a:rPr sz="2200" spc="-10" dirty="0">
                <a:solidFill>
                  <a:srgbClr val="404040"/>
                </a:solidFill>
                <a:latin typeface="Cambria"/>
                <a:cs typeface="Cambria"/>
              </a:rPr>
              <a:t>value </a:t>
            </a:r>
            <a:r>
              <a:rPr sz="2200" spc="-5" dirty="0">
                <a:solidFill>
                  <a:srgbClr val="404040"/>
                </a:solidFill>
                <a:latin typeface="Cambria"/>
                <a:cs typeface="Cambria"/>
              </a:rPr>
              <a:t>of a </a:t>
            </a:r>
            <a:r>
              <a:rPr sz="2200" dirty="0">
                <a:solidFill>
                  <a:srgbClr val="404040"/>
                </a:solidFill>
                <a:latin typeface="Cambria"/>
                <a:cs typeface="Cambria"/>
              </a:rPr>
              <a:t>sample </a:t>
            </a:r>
            <a:r>
              <a:rPr sz="2200" spc="-10" dirty="0">
                <a:solidFill>
                  <a:srgbClr val="404040"/>
                </a:solidFill>
                <a:latin typeface="Cambria"/>
                <a:cs typeface="Cambria"/>
              </a:rPr>
              <a:t>and </a:t>
            </a:r>
            <a:r>
              <a:rPr sz="2200" spc="-15" dirty="0">
                <a:solidFill>
                  <a:srgbClr val="404040"/>
                </a:solidFill>
                <a:latin typeface="Cambria"/>
                <a:cs typeface="Cambria"/>
              </a:rPr>
              <a:t>reference </a:t>
            </a:r>
            <a:r>
              <a:rPr sz="2200" spc="-5" dirty="0">
                <a:solidFill>
                  <a:srgbClr val="404040"/>
                </a:solidFill>
                <a:latin typeface="Cambria"/>
                <a:cs typeface="Cambria"/>
              </a:rPr>
              <a:t>compound  is same, </a:t>
            </a:r>
            <a:r>
              <a:rPr sz="2200" spc="-10" dirty="0">
                <a:solidFill>
                  <a:srgbClr val="404040"/>
                </a:solidFill>
                <a:latin typeface="Cambria"/>
                <a:cs typeface="Cambria"/>
              </a:rPr>
              <a:t>the </a:t>
            </a:r>
            <a:r>
              <a:rPr sz="2200" spc="-5" dirty="0">
                <a:solidFill>
                  <a:srgbClr val="404040"/>
                </a:solidFill>
                <a:latin typeface="Cambria"/>
                <a:cs typeface="Cambria"/>
              </a:rPr>
              <a:t>compound is</a:t>
            </a:r>
            <a:r>
              <a:rPr sz="2200" spc="65" dirty="0">
                <a:solidFill>
                  <a:srgbClr val="404040"/>
                </a:solidFill>
                <a:latin typeface="Cambria"/>
                <a:cs typeface="Cambria"/>
              </a:rPr>
              <a:t> </a:t>
            </a:r>
            <a:r>
              <a:rPr sz="2200" spc="-5" dirty="0">
                <a:solidFill>
                  <a:srgbClr val="404040"/>
                </a:solidFill>
                <a:latin typeface="Cambria"/>
                <a:cs typeface="Cambria"/>
              </a:rPr>
              <a:t>identified.</a:t>
            </a:r>
            <a:endParaRPr sz="2200">
              <a:latin typeface="Cambria"/>
              <a:cs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2617" y="1074752"/>
            <a:ext cx="7847583" cy="627736"/>
          </a:xfrm>
          <a:prstGeom prst="rect">
            <a:avLst/>
          </a:prstGeom>
        </p:spPr>
        <p:txBody>
          <a:bodyPr vert="horz" wrap="square" lIns="0" tIns="12065" rIns="0" bIns="0" rtlCol="0">
            <a:spAutoFit/>
          </a:bodyPr>
          <a:lstStyle/>
          <a:p>
            <a:pPr marL="12700">
              <a:lnSpc>
                <a:spcPct val="100000"/>
              </a:lnSpc>
              <a:spcBef>
                <a:spcPts val="95"/>
              </a:spcBef>
            </a:pPr>
            <a:r>
              <a:rPr sz="4000" spc="-20" dirty="0"/>
              <a:t>Qualitative</a:t>
            </a:r>
            <a:r>
              <a:rPr sz="4000" spc="-95" dirty="0"/>
              <a:t> </a:t>
            </a:r>
            <a:r>
              <a:rPr sz="4000" spc="-20" dirty="0"/>
              <a:t>analysis</a:t>
            </a:r>
            <a:endParaRPr sz="4000" dirty="0"/>
          </a:p>
        </p:txBody>
      </p:sp>
      <p:sp>
        <p:nvSpPr>
          <p:cNvPr id="3" name="object 3"/>
          <p:cNvSpPr txBox="1"/>
          <p:nvPr/>
        </p:nvSpPr>
        <p:spPr>
          <a:xfrm>
            <a:off x="1372616" y="2438400"/>
            <a:ext cx="9443720" cy="1720984"/>
          </a:xfrm>
          <a:prstGeom prst="rect">
            <a:avLst/>
          </a:prstGeom>
        </p:spPr>
        <p:txBody>
          <a:bodyPr vert="horz" wrap="square" lIns="0" tIns="12700" rIns="0" bIns="0" rtlCol="0">
            <a:spAutoFit/>
          </a:bodyPr>
          <a:lstStyle/>
          <a:p>
            <a:pPr marL="12700">
              <a:lnSpc>
                <a:spcPct val="100000"/>
              </a:lnSpc>
              <a:spcBef>
                <a:spcPts val="100"/>
              </a:spcBef>
            </a:pPr>
            <a:r>
              <a:rPr sz="2400" b="1" u="heavy" spc="-5" dirty="0">
                <a:solidFill>
                  <a:srgbClr val="404040"/>
                </a:solidFill>
                <a:uFill>
                  <a:solidFill>
                    <a:srgbClr val="404040"/>
                  </a:solidFill>
                </a:uFill>
                <a:latin typeface="Cambria"/>
                <a:cs typeface="Cambria"/>
              </a:rPr>
              <a:t>Rx</a:t>
            </a:r>
            <a:r>
              <a:rPr sz="2400" b="1" u="heavy" spc="-20" dirty="0">
                <a:solidFill>
                  <a:srgbClr val="404040"/>
                </a:solidFill>
                <a:uFill>
                  <a:solidFill>
                    <a:srgbClr val="404040"/>
                  </a:solidFill>
                </a:uFill>
                <a:latin typeface="Cambria"/>
                <a:cs typeface="Cambria"/>
              </a:rPr>
              <a:t> </a:t>
            </a:r>
            <a:r>
              <a:rPr sz="2400" b="1" u="heavy" spc="-35" dirty="0">
                <a:solidFill>
                  <a:srgbClr val="404040"/>
                </a:solidFill>
                <a:uFill>
                  <a:solidFill>
                    <a:srgbClr val="404040"/>
                  </a:solidFill>
                </a:uFill>
                <a:latin typeface="Cambria"/>
                <a:cs typeface="Cambria"/>
              </a:rPr>
              <a:t>Value</a:t>
            </a:r>
            <a:endParaRPr sz="2400" dirty="0">
              <a:latin typeface="Cambria"/>
              <a:cs typeface="Cambria"/>
            </a:endParaRPr>
          </a:p>
          <a:p>
            <a:pPr marL="469900" marR="5080" indent="-457200">
              <a:lnSpc>
                <a:spcPct val="150000"/>
              </a:lnSpc>
              <a:spcBef>
                <a:spcPts val="1800"/>
              </a:spcBef>
              <a:buSzPct val="89583"/>
              <a:buFont typeface="Arial"/>
              <a:buChar char="•"/>
              <a:tabLst>
                <a:tab pos="469265" algn="l"/>
                <a:tab pos="469900" algn="l"/>
              </a:tabLst>
            </a:pPr>
            <a:r>
              <a:rPr sz="2400" spc="-5" dirty="0">
                <a:solidFill>
                  <a:srgbClr val="404040"/>
                </a:solidFill>
                <a:latin typeface="Cambria"/>
                <a:cs typeface="Cambria"/>
              </a:rPr>
              <a:t>Rx </a:t>
            </a:r>
            <a:r>
              <a:rPr sz="2400" spc="-15" dirty="0">
                <a:solidFill>
                  <a:srgbClr val="404040"/>
                </a:solidFill>
                <a:latin typeface="Cambria"/>
                <a:cs typeface="Cambria"/>
              </a:rPr>
              <a:t>value </a:t>
            </a:r>
            <a:r>
              <a:rPr sz="2400" dirty="0">
                <a:solidFill>
                  <a:srgbClr val="404040"/>
                </a:solidFill>
                <a:latin typeface="Cambria"/>
                <a:cs typeface="Cambria"/>
              </a:rPr>
              <a:t>is </a:t>
            </a:r>
            <a:r>
              <a:rPr sz="2400" spc="-5" dirty="0">
                <a:solidFill>
                  <a:srgbClr val="404040"/>
                </a:solidFill>
                <a:latin typeface="Cambria"/>
                <a:cs typeface="Cambria"/>
              </a:rPr>
              <a:t>nothing </a:t>
            </a:r>
            <a:r>
              <a:rPr sz="2400" spc="-10" dirty="0">
                <a:solidFill>
                  <a:srgbClr val="404040"/>
                </a:solidFill>
                <a:latin typeface="Cambria"/>
                <a:cs typeface="Cambria"/>
              </a:rPr>
              <a:t>but </a:t>
            </a:r>
            <a:r>
              <a:rPr sz="2400" spc="-5" dirty="0">
                <a:solidFill>
                  <a:srgbClr val="404040"/>
                </a:solidFill>
                <a:latin typeface="Cambria"/>
                <a:cs typeface="Cambria"/>
              </a:rPr>
              <a:t>the </a:t>
            </a:r>
            <a:r>
              <a:rPr sz="2400" spc="-10" dirty="0">
                <a:solidFill>
                  <a:srgbClr val="404040"/>
                </a:solidFill>
                <a:latin typeface="Cambria"/>
                <a:cs typeface="Cambria"/>
              </a:rPr>
              <a:t>ratio </a:t>
            </a:r>
            <a:r>
              <a:rPr sz="2400" spc="-5" dirty="0">
                <a:solidFill>
                  <a:srgbClr val="404040"/>
                </a:solidFill>
                <a:latin typeface="Cambria"/>
                <a:cs typeface="Cambria"/>
              </a:rPr>
              <a:t>of </a:t>
            </a:r>
            <a:r>
              <a:rPr sz="2400" dirty="0">
                <a:solidFill>
                  <a:srgbClr val="404040"/>
                </a:solidFill>
                <a:latin typeface="Cambria"/>
                <a:cs typeface="Cambria"/>
              </a:rPr>
              <a:t>distance </a:t>
            </a:r>
            <a:r>
              <a:rPr sz="2400" spc="-20" dirty="0">
                <a:solidFill>
                  <a:srgbClr val="404040"/>
                </a:solidFill>
                <a:latin typeface="Cambria"/>
                <a:cs typeface="Cambria"/>
              </a:rPr>
              <a:t>travelled </a:t>
            </a:r>
            <a:r>
              <a:rPr sz="2400" spc="-25" dirty="0">
                <a:solidFill>
                  <a:srgbClr val="404040"/>
                </a:solidFill>
                <a:latin typeface="Cambria"/>
                <a:cs typeface="Cambria"/>
              </a:rPr>
              <a:t>by </a:t>
            </a:r>
            <a:r>
              <a:rPr sz="2400" dirty="0">
                <a:solidFill>
                  <a:srgbClr val="404040"/>
                </a:solidFill>
                <a:latin typeface="Cambria"/>
                <a:cs typeface="Cambria"/>
              </a:rPr>
              <a:t>the </a:t>
            </a:r>
            <a:r>
              <a:rPr sz="2400" spc="-5" dirty="0">
                <a:solidFill>
                  <a:srgbClr val="404040"/>
                </a:solidFill>
                <a:latin typeface="Cambria"/>
                <a:cs typeface="Cambria"/>
              </a:rPr>
              <a:t>sample  </a:t>
            </a:r>
            <a:r>
              <a:rPr sz="2400" dirty="0">
                <a:solidFill>
                  <a:srgbClr val="404040"/>
                </a:solidFill>
                <a:latin typeface="Cambria"/>
                <a:cs typeface="Cambria"/>
              </a:rPr>
              <a:t>and </a:t>
            </a:r>
            <a:r>
              <a:rPr sz="2400" spc="-5" dirty="0">
                <a:solidFill>
                  <a:srgbClr val="404040"/>
                </a:solidFill>
                <a:latin typeface="Cambria"/>
                <a:cs typeface="Cambria"/>
              </a:rPr>
              <a:t>the </a:t>
            </a:r>
            <a:r>
              <a:rPr sz="2400" dirty="0">
                <a:solidFill>
                  <a:srgbClr val="404040"/>
                </a:solidFill>
                <a:latin typeface="Cambria"/>
                <a:cs typeface="Cambria"/>
              </a:rPr>
              <a:t>distance </a:t>
            </a:r>
            <a:r>
              <a:rPr sz="2400" spc="-15" dirty="0">
                <a:solidFill>
                  <a:srgbClr val="404040"/>
                </a:solidFill>
                <a:latin typeface="Cambria"/>
                <a:cs typeface="Cambria"/>
              </a:rPr>
              <a:t>travelled </a:t>
            </a:r>
            <a:r>
              <a:rPr sz="2400" spc="-25" dirty="0">
                <a:solidFill>
                  <a:srgbClr val="404040"/>
                </a:solidFill>
                <a:latin typeface="Cambria"/>
                <a:cs typeface="Cambria"/>
              </a:rPr>
              <a:t>by </a:t>
            </a:r>
            <a:r>
              <a:rPr sz="2400" spc="-5" dirty="0">
                <a:solidFill>
                  <a:srgbClr val="404040"/>
                </a:solidFill>
                <a:latin typeface="Cambria"/>
                <a:cs typeface="Cambria"/>
              </a:rPr>
              <a:t>standard. Rx </a:t>
            </a:r>
            <a:r>
              <a:rPr sz="2400" spc="-15" dirty="0">
                <a:solidFill>
                  <a:srgbClr val="404040"/>
                </a:solidFill>
                <a:latin typeface="Cambria"/>
                <a:cs typeface="Cambria"/>
              </a:rPr>
              <a:t>value </a:t>
            </a:r>
            <a:r>
              <a:rPr sz="2400" dirty="0">
                <a:solidFill>
                  <a:srgbClr val="404040"/>
                </a:solidFill>
                <a:latin typeface="Cambria"/>
                <a:cs typeface="Cambria"/>
              </a:rPr>
              <a:t>is </a:t>
            </a:r>
            <a:r>
              <a:rPr sz="2400" spc="-30" dirty="0">
                <a:solidFill>
                  <a:srgbClr val="404040"/>
                </a:solidFill>
                <a:latin typeface="Cambria"/>
                <a:cs typeface="Cambria"/>
              </a:rPr>
              <a:t>always </a:t>
            </a:r>
            <a:r>
              <a:rPr sz="2400" spc="-5" dirty="0">
                <a:solidFill>
                  <a:srgbClr val="404040"/>
                </a:solidFill>
                <a:latin typeface="Cambria"/>
                <a:cs typeface="Cambria"/>
              </a:rPr>
              <a:t>closer </a:t>
            </a:r>
            <a:r>
              <a:rPr sz="2400" spc="-15" dirty="0">
                <a:solidFill>
                  <a:srgbClr val="404040"/>
                </a:solidFill>
                <a:latin typeface="Cambria"/>
                <a:cs typeface="Cambria"/>
              </a:rPr>
              <a:t>to</a:t>
            </a:r>
            <a:r>
              <a:rPr sz="2400" spc="60" dirty="0">
                <a:solidFill>
                  <a:srgbClr val="404040"/>
                </a:solidFill>
                <a:latin typeface="Cambria"/>
                <a:cs typeface="Cambria"/>
              </a:rPr>
              <a:t> </a:t>
            </a:r>
            <a:r>
              <a:rPr sz="2400" dirty="0">
                <a:solidFill>
                  <a:srgbClr val="404040"/>
                </a:solidFill>
                <a:latin typeface="Cambria"/>
                <a:cs typeface="Cambria"/>
              </a:rPr>
              <a:t>1.</a:t>
            </a:r>
            <a:endParaRPr sz="2400" dirty="0">
              <a:latin typeface="Cambria"/>
              <a:cs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0642600" cy="838200"/>
          </a:xfrm>
        </p:spPr>
        <p:txBody>
          <a:bodyPr/>
          <a:lstStyle/>
          <a:p>
            <a:pPr algn="ctr"/>
            <a:r>
              <a:rPr lang="en-US" dirty="0" smtClean="0">
                <a:solidFill>
                  <a:srgbClr val="FF0000"/>
                </a:solidFill>
              </a:rPr>
              <a:t>Field of Applications</a:t>
            </a:r>
            <a:endParaRPr lang="en-US"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571014390"/>
              </p:ext>
            </p:extLst>
          </p:nvPr>
        </p:nvGraphicFramePr>
        <p:xfrm>
          <a:off x="0" y="1066800"/>
          <a:ext cx="12192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0087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3"/>
          <p:cNvSpPr>
            <a:spLocks noGrp="1" noChangeArrowheads="1"/>
          </p:cNvSpPr>
          <p:nvPr>
            <p:ph idx="1"/>
          </p:nvPr>
        </p:nvSpPr>
        <p:spPr/>
        <p:txBody>
          <a:bodyPr/>
          <a:lstStyle/>
          <a:p>
            <a:pPr eaLnBrk="1" hangingPunct="1">
              <a:lnSpc>
                <a:spcPct val="80000"/>
              </a:lnSpc>
            </a:pPr>
            <a:endParaRPr lang="en-US" sz="1800" dirty="0" smtClean="0"/>
          </a:p>
          <a:p>
            <a:pPr eaLnBrk="1" hangingPunct="1">
              <a:lnSpc>
                <a:spcPct val="80000"/>
              </a:lnSpc>
            </a:pPr>
            <a:r>
              <a:rPr lang="en-US" sz="2000" dirty="0" smtClean="0">
                <a:solidFill>
                  <a:srgbClr val="FF0000"/>
                </a:solidFill>
              </a:rPr>
              <a:t>Pharmaceutical Researches</a:t>
            </a:r>
          </a:p>
          <a:p>
            <a:pPr eaLnBrk="1" hangingPunct="1">
              <a:lnSpc>
                <a:spcPct val="80000"/>
              </a:lnSpc>
            </a:pPr>
            <a:r>
              <a:rPr lang="en-US" sz="2000" dirty="0" smtClean="0">
                <a:solidFill>
                  <a:srgbClr val="FF0000"/>
                </a:solidFill>
              </a:rPr>
              <a:t>Bio­medical Analysis</a:t>
            </a:r>
          </a:p>
          <a:p>
            <a:pPr eaLnBrk="1" hangingPunct="1">
              <a:lnSpc>
                <a:spcPct val="80000"/>
              </a:lnSpc>
            </a:pPr>
            <a:r>
              <a:rPr lang="en-US" sz="2000" dirty="0" smtClean="0">
                <a:solidFill>
                  <a:srgbClr val="FF0000"/>
                </a:solidFill>
              </a:rPr>
              <a:t>Clinical Analysis</a:t>
            </a:r>
          </a:p>
          <a:p>
            <a:pPr eaLnBrk="1" hangingPunct="1">
              <a:lnSpc>
                <a:spcPct val="80000"/>
              </a:lnSpc>
            </a:pPr>
            <a:r>
              <a:rPr lang="en-US" sz="2000" dirty="0" smtClean="0">
                <a:solidFill>
                  <a:srgbClr val="FF0000"/>
                </a:solidFill>
              </a:rPr>
              <a:t>Environmental Analysis</a:t>
            </a:r>
          </a:p>
          <a:p>
            <a:pPr eaLnBrk="1" hangingPunct="1">
              <a:lnSpc>
                <a:spcPct val="80000"/>
              </a:lnSpc>
            </a:pPr>
            <a:r>
              <a:rPr lang="en-US" sz="2000" dirty="0" smtClean="0">
                <a:solidFill>
                  <a:srgbClr val="FF0000"/>
                </a:solidFill>
              </a:rPr>
              <a:t>Food Industry</a:t>
            </a:r>
          </a:p>
          <a:p>
            <a:pPr eaLnBrk="1" hangingPunct="1">
              <a:lnSpc>
                <a:spcPct val="80000"/>
              </a:lnSpc>
            </a:pPr>
            <a:r>
              <a:rPr lang="en-US" sz="2000" dirty="0" smtClean="0">
                <a:solidFill>
                  <a:srgbClr val="FF0000"/>
                </a:solidFill>
              </a:rPr>
              <a:t>Therapeutic drug monitoring to determine concentration of drug </a:t>
            </a:r>
          </a:p>
          <a:p>
            <a:pPr eaLnBrk="1" hangingPunct="1">
              <a:lnSpc>
                <a:spcPct val="80000"/>
              </a:lnSpc>
              <a:buFontTx/>
              <a:buNone/>
            </a:pPr>
            <a:r>
              <a:rPr lang="en-US" sz="2000" dirty="0" smtClean="0">
                <a:solidFill>
                  <a:srgbClr val="FF0000"/>
                </a:solidFill>
              </a:rPr>
              <a:t>      and it’s metabolite in blood, urine </a:t>
            </a:r>
            <a:r>
              <a:rPr lang="en-US" sz="2000" dirty="0" err="1" smtClean="0">
                <a:solidFill>
                  <a:srgbClr val="FF0000"/>
                </a:solidFill>
              </a:rPr>
              <a:t>etc</a:t>
            </a:r>
            <a:r>
              <a:rPr lang="en-US" sz="2000" dirty="0" smtClean="0">
                <a:solidFill>
                  <a:srgbClr val="FF0000"/>
                </a:solidFill>
              </a:rPr>
              <a:t> </a:t>
            </a:r>
          </a:p>
          <a:p>
            <a:pPr eaLnBrk="1" hangingPunct="1">
              <a:lnSpc>
                <a:spcPct val="80000"/>
              </a:lnSpc>
            </a:pPr>
            <a:r>
              <a:rPr lang="en-US" sz="2000" dirty="0" smtClean="0">
                <a:solidFill>
                  <a:srgbClr val="FF0000"/>
                </a:solidFill>
              </a:rPr>
              <a:t>Analysis of environmental pollutions levels</a:t>
            </a:r>
          </a:p>
          <a:p>
            <a:pPr eaLnBrk="1" hangingPunct="1">
              <a:lnSpc>
                <a:spcPct val="80000"/>
              </a:lnSpc>
            </a:pPr>
            <a:r>
              <a:rPr lang="en-US" sz="2000" dirty="0" smtClean="0">
                <a:solidFill>
                  <a:srgbClr val="FF0000"/>
                </a:solidFill>
              </a:rPr>
              <a:t>Quantitative determination of prostaglandin’s and </a:t>
            </a:r>
            <a:r>
              <a:rPr lang="en-US" sz="2000" dirty="0" err="1" smtClean="0">
                <a:solidFill>
                  <a:srgbClr val="FF0000"/>
                </a:solidFill>
              </a:rPr>
              <a:t>thromboxanes</a:t>
            </a:r>
            <a:r>
              <a:rPr lang="en-US" sz="2000" dirty="0" smtClean="0">
                <a:solidFill>
                  <a:srgbClr val="FF0000"/>
                </a:solidFill>
              </a:rPr>
              <a:t> </a:t>
            </a:r>
          </a:p>
          <a:p>
            <a:pPr eaLnBrk="1" hangingPunct="1">
              <a:lnSpc>
                <a:spcPct val="80000"/>
              </a:lnSpc>
              <a:buFontTx/>
              <a:buNone/>
            </a:pPr>
            <a:r>
              <a:rPr lang="en-US" sz="2000" dirty="0" smtClean="0">
                <a:solidFill>
                  <a:srgbClr val="FF0000"/>
                </a:solidFill>
              </a:rPr>
              <a:t>     in plasma</a:t>
            </a:r>
          </a:p>
          <a:p>
            <a:pPr eaLnBrk="1" hangingPunct="1">
              <a:lnSpc>
                <a:spcPct val="80000"/>
              </a:lnSpc>
            </a:pPr>
            <a:r>
              <a:rPr lang="en-US" sz="2000" dirty="0" smtClean="0">
                <a:solidFill>
                  <a:srgbClr val="FF0000"/>
                </a:solidFill>
              </a:rPr>
              <a:t>Analysis of </a:t>
            </a:r>
            <a:r>
              <a:rPr lang="en-US" sz="2000" dirty="0" err="1" smtClean="0">
                <a:solidFill>
                  <a:srgbClr val="FF0000"/>
                </a:solidFill>
              </a:rPr>
              <a:t>nitrosoamines</a:t>
            </a:r>
            <a:r>
              <a:rPr lang="en-US" sz="2000" dirty="0" smtClean="0">
                <a:solidFill>
                  <a:srgbClr val="FF0000"/>
                </a:solidFill>
              </a:rPr>
              <a:t> in food and body fluids</a:t>
            </a:r>
          </a:p>
          <a:p>
            <a:pPr eaLnBrk="1" hangingPunct="1">
              <a:lnSpc>
                <a:spcPct val="80000"/>
              </a:lnSpc>
            </a:pPr>
            <a:r>
              <a:rPr lang="en-US" sz="2000" dirty="0" smtClean="0">
                <a:solidFill>
                  <a:srgbClr val="FF0000"/>
                </a:solidFill>
              </a:rPr>
              <a:t>Determination of </a:t>
            </a:r>
            <a:r>
              <a:rPr lang="en-US" sz="2000" dirty="0" err="1" smtClean="0">
                <a:solidFill>
                  <a:srgbClr val="FF0000"/>
                </a:solidFill>
              </a:rPr>
              <a:t>sorbic</a:t>
            </a:r>
            <a:r>
              <a:rPr lang="en-US" sz="2000" dirty="0" smtClean="0">
                <a:solidFill>
                  <a:srgbClr val="FF0000"/>
                </a:solidFill>
              </a:rPr>
              <a:t> acid in wine</a:t>
            </a:r>
          </a:p>
          <a:p>
            <a:pPr eaLnBrk="1" hangingPunct="1">
              <a:lnSpc>
                <a:spcPct val="80000"/>
              </a:lnSpc>
            </a:pPr>
            <a:r>
              <a:rPr lang="en-US" sz="2000" dirty="0" smtClean="0">
                <a:solidFill>
                  <a:srgbClr val="FF0000"/>
                </a:solidFill>
              </a:rPr>
              <a:t>Characterization of hazards in industrial waste</a:t>
            </a:r>
          </a:p>
          <a:p>
            <a:pPr eaLnBrk="1" hangingPunct="1">
              <a:lnSpc>
                <a:spcPct val="80000"/>
              </a:lnSpc>
            </a:pPr>
            <a:endParaRPr lang="en-US" sz="1800" dirty="0" smtClean="0"/>
          </a:p>
        </p:txBody>
      </p:sp>
      <p:sp>
        <p:nvSpPr>
          <p:cNvPr id="19458" name="Rectangle 2"/>
          <p:cNvSpPr>
            <a:spLocks noGrp="1" noChangeArrowheads="1"/>
          </p:cNvSpPr>
          <p:nvPr>
            <p:ph type="title"/>
          </p:nvPr>
        </p:nvSpPr>
        <p:spPr/>
        <p:txBody>
          <a:bodyPr/>
          <a:lstStyle/>
          <a:p>
            <a:pPr eaLnBrk="1" fontAlgn="auto" hangingPunct="1">
              <a:spcAft>
                <a:spcPts val="0"/>
              </a:spcAft>
              <a:defRPr/>
            </a:pPr>
            <a:r>
              <a:rPr lang="en-US" sz="4000" dirty="0" smtClean="0">
                <a:solidFill>
                  <a:srgbClr val="FF0000"/>
                </a:solidFill>
                <a:latin typeface="Comic Sans MS" pitchFamily="66" charset="0"/>
              </a:rPr>
              <a:t>APPLICATIONS</a:t>
            </a:r>
          </a:p>
        </p:txBody>
      </p:sp>
    </p:spTree>
    <p:extLst>
      <p:ext uri="{BB962C8B-B14F-4D97-AF65-F5344CB8AC3E}">
        <p14:creationId xmlns:p14="http://schemas.microsoft.com/office/powerpoint/2010/main" val="2276797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61826">
                                            <p:txEl>
                                              <p:pRg st="1" end="1"/>
                                            </p:txEl>
                                          </p:spTgt>
                                        </p:tgtEl>
                                        <p:attrNameLst>
                                          <p:attrName>style.visibility</p:attrName>
                                        </p:attrNameLst>
                                      </p:cBhvr>
                                      <p:to>
                                        <p:strVal val="visible"/>
                                      </p:to>
                                    </p:set>
                                    <p:animEffect transition="in" filter="wheel(1)">
                                      <p:cBhvr>
                                        <p:cTn id="7" dur="2000"/>
                                        <p:tgtEl>
                                          <p:spTgt spid="4618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61826">
                                            <p:txEl>
                                              <p:pRg st="2" end="2"/>
                                            </p:txEl>
                                          </p:spTgt>
                                        </p:tgtEl>
                                        <p:attrNameLst>
                                          <p:attrName>style.visibility</p:attrName>
                                        </p:attrNameLst>
                                      </p:cBhvr>
                                      <p:to>
                                        <p:strVal val="visible"/>
                                      </p:to>
                                    </p:set>
                                    <p:animEffect transition="in" filter="wheel(1)">
                                      <p:cBhvr>
                                        <p:cTn id="12" dur="2000"/>
                                        <p:tgtEl>
                                          <p:spTgt spid="46182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61826">
                                            <p:txEl>
                                              <p:pRg st="3" end="3"/>
                                            </p:txEl>
                                          </p:spTgt>
                                        </p:tgtEl>
                                        <p:attrNameLst>
                                          <p:attrName>style.visibility</p:attrName>
                                        </p:attrNameLst>
                                      </p:cBhvr>
                                      <p:to>
                                        <p:strVal val="visible"/>
                                      </p:to>
                                    </p:set>
                                    <p:animEffect transition="in" filter="wheel(1)">
                                      <p:cBhvr>
                                        <p:cTn id="17" dur="2000"/>
                                        <p:tgtEl>
                                          <p:spTgt spid="46182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61826">
                                            <p:txEl>
                                              <p:pRg st="4" end="4"/>
                                            </p:txEl>
                                          </p:spTgt>
                                        </p:tgtEl>
                                        <p:attrNameLst>
                                          <p:attrName>style.visibility</p:attrName>
                                        </p:attrNameLst>
                                      </p:cBhvr>
                                      <p:to>
                                        <p:strVal val="visible"/>
                                      </p:to>
                                    </p:set>
                                    <p:animEffect transition="in" filter="wheel(1)">
                                      <p:cBhvr>
                                        <p:cTn id="22" dur="2000"/>
                                        <p:tgtEl>
                                          <p:spTgt spid="46182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61826">
                                            <p:txEl>
                                              <p:pRg st="5" end="5"/>
                                            </p:txEl>
                                          </p:spTgt>
                                        </p:tgtEl>
                                        <p:attrNameLst>
                                          <p:attrName>style.visibility</p:attrName>
                                        </p:attrNameLst>
                                      </p:cBhvr>
                                      <p:to>
                                        <p:strVal val="visible"/>
                                      </p:to>
                                    </p:set>
                                    <p:animEffect transition="in" filter="wheel(1)">
                                      <p:cBhvr>
                                        <p:cTn id="27" dur="2000"/>
                                        <p:tgtEl>
                                          <p:spTgt spid="461826">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61826">
                                            <p:txEl>
                                              <p:pRg st="6" end="6"/>
                                            </p:txEl>
                                          </p:spTgt>
                                        </p:tgtEl>
                                        <p:attrNameLst>
                                          <p:attrName>style.visibility</p:attrName>
                                        </p:attrNameLst>
                                      </p:cBhvr>
                                      <p:to>
                                        <p:strVal val="visible"/>
                                      </p:to>
                                    </p:set>
                                    <p:animEffect transition="in" filter="wheel(1)">
                                      <p:cBhvr>
                                        <p:cTn id="32" dur="2000"/>
                                        <p:tgtEl>
                                          <p:spTgt spid="461826">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61826">
                                            <p:txEl>
                                              <p:pRg st="7" end="7"/>
                                            </p:txEl>
                                          </p:spTgt>
                                        </p:tgtEl>
                                        <p:attrNameLst>
                                          <p:attrName>style.visibility</p:attrName>
                                        </p:attrNameLst>
                                      </p:cBhvr>
                                      <p:to>
                                        <p:strVal val="visible"/>
                                      </p:to>
                                    </p:set>
                                    <p:animEffect transition="in" filter="wheel(1)">
                                      <p:cBhvr>
                                        <p:cTn id="37" dur="2000"/>
                                        <p:tgtEl>
                                          <p:spTgt spid="461826">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61826">
                                            <p:txEl>
                                              <p:pRg st="8" end="8"/>
                                            </p:txEl>
                                          </p:spTgt>
                                        </p:tgtEl>
                                        <p:attrNameLst>
                                          <p:attrName>style.visibility</p:attrName>
                                        </p:attrNameLst>
                                      </p:cBhvr>
                                      <p:to>
                                        <p:strVal val="visible"/>
                                      </p:to>
                                    </p:set>
                                    <p:animEffect transition="in" filter="wheel(1)">
                                      <p:cBhvr>
                                        <p:cTn id="42" dur="2000"/>
                                        <p:tgtEl>
                                          <p:spTgt spid="461826">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61826">
                                            <p:txEl>
                                              <p:pRg st="9" end="9"/>
                                            </p:txEl>
                                          </p:spTgt>
                                        </p:tgtEl>
                                        <p:attrNameLst>
                                          <p:attrName>style.visibility</p:attrName>
                                        </p:attrNameLst>
                                      </p:cBhvr>
                                      <p:to>
                                        <p:strVal val="visible"/>
                                      </p:to>
                                    </p:set>
                                    <p:animEffect transition="in" filter="wheel(1)">
                                      <p:cBhvr>
                                        <p:cTn id="47" dur="2000"/>
                                        <p:tgtEl>
                                          <p:spTgt spid="461826">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61826">
                                            <p:txEl>
                                              <p:pRg st="10" end="10"/>
                                            </p:txEl>
                                          </p:spTgt>
                                        </p:tgtEl>
                                        <p:attrNameLst>
                                          <p:attrName>style.visibility</p:attrName>
                                        </p:attrNameLst>
                                      </p:cBhvr>
                                      <p:to>
                                        <p:strVal val="visible"/>
                                      </p:to>
                                    </p:set>
                                    <p:animEffect transition="in" filter="wheel(1)">
                                      <p:cBhvr>
                                        <p:cTn id="52" dur="2000"/>
                                        <p:tgtEl>
                                          <p:spTgt spid="461826">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61826">
                                            <p:txEl>
                                              <p:pRg st="11" end="11"/>
                                            </p:txEl>
                                          </p:spTgt>
                                        </p:tgtEl>
                                        <p:attrNameLst>
                                          <p:attrName>style.visibility</p:attrName>
                                        </p:attrNameLst>
                                      </p:cBhvr>
                                      <p:to>
                                        <p:strVal val="visible"/>
                                      </p:to>
                                    </p:set>
                                    <p:animEffect transition="in" filter="wheel(1)">
                                      <p:cBhvr>
                                        <p:cTn id="57" dur="2000"/>
                                        <p:tgtEl>
                                          <p:spTgt spid="461826">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461826">
                                            <p:txEl>
                                              <p:pRg st="12" end="12"/>
                                            </p:txEl>
                                          </p:spTgt>
                                        </p:tgtEl>
                                        <p:attrNameLst>
                                          <p:attrName>style.visibility</p:attrName>
                                        </p:attrNameLst>
                                      </p:cBhvr>
                                      <p:to>
                                        <p:strVal val="visible"/>
                                      </p:to>
                                    </p:set>
                                    <p:animEffect transition="in" filter="wheel(1)">
                                      <p:cBhvr>
                                        <p:cTn id="62" dur="2000"/>
                                        <p:tgtEl>
                                          <p:spTgt spid="461826">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61826">
                                            <p:txEl>
                                              <p:pRg st="13" end="13"/>
                                            </p:txEl>
                                          </p:spTgt>
                                        </p:tgtEl>
                                        <p:attrNameLst>
                                          <p:attrName>style.visibility</p:attrName>
                                        </p:attrNameLst>
                                      </p:cBhvr>
                                      <p:to>
                                        <p:strVal val="visible"/>
                                      </p:to>
                                    </p:set>
                                    <p:animEffect transition="in" filter="wheel(1)">
                                      <p:cBhvr>
                                        <p:cTn id="67" dur="2000"/>
                                        <p:tgtEl>
                                          <p:spTgt spid="46182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thank you"/>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33182"/>
            <a:ext cx="9982200" cy="4686618"/>
          </a:xfrm>
          <a:prstGeom prst="rect">
            <a:avLst/>
          </a:prstGeom>
          <a:noFill/>
          <a:ln>
            <a:noFill/>
          </a:ln>
        </p:spPr>
      </p:pic>
    </p:spTree>
    <p:extLst>
      <p:ext uri="{BB962C8B-B14F-4D97-AF65-F5344CB8AC3E}">
        <p14:creationId xmlns:p14="http://schemas.microsoft.com/office/powerpoint/2010/main" val="20176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Content Placeholder 2"/>
          <p:cNvSpPr>
            <a:spLocks noGrp="1"/>
          </p:cNvSpPr>
          <p:nvPr>
            <p:ph idx="1"/>
          </p:nvPr>
        </p:nvSpPr>
        <p:spPr>
          <a:xfrm>
            <a:off x="406400" y="685800"/>
            <a:ext cx="10972800" cy="6019800"/>
          </a:xfrm>
        </p:spPr>
        <p:txBody>
          <a:bodyPr/>
          <a:lstStyle/>
          <a:p>
            <a:r>
              <a:rPr lang="en-US" dirty="0" smtClean="0"/>
              <a:t>Mikhail </a:t>
            </a:r>
            <a:r>
              <a:rPr lang="en-US" dirty="0" err="1" smtClean="0"/>
              <a:t>Tsvet</a:t>
            </a:r>
            <a:endParaRPr lang="en-US" dirty="0" smtClean="0"/>
          </a:p>
          <a:p>
            <a:r>
              <a:rPr lang="en-US" dirty="0" smtClean="0"/>
              <a:t>Born 	14 May 1872</a:t>
            </a:r>
          </a:p>
          <a:p>
            <a:r>
              <a:rPr lang="en-US" dirty="0" smtClean="0"/>
              <a:t>Asti, Italy</a:t>
            </a:r>
          </a:p>
          <a:p>
            <a:r>
              <a:rPr lang="en-US" dirty="0" smtClean="0"/>
              <a:t>Died 	26 June 1919 (age 47)</a:t>
            </a:r>
          </a:p>
          <a:p>
            <a:r>
              <a:rPr lang="en-US" dirty="0" smtClean="0"/>
              <a:t>Nationality 	Russia</a:t>
            </a:r>
          </a:p>
          <a:p>
            <a:r>
              <a:rPr lang="en-US" dirty="0" smtClean="0"/>
              <a:t>Fields 	</a:t>
            </a:r>
            <a:r>
              <a:rPr lang="en-US" dirty="0" smtClean="0"/>
              <a:t>Botany</a:t>
            </a:r>
            <a:endParaRPr lang="en-US" dirty="0" smtClean="0"/>
          </a:p>
          <a:p>
            <a:r>
              <a:rPr lang="en-US" dirty="0" smtClean="0"/>
              <a:t>Mikhail </a:t>
            </a:r>
            <a:r>
              <a:rPr lang="en-US" dirty="0" err="1" smtClean="0"/>
              <a:t>Semyonovich</a:t>
            </a:r>
            <a:r>
              <a:rPr lang="en-US" dirty="0" smtClean="0"/>
              <a:t> </a:t>
            </a:r>
            <a:r>
              <a:rPr lang="en-US" dirty="0" err="1" smtClean="0"/>
              <a:t>Tsvet</a:t>
            </a:r>
            <a:r>
              <a:rPr lang="en-US" dirty="0" smtClean="0"/>
              <a:t> (</a:t>
            </a:r>
            <a:r>
              <a:rPr lang="vi-VN" dirty="0" smtClean="0"/>
              <a:t>Михаи́л Семёнович Цвет, </a:t>
            </a:r>
            <a:r>
              <a:rPr lang="en-US" dirty="0" smtClean="0"/>
              <a:t>also spelled </a:t>
            </a:r>
            <a:r>
              <a:rPr lang="en-US" dirty="0" err="1" smtClean="0"/>
              <a:t>Tsvett</a:t>
            </a:r>
            <a:r>
              <a:rPr lang="en-US" dirty="0" smtClean="0"/>
              <a:t>, </a:t>
            </a:r>
            <a:r>
              <a:rPr lang="en-US" dirty="0" err="1" smtClean="0"/>
              <a:t>Tswett</a:t>
            </a:r>
            <a:r>
              <a:rPr lang="en-US" dirty="0" smtClean="0"/>
              <a:t>, </a:t>
            </a:r>
            <a:r>
              <a:rPr lang="en-US" dirty="0" err="1" smtClean="0"/>
              <a:t>Tswet</a:t>
            </a:r>
            <a:r>
              <a:rPr lang="en-US" dirty="0" smtClean="0"/>
              <a:t>, </a:t>
            </a:r>
            <a:r>
              <a:rPr lang="en-US" dirty="0" err="1" smtClean="0"/>
              <a:t>Zwet</a:t>
            </a:r>
            <a:r>
              <a:rPr lang="en-US" dirty="0" smtClean="0"/>
              <a:t>, and </a:t>
            </a:r>
            <a:r>
              <a:rPr lang="en-US" dirty="0" err="1" smtClean="0"/>
              <a:t>Cvet</a:t>
            </a:r>
            <a:r>
              <a:rPr lang="en-US" dirty="0" smtClean="0"/>
              <a:t>) (1872–1919) was a Russian-Italian botanist who invented </a:t>
            </a:r>
            <a:r>
              <a:rPr lang="en-US" dirty="0" smtClean="0"/>
              <a:t>Adsorption </a:t>
            </a:r>
            <a:r>
              <a:rPr lang="en-US" dirty="0" smtClean="0"/>
              <a:t>chromatography.</a:t>
            </a:r>
          </a:p>
        </p:txBody>
      </p:sp>
      <p:pic>
        <p:nvPicPr>
          <p:cNvPr id="269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38101"/>
            <a:ext cx="3886200" cy="392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6946CC8-8AA6-4917-8574-38058E807050}" type="slidenum">
              <a:rPr lang="en-US" smtClean="0"/>
              <a:pPr>
                <a:defRPr/>
              </a:pPr>
              <a:t>3</a:t>
            </a:fld>
            <a:endParaRPr lang="en-US"/>
          </a:p>
        </p:txBody>
      </p:sp>
    </p:spTree>
    <p:extLst>
      <p:ext uri="{BB962C8B-B14F-4D97-AF65-F5344CB8AC3E}">
        <p14:creationId xmlns:p14="http://schemas.microsoft.com/office/powerpoint/2010/main" val="3836193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050"/>
          <p:cNvSpPr>
            <a:spLocks noGrp="1" noChangeArrowheads="1"/>
          </p:cNvSpPr>
          <p:nvPr>
            <p:ph type="title"/>
          </p:nvPr>
        </p:nvSpPr>
        <p:spPr/>
        <p:txBody>
          <a:bodyPr/>
          <a:lstStyle/>
          <a:p>
            <a:pPr eaLnBrk="1">
              <a:defRPr/>
            </a:pPr>
            <a:r>
              <a:rPr lang="en-US" altLang="ja-JP" dirty="0" smtClean="0"/>
              <a:t>Invention of Chromatography by M. </a:t>
            </a:r>
            <a:r>
              <a:rPr lang="en-US" altLang="ja-JP" dirty="0" err="1" smtClean="0"/>
              <a:t>Tswett</a:t>
            </a:r>
            <a:endParaRPr lang="en-US" altLang="ja-JP" dirty="0" smtClean="0"/>
          </a:p>
        </p:txBody>
      </p:sp>
      <p:sp>
        <p:nvSpPr>
          <p:cNvPr id="270340" name="Rectangle 2051"/>
          <p:cNvSpPr>
            <a:spLocks noChangeArrowheads="1"/>
          </p:cNvSpPr>
          <p:nvPr/>
        </p:nvSpPr>
        <p:spPr bwMode="auto">
          <a:xfrm>
            <a:off x="1735667" y="2978150"/>
            <a:ext cx="897467" cy="2730500"/>
          </a:xfrm>
          <a:prstGeom prst="rect">
            <a:avLst/>
          </a:prstGeom>
          <a:solidFill>
            <a:schemeClr val="bg1"/>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41" name="Rectangle 2052"/>
          <p:cNvSpPr>
            <a:spLocks noChangeArrowheads="1"/>
          </p:cNvSpPr>
          <p:nvPr/>
        </p:nvSpPr>
        <p:spPr bwMode="auto">
          <a:xfrm>
            <a:off x="1735667" y="3587750"/>
            <a:ext cx="897467" cy="2120900"/>
          </a:xfrm>
          <a:prstGeom prst="rect">
            <a:avLst/>
          </a:prstGeom>
          <a:solidFill>
            <a:srgbClr val="EAEAEA"/>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42" name="Rectangle 2053"/>
          <p:cNvSpPr>
            <a:spLocks noChangeArrowheads="1"/>
          </p:cNvSpPr>
          <p:nvPr/>
        </p:nvSpPr>
        <p:spPr bwMode="auto">
          <a:xfrm>
            <a:off x="1735667" y="3435350"/>
            <a:ext cx="897467" cy="139700"/>
          </a:xfrm>
          <a:prstGeom prst="rect">
            <a:avLst/>
          </a:prstGeom>
          <a:solidFill>
            <a:srgbClr val="005400"/>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43" name="Rectangle 2054"/>
          <p:cNvSpPr>
            <a:spLocks noChangeArrowheads="1"/>
          </p:cNvSpPr>
          <p:nvPr/>
        </p:nvSpPr>
        <p:spPr bwMode="auto">
          <a:xfrm rot="-2160000">
            <a:off x="2969684" y="2060575"/>
            <a:ext cx="948267" cy="939800"/>
          </a:xfrm>
          <a:prstGeom prst="rect">
            <a:avLst/>
          </a:prstGeom>
          <a:solidFill>
            <a:srgbClr val="FAFD00"/>
          </a:solidFill>
          <a:ln w="508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44" name="AutoShape 2055"/>
          <p:cNvSpPr>
            <a:spLocks noChangeArrowheads="1"/>
          </p:cNvSpPr>
          <p:nvPr/>
        </p:nvSpPr>
        <p:spPr bwMode="auto">
          <a:xfrm rot="8700000">
            <a:off x="2834218" y="2093914"/>
            <a:ext cx="901700" cy="485775"/>
          </a:xfrm>
          <a:prstGeom prst="rtTriangle">
            <a:avLst/>
          </a:prstGeom>
          <a:solidFill>
            <a:schemeClr val="bg1"/>
          </a:solidFill>
          <a:ln w="508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45" name="Arc 2056"/>
          <p:cNvSpPr>
            <a:spLocks/>
          </p:cNvSpPr>
          <p:nvPr/>
        </p:nvSpPr>
        <p:spPr bwMode="auto">
          <a:xfrm>
            <a:off x="2135717" y="2439988"/>
            <a:ext cx="304800" cy="457200"/>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8"/>
                  <a:pt x="9579" y="81"/>
                  <a:pt x="21449" y="-1"/>
                </a:cubicBezTo>
              </a:path>
              <a:path w="21600" h="21599" stroke="0" extrusionOk="0">
                <a:moveTo>
                  <a:pt x="0" y="21599"/>
                </a:moveTo>
                <a:cubicBezTo>
                  <a:pt x="0" y="9728"/>
                  <a:pt x="9579" y="81"/>
                  <a:pt x="21449" y="-1"/>
                </a:cubicBezTo>
                <a:lnTo>
                  <a:pt x="21600" y="21599"/>
                </a:lnTo>
                <a:lnTo>
                  <a:pt x="0" y="21599"/>
                </a:lnTo>
                <a:close/>
              </a:path>
            </a:pathLst>
          </a:custGeom>
          <a:noFill/>
          <a:ln w="127000" cap="rnd">
            <a:solidFill>
              <a:srgbClr val="FAFD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0346" name="Rectangle 2057"/>
          <p:cNvSpPr>
            <a:spLocks noChangeArrowheads="1"/>
          </p:cNvSpPr>
          <p:nvPr/>
        </p:nvSpPr>
        <p:spPr bwMode="auto">
          <a:xfrm>
            <a:off x="1735667" y="2978150"/>
            <a:ext cx="897467" cy="444500"/>
          </a:xfrm>
          <a:prstGeom prst="rect">
            <a:avLst/>
          </a:prstGeom>
          <a:solidFill>
            <a:srgbClr val="FAFD00"/>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47" name="Rectangle 2058"/>
          <p:cNvSpPr>
            <a:spLocks noChangeArrowheads="1"/>
          </p:cNvSpPr>
          <p:nvPr/>
        </p:nvSpPr>
        <p:spPr bwMode="auto">
          <a:xfrm>
            <a:off x="2040467" y="5721350"/>
            <a:ext cx="287867" cy="596900"/>
          </a:xfrm>
          <a:prstGeom prst="rect">
            <a:avLst/>
          </a:prstGeom>
          <a:solidFill>
            <a:schemeClr val="bg1"/>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48" name="Rectangle 2059"/>
          <p:cNvSpPr>
            <a:spLocks noChangeArrowheads="1"/>
          </p:cNvSpPr>
          <p:nvPr/>
        </p:nvSpPr>
        <p:spPr bwMode="auto">
          <a:xfrm>
            <a:off x="1735667" y="5949950"/>
            <a:ext cx="1303867" cy="139700"/>
          </a:xfrm>
          <a:prstGeom prst="rect">
            <a:avLst/>
          </a:prstGeom>
          <a:solidFill>
            <a:schemeClr val="bg1"/>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49" name="Rectangle 2060"/>
          <p:cNvSpPr>
            <a:spLocks noChangeArrowheads="1"/>
          </p:cNvSpPr>
          <p:nvPr/>
        </p:nvSpPr>
        <p:spPr bwMode="auto">
          <a:xfrm>
            <a:off x="3056467" y="5721350"/>
            <a:ext cx="186267" cy="596900"/>
          </a:xfrm>
          <a:prstGeom prst="rect">
            <a:avLst/>
          </a:prstGeom>
          <a:solidFill>
            <a:schemeClr val="bg1"/>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0" name="Oval 2061"/>
          <p:cNvSpPr>
            <a:spLocks noChangeArrowheads="1"/>
          </p:cNvSpPr>
          <p:nvPr/>
        </p:nvSpPr>
        <p:spPr bwMode="auto">
          <a:xfrm>
            <a:off x="2040467" y="6330950"/>
            <a:ext cx="186267" cy="139700"/>
          </a:xfrm>
          <a:prstGeom prst="ellipse">
            <a:avLst/>
          </a:prstGeom>
          <a:solidFill>
            <a:srgbClr val="FAFD00"/>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1" name="Oval 2062"/>
          <p:cNvSpPr>
            <a:spLocks noChangeArrowheads="1"/>
          </p:cNvSpPr>
          <p:nvPr/>
        </p:nvSpPr>
        <p:spPr bwMode="auto">
          <a:xfrm>
            <a:off x="2040467" y="6559550"/>
            <a:ext cx="186267" cy="139700"/>
          </a:xfrm>
          <a:prstGeom prst="ellipse">
            <a:avLst/>
          </a:prstGeom>
          <a:solidFill>
            <a:srgbClr val="FAFD00"/>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2" name="Rectangle 2063"/>
          <p:cNvSpPr>
            <a:spLocks noChangeArrowheads="1"/>
          </p:cNvSpPr>
          <p:nvPr/>
        </p:nvSpPr>
        <p:spPr bwMode="auto">
          <a:xfrm>
            <a:off x="7222067" y="3435350"/>
            <a:ext cx="897467" cy="2273300"/>
          </a:xfrm>
          <a:prstGeom prst="rect">
            <a:avLst/>
          </a:prstGeom>
          <a:solidFill>
            <a:srgbClr val="EAEAEA"/>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3" name="Rectangle 2064"/>
          <p:cNvSpPr>
            <a:spLocks noChangeArrowheads="1"/>
          </p:cNvSpPr>
          <p:nvPr/>
        </p:nvSpPr>
        <p:spPr bwMode="auto">
          <a:xfrm>
            <a:off x="7222067" y="2978150"/>
            <a:ext cx="897467" cy="444500"/>
          </a:xfrm>
          <a:prstGeom prst="rect">
            <a:avLst/>
          </a:prstGeom>
          <a:solidFill>
            <a:srgbClr val="FAFD00"/>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4" name="Rectangle 2065"/>
          <p:cNvSpPr>
            <a:spLocks noChangeArrowheads="1"/>
          </p:cNvSpPr>
          <p:nvPr/>
        </p:nvSpPr>
        <p:spPr bwMode="auto">
          <a:xfrm>
            <a:off x="7526867" y="5721350"/>
            <a:ext cx="287867" cy="596900"/>
          </a:xfrm>
          <a:prstGeom prst="rect">
            <a:avLst/>
          </a:prstGeom>
          <a:solidFill>
            <a:schemeClr val="bg1"/>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5" name="Rectangle 2066"/>
          <p:cNvSpPr>
            <a:spLocks noChangeArrowheads="1"/>
          </p:cNvSpPr>
          <p:nvPr/>
        </p:nvSpPr>
        <p:spPr bwMode="auto">
          <a:xfrm>
            <a:off x="7120466" y="5949950"/>
            <a:ext cx="1303867" cy="139700"/>
          </a:xfrm>
          <a:prstGeom prst="rect">
            <a:avLst/>
          </a:prstGeom>
          <a:solidFill>
            <a:schemeClr val="bg1"/>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6" name="Rectangle 2067"/>
          <p:cNvSpPr>
            <a:spLocks noChangeArrowheads="1"/>
          </p:cNvSpPr>
          <p:nvPr/>
        </p:nvSpPr>
        <p:spPr bwMode="auto">
          <a:xfrm>
            <a:off x="8441267" y="5721350"/>
            <a:ext cx="186267" cy="596900"/>
          </a:xfrm>
          <a:prstGeom prst="rect">
            <a:avLst/>
          </a:prstGeom>
          <a:solidFill>
            <a:schemeClr val="bg1"/>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7" name="Oval 2068"/>
          <p:cNvSpPr>
            <a:spLocks noChangeArrowheads="1"/>
          </p:cNvSpPr>
          <p:nvPr/>
        </p:nvSpPr>
        <p:spPr bwMode="auto">
          <a:xfrm>
            <a:off x="7526867" y="6559550"/>
            <a:ext cx="186267" cy="139700"/>
          </a:xfrm>
          <a:prstGeom prst="ellipse">
            <a:avLst/>
          </a:prstGeom>
          <a:solidFill>
            <a:srgbClr val="FAFD00"/>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8" name="Oval 2069"/>
          <p:cNvSpPr>
            <a:spLocks noChangeArrowheads="1"/>
          </p:cNvSpPr>
          <p:nvPr/>
        </p:nvSpPr>
        <p:spPr bwMode="auto">
          <a:xfrm>
            <a:off x="7526867" y="6330950"/>
            <a:ext cx="186267" cy="139700"/>
          </a:xfrm>
          <a:prstGeom prst="ellipse">
            <a:avLst/>
          </a:prstGeom>
          <a:solidFill>
            <a:srgbClr val="FAFD00"/>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59" name="Rectangle 2070"/>
          <p:cNvSpPr>
            <a:spLocks noChangeArrowheads="1"/>
          </p:cNvSpPr>
          <p:nvPr/>
        </p:nvSpPr>
        <p:spPr bwMode="auto">
          <a:xfrm>
            <a:off x="7222067" y="3968750"/>
            <a:ext cx="897467" cy="139700"/>
          </a:xfrm>
          <a:prstGeom prst="rect">
            <a:avLst/>
          </a:prstGeom>
          <a:solidFill>
            <a:srgbClr val="7FFF00"/>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60" name="Rectangle 2071"/>
          <p:cNvSpPr>
            <a:spLocks noChangeArrowheads="1"/>
          </p:cNvSpPr>
          <p:nvPr/>
        </p:nvSpPr>
        <p:spPr bwMode="auto">
          <a:xfrm>
            <a:off x="7222067" y="4502150"/>
            <a:ext cx="897467" cy="139700"/>
          </a:xfrm>
          <a:prstGeom prst="rect">
            <a:avLst/>
          </a:prstGeom>
          <a:solidFill>
            <a:srgbClr val="FC0128"/>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61" name="Rectangle 2072" descr="50%"/>
          <p:cNvSpPr>
            <a:spLocks noChangeArrowheads="1"/>
          </p:cNvSpPr>
          <p:nvPr/>
        </p:nvSpPr>
        <p:spPr bwMode="auto">
          <a:xfrm>
            <a:off x="7222067" y="4883150"/>
            <a:ext cx="897467" cy="139700"/>
          </a:xfrm>
          <a:prstGeom prst="rect">
            <a:avLst/>
          </a:prstGeom>
          <a:pattFill prst="pct50">
            <a:fgClr>
              <a:schemeClr val="tx1"/>
            </a:fgClr>
            <a:bgClr>
              <a:srgbClr val="FFFFFF"/>
            </a:bgClr>
          </a:patt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0362" name="Rectangle 2073"/>
          <p:cNvSpPr>
            <a:spLocks noChangeArrowheads="1"/>
          </p:cNvSpPr>
          <p:nvPr/>
        </p:nvSpPr>
        <p:spPr bwMode="auto">
          <a:xfrm>
            <a:off x="4449234" y="1889126"/>
            <a:ext cx="79829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kumimoji="1" lang="en-US" altLang="ja-JP" sz="2000">
                <a:solidFill>
                  <a:srgbClr val="000000"/>
                </a:solidFill>
                <a:latin typeface="Arial" charset="0"/>
                <a:ea typeface="ＭＳ ゴシック" pitchFamily="49" charset="-128"/>
              </a:rPr>
              <a:t>Ether</a:t>
            </a:r>
          </a:p>
        </p:txBody>
      </p:sp>
      <p:sp>
        <p:nvSpPr>
          <p:cNvPr id="270363" name="Rectangle 2074"/>
          <p:cNvSpPr>
            <a:spLocks noChangeArrowheads="1"/>
          </p:cNvSpPr>
          <p:nvPr/>
        </p:nvSpPr>
        <p:spPr bwMode="auto">
          <a:xfrm>
            <a:off x="3331633" y="4022726"/>
            <a:ext cx="91210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kumimoji="1" lang="en-US" altLang="ja-JP">
                <a:solidFill>
                  <a:srgbClr val="000000"/>
                </a:solidFill>
                <a:latin typeface="Arial" charset="0"/>
                <a:ea typeface="ＭＳ ゴシック" pitchFamily="49" charset="-128"/>
              </a:rPr>
              <a:t>CaCO</a:t>
            </a:r>
            <a:r>
              <a:rPr kumimoji="1" lang="en-US" altLang="ja-JP" baseline="-25000">
                <a:solidFill>
                  <a:srgbClr val="000000"/>
                </a:solidFill>
                <a:latin typeface="Arial" charset="0"/>
                <a:ea typeface="ＭＳ ゴシック" pitchFamily="49" charset="-128"/>
              </a:rPr>
              <a:t>3</a:t>
            </a:r>
          </a:p>
        </p:txBody>
      </p:sp>
      <p:sp>
        <p:nvSpPr>
          <p:cNvPr id="270364" name="Rectangle 2075"/>
          <p:cNvSpPr>
            <a:spLocks noChangeArrowheads="1"/>
          </p:cNvSpPr>
          <p:nvPr/>
        </p:nvSpPr>
        <p:spPr bwMode="auto">
          <a:xfrm>
            <a:off x="3759200" y="3276601"/>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kumimoji="1" lang="en-US" altLang="ja-JP" sz="2000">
                <a:solidFill>
                  <a:srgbClr val="000000"/>
                </a:solidFill>
                <a:latin typeface="Arial" charset="0"/>
                <a:ea typeface="ＭＳ ゴシック" pitchFamily="49" charset="-128"/>
              </a:rPr>
              <a:t>Chlorophyll</a:t>
            </a:r>
            <a:r>
              <a:rPr kumimoji="1" lang="en-US" altLang="ja-JP" sz="2800">
                <a:solidFill>
                  <a:srgbClr val="000000"/>
                </a:solidFill>
                <a:latin typeface="Arial" charset="0"/>
                <a:ea typeface="ＭＳ ゴシック" pitchFamily="49" charset="-128"/>
              </a:rPr>
              <a:t> </a:t>
            </a:r>
          </a:p>
        </p:txBody>
      </p:sp>
      <p:sp>
        <p:nvSpPr>
          <p:cNvPr id="270365" name="Line 2076"/>
          <p:cNvSpPr>
            <a:spLocks noChangeShapeType="1"/>
          </p:cNvSpPr>
          <p:nvPr/>
        </p:nvSpPr>
        <p:spPr bwMode="auto">
          <a:xfrm flipH="1">
            <a:off x="2032000" y="4267200"/>
            <a:ext cx="1320800" cy="7620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70366" name="Line 2077"/>
          <p:cNvSpPr>
            <a:spLocks noChangeShapeType="1"/>
          </p:cNvSpPr>
          <p:nvPr/>
        </p:nvSpPr>
        <p:spPr bwMode="auto">
          <a:xfrm flipH="1" flipV="1">
            <a:off x="2540000" y="3505200"/>
            <a:ext cx="1117600" cy="7620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70367" name="Line 2078"/>
          <p:cNvSpPr>
            <a:spLocks noChangeShapeType="1"/>
          </p:cNvSpPr>
          <p:nvPr/>
        </p:nvSpPr>
        <p:spPr bwMode="auto">
          <a:xfrm flipH="1">
            <a:off x="3454400" y="2209800"/>
            <a:ext cx="1016000" cy="53340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98431" name="Rectangle 2079"/>
          <p:cNvSpPr>
            <a:spLocks noChangeArrowheads="1"/>
          </p:cNvSpPr>
          <p:nvPr/>
        </p:nvSpPr>
        <p:spPr bwMode="auto">
          <a:xfrm>
            <a:off x="7416800" y="1905000"/>
            <a:ext cx="4193117" cy="462307"/>
          </a:xfrm>
          <a:prstGeom prst="rect">
            <a:avLst/>
          </a:prstGeom>
          <a:noFill/>
          <a:ln w="9525">
            <a:noFill/>
            <a:miter lim="800000"/>
            <a:headEnd/>
            <a:tailEnd/>
          </a:ln>
          <a:effectLst/>
        </p:spPr>
        <p:txBody>
          <a:bodyPr lIns="92075" tIns="46038" rIns="92075" bIns="46038">
            <a:spAutoFit/>
          </a:bodyPr>
          <a:lstStyle/>
          <a:p>
            <a:pPr eaLnBrk="0" hangingPunct="0">
              <a:defRPr/>
            </a:pPr>
            <a:r>
              <a:rPr kumimoji="1" lang="en-US" altLang="ja-JP" sz="2400" b="1" i="1">
                <a:solidFill>
                  <a:srgbClr val="FF3300"/>
                </a:solidFill>
                <a:effectLst>
                  <a:outerShdw blurRad="38100" dist="38100" dir="2700000" algn="tl">
                    <a:srgbClr val="000000"/>
                  </a:outerShdw>
                </a:effectLst>
                <a:latin typeface="+mn-lt"/>
                <a:ea typeface="ＭＳ ゴシック" pitchFamily="49" charset="-128"/>
                <a:cs typeface="+mn-cs"/>
              </a:rPr>
              <a:t>Chromato</a:t>
            </a:r>
            <a:r>
              <a:rPr kumimoji="1" lang="en-US" altLang="ja-JP" sz="2400" b="1">
                <a:solidFill>
                  <a:srgbClr val="000000"/>
                </a:solidFill>
                <a:latin typeface="+mn-lt"/>
                <a:ea typeface="ＭＳ ゴシック" pitchFamily="49" charset="-128"/>
                <a:cs typeface="+mn-cs"/>
              </a:rPr>
              <a:t>graphy</a:t>
            </a:r>
            <a:r>
              <a:rPr kumimoji="1" lang="en-US" altLang="ja-JP" sz="2400" b="1" i="1">
                <a:solidFill>
                  <a:srgbClr val="000000"/>
                </a:solidFill>
                <a:effectLst>
                  <a:outerShdw blurRad="38100" dist="38100" dir="2700000" algn="tl">
                    <a:srgbClr val="FFFFFF"/>
                  </a:outerShdw>
                </a:effectLst>
                <a:latin typeface="+mn-lt"/>
                <a:ea typeface="ＭＳ ゴシック" pitchFamily="49" charset="-128"/>
                <a:cs typeface="+mn-cs"/>
              </a:rPr>
              <a:t>   </a:t>
            </a:r>
          </a:p>
        </p:txBody>
      </p:sp>
      <p:sp>
        <p:nvSpPr>
          <p:cNvPr id="270369" name="Arc 2080"/>
          <p:cNvSpPr>
            <a:spLocks/>
          </p:cNvSpPr>
          <p:nvPr/>
        </p:nvSpPr>
        <p:spPr bwMode="auto">
          <a:xfrm>
            <a:off x="8229600" y="3733800"/>
            <a:ext cx="812800" cy="304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9050" cap="rnd">
            <a:solidFill>
              <a:srgbClr val="7FFF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0370" name="Arc 2081"/>
          <p:cNvSpPr>
            <a:spLocks/>
          </p:cNvSpPr>
          <p:nvPr/>
        </p:nvSpPr>
        <p:spPr bwMode="auto">
          <a:xfrm>
            <a:off x="8229600" y="3733800"/>
            <a:ext cx="914400" cy="8382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9050" cap="rnd">
            <a:solidFill>
              <a:srgbClr val="FC0128"/>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0371" name="Arc 2082"/>
          <p:cNvSpPr>
            <a:spLocks/>
          </p:cNvSpPr>
          <p:nvPr/>
        </p:nvSpPr>
        <p:spPr bwMode="auto">
          <a:xfrm>
            <a:off x="8229600" y="3733800"/>
            <a:ext cx="1016000" cy="12192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90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0372" name="AutoShape 2083"/>
          <p:cNvSpPr>
            <a:spLocks noChangeArrowheads="1"/>
          </p:cNvSpPr>
          <p:nvPr/>
        </p:nvSpPr>
        <p:spPr bwMode="auto">
          <a:xfrm>
            <a:off x="9144000" y="2438400"/>
            <a:ext cx="287867" cy="673100"/>
          </a:xfrm>
          <a:prstGeom prst="downArrow">
            <a:avLst>
              <a:gd name="adj1" fmla="val 50000"/>
              <a:gd name="adj2" fmla="val 155897"/>
            </a:avLst>
          </a:prstGeom>
          <a:solidFill>
            <a:schemeClr val="accent2"/>
          </a:solidFill>
          <a:ln w="12700">
            <a:solidFill>
              <a:schemeClr val="tx1"/>
            </a:solidFill>
            <a:miter lim="800000"/>
            <a:headEnd/>
            <a:tailEnd/>
          </a:ln>
        </p:spPr>
        <p:txBody>
          <a:bodyPr vert="eaVert" wrap="none" anchor="ctr"/>
          <a:lstStyle/>
          <a:p>
            <a:pPr eaLnBrk="0" hangingPunct="0"/>
            <a:endParaRPr lang="en-US">
              <a:solidFill>
                <a:srgbClr val="000000"/>
              </a:solidFill>
              <a:latin typeface="Arial" charset="0"/>
              <a:ea typeface="ＭＳ ゴシック" pitchFamily="49" charset="-128"/>
            </a:endParaRPr>
          </a:p>
        </p:txBody>
      </p:sp>
      <p:sp>
        <p:nvSpPr>
          <p:cNvPr id="270373" name="AutoShape 2084"/>
          <p:cNvSpPr>
            <a:spLocks noChangeArrowheads="1"/>
          </p:cNvSpPr>
          <p:nvPr/>
        </p:nvSpPr>
        <p:spPr bwMode="auto">
          <a:xfrm>
            <a:off x="4876800" y="3962400"/>
            <a:ext cx="1718733" cy="1212850"/>
          </a:xfrm>
          <a:prstGeom prst="rightArrow">
            <a:avLst>
              <a:gd name="adj1" fmla="val 50000"/>
              <a:gd name="adj2" fmla="val 53146"/>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998437" name="Rectangle 2085"/>
          <p:cNvSpPr>
            <a:spLocks noChangeArrowheads="1"/>
          </p:cNvSpPr>
          <p:nvPr/>
        </p:nvSpPr>
        <p:spPr bwMode="auto">
          <a:xfrm>
            <a:off x="8663517" y="3098800"/>
            <a:ext cx="1902883" cy="523862"/>
          </a:xfrm>
          <a:prstGeom prst="rect">
            <a:avLst/>
          </a:prstGeom>
          <a:noFill/>
          <a:ln w="47625" cmpd="thinThick">
            <a:solidFill>
              <a:schemeClr val="accent2"/>
            </a:solidFill>
            <a:miter lim="800000"/>
            <a:headEnd/>
            <a:tailEnd/>
          </a:ln>
          <a:effectLst/>
        </p:spPr>
        <p:txBody>
          <a:bodyPr lIns="92075" tIns="46038" rIns="92075" bIns="46038">
            <a:spAutoFit/>
          </a:bodyPr>
          <a:lstStyle/>
          <a:p>
            <a:pPr algn="ctr" eaLnBrk="0" hangingPunct="0">
              <a:defRPr/>
            </a:pPr>
            <a:r>
              <a:rPr kumimoji="1" lang="en-GB" altLang="ja-JP" sz="2800">
                <a:solidFill>
                  <a:srgbClr val="FF3300"/>
                </a:solidFill>
                <a:effectLst>
                  <a:outerShdw blurRad="38100" dist="38100" dir="2700000" algn="tl">
                    <a:srgbClr val="000000"/>
                  </a:outerShdw>
                </a:effectLst>
                <a:latin typeface="+mn-lt"/>
                <a:ea typeface="ＭＳ ゴシック" pitchFamily="49" charset="-128"/>
                <a:cs typeface="+mn-cs"/>
              </a:rPr>
              <a:t>Colors</a:t>
            </a:r>
            <a:endParaRPr kumimoji="1" lang="en-US" altLang="ja-JP" sz="2800">
              <a:solidFill>
                <a:srgbClr val="FF3300"/>
              </a:solidFill>
              <a:effectLst>
                <a:outerShdw blurRad="38100" dist="38100" dir="2700000" algn="tl">
                  <a:srgbClr val="000000"/>
                </a:outerShdw>
              </a:effectLst>
              <a:latin typeface="+mn-lt"/>
              <a:ea typeface="ＭＳ ゴシック" pitchFamily="49" charset="-128"/>
              <a:cs typeface="+mn-cs"/>
            </a:endParaRPr>
          </a:p>
        </p:txBody>
      </p:sp>
    </p:spTree>
    <p:extLst>
      <p:ext uri="{BB962C8B-B14F-4D97-AF65-F5344CB8AC3E}">
        <p14:creationId xmlns:p14="http://schemas.microsoft.com/office/powerpoint/2010/main" val="4196451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0" name="Rectangle 26"/>
          <p:cNvSpPr>
            <a:spLocks noGrp="1" noChangeArrowheads="1"/>
          </p:cNvSpPr>
          <p:nvPr>
            <p:ph type="title"/>
          </p:nvPr>
        </p:nvSpPr>
        <p:spPr/>
        <p:txBody>
          <a:bodyPr>
            <a:normAutofit fontScale="90000"/>
          </a:bodyPr>
          <a:lstStyle/>
          <a:p>
            <a:pPr eaLnBrk="1">
              <a:defRPr/>
            </a:pPr>
            <a:r>
              <a:rPr lang="en-US" altLang="ja-JP" smtClean="0"/>
              <a:t>Comparing Chromatography to the Flow of a River... </a:t>
            </a:r>
          </a:p>
        </p:txBody>
      </p:sp>
      <p:sp>
        <p:nvSpPr>
          <p:cNvPr id="271364" name="Rectangle 3"/>
          <p:cNvSpPr>
            <a:spLocks noChangeArrowheads="1"/>
          </p:cNvSpPr>
          <p:nvPr/>
        </p:nvSpPr>
        <p:spPr bwMode="auto">
          <a:xfrm>
            <a:off x="2032001" y="4953000"/>
            <a:ext cx="9455151" cy="91440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65" name="Oval 4"/>
          <p:cNvSpPr>
            <a:spLocks noChangeArrowheads="1"/>
          </p:cNvSpPr>
          <p:nvPr/>
        </p:nvSpPr>
        <p:spPr bwMode="auto">
          <a:xfrm>
            <a:off x="2133600" y="2133600"/>
            <a:ext cx="450851" cy="368300"/>
          </a:xfrm>
          <a:prstGeom prst="ellipse">
            <a:avLst/>
          </a:prstGeom>
          <a:solidFill>
            <a:schemeClr val="accent2"/>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66" name="Oval 5"/>
          <p:cNvSpPr>
            <a:spLocks noChangeArrowheads="1"/>
          </p:cNvSpPr>
          <p:nvPr/>
        </p:nvSpPr>
        <p:spPr bwMode="auto">
          <a:xfrm>
            <a:off x="2133600" y="2667000"/>
            <a:ext cx="450851" cy="368300"/>
          </a:xfrm>
          <a:prstGeom prst="ellipse">
            <a:avLst/>
          </a:prstGeom>
          <a:solidFill>
            <a:schemeClr val="hlink"/>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67" name="Rectangle 6"/>
          <p:cNvSpPr>
            <a:spLocks noChangeArrowheads="1"/>
          </p:cNvSpPr>
          <p:nvPr/>
        </p:nvSpPr>
        <p:spPr bwMode="auto">
          <a:xfrm>
            <a:off x="2032001" y="3371850"/>
            <a:ext cx="9455151" cy="1568450"/>
          </a:xfrm>
          <a:prstGeom prst="rect">
            <a:avLst/>
          </a:prstGeom>
          <a:solidFill>
            <a:srgbClr val="CCECFF"/>
          </a:solidFill>
          <a:ln w="12700">
            <a:solidFill>
              <a:schemeClr val="tx1"/>
            </a:solidFill>
            <a:miter lim="800000"/>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68" name="Oval 7"/>
          <p:cNvSpPr>
            <a:spLocks noChangeArrowheads="1"/>
          </p:cNvSpPr>
          <p:nvPr/>
        </p:nvSpPr>
        <p:spPr bwMode="auto">
          <a:xfrm>
            <a:off x="2664885" y="4552950"/>
            <a:ext cx="450849" cy="368300"/>
          </a:xfrm>
          <a:prstGeom prst="ellipse">
            <a:avLst/>
          </a:prstGeom>
          <a:solidFill>
            <a:schemeClr val="hlink"/>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69" name="Oval 8"/>
          <p:cNvSpPr>
            <a:spLocks noChangeArrowheads="1"/>
          </p:cNvSpPr>
          <p:nvPr/>
        </p:nvSpPr>
        <p:spPr bwMode="auto">
          <a:xfrm>
            <a:off x="2804585" y="3943350"/>
            <a:ext cx="452967" cy="368300"/>
          </a:xfrm>
          <a:prstGeom prst="ellipse">
            <a:avLst/>
          </a:prstGeom>
          <a:solidFill>
            <a:schemeClr val="accent2"/>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70" name="Oval 9"/>
          <p:cNvSpPr>
            <a:spLocks noChangeArrowheads="1"/>
          </p:cNvSpPr>
          <p:nvPr/>
        </p:nvSpPr>
        <p:spPr bwMode="auto">
          <a:xfrm>
            <a:off x="5221818" y="3848100"/>
            <a:ext cx="450849" cy="368300"/>
          </a:xfrm>
          <a:prstGeom prst="ellipse">
            <a:avLst/>
          </a:prstGeom>
          <a:solidFill>
            <a:schemeClr val="accent2"/>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71" name="Oval 10"/>
          <p:cNvSpPr>
            <a:spLocks noChangeArrowheads="1"/>
          </p:cNvSpPr>
          <p:nvPr/>
        </p:nvSpPr>
        <p:spPr bwMode="auto">
          <a:xfrm>
            <a:off x="3556000" y="4572000"/>
            <a:ext cx="450851" cy="368300"/>
          </a:xfrm>
          <a:prstGeom prst="ellipse">
            <a:avLst/>
          </a:prstGeom>
          <a:solidFill>
            <a:schemeClr val="hlink"/>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72" name="Oval 11"/>
          <p:cNvSpPr>
            <a:spLocks noChangeArrowheads="1"/>
          </p:cNvSpPr>
          <p:nvPr/>
        </p:nvSpPr>
        <p:spPr bwMode="auto">
          <a:xfrm>
            <a:off x="4470401" y="4572000"/>
            <a:ext cx="452967" cy="368300"/>
          </a:xfrm>
          <a:prstGeom prst="ellipse">
            <a:avLst/>
          </a:prstGeom>
          <a:solidFill>
            <a:schemeClr val="hlink"/>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73" name="Oval 12"/>
          <p:cNvSpPr>
            <a:spLocks noChangeArrowheads="1"/>
          </p:cNvSpPr>
          <p:nvPr/>
        </p:nvSpPr>
        <p:spPr bwMode="auto">
          <a:xfrm>
            <a:off x="5384800" y="4572000"/>
            <a:ext cx="450851" cy="368300"/>
          </a:xfrm>
          <a:prstGeom prst="ellipse">
            <a:avLst/>
          </a:prstGeom>
          <a:solidFill>
            <a:schemeClr val="hlink"/>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74" name="Oval 13"/>
          <p:cNvSpPr>
            <a:spLocks noChangeArrowheads="1"/>
          </p:cNvSpPr>
          <p:nvPr/>
        </p:nvSpPr>
        <p:spPr bwMode="auto">
          <a:xfrm>
            <a:off x="8229601" y="4114800"/>
            <a:ext cx="455084" cy="368300"/>
          </a:xfrm>
          <a:prstGeom prst="ellipse">
            <a:avLst/>
          </a:prstGeom>
          <a:solidFill>
            <a:schemeClr val="accent2"/>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75" name="Oval 14"/>
          <p:cNvSpPr>
            <a:spLocks noChangeArrowheads="1"/>
          </p:cNvSpPr>
          <p:nvPr/>
        </p:nvSpPr>
        <p:spPr bwMode="auto">
          <a:xfrm>
            <a:off x="10871200" y="3886200"/>
            <a:ext cx="450851" cy="368300"/>
          </a:xfrm>
          <a:prstGeom prst="ellipse">
            <a:avLst/>
          </a:prstGeom>
          <a:solidFill>
            <a:schemeClr val="accent2"/>
          </a:solidFill>
          <a:ln w="12700">
            <a:solidFill>
              <a:schemeClr val="tx1"/>
            </a:solidFill>
            <a:round/>
            <a:headEnd/>
            <a:tailEnd/>
          </a:ln>
        </p:spPr>
        <p:txBody>
          <a:bodyPr wrap="none" anchor="ctr"/>
          <a:lstStyle/>
          <a:p>
            <a:pPr eaLnBrk="0" hangingPunct="0"/>
            <a:endParaRPr lang="en-US">
              <a:solidFill>
                <a:srgbClr val="000000"/>
              </a:solidFill>
              <a:latin typeface="Arial" charset="0"/>
              <a:ea typeface="ＭＳ ゴシック" pitchFamily="49" charset="-128"/>
            </a:endParaRPr>
          </a:p>
        </p:txBody>
      </p:sp>
      <p:sp>
        <p:nvSpPr>
          <p:cNvPr id="271376" name="Arc 15"/>
          <p:cNvSpPr>
            <a:spLocks/>
          </p:cNvSpPr>
          <p:nvPr/>
        </p:nvSpPr>
        <p:spPr bwMode="auto">
          <a:xfrm>
            <a:off x="2641600" y="2895600"/>
            <a:ext cx="203200" cy="1600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cap="rnd">
            <a:solidFill>
              <a:schemeClr val="hlink"/>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1377" name="Arc 16"/>
          <p:cNvSpPr>
            <a:spLocks/>
          </p:cNvSpPr>
          <p:nvPr/>
        </p:nvSpPr>
        <p:spPr bwMode="auto">
          <a:xfrm>
            <a:off x="2641600" y="2452688"/>
            <a:ext cx="296333"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1378" name="Arc 17"/>
          <p:cNvSpPr>
            <a:spLocks/>
          </p:cNvSpPr>
          <p:nvPr/>
        </p:nvSpPr>
        <p:spPr bwMode="auto">
          <a:xfrm>
            <a:off x="3352800" y="4038600"/>
            <a:ext cx="1737784" cy="146050"/>
          </a:xfrm>
          <a:custGeom>
            <a:avLst/>
            <a:gdLst>
              <a:gd name="T0" fmla="*/ 2147483647 w 15966"/>
              <a:gd name="T1" fmla="*/ 2147483647 h 21600"/>
              <a:gd name="T2" fmla="*/ 0 w 15966"/>
              <a:gd name="T3" fmla="*/ 2147483647 h 21600"/>
              <a:gd name="T4" fmla="*/ 2147483647 w 15966"/>
              <a:gd name="T5" fmla="*/ 0 h 21600"/>
              <a:gd name="T6" fmla="*/ 0 60000 65536"/>
              <a:gd name="T7" fmla="*/ 0 60000 65536"/>
              <a:gd name="T8" fmla="*/ 0 60000 65536"/>
              <a:gd name="T9" fmla="*/ 0 w 15966"/>
              <a:gd name="T10" fmla="*/ 0 h 21600"/>
              <a:gd name="T11" fmla="*/ 15966 w 15966"/>
              <a:gd name="T12" fmla="*/ 21600 h 21600"/>
            </a:gdLst>
            <a:ahLst/>
            <a:cxnLst>
              <a:cxn ang="T6">
                <a:pos x="T0" y="T1"/>
              </a:cxn>
              <a:cxn ang="T7">
                <a:pos x="T2" y="T3"/>
              </a:cxn>
              <a:cxn ang="T8">
                <a:pos x="T4" y="T5"/>
              </a:cxn>
            </a:cxnLst>
            <a:rect l="T9" t="T10" r="T11" b="T12"/>
            <a:pathLst>
              <a:path w="15966" h="21600" fill="none" extrusionOk="0">
                <a:moveTo>
                  <a:pt x="15965" y="14584"/>
                </a:moveTo>
                <a:cubicBezTo>
                  <a:pt x="11873" y="19054"/>
                  <a:pt x="6092" y="21599"/>
                  <a:pt x="33" y="21600"/>
                </a:cubicBezTo>
                <a:cubicBezTo>
                  <a:pt x="22" y="21600"/>
                  <a:pt x="11" y="21599"/>
                  <a:pt x="0" y="21599"/>
                </a:cubicBezTo>
              </a:path>
              <a:path w="15966" h="21600" stroke="0" extrusionOk="0">
                <a:moveTo>
                  <a:pt x="15965" y="14584"/>
                </a:moveTo>
                <a:cubicBezTo>
                  <a:pt x="11873" y="19054"/>
                  <a:pt x="6092" y="21599"/>
                  <a:pt x="33" y="21600"/>
                </a:cubicBezTo>
                <a:cubicBezTo>
                  <a:pt x="22" y="21600"/>
                  <a:pt x="11" y="21599"/>
                  <a:pt x="0" y="21599"/>
                </a:cubicBezTo>
                <a:lnTo>
                  <a:pt x="33" y="0"/>
                </a:lnTo>
                <a:lnTo>
                  <a:pt x="15965" y="14584"/>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1379" name="Arc 18"/>
          <p:cNvSpPr>
            <a:spLocks/>
          </p:cNvSpPr>
          <p:nvPr/>
        </p:nvSpPr>
        <p:spPr bwMode="auto">
          <a:xfrm>
            <a:off x="5791200" y="4038600"/>
            <a:ext cx="2336800" cy="381000"/>
          </a:xfrm>
          <a:custGeom>
            <a:avLst/>
            <a:gdLst>
              <a:gd name="T0" fmla="*/ 0 w 22100"/>
              <a:gd name="T1" fmla="*/ 2147483647 h 21600"/>
              <a:gd name="T2" fmla="*/ 2147483647 w 22100"/>
              <a:gd name="T3" fmla="*/ 2147483647 h 21600"/>
              <a:gd name="T4" fmla="*/ 2147483647 w 22100"/>
              <a:gd name="T5" fmla="*/ 2147483647 h 21600"/>
              <a:gd name="T6" fmla="*/ 0 60000 65536"/>
              <a:gd name="T7" fmla="*/ 0 60000 65536"/>
              <a:gd name="T8" fmla="*/ 0 60000 65536"/>
              <a:gd name="T9" fmla="*/ 0 w 22100"/>
              <a:gd name="T10" fmla="*/ 0 h 21600"/>
              <a:gd name="T11" fmla="*/ 22100 w 22100"/>
              <a:gd name="T12" fmla="*/ 21600 h 21600"/>
            </a:gdLst>
            <a:ahLst/>
            <a:cxnLst>
              <a:cxn ang="T6">
                <a:pos x="T0" y="T1"/>
              </a:cxn>
              <a:cxn ang="T7">
                <a:pos x="T2" y="T3"/>
              </a:cxn>
              <a:cxn ang="T8">
                <a:pos x="T4" y="T5"/>
              </a:cxn>
            </a:cxnLst>
            <a:rect l="T9" t="T10" r="T11" b="T12"/>
            <a:pathLst>
              <a:path w="22100" h="21600" fill="none" extrusionOk="0">
                <a:moveTo>
                  <a:pt x="0" y="176"/>
                </a:moveTo>
                <a:cubicBezTo>
                  <a:pt x="913" y="58"/>
                  <a:pt x="1833" y="-1"/>
                  <a:pt x="2754" y="0"/>
                </a:cubicBezTo>
                <a:cubicBezTo>
                  <a:pt x="10957" y="0"/>
                  <a:pt x="18452" y="4646"/>
                  <a:pt x="22100" y="11993"/>
                </a:cubicBezTo>
              </a:path>
              <a:path w="22100" h="21600" stroke="0" extrusionOk="0">
                <a:moveTo>
                  <a:pt x="0" y="176"/>
                </a:moveTo>
                <a:cubicBezTo>
                  <a:pt x="913" y="58"/>
                  <a:pt x="1833" y="-1"/>
                  <a:pt x="2754" y="0"/>
                </a:cubicBezTo>
                <a:cubicBezTo>
                  <a:pt x="10957" y="0"/>
                  <a:pt x="18452" y="4646"/>
                  <a:pt x="22100" y="11993"/>
                </a:cubicBezTo>
                <a:lnTo>
                  <a:pt x="2754" y="21600"/>
                </a:lnTo>
                <a:lnTo>
                  <a:pt x="0" y="176"/>
                </a:lnTo>
                <a:close/>
              </a:path>
            </a:pathLst>
          </a:custGeom>
          <a:noFill/>
          <a:ln w="1905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1380" name="Arc 19"/>
          <p:cNvSpPr>
            <a:spLocks/>
          </p:cNvSpPr>
          <p:nvPr/>
        </p:nvSpPr>
        <p:spPr bwMode="auto">
          <a:xfrm>
            <a:off x="8839200" y="3962400"/>
            <a:ext cx="2032000" cy="361950"/>
          </a:xfrm>
          <a:custGeom>
            <a:avLst/>
            <a:gdLst>
              <a:gd name="T0" fmla="*/ 2147483647 w 18022"/>
              <a:gd name="T1" fmla="*/ 2147483647 h 21600"/>
              <a:gd name="T2" fmla="*/ 0 w 18022"/>
              <a:gd name="T3" fmla="*/ 2147483647 h 21600"/>
              <a:gd name="T4" fmla="*/ 0 w 18022"/>
              <a:gd name="T5" fmla="*/ 0 h 21600"/>
              <a:gd name="T6" fmla="*/ 0 60000 65536"/>
              <a:gd name="T7" fmla="*/ 0 60000 65536"/>
              <a:gd name="T8" fmla="*/ 0 60000 65536"/>
              <a:gd name="T9" fmla="*/ 0 w 18022"/>
              <a:gd name="T10" fmla="*/ 0 h 21600"/>
              <a:gd name="T11" fmla="*/ 18022 w 18022"/>
              <a:gd name="T12" fmla="*/ 21600 h 21600"/>
            </a:gdLst>
            <a:ahLst/>
            <a:cxnLst>
              <a:cxn ang="T6">
                <a:pos x="T0" y="T1"/>
              </a:cxn>
              <a:cxn ang="T7">
                <a:pos x="T2" y="T3"/>
              </a:cxn>
              <a:cxn ang="T8">
                <a:pos x="T4" y="T5"/>
              </a:cxn>
            </a:cxnLst>
            <a:rect l="T9" t="T10" r="T11" b="T12"/>
            <a:pathLst>
              <a:path w="18022" h="21600" fill="none" extrusionOk="0">
                <a:moveTo>
                  <a:pt x="18021" y="11906"/>
                </a:moveTo>
                <a:cubicBezTo>
                  <a:pt x="14023" y="17959"/>
                  <a:pt x="7253" y="21599"/>
                  <a:pt x="0" y="21600"/>
                </a:cubicBezTo>
              </a:path>
              <a:path w="18022" h="21600" stroke="0" extrusionOk="0">
                <a:moveTo>
                  <a:pt x="18021" y="11906"/>
                </a:moveTo>
                <a:cubicBezTo>
                  <a:pt x="14023" y="17959"/>
                  <a:pt x="7253" y="21599"/>
                  <a:pt x="0" y="21600"/>
                </a:cubicBezTo>
                <a:lnTo>
                  <a:pt x="0" y="0"/>
                </a:lnTo>
                <a:lnTo>
                  <a:pt x="18021" y="11906"/>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1381" name="Rectangle 23"/>
          <p:cNvSpPr>
            <a:spLocks noChangeArrowheads="1"/>
          </p:cNvSpPr>
          <p:nvPr/>
        </p:nvSpPr>
        <p:spPr bwMode="auto">
          <a:xfrm>
            <a:off x="5897034" y="5137150"/>
            <a:ext cx="1418167" cy="4623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kumimoji="1" lang="en-US" altLang="ja-JP" sz="2400">
                <a:solidFill>
                  <a:srgbClr val="000000"/>
                </a:solidFill>
                <a:latin typeface="Arial" charset="0"/>
                <a:ea typeface="ＭＳ ゴシック" pitchFamily="49" charset="-128"/>
              </a:rPr>
              <a:t>Base</a:t>
            </a:r>
          </a:p>
        </p:txBody>
      </p:sp>
      <p:sp>
        <p:nvSpPr>
          <p:cNvPr id="271382" name="Rectangle 25"/>
          <p:cNvSpPr>
            <a:spLocks noChangeArrowheads="1"/>
          </p:cNvSpPr>
          <p:nvPr/>
        </p:nvSpPr>
        <p:spPr bwMode="auto">
          <a:xfrm>
            <a:off x="5069418" y="2286001"/>
            <a:ext cx="265853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kumimoji="1" lang="en-US" altLang="ja-JP" sz="2800">
                <a:solidFill>
                  <a:srgbClr val="000000"/>
                </a:solidFill>
                <a:latin typeface="Arial" charset="0"/>
                <a:ea typeface="ＭＳ ゴシック" pitchFamily="49" charset="-128"/>
              </a:rPr>
              <a:t>Water flow</a:t>
            </a:r>
          </a:p>
        </p:txBody>
      </p:sp>
      <p:sp>
        <p:nvSpPr>
          <p:cNvPr id="271383" name="Text Box 27"/>
          <p:cNvSpPr txBox="1">
            <a:spLocks noChangeArrowheads="1"/>
          </p:cNvSpPr>
          <p:nvPr/>
        </p:nvSpPr>
        <p:spPr bwMode="auto">
          <a:xfrm>
            <a:off x="423193" y="2015668"/>
            <a:ext cx="1330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kumimoji="1" lang="en-US" altLang="ja-JP" sz="2200" dirty="0">
                <a:solidFill>
                  <a:srgbClr val="FF3300"/>
                </a:solidFill>
                <a:latin typeface="Arial" charset="0"/>
                <a:ea typeface="ＭＳ ゴシック" pitchFamily="49" charset="-128"/>
              </a:rPr>
              <a:t>Light leaf</a:t>
            </a:r>
          </a:p>
        </p:txBody>
      </p:sp>
      <p:sp>
        <p:nvSpPr>
          <p:cNvPr id="271384" name="Text Box 28"/>
          <p:cNvSpPr txBox="1">
            <a:spLocks noChangeArrowheads="1"/>
          </p:cNvSpPr>
          <p:nvPr/>
        </p:nvSpPr>
        <p:spPr bwMode="auto">
          <a:xfrm>
            <a:off x="211597" y="2533412"/>
            <a:ext cx="17540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kumimoji="1" lang="en-US" altLang="ja-JP" sz="2200" dirty="0">
                <a:solidFill>
                  <a:srgbClr val="0033CC"/>
                </a:solidFill>
                <a:latin typeface="Arial" charset="0"/>
                <a:ea typeface="ＭＳ ゴシック" pitchFamily="49" charset="-128"/>
              </a:rPr>
              <a:t>Heavy stone</a:t>
            </a:r>
          </a:p>
        </p:txBody>
      </p:sp>
      <p:sp>
        <p:nvSpPr>
          <p:cNvPr id="271385" name="Line 29"/>
          <p:cNvSpPr>
            <a:spLocks noChangeShapeType="1"/>
          </p:cNvSpPr>
          <p:nvPr/>
        </p:nvSpPr>
        <p:spPr bwMode="auto">
          <a:xfrm>
            <a:off x="3149600" y="4800600"/>
            <a:ext cx="406400"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71386" name="Line 30"/>
          <p:cNvSpPr>
            <a:spLocks noChangeShapeType="1"/>
          </p:cNvSpPr>
          <p:nvPr/>
        </p:nvSpPr>
        <p:spPr bwMode="auto">
          <a:xfrm>
            <a:off x="4978400" y="4800600"/>
            <a:ext cx="406400"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71387" name="Line 31"/>
          <p:cNvSpPr>
            <a:spLocks noChangeShapeType="1"/>
          </p:cNvSpPr>
          <p:nvPr/>
        </p:nvSpPr>
        <p:spPr bwMode="auto">
          <a:xfrm>
            <a:off x="4064000" y="4800600"/>
            <a:ext cx="406400"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71388" name="AutoShape 32"/>
          <p:cNvSpPr>
            <a:spLocks noChangeArrowheads="1"/>
          </p:cNvSpPr>
          <p:nvPr/>
        </p:nvSpPr>
        <p:spPr bwMode="auto">
          <a:xfrm>
            <a:off x="5283200" y="2819400"/>
            <a:ext cx="2438400" cy="381000"/>
          </a:xfrm>
          <a:prstGeom prst="rightArrow">
            <a:avLst>
              <a:gd name="adj1" fmla="val 50000"/>
              <a:gd name="adj2" fmla="val 120000"/>
            </a:avLst>
          </a:prstGeom>
          <a:solidFill>
            <a:srgbClr val="CCECFF"/>
          </a:solidFill>
          <a:ln w="12700">
            <a:solidFill>
              <a:schemeClr val="tx1"/>
            </a:solidFill>
            <a:miter lim="800000"/>
            <a:headEnd type="none" w="sm" len="sm"/>
            <a:tailEnd type="none" w="lg" len="lg"/>
          </a:ln>
        </p:spPr>
        <p:txBody>
          <a:bodyPr wrap="none" anchor="ctr"/>
          <a:lstStyle/>
          <a:p>
            <a:pPr eaLnBrk="0" hangingPunct="0"/>
            <a:endParaRPr lang="en-US">
              <a:solidFill>
                <a:srgbClr val="000000"/>
              </a:solidFill>
              <a:latin typeface="Arial" charset="0"/>
              <a:ea typeface="ＭＳ ゴシック" pitchFamily="49" charset="-128"/>
            </a:endParaRPr>
          </a:p>
        </p:txBody>
      </p:sp>
    </p:spTree>
    <p:extLst>
      <p:ext uri="{BB962C8B-B14F-4D97-AF65-F5344CB8AC3E}">
        <p14:creationId xmlns:p14="http://schemas.microsoft.com/office/powerpoint/2010/main" val="2309840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78741" y="327154"/>
            <a:ext cx="11806555" cy="5337359"/>
          </a:xfrm>
          <a:prstGeom prst="rect">
            <a:avLst/>
          </a:prstGeom>
        </p:spPr>
        <p:txBody>
          <a:bodyPr vert="horz" wrap="square" lIns="0" tIns="12700" rIns="0" bIns="0" rtlCol="0">
            <a:spAutoFit/>
          </a:bodyPr>
          <a:lstStyle/>
          <a:p>
            <a:pPr marL="241300" indent="-228600">
              <a:lnSpc>
                <a:spcPct val="100000"/>
              </a:lnSpc>
              <a:spcBef>
                <a:spcPts val="100"/>
              </a:spcBef>
              <a:buSzPct val="90000"/>
              <a:buFont typeface="Arial"/>
              <a:buChar char="•"/>
              <a:tabLst>
                <a:tab pos="240665" algn="l"/>
                <a:tab pos="241300" algn="l"/>
              </a:tabLst>
            </a:pPr>
            <a:r>
              <a:rPr sz="2000" spc="-5" dirty="0">
                <a:solidFill>
                  <a:srgbClr val="404040"/>
                </a:solidFill>
                <a:latin typeface="Cambria"/>
                <a:cs typeface="Cambria"/>
              </a:rPr>
              <a:t>Thin </a:t>
            </a:r>
            <a:r>
              <a:rPr sz="2000" spc="-15" dirty="0">
                <a:solidFill>
                  <a:srgbClr val="404040"/>
                </a:solidFill>
                <a:latin typeface="Cambria"/>
                <a:cs typeface="Cambria"/>
              </a:rPr>
              <a:t>layer </a:t>
            </a:r>
            <a:r>
              <a:rPr sz="2000" spc="-10" dirty="0">
                <a:solidFill>
                  <a:srgbClr val="404040"/>
                </a:solidFill>
                <a:latin typeface="Cambria"/>
                <a:cs typeface="Cambria"/>
              </a:rPr>
              <a:t>chromatography </a:t>
            </a:r>
            <a:r>
              <a:rPr sz="2000" dirty="0">
                <a:solidFill>
                  <a:srgbClr val="404040"/>
                </a:solidFill>
                <a:latin typeface="Cambria"/>
                <a:cs typeface="Cambria"/>
              </a:rPr>
              <a:t>(TLC) </a:t>
            </a:r>
            <a:r>
              <a:rPr sz="2000" spc="-5" dirty="0">
                <a:solidFill>
                  <a:srgbClr val="404040"/>
                </a:solidFill>
                <a:latin typeface="Cambria"/>
                <a:cs typeface="Cambria"/>
              </a:rPr>
              <a:t>is </a:t>
            </a:r>
            <a:r>
              <a:rPr sz="2000" dirty="0">
                <a:solidFill>
                  <a:srgbClr val="404040"/>
                </a:solidFill>
                <a:latin typeface="Cambria"/>
                <a:cs typeface="Cambria"/>
              </a:rPr>
              <a:t>a </a:t>
            </a:r>
            <a:r>
              <a:rPr sz="2000" spc="-10" dirty="0">
                <a:solidFill>
                  <a:srgbClr val="404040"/>
                </a:solidFill>
                <a:latin typeface="Cambria"/>
                <a:cs typeface="Cambria"/>
              </a:rPr>
              <a:t>chromatography </a:t>
            </a:r>
            <a:r>
              <a:rPr sz="2000" spc="-5" dirty="0">
                <a:solidFill>
                  <a:srgbClr val="404040"/>
                </a:solidFill>
                <a:latin typeface="Cambria"/>
                <a:cs typeface="Cambria"/>
              </a:rPr>
              <a:t>technique used to separate</a:t>
            </a:r>
            <a:r>
              <a:rPr sz="2000" spc="-210" dirty="0">
                <a:solidFill>
                  <a:srgbClr val="404040"/>
                </a:solidFill>
                <a:latin typeface="Cambria"/>
                <a:cs typeface="Cambria"/>
              </a:rPr>
              <a:t> </a:t>
            </a:r>
            <a:r>
              <a:rPr sz="2000" spc="-5" dirty="0">
                <a:solidFill>
                  <a:srgbClr val="404040"/>
                </a:solidFill>
                <a:latin typeface="Cambria"/>
                <a:cs typeface="Cambria"/>
              </a:rPr>
              <a:t>mixtures.</a:t>
            </a:r>
            <a:endParaRPr sz="2000" dirty="0">
              <a:latin typeface="Cambria"/>
              <a:cs typeface="Cambria"/>
            </a:endParaRPr>
          </a:p>
          <a:p>
            <a:pPr marL="241300" marR="6350" indent="-228600" algn="just">
              <a:lnSpc>
                <a:spcPct val="140000"/>
              </a:lnSpc>
              <a:spcBef>
                <a:spcPts val="1805"/>
              </a:spcBef>
              <a:buSzPct val="90000"/>
              <a:buFont typeface="Arial"/>
              <a:buChar char="•"/>
              <a:tabLst>
                <a:tab pos="241300" algn="l"/>
              </a:tabLst>
            </a:pPr>
            <a:r>
              <a:rPr sz="2000" spc="-5" dirty="0">
                <a:solidFill>
                  <a:srgbClr val="404040"/>
                </a:solidFill>
                <a:latin typeface="Cambria"/>
                <a:cs typeface="Cambria"/>
              </a:rPr>
              <a:t>Thin </a:t>
            </a:r>
            <a:r>
              <a:rPr sz="2000" spc="-20" dirty="0">
                <a:solidFill>
                  <a:srgbClr val="404040"/>
                </a:solidFill>
                <a:latin typeface="Cambria"/>
                <a:cs typeface="Cambria"/>
              </a:rPr>
              <a:t>layer </a:t>
            </a:r>
            <a:r>
              <a:rPr sz="2000" spc="-15" dirty="0">
                <a:solidFill>
                  <a:srgbClr val="404040"/>
                </a:solidFill>
                <a:latin typeface="Cambria"/>
                <a:cs typeface="Cambria"/>
              </a:rPr>
              <a:t>chromatography </a:t>
            </a:r>
            <a:r>
              <a:rPr sz="2000" spc="-5" dirty="0">
                <a:solidFill>
                  <a:srgbClr val="404040"/>
                </a:solidFill>
                <a:latin typeface="Cambria"/>
                <a:cs typeface="Cambria"/>
              </a:rPr>
              <a:t>is </a:t>
            </a:r>
            <a:r>
              <a:rPr sz="2000" spc="-10" dirty="0">
                <a:solidFill>
                  <a:srgbClr val="404040"/>
                </a:solidFill>
                <a:latin typeface="Cambria"/>
                <a:cs typeface="Cambria"/>
              </a:rPr>
              <a:t>performed </a:t>
            </a:r>
            <a:r>
              <a:rPr sz="2000" dirty="0">
                <a:solidFill>
                  <a:srgbClr val="404040"/>
                </a:solidFill>
                <a:latin typeface="Cambria"/>
                <a:cs typeface="Cambria"/>
              </a:rPr>
              <a:t>on a </a:t>
            </a:r>
            <a:r>
              <a:rPr sz="2000" spc="-5" dirty="0">
                <a:solidFill>
                  <a:srgbClr val="404040"/>
                </a:solidFill>
                <a:latin typeface="Cambria"/>
                <a:cs typeface="Cambria"/>
              </a:rPr>
              <a:t>sheet of </a:t>
            </a:r>
            <a:r>
              <a:rPr sz="2000" b="1" spc="-5" dirty="0">
                <a:solidFill>
                  <a:srgbClr val="404040"/>
                </a:solidFill>
                <a:latin typeface="Cambria"/>
                <a:cs typeface="Cambria"/>
              </a:rPr>
              <a:t>glass</a:t>
            </a:r>
            <a:r>
              <a:rPr sz="2000" spc="-5" dirty="0">
                <a:solidFill>
                  <a:srgbClr val="404040"/>
                </a:solidFill>
                <a:latin typeface="Cambria"/>
                <a:cs typeface="Cambria"/>
              </a:rPr>
              <a:t>, </a:t>
            </a:r>
            <a:r>
              <a:rPr sz="2000" b="1" spc="-5" dirty="0">
                <a:solidFill>
                  <a:srgbClr val="404040"/>
                </a:solidFill>
                <a:latin typeface="Cambria"/>
                <a:cs typeface="Cambria"/>
              </a:rPr>
              <a:t>plastic</a:t>
            </a:r>
            <a:r>
              <a:rPr sz="2000" spc="-5" dirty="0">
                <a:solidFill>
                  <a:srgbClr val="404040"/>
                </a:solidFill>
                <a:latin typeface="Cambria"/>
                <a:cs typeface="Cambria"/>
              </a:rPr>
              <a:t>, </a:t>
            </a:r>
            <a:r>
              <a:rPr sz="2000" dirty="0">
                <a:solidFill>
                  <a:srgbClr val="404040"/>
                </a:solidFill>
                <a:latin typeface="Cambria"/>
                <a:cs typeface="Cambria"/>
              </a:rPr>
              <a:t>or </a:t>
            </a:r>
            <a:r>
              <a:rPr sz="2000" b="1" spc="-5" dirty="0">
                <a:solidFill>
                  <a:srgbClr val="404040"/>
                </a:solidFill>
                <a:latin typeface="Cambria"/>
                <a:cs typeface="Cambria"/>
              </a:rPr>
              <a:t>aluminum foil</a:t>
            </a:r>
            <a:r>
              <a:rPr sz="2000" spc="-5" dirty="0">
                <a:solidFill>
                  <a:srgbClr val="404040"/>
                </a:solidFill>
                <a:latin typeface="Cambria"/>
                <a:cs typeface="Cambria"/>
              </a:rPr>
              <a:t>, which is </a:t>
            </a:r>
            <a:r>
              <a:rPr lang="en-US" sz="2000" spc="-5" dirty="0" smtClean="0">
                <a:solidFill>
                  <a:srgbClr val="404040"/>
                </a:solidFill>
                <a:latin typeface="Cambria"/>
                <a:cs typeface="Cambria"/>
              </a:rPr>
              <a:t>coated with</a:t>
            </a:r>
            <a:r>
              <a:rPr sz="2000" spc="-5" dirty="0" smtClean="0">
                <a:solidFill>
                  <a:srgbClr val="404040"/>
                </a:solidFill>
                <a:latin typeface="Cambria"/>
                <a:cs typeface="Cambria"/>
              </a:rPr>
              <a:t> </a:t>
            </a:r>
            <a:r>
              <a:rPr sz="2000" dirty="0">
                <a:solidFill>
                  <a:srgbClr val="404040"/>
                </a:solidFill>
                <a:latin typeface="Cambria"/>
                <a:cs typeface="Cambria"/>
              </a:rPr>
              <a:t>a </a:t>
            </a:r>
            <a:r>
              <a:rPr sz="2000" spc="-5" dirty="0">
                <a:solidFill>
                  <a:srgbClr val="404040"/>
                </a:solidFill>
                <a:latin typeface="Cambria"/>
                <a:cs typeface="Cambria"/>
              </a:rPr>
              <a:t>thin </a:t>
            </a:r>
            <a:r>
              <a:rPr sz="2000" spc="-20" dirty="0">
                <a:solidFill>
                  <a:srgbClr val="404040"/>
                </a:solidFill>
                <a:latin typeface="Cambria"/>
                <a:cs typeface="Cambria"/>
              </a:rPr>
              <a:t>layer </a:t>
            </a:r>
            <a:r>
              <a:rPr sz="2000" spc="-5" dirty="0">
                <a:solidFill>
                  <a:srgbClr val="404040"/>
                </a:solidFill>
                <a:latin typeface="Cambria"/>
                <a:cs typeface="Cambria"/>
              </a:rPr>
              <a:t>of </a:t>
            </a:r>
            <a:r>
              <a:rPr sz="2000" b="1" spc="-5" dirty="0">
                <a:solidFill>
                  <a:srgbClr val="404040"/>
                </a:solidFill>
                <a:latin typeface="Cambria"/>
                <a:cs typeface="Cambria"/>
              </a:rPr>
              <a:t>adsorbent </a:t>
            </a:r>
            <a:r>
              <a:rPr sz="2000" b="1" spc="-10" dirty="0">
                <a:solidFill>
                  <a:srgbClr val="404040"/>
                </a:solidFill>
                <a:latin typeface="Cambria"/>
                <a:cs typeface="Cambria"/>
              </a:rPr>
              <a:t>material</a:t>
            </a:r>
            <a:r>
              <a:rPr sz="2000" spc="-10" dirty="0">
                <a:solidFill>
                  <a:srgbClr val="404040"/>
                </a:solidFill>
                <a:latin typeface="Cambria"/>
                <a:cs typeface="Cambria"/>
              </a:rPr>
              <a:t>, </a:t>
            </a:r>
            <a:r>
              <a:rPr sz="2000" spc="-15" dirty="0">
                <a:solidFill>
                  <a:srgbClr val="404040"/>
                </a:solidFill>
                <a:latin typeface="Cambria"/>
                <a:cs typeface="Cambria"/>
              </a:rPr>
              <a:t>usually </a:t>
            </a:r>
            <a:r>
              <a:rPr sz="2000" i="1" spc="-10" dirty="0">
                <a:solidFill>
                  <a:srgbClr val="404040"/>
                </a:solidFill>
                <a:latin typeface="Cambria"/>
                <a:cs typeface="Cambria"/>
              </a:rPr>
              <a:t>silica gel</a:t>
            </a:r>
            <a:r>
              <a:rPr sz="2000" spc="-10" dirty="0">
                <a:solidFill>
                  <a:srgbClr val="404040"/>
                </a:solidFill>
                <a:latin typeface="Cambria"/>
                <a:cs typeface="Cambria"/>
              </a:rPr>
              <a:t>, </a:t>
            </a:r>
            <a:r>
              <a:rPr sz="2000" i="1" spc="-5" dirty="0">
                <a:solidFill>
                  <a:srgbClr val="404040"/>
                </a:solidFill>
                <a:latin typeface="Cambria"/>
                <a:cs typeface="Cambria"/>
              </a:rPr>
              <a:t>aluminum oxide</a:t>
            </a:r>
            <a:r>
              <a:rPr sz="2000" spc="-5" dirty="0">
                <a:solidFill>
                  <a:srgbClr val="404040"/>
                </a:solidFill>
                <a:latin typeface="Cambria"/>
                <a:cs typeface="Cambria"/>
              </a:rPr>
              <a:t>, </a:t>
            </a:r>
            <a:r>
              <a:rPr sz="2000" dirty="0">
                <a:solidFill>
                  <a:srgbClr val="404040"/>
                </a:solidFill>
                <a:latin typeface="Cambria"/>
                <a:cs typeface="Cambria"/>
              </a:rPr>
              <a:t>or </a:t>
            </a:r>
            <a:r>
              <a:rPr sz="2000" i="1" spc="-5" dirty="0">
                <a:solidFill>
                  <a:srgbClr val="404040"/>
                </a:solidFill>
                <a:latin typeface="Cambria"/>
                <a:cs typeface="Cambria"/>
              </a:rPr>
              <a:t>cellulose</a:t>
            </a:r>
            <a:r>
              <a:rPr sz="2000" spc="-5" dirty="0">
                <a:solidFill>
                  <a:srgbClr val="404040"/>
                </a:solidFill>
                <a:latin typeface="Cambria"/>
                <a:cs typeface="Cambria"/>
              </a:rPr>
              <a:t>. This </a:t>
            </a:r>
            <a:r>
              <a:rPr sz="2000" spc="-20" dirty="0">
                <a:solidFill>
                  <a:srgbClr val="404040"/>
                </a:solidFill>
                <a:latin typeface="Cambria"/>
                <a:cs typeface="Cambria"/>
              </a:rPr>
              <a:t>layer </a:t>
            </a:r>
            <a:r>
              <a:rPr sz="2000" spc="-10" dirty="0">
                <a:solidFill>
                  <a:srgbClr val="404040"/>
                </a:solidFill>
                <a:latin typeface="Cambria"/>
                <a:cs typeface="Cambria"/>
              </a:rPr>
              <a:t>of  </a:t>
            </a:r>
            <a:r>
              <a:rPr sz="2000" spc="-5" dirty="0">
                <a:solidFill>
                  <a:srgbClr val="404040"/>
                </a:solidFill>
                <a:latin typeface="Cambria"/>
                <a:cs typeface="Cambria"/>
              </a:rPr>
              <a:t>adsorbent is known </a:t>
            </a:r>
            <a:r>
              <a:rPr sz="2000" dirty="0">
                <a:solidFill>
                  <a:srgbClr val="404040"/>
                </a:solidFill>
                <a:latin typeface="Cambria"/>
                <a:cs typeface="Cambria"/>
              </a:rPr>
              <a:t>as the stationary</a:t>
            </a:r>
            <a:r>
              <a:rPr sz="2000" spc="-125" dirty="0">
                <a:solidFill>
                  <a:srgbClr val="404040"/>
                </a:solidFill>
                <a:latin typeface="Cambria"/>
                <a:cs typeface="Cambria"/>
              </a:rPr>
              <a:t> </a:t>
            </a:r>
            <a:r>
              <a:rPr sz="2000" spc="-5" dirty="0">
                <a:solidFill>
                  <a:srgbClr val="404040"/>
                </a:solidFill>
                <a:latin typeface="Cambria"/>
                <a:cs typeface="Cambria"/>
              </a:rPr>
              <a:t>phase.</a:t>
            </a:r>
            <a:endParaRPr sz="2000" dirty="0">
              <a:latin typeface="Cambria"/>
              <a:cs typeface="Cambria"/>
            </a:endParaRPr>
          </a:p>
          <a:p>
            <a:pPr>
              <a:lnSpc>
                <a:spcPct val="100000"/>
              </a:lnSpc>
              <a:buClr>
                <a:srgbClr val="404040"/>
              </a:buClr>
              <a:buFont typeface="Arial"/>
              <a:buChar char="•"/>
            </a:pPr>
            <a:endParaRPr sz="2400" dirty="0">
              <a:latin typeface="Times New Roman"/>
              <a:cs typeface="Times New Roman"/>
            </a:endParaRPr>
          </a:p>
          <a:p>
            <a:pPr marL="12700">
              <a:lnSpc>
                <a:spcPct val="100000"/>
              </a:lnSpc>
              <a:spcBef>
                <a:spcPts val="5"/>
              </a:spcBef>
            </a:pPr>
            <a:r>
              <a:rPr sz="2000" b="1" spc="-5" dirty="0">
                <a:solidFill>
                  <a:srgbClr val="404040"/>
                </a:solidFill>
                <a:latin typeface="Cambria"/>
                <a:cs typeface="Cambria"/>
              </a:rPr>
              <a:t>PRINCIPLE</a:t>
            </a:r>
            <a:endParaRPr sz="2000" dirty="0">
              <a:latin typeface="Cambria"/>
              <a:cs typeface="Cambria"/>
            </a:endParaRPr>
          </a:p>
          <a:p>
            <a:pPr marL="241300" marR="5080" indent="-228600" algn="just">
              <a:lnSpc>
                <a:spcPct val="140000"/>
              </a:lnSpc>
              <a:spcBef>
                <a:spcPts val="1800"/>
              </a:spcBef>
              <a:buSzPct val="90000"/>
              <a:buFont typeface="Arial"/>
              <a:buChar char="•"/>
              <a:tabLst>
                <a:tab pos="241300" algn="l"/>
              </a:tabLst>
            </a:pPr>
            <a:r>
              <a:rPr sz="2000" dirty="0">
                <a:solidFill>
                  <a:srgbClr val="404040"/>
                </a:solidFill>
                <a:latin typeface="Cambria"/>
                <a:cs typeface="Cambria"/>
              </a:rPr>
              <a:t>The </a:t>
            </a:r>
            <a:r>
              <a:rPr sz="2000" spc="-5" dirty="0">
                <a:solidFill>
                  <a:srgbClr val="404040"/>
                </a:solidFill>
                <a:latin typeface="Cambria"/>
                <a:cs typeface="Cambria"/>
              </a:rPr>
              <a:t>principle of </a:t>
            </a:r>
            <a:r>
              <a:rPr sz="2000" spc="-10" dirty="0">
                <a:solidFill>
                  <a:srgbClr val="404040"/>
                </a:solidFill>
                <a:latin typeface="Cambria"/>
                <a:cs typeface="Cambria"/>
              </a:rPr>
              <a:t>separation </a:t>
            </a:r>
            <a:r>
              <a:rPr sz="2000" spc="-5" dirty="0">
                <a:solidFill>
                  <a:srgbClr val="404040"/>
                </a:solidFill>
                <a:latin typeface="Cambria"/>
                <a:cs typeface="Cambria"/>
              </a:rPr>
              <a:t>is </a:t>
            </a:r>
            <a:r>
              <a:rPr sz="2000" b="1" spc="-5" dirty="0">
                <a:solidFill>
                  <a:srgbClr val="00AFEF"/>
                </a:solidFill>
                <a:latin typeface="Cambria"/>
                <a:cs typeface="Cambria"/>
              </a:rPr>
              <a:t>adsorption</a:t>
            </a:r>
            <a:r>
              <a:rPr sz="2000" spc="-5" dirty="0">
                <a:solidFill>
                  <a:srgbClr val="404040"/>
                </a:solidFill>
                <a:latin typeface="Cambria"/>
                <a:cs typeface="Cambria"/>
              </a:rPr>
              <a:t>. One </a:t>
            </a:r>
            <a:r>
              <a:rPr sz="2000" dirty="0">
                <a:solidFill>
                  <a:srgbClr val="404040"/>
                </a:solidFill>
                <a:latin typeface="Cambria"/>
                <a:cs typeface="Cambria"/>
              </a:rPr>
              <a:t>or </a:t>
            </a:r>
            <a:r>
              <a:rPr sz="2000" spc="-10" dirty="0">
                <a:solidFill>
                  <a:srgbClr val="404040"/>
                </a:solidFill>
                <a:latin typeface="Cambria"/>
                <a:cs typeface="Cambria"/>
              </a:rPr>
              <a:t>more </a:t>
            </a:r>
            <a:r>
              <a:rPr sz="2000" spc="-5" dirty="0">
                <a:solidFill>
                  <a:srgbClr val="404040"/>
                </a:solidFill>
                <a:latin typeface="Cambria"/>
                <a:cs typeface="Cambria"/>
              </a:rPr>
              <a:t>compounds </a:t>
            </a:r>
            <a:r>
              <a:rPr sz="2000" spc="-15" dirty="0">
                <a:solidFill>
                  <a:srgbClr val="404040"/>
                </a:solidFill>
                <a:latin typeface="Cambria"/>
                <a:cs typeface="Cambria"/>
              </a:rPr>
              <a:t>are </a:t>
            </a:r>
            <a:r>
              <a:rPr sz="2000" spc="-5" dirty="0">
                <a:solidFill>
                  <a:srgbClr val="404040"/>
                </a:solidFill>
                <a:latin typeface="Cambria"/>
                <a:cs typeface="Cambria"/>
              </a:rPr>
              <a:t>spotted </a:t>
            </a:r>
            <a:r>
              <a:rPr sz="2000" dirty="0">
                <a:solidFill>
                  <a:srgbClr val="404040"/>
                </a:solidFill>
                <a:latin typeface="Cambria"/>
                <a:cs typeface="Cambria"/>
              </a:rPr>
              <a:t>on a </a:t>
            </a:r>
            <a:r>
              <a:rPr sz="2000" spc="-5" dirty="0">
                <a:solidFill>
                  <a:srgbClr val="404040"/>
                </a:solidFill>
                <a:latin typeface="Cambria"/>
                <a:cs typeface="Cambria"/>
              </a:rPr>
              <a:t>thin </a:t>
            </a:r>
            <a:r>
              <a:rPr sz="2000" spc="-20" dirty="0">
                <a:solidFill>
                  <a:srgbClr val="404040"/>
                </a:solidFill>
                <a:latin typeface="Cambria"/>
                <a:cs typeface="Cambria"/>
              </a:rPr>
              <a:t>layer </a:t>
            </a:r>
            <a:r>
              <a:rPr sz="2000" spc="-10" dirty="0">
                <a:solidFill>
                  <a:srgbClr val="404040"/>
                </a:solidFill>
                <a:latin typeface="Cambria"/>
                <a:cs typeface="Cambria"/>
              </a:rPr>
              <a:t>of  </a:t>
            </a:r>
            <a:r>
              <a:rPr sz="2000" spc="-5" dirty="0">
                <a:solidFill>
                  <a:srgbClr val="404040"/>
                </a:solidFill>
                <a:latin typeface="Cambria"/>
                <a:cs typeface="Cambria"/>
              </a:rPr>
              <a:t>adsorbent coated </a:t>
            </a:r>
            <a:r>
              <a:rPr sz="2000" dirty="0">
                <a:solidFill>
                  <a:srgbClr val="404040"/>
                </a:solidFill>
                <a:latin typeface="Cambria"/>
                <a:cs typeface="Cambria"/>
              </a:rPr>
              <a:t>on a </a:t>
            </a:r>
            <a:r>
              <a:rPr sz="2000" spc="-10" dirty="0">
                <a:solidFill>
                  <a:srgbClr val="404040"/>
                </a:solidFill>
                <a:latin typeface="Cambria"/>
                <a:cs typeface="Cambria"/>
              </a:rPr>
              <a:t>chromatographic plate. </a:t>
            </a:r>
            <a:r>
              <a:rPr sz="2000" spc="-5" dirty="0">
                <a:solidFill>
                  <a:srgbClr val="404040"/>
                </a:solidFill>
                <a:latin typeface="Cambria"/>
                <a:cs typeface="Cambria"/>
              </a:rPr>
              <a:t>The </a:t>
            </a:r>
            <a:r>
              <a:rPr sz="2000" spc="-10" dirty="0">
                <a:solidFill>
                  <a:srgbClr val="404040"/>
                </a:solidFill>
                <a:latin typeface="Cambria"/>
                <a:cs typeface="Cambria"/>
              </a:rPr>
              <a:t>mobile </a:t>
            </a:r>
            <a:r>
              <a:rPr sz="2000" dirty="0">
                <a:solidFill>
                  <a:srgbClr val="404040"/>
                </a:solidFill>
                <a:latin typeface="Cambria"/>
                <a:cs typeface="Cambria"/>
              </a:rPr>
              <a:t>phase </a:t>
            </a:r>
            <a:r>
              <a:rPr sz="2000" spc="-15" dirty="0">
                <a:solidFill>
                  <a:srgbClr val="404040"/>
                </a:solidFill>
                <a:latin typeface="Cambria"/>
                <a:cs typeface="Cambria"/>
              </a:rPr>
              <a:t>solvent </a:t>
            </a:r>
            <a:r>
              <a:rPr sz="2000" spc="-10" dirty="0">
                <a:solidFill>
                  <a:srgbClr val="404040"/>
                </a:solidFill>
                <a:latin typeface="Cambria"/>
                <a:cs typeface="Cambria"/>
              </a:rPr>
              <a:t>flows through </a:t>
            </a:r>
            <a:r>
              <a:rPr sz="2000" spc="-5" dirty="0">
                <a:solidFill>
                  <a:srgbClr val="404040"/>
                </a:solidFill>
                <a:latin typeface="Cambria"/>
                <a:cs typeface="Cambria"/>
              </a:rPr>
              <a:t>because </a:t>
            </a:r>
            <a:r>
              <a:rPr sz="2000" dirty="0">
                <a:solidFill>
                  <a:srgbClr val="404040"/>
                </a:solidFill>
                <a:latin typeface="Cambria"/>
                <a:cs typeface="Cambria"/>
              </a:rPr>
              <a:t>of </a:t>
            </a:r>
            <a:r>
              <a:rPr sz="2000" spc="-5" dirty="0">
                <a:solidFill>
                  <a:srgbClr val="404040"/>
                </a:solidFill>
                <a:latin typeface="Cambria"/>
                <a:cs typeface="Cambria"/>
              </a:rPr>
              <a:t>capillary  </a:t>
            </a:r>
            <a:r>
              <a:rPr sz="2000" dirty="0">
                <a:solidFill>
                  <a:srgbClr val="404040"/>
                </a:solidFill>
                <a:latin typeface="Cambria"/>
                <a:cs typeface="Cambria"/>
              </a:rPr>
              <a:t>action. The </a:t>
            </a:r>
            <a:r>
              <a:rPr sz="2000" spc="-5" dirty="0">
                <a:solidFill>
                  <a:srgbClr val="404040"/>
                </a:solidFill>
                <a:latin typeface="Cambria"/>
                <a:cs typeface="Cambria"/>
              </a:rPr>
              <a:t>components </a:t>
            </a:r>
            <a:r>
              <a:rPr sz="2000" spc="-25" dirty="0">
                <a:solidFill>
                  <a:srgbClr val="404040"/>
                </a:solidFill>
                <a:latin typeface="Cambria"/>
                <a:cs typeface="Cambria"/>
              </a:rPr>
              <a:t>move </a:t>
            </a:r>
            <a:r>
              <a:rPr sz="2000" spc="-5" dirty="0">
                <a:solidFill>
                  <a:srgbClr val="404040"/>
                </a:solidFill>
                <a:latin typeface="Cambria"/>
                <a:cs typeface="Cambria"/>
              </a:rPr>
              <a:t>according </a:t>
            </a:r>
            <a:r>
              <a:rPr sz="2000" spc="-10" dirty="0">
                <a:solidFill>
                  <a:srgbClr val="404040"/>
                </a:solidFill>
                <a:latin typeface="Cambria"/>
                <a:cs typeface="Cambria"/>
              </a:rPr>
              <a:t>to </a:t>
            </a:r>
            <a:r>
              <a:rPr sz="2000" spc="-5" dirty="0">
                <a:solidFill>
                  <a:srgbClr val="404040"/>
                </a:solidFill>
                <a:latin typeface="Cambria"/>
                <a:cs typeface="Cambria"/>
              </a:rPr>
              <a:t>their affinities </a:t>
            </a:r>
            <a:r>
              <a:rPr sz="2000" spc="-15" dirty="0">
                <a:solidFill>
                  <a:srgbClr val="404040"/>
                </a:solidFill>
                <a:latin typeface="Cambria"/>
                <a:cs typeface="Cambria"/>
              </a:rPr>
              <a:t>towards </a:t>
            </a:r>
            <a:r>
              <a:rPr sz="2000" spc="-5" dirty="0">
                <a:solidFill>
                  <a:srgbClr val="404040"/>
                </a:solidFill>
                <a:latin typeface="Cambria"/>
                <a:cs typeface="Cambria"/>
              </a:rPr>
              <a:t>the </a:t>
            </a:r>
            <a:r>
              <a:rPr sz="2000" dirty="0">
                <a:solidFill>
                  <a:srgbClr val="404040"/>
                </a:solidFill>
                <a:latin typeface="Cambria"/>
                <a:cs typeface="Cambria"/>
              </a:rPr>
              <a:t>adsorbent. </a:t>
            </a:r>
            <a:r>
              <a:rPr sz="2000" dirty="0">
                <a:solidFill>
                  <a:srgbClr val="00AF50"/>
                </a:solidFill>
                <a:latin typeface="Cambria"/>
                <a:cs typeface="Cambria"/>
              </a:rPr>
              <a:t>The </a:t>
            </a:r>
            <a:r>
              <a:rPr sz="2000" spc="-5" dirty="0">
                <a:solidFill>
                  <a:srgbClr val="00AF50"/>
                </a:solidFill>
                <a:latin typeface="Cambria"/>
                <a:cs typeface="Cambria"/>
              </a:rPr>
              <a:t>component </a:t>
            </a:r>
            <a:r>
              <a:rPr sz="2000" spc="-10" dirty="0">
                <a:solidFill>
                  <a:srgbClr val="00AF50"/>
                </a:solidFill>
                <a:latin typeface="Cambria"/>
                <a:cs typeface="Cambria"/>
              </a:rPr>
              <a:t>with  more affinity </a:t>
            </a:r>
            <a:r>
              <a:rPr sz="2000" spc="-15" dirty="0">
                <a:solidFill>
                  <a:srgbClr val="00AF50"/>
                </a:solidFill>
                <a:latin typeface="Cambria"/>
                <a:cs typeface="Cambria"/>
              </a:rPr>
              <a:t>towards </a:t>
            </a:r>
            <a:r>
              <a:rPr sz="2000" spc="-5" dirty="0">
                <a:solidFill>
                  <a:srgbClr val="00AF50"/>
                </a:solidFill>
                <a:latin typeface="Cambria"/>
                <a:cs typeface="Cambria"/>
              </a:rPr>
              <a:t>the stationary phase </a:t>
            </a:r>
            <a:r>
              <a:rPr sz="2000" spc="-20" dirty="0">
                <a:solidFill>
                  <a:srgbClr val="00AF50"/>
                </a:solidFill>
                <a:latin typeface="Cambria"/>
                <a:cs typeface="Cambria"/>
              </a:rPr>
              <a:t>travels </a:t>
            </a:r>
            <a:r>
              <a:rPr sz="2000" spc="-40" dirty="0">
                <a:solidFill>
                  <a:srgbClr val="00AF50"/>
                </a:solidFill>
                <a:latin typeface="Cambria"/>
                <a:cs typeface="Cambria"/>
              </a:rPr>
              <a:t>slower. </a:t>
            </a:r>
            <a:r>
              <a:rPr sz="2000" dirty="0">
                <a:solidFill>
                  <a:srgbClr val="00AF50"/>
                </a:solidFill>
                <a:latin typeface="Cambria"/>
                <a:cs typeface="Cambria"/>
              </a:rPr>
              <a:t>The </a:t>
            </a:r>
            <a:r>
              <a:rPr sz="2000" spc="-5" dirty="0">
                <a:solidFill>
                  <a:srgbClr val="00AF50"/>
                </a:solidFill>
                <a:latin typeface="Cambria"/>
                <a:cs typeface="Cambria"/>
              </a:rPr>
              <a:t>component </a:t>
            </a:r>
            <a:r>
              <a:rPr sz="2000" spc="-10" dirty="0">
                <a:solidFill>
                  <a:srgbClr val="00AF50"/>
                </a:solidFill>
                <a:latin typeface="Cambria"/>
                <a:cs typeface="Cambria"/>
              </a:rPr>
              <a:t>with </a:t>
            </a:r>
            <a:r>
              <a:rPr sz="2000" spc="-5" dirty="0">
                <a:solidFill>
                  <a:srgbClr val="00AF50"/>
                </a:solidFill>
                <a:latin typeface="Cambria"/>
                <a:cs typeface="Cambria"/>
              </a:rPr>
              <a:t>lesser affinity </a:t>
            </a:r>
            <a:r>
              <a:rPr sz="2000" spc="-15" dirty="0">
                <a:solidFill>
                  <a:srgbClr val="00AF50"/>
                </a:solidFill>
                <a:latin typeface="Cambria"/>
                <a:cs typeface="Cambria"/>
              </a:rPr>
              <a:t>towards </a:t>
            </a:r>
            <a:r>
              <a:rPr sz="2000" spc="-5" dirty="0">
                <a:solidFill>
                  <a:srgbClr val="00AF50"/>
                </a:solidFill>
                <a:latin typeface="Cambria"/>
                <a:cs typeface="Cambria"/>
              </a:rPr>
              <a:t>the  stationary phase </a:t>
            </a:r>
            <a:r>
              <a:rPr sz="2000" spc="-20" dirty="0">
                <a:solidFill>
                  <a:srgbClr val="00AF50"/>
                </a:solidFill>
                <a:latin typeface="Cambria"/>
                <a:cs typeface="Cambria"/>
              </a:rPr>
              <a:t>travels </a:t>
            </a:r>
            <a:r>
              <a:rPr sz="2000" spc="-40" dirty="0">
                <a:solidFill>
                  <a:srgbClr val="00AF50"/>
                </a:solidFill>
                <a:latin typeface="Cambria"/>
                <a:cs typeface="Cambria"/>
              </a:rPr>
              <a:t>faster. </a:t>
            </a:r>
            <a:r>
              <a:rPr sz="2000" spc="-5" dirty="0">
                <a:solidFill>
                  <a:srgbClr val="404040"/>
                </a:solidFill>
                <a:latin typeface="Cambria"/>
                <a:cs typeface="Cambria"/>
              </a:rPr>
              <a:t>Thus </a:t>
            </a:r>
            <a:r>
              <a:rPr sz="2000" dirty="0">
                <a:solidFill>
                  <a:srgbClr val="404040"/>
                </a:solidFill>
                <a:latin typeface="Cambria"/>
                <a:cs typeface="Cambria"/>
              </a:rPr>
              <a:t>the </a:t>
            </a:r>
            <a:r>
              <a:rPr sz="2000" spc="-5" dirty="0">
                <a:solidFill>
                  <a:srgbClr val="404040"/>
                </a:solidFill>
                <a:latin typeface="Cambria"/>
                <a:cs typeface="Cambria"/>
              </a:rPr>
              <a:t>components </a:t>
            </a:r>
            <a:r>
              <a:rPr sz="2000" spc="-15" dirty="0">
                <a:solidFill>
                  <a:srgbClr val="404040"/>
                </a:solidFill>
                <a:latin typeface="Cambria"/>
                <a:cs typeface="Cambria"/>
              </a:rPr>
              <a:t>are </a:t>
            </a:r>
            <a:r>
              <a:rPr sz="2000" spc="-10" dirty="0">
                <a:solidFill>
                  <a:srgbClr val="404040"/>
                </a:solidFill>
                <a:latin typeface="Cambria"/>
                <a:cs typeface="Cambria"/>
              </a:rPr>
              <a:t>separated in </a:t>
            </a:r>
            <a:r>
              <a:rPr sz="2000" dirty="0">
                <a:solidFill>
                  <a:srgbClr val="404040"/>
                </a:solidFill>
                <a:latin typeface="Cambria"/>
                <a:cs typeface="Cambria"/>
              </a:rPr>
              <a:t>a </a:t>
            </a:r>
            <a:r>
              <a:rPr sz="2000" spc="-5" dirty="0">
                <a:solidFill>
                  <a:srgbClr val="404040"/>
                </a:solidFill>
                <a:latin typeface="Cambria"/>
                <a:cs typeface="Cambria"/>
              </a:rPr>
              <a:t>thin </a:t>
            </a:r>
            <a:r>
              <a:rPr sz="2000" spc="-20" dirty="0">
                <a:solidFill>
                  <a:srgbClr val="404040"/>
                </a:solidFill>
                <a:latin typeface="Cambria"/>
                <a:cs typeface="Cambria"/>
              </a:rPr>
              <a:t>layer </a:t>
            </a:r>
            <a:r>
              <a:rPr sz="2000" spc="-10" dirty="0">
                <a:solidFill>
                  <a:srgbClr val="404040"/>
                </a:solidFill>
                <a:latin typeface="Cambria"/>
                <a:cs typeface="Cambria"/>
              </a:rPr>
              <a:t>chromatographic plate  </a:t>
            </a:r>
            <a:r>
              <a:rPr sz="2000" spc="-5" dirty="0">
                <a:solidFill>
                  <a:srgbClr val="404040"/>
                </a:solidFill>
                <a:latin typeface="Cambria"/>
                <a:cs typeface="Cambria"/>
              </a:rPr>
              <a:t>based </a:t>
            </a:r>
            <a:r>
              <a:rPr sz="2000" dirty="0">
                <a:solidFill>
                  <a:srgbClr val="404040"/>
                </a:solidFill>
                <a:latin typeface="Cambria"/>
                <a:cs typeface="Cambria"/>
              </a:rPr>
              <a:t>on </a:t>
            </a:r>
            <a:r>
              <a:rPr sz="2000" spc="-5" dirty="0">
                <a:solidFill>
                  <a:srgbClr val="404040"/>
                </a:solidFill>
                <a:latin typeface="Cambria"/>
                <a:cs typeface="Cambria"/>
              </a:rPr>
              <a:t>the affinity </a:t>
            </a:r>
            <a:r>
              <a:rPr sz="2000" dirty="0">
                <a:solidFill>
                  <a:srgbClr val="404040"/>
                </a:solidFill>
                <a:latin typeface="Cambria"/>
                <a:cs typeface="Cambria"/>
              </a:rPr>
              <a:t>of </a:t>
            </a:r>
            <a:r>
              <a:rPr sz="2000" spc="-5" dirty="0">
                <a:solidFill>
                  <a:srgbClr val="404040"/>
                </a:solidFill>
                <a:latin typeface="Cambria"/>
                <a:cs typeface="Cambria"/>
              </a:rPr>
              <a:t>the </a:t>
            </a:r>
            <a:r>
              <a:rPr sz="2000" dirty="0">
                <a:solidFill>
                  <a:srgbClr val="404040"/>
                </a:solidFill>
                <a:latin typeface="Cambria"/>
                <a:cs typeface="Cambria"/>
              </a:rPr>
              <a:t>components </a:t>
            </a:r>
            <a:r>
              <a:rPr sz="2000" spc="-15" dirty="0">
                <a:solidFill>
                  <a:srgbClr val="404040"/>
                </a:solidFill>
                <a:latin typeface="Cambria"/>
                <a:cs typeface="Cambria"/>
              </a:rPr>
              <a:t>towards </a:t>
            </a:r>
            <a:r>
              <a:rPr sz="2000" spc="-5" dirty="0">
                <a:solidFill>
                  <a:srgbClr val="404040"/>
                </a:solidFill>
                <a:latin typeface="Cambria"/>
                <a:cs typeface="Cambria"/>
              </a:rPr>
              <a:t>the </a:t>
            </a:r>
            <a:r>
              <a:rPr sz="2000" dirty="0">
                <a:solidFill>
                  <a:srgbClr val="404040"/>
                </a:solidFill>
                <a:latin typeface="Cambria"/>
                <a:cs typeface="Cambria"/>
              </a:rPr>
              <a:t>stationary</a:t>
            </a:r>
            <a:r>
              <a:rPr sz="2000" spc="-225" dirty="0">
                <a:solidFill>
                  <a:srgbClr val="404040"/>
                </a:solidFill>
                <a:latin typeface="Cambria"/>
                <a:cs typeface="Cambria"/>
              </a:rPr>
              <a:t> </a:t>
            </a:r>
            <a:r>
              <a:rPr sz="2000" spc="-5" dirty="0">
                <a:solidFill>
                  <a:srgbClr val="404040"/>
                </a:solidFill>
                <a:latin typeface="Cambria"/>
                <a:cs typeface="Cambria"/>
              </a:rPr>
              <a:t>phase.</a:t>
            </a:r>
            <a:endParaRPr sz="2000" dirty="0">
              <a:latin typeface="Cambria"/>
              <a:cs typeface="Cambr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229618" y="450596"/>
            <a:ext cx="11503025" cy="5897640"/>
          </a:xfrm>
          <a:prstGeom prst="rect">
            <a:avLst/>
          </a:prstGeom>
        </p:spPr>
        <p:txBody>
          <a:bodyPr vert="horz" wrap="square" lIns="0" tIns="13335" rIns="0" bIns="0" rtlCol="0">
            <a:spAutoFit/>
          </a:bodyPr>
          <a:lstStyle/>
          <a:p>
            <a:pPr marL="12700">
              <a:lnSpc>
                <a:spcPct val="100000"/>
              </a:lnSpc>
              <a:spcBef>
                <a:spcPts val="105"/>
              </a:spcBef>
            </a:pPr>
            <a:r>
              <a:rPr sz="1700" b="1" u="heavy" spc="-45" dirty="0">
                <a:solidFill>
                  <a:srgbClr val="404040"/>
                </a:solidFill>
                <a:uFill>
                  <a:solidFill>
                    <a:srgbClr val="404040"/>
                  </a:solidFill>
                </a:uFill>
                <a:latin typeface="Cambria"/>
                <a:cs typeface="Cambria"/>
              </a:rPr>
              <a:t>ADVANTAGES </a:t>
            </a:r>
            <a:r>
              <a:rPr sz="1700" b="1" u="heavy" dirty="0">
                <a:solidFill>
                  <a:srgbClr val="404040"/>
                </a:solidFill>
                <a:uFill>
                  <a:solidFill>
                    <a:srgbClr val="404040"/>
                  </a:solidFill>
                </a:uFill>
                <a:latin typeface="Cambria"/>
                <a:cs typeface="Cambria"/>
              </a:rPr>
              <a:t>OF </a:t>
            </a:r>
            <a:r>
              <a:rPr sz="1700" b="1" u="heavy" spc="-10" dirty="0">
                <a:solidFill>
                  <a:srgbClr val="404040"/>
                </a:solidFill>
                <a:uFill>
                  <a:solidFill>
                    <a:srgbClr val="404040"/>
                  </a:solidFill>
                </a:uFill>
                <a:latin typeface="Cambria"/>
                <a:cs typeface="Cambria"/>
              </a:rPr>
              <a:t>TLC </a:t>
            </a:r>
            <a:r>
              <a:rPr sz="1700" b="1" u="heavy" spc="-25" dirty="0">
                <a:solidFill>
                  <a:srgbClr val="404040"/>
                </a:solidFill>
                <a:uFill>
                  <a:solidFill>
                    <a:srgbClr val="404040"/>
                  </a:solidFill>
                </a:uFill>
                <a:latin typeface="Cambria"/>
                <a:cs typeface="Cambria"/>
              </a:rPr>
              <a:t>over </a:t>
            </a:r>
            <a:r>
              <a:rPr sz="1700" b="1" u="heavy" dirty="0">
                <a:solidFill>
                  <a:srgbClr val="404040"/>
                </a:solidFill>
                <a:uFill>
                  <a:solidFill>
                    <a:srgbClr val="404040"/>
                  </a:solidFill>
                </a:uFill>
                <a:latin typeface="Cambria"/>
                <a:cs typeface="Cambria"/>
              </a:rPr>
              <a:t>paper </a:t>
            </a:r>
            <a:r>
              <a:rPr sz="1700" b="1" u="heavy" spc="-10" dirty="0">
                <a:solidFill>
                  <a:srgbClr val="404040"/>
                </a:solidFill>
                <a:uFill>
                  <a:solidFill>
                    <a:srgbClr val="404040"/>
                  </a:solidFill>
                </a:uFill>
                <a:latin typeface="Cambria"/>
                <a:cs typeface="Cambria"/>
              </a:rPr>
              <a:t>chromatography:-</a:t>
            </a:r>
            <a:endParaRPr sz="1700">
              <a:latin typeface="Cambria"/>
              <a:cs typeface="Cambria"/>
            </a:endParaRPr>
          </a:p>
          <a:p>
            <a:pPr>
              <a:lnSpc>
                <a:spcPct val="100000"/>
              </a:lnSpc>
              <a:spcBef>
                <a:spcPts val="55"/>
              </a:spcBef>
            </a:pPr>
            <a:endParaRPr sz="2050">
              <a:latin typeface="Times New Roman"/>
              <a:cs typeface="Times New Roman"/>
            </a:endParaRPr>
          </a:p>
          <a:p>
            <a:pPr marL="469900" indent="-457200">
              <a:lnSpc>
                <a:spcPct val="100000"/>
              </a:lnSpc>
              <a:buSzPct val="88235"/>
              <a:buAutoNum type="arabicPeriod"/>
              <a:tabLst>
                <a:tab pos="469265" algn="l"/>
                <a:tab pos="469900" algn="l"/>
              </a:tabLst>
            </a:pPr>
            <a:r>
              <a:rPr sz="1700" b="1" spc="-5" dirty="0">
                <a:solidFill>
                  <a:srgbClr val="404040"/>
                </a:solidFill>
                <a:latin typeface="Cambria"/>
                <a:cs typeface="Cambria"/>
              </a:rPr>
              <a:t>Simple </a:t>
            </a:r>
            <a:r>
              <a:rPr sz="1700" spc="-5" dirty="0">
                <a:solidFill>
                  <a:srgbClr val="404040"/>
                </a:solidFill>
                <a:latin typeface="Cambria"/>
                <a:cs typeface="Cambria"/>
              </a:rPr>
              <a:t>method and </a:t>
            </a:r>
            <a:r>
              <a:rPr sz="1700" b="1" spc="-5" dirty="0">
                <a:solidFill>
                  <a:srgbClr val="404040"/>
                </a:solidFill>
                <a:latin typeface="Cambria"/>
                <a:cs typeface="Cambria"/>
              </a:rPr>
              <a:t>cost </a:t>
            </a:r>
            <a:r>
              <a:rPr sz="1700" spc="-5" dirty="0">
                <a:solidFill>
                  <a:srgbClr val="404040"/>
                </a:solidFill>
                <a:latin typeface="Cambria"/>
                <a:cs typeface="Cambria"/>
              </a:rPr>
              <a:t>of the equipment is</a:t>
            </a:r>
            <a:r>
              <a:rPr sz="1700" spc="-60" dirty="0">
                <a:solidFill>
                  <a:srgbClr val="404040"/>
                </a:solidFill>
                <a:latin typeface="Cambria"/>
                <a:cs typeface="Cambria"/>
              </a:rPr>
              <a:t> </a:t>
            </a:r>
            <a:r>
              <a:rPr sz="1700" b="1" spc="-15" dirty="0">
                <a:solidFill>
                  <a:srgbClr val="404040"/>
                </a:solidFill>
                <a:latin typeface="Cambria"/>
                <a:cs typeface="Cambria"/>
              </a:rPr>
              <a:t>low</a:t>
            </a:r>
            <a:endParaRPr sz="1700">
              <a:latin typeface="Cambria"/>
              <a:cs typeface="Cambria"/>
            </a:endParaRPr>
          </a:p>
          <a:p>
            <a:pPr>
              <a:lnSpc>
                <a:spcPct val="100000"/>
              </a:lnSpc>
              <a:spcBef>
                <a:spcPts val="55"/>
              </a:spcBef>
              <a:buAutoNum type="arabicPeriod"/>
            </a:pPr>
            <a:endParaRPr sz="2050">
              <a:latin typeface="Times New Roman"/>
              <a:cs typeface="Times New Roman"/>
            </a:endParaRPr>
          </a:p>
          <a:p>
            <a:pPr marL="469900" indent="-457200">
              <a:lnSpc>
                <a:spcPct val="100000"/>
              </a:lnSpc>
              <a:buSzPct val="88235"/>
              <a:buAutoNum type="arabicPeriod"/>
              <a:tabLst>
                <a:tab pos="469265" algn="l"/>
                <a:tab pos="469900" algn="l"/>
              </a:tabLst>
            </a:pPr>
            <a:r>
              <a:rPr sz="1700" b="1" dirty="0">
                <a:solidFill>
                  <a:srgbClr val="404040"/>
                </a:solidFill>
                <a:latin typeface="Cambria"/>
                <a:cs typeface="Cambria"/>
              </a:rPr>
              <a:t>Rapid </a:t>
            </a:r>
            <a:r>
              <a:rPr sz="1700" spc="-5" dirty="0">
                <a:solidFill>
                  <a:srgbClr val="404040"/>
                </a:solidFill>
                <a:latin typeface="Cambria"/>
                <a:cs typeface="Cambria"/>
              </a:rPr>
              <a:t>technique and </a:t>
            </a:r>
            <a:r>
              <a:rPr sz="1700" b="1" dirty="0">
                <a:solidFill>
                  <a:srgbClr val="00AF50"/>
                </a:solidFill>
                <a:latin typeface="Cambria"/>
                <a:cs typeface="Cambria"/>
              </a:rPr>
              <a:t>not </a:t>
            </a:r>
            <a:r>
              <a:rPr sz="1700" b="1" spc="-5" dirty="0">
                <a:solidFill>
                  <a:srgbClr val="00AF50"/>
                </a:solidFill>
                <a:latin typeface="Cambria"/>
                <a:cs typeface="Cambria"/>
              </a:rPr>
              <a:t>time </a:t>
            </a:r>
            <a:r>
              <a:rPr sz="1700" b="1" dirty="0">
                <a:solidFill>
                  <a:srgbClr val="00AF50"/>
                </a:solidFill>
                <a:latin typeface="Cambria"/>
                <a:cs typeface="Cambria"/>
              </a:rPr>
              <a:t>consuming </a:t>
            </a:r>
            <a:r>
              <a:rPr sz="1700" spc="-10" dirty="0">
                <a:solidFill>
                  <a:srgbClr val="404040"/>
                </a:solidFill>
                <a:latin typeface="Cambria"/>
                <a:cs typeface="Cambria"/>
              </a:rPr>
              <a:t>like </a:t>
            </a:r>
            <a:r>
              <a:rPr sz="1700" spc="-5" dirty="0">
                <a:solidFill>
                  <a:srgbClr val="404040"/>
                </a:solidFill>
                <a:latin typeface="Cambria"/>
                <a:cs typeface="Cambria"/>
              </a:rPr>
              <a:t>column</a:t>
            </a:r>
            <a:r>
              <a:rPr sz="1700" spc="-120" dirty="0">
                <a:solidFill>
                  <a:srgbClr val="404040"/>
                </a:solidFill>
                <a:latin typeface="Cambria"/>
                <a:cs typeface="Cambria"/>
              </a:rPr>
              <a:t> </a:t>
            </a:r>
            <a:r>
              <a:rPr sz="1700" spc="-10" dirty="0">
                <a:solidFill>
                  <a:srgbClr val="404040"/>
                </a:solidFill>
                <a:latin typeface="Cambria"/>
                <a:cs typeface="Cambria"/>
              </a:rPr>
              <a:t>chromatography</a:t>
            </a:r>
            <a:endParaRPr sz="1700">
              <a:latin typeface="Cambria"/>
              <a:cs typeface="Cambria"/>
            </a:endParaRPr>
          </a:p>
          <a:p>
            <a:pPr>
              <a:lnSpc>
                <a:spcPct val="100000"/>
              </a:lnSpc>
              <a:spcBef>
                <a:spcPts val="55"/>
              </a:spcBef>
              <a:buAutoNum type="arabicPeriod"/>
            </a:pPr>
            <a:endParaRPr sz="2050">
              <a:latin typeface="Times New Roman"/>
              <a:cs typeface="Times New Roman"/>
            </a:endParaRPr>
          </a:p>
          <a:p>
            <a:pPr marL="469900" indent="-457200">
              <a:lnSpc>
                <a:spcPct val="100000"/>
              </a:lnSpc>
              <a:buSzPct val="88235"/>
              <a:buAutoNum type="arabicPeriod"/>
              <a:tabLst>
                <a:tab pos="469265" algn="l"/>
                <a:tab pos="469900" algn="l"/>
              </a:tabLst>
            </a:pPr>
            <a:r>
              <a:rPr sz="1700" spc="-5" dirty="0">
                <a:solidFill>
                  <a:srgbClr val="404040"/>
                </a:solidFill>
                <a:latin typeface="Cambria"/>
                <a:cs typeface="Cambria"/>
              </a:rPr>
              <a:t>Separation of </a:t>
            </a:r>
            <a:r>
              <a:rPr sz="1700" b="1" dirty="0">
                <a:solidFill>
                  <a:srgbClr val="404040"/>
                </a:solidFill>
                <a:latin typeface="Cambria"/>
                <a:cs typeface="Cambria"/>
              </a:rPr>
              <a:t>mg </a:t>
            </a:r>
            <a:r>
              <a:rPr sz="1700" spc="-5" dirty="0">
                <a:solidFill>
                  <a:srgbClr val="404040"/>
                </a:solidFill>
                <a:latin typeface="Cambria"/>
                <a:cs typeface="Cambria"/>
              </a:rPr>
              <a:t>of the substances </a:t>
            </a:r>
            <a:r>
              <a:rPr sz="1700" dirty="0">
                <a:solidFill>
                  <a:srgbClr val="404040"/>
                </a:solidFill>
                <a:latin typeface="Cambria"/>
                <a:cs typeface="Cambria"/>
              </a:rPr>
              <a:t>can be</a:t>
            </a:r>
            <a:r>
              <a:rPr sz="1700" spc="-100" dirty="0">
                <a:solidFill>
                  <a:srgbClr val="404040"/>
                </a:solidFill>
                <a:latin typeface="Cambria"/>
                <a:cs typeface="Cambria"/>
              </a:rPr>
              <a:t> </a:t>
            </a:r>
            <a:r>
              <a:rPr sz="1700" spc="-10" dirty="0">
                <a:solidFill>
                  <a:srgbClr val="404040"/>
                </a:solidFill>
                <a:latin typeface="Cambria"/>
                <a:cs typeface="Cambria"/>
              </a:rPr>
              <a:t>achieved</a:t>
            </a:r>
            <a:endParaRPr sz="1700">
              <a:latin typeface="Cambria"/>
              <a:cs typeface="Cambria"/>
            </a:endParaRPr>
          </a:p>
          <a:p>
            <a:pPr>
              <a:lnSpc>
                <a:spcPct val="100000"/>
              </a:lnSpc>
              <a:buAutoNum type="arabicPeriod"/>
            </a:pPr>
            <a:endParaRPr sz="2100">
              <a:latin typeface="Times New Roman"/>
              <a:cs typeface="Times New Roman"/>
            </a:endParaRPr>
          </a:p>
          <a:p>
            <a:pPr marL="469900" indent="-457200">
              <a:lnSpc>
                <a:spcPct val="100000"/>
              </a:lnSpc>
              <a:buSzPct val="88235"/>
              <a:buAutoNum type="arabicPeriod"/>
              <a:tabLst>
                <a:tab pos="469265" algn="l"/>
                <a:tab pos="469900" algn="l"/>
              </a:tabLst>
            </a:pPr>
            <a:r>
              <a:rPr sz="1700" b="1" spc="-15" dirty="0">
                <a:solidFill>
                  <a:srgbClr val="404040"/>
                </a:solidFill>
                <a:latin typeface="Cambria"/>
                <a:cs typeface="Cambria"/>
              </a:rPr>
              <a:t>Any </a:t>
            </a:r>
            <a:r>
              <a:rPr sz="1700" b="1" spc="-5" dirty="0">
                <a:solidFill>
                  <a:srgbClr val="404040"/>
                </a:solidFill>
                <a:latin typeface="Cambria"/>
                <a:cs typeface="Cambria"/>
              </a:rPr>
              <a:t>type </a:t>
            </a:r>
            <a:r>
              <a:rPr sz="1700" b="1" dirty="0">
                <a:solidFill>
                  <a:srgbClr val="404040"/>
                </a:solidFill>
                <a:latin typeface="Cambria"/>
                <a:cs typeface="Cambria"/>
              </a:rPr>
              <a:t>of </a:t>
            </a:r>
            <a:r>
              <a:rPr sz="1700" b="1" spc="-5" dirty="0">
                <a:solidFill>
                  <a:srgbClr val="404040"/>
                </a:solidFill>
                <a:latin typeface="Cambria"/>
                <a:cs typeface="Cambria"/>
              </a:rPr>
              <a:t>compound </a:t>
            </a:r>
            <a:r>
              <a:rPr sz="1700" dirty="0">
                <a:solidFill>
                  <a:srgbClr val="404040"/>
                </a:solidFill>
                <a:latin typeface="Cambria"/>
                <a:cs typeface="Cambria"/>
              </a:rPr>
              <a:t>can be</a:t>
            </a:r>
            <a:r>
              <a:rPr sz="1700" spc="-110" dirty="0">
                <a:solidFill>
                  <a:srgbClr val="404040"/>
                </a:solidFill>
                <a:latin typeface="Cambria"/>
                <a:cs typeface="Cambria"/>
              </a:rPr>
              <a:t> </a:t>
            </a:r>
            <a:r>
              <a:rPr sz="1700" spc="-5" dirty="0">
                <a:solidFill>
                  <a:srgbClr val="404040"/>
                </a:solidFill>
                <a:latin typeface="Cambria"/>
                <a:cs typeface="Cambria"/>
              </a:rPr>
              <a:t>analyzed</a:t>
            </a:r>
            <a:endParaRPr sz="1700">
              <a:latin typeface="Cambria"/>
              <a:cs typeface="Cambria"/>
            </a:endParaRPr>
          </a:p>
          <a:p>
            <a:pPr>
              <a:lnSpc>
                <a:spcPct val="100000"/>
              </a:lnSpc>
              <a:spcBef>
                <a:spcPts val="15"/>
              </a:spcBef>
              <a:buAutoNum type="arabicPeriod"/>
            </a:pPr>
            <a:endParaRPr sz="1550">
              <a:latin typeface="Times New Roman"/>
              <a:cs typeface="Times New Roman"/>
            </a:endParaRPr>
          </a:p>
          <a:p>
            <a:pPr marL="469900" marR="5080" indent="-457200">
              <a:lnSpc>
                <a:spcPct val="130000"/>
              </a:lnSpc>
              <a:buSzPct val="88235"/>
              <a:buAutoNum type="arabicPeriod"/>
              <a:tabLst>
                <a:tab pos="469265" algn="l"/>
                <a:tab pos="469900" algn="l"/>
              </a:tabLst>
            </a:pPr>
            <a:r>
              <a:rPr sz="1700" spc="-5" dirty="0">
                <a:solidFill>
                  <a:srgbClr val="8F5C30"/>
                </a:solidFill>
                <a:latin typeface="Cambria"/>
                <a:cs typeface="Cambria"/>
              </a:rPr>
              <a:t>Efficiency of </a:t>
            </a:r>
            <a:r>
              <a:rPr sz="1700" spc="-10" dirty="0">
                <a:solidFill>
                  <a:srgbClr val="8F5C30"/>
                </a:solidFill>
                <a:latin typeface="Cambria"/>
                <a:cs typeface="Cambria"/>
              </a:rPr>
              <a:t>separation: </a:t>
            </a:r>
            <a:r>
              <a:rPr sz="1700" b="1" spc="-35" dirty="0">
                <a:solidFill>
                  <a:srgbClr val="8F5C30"/>
                </a:solidFill>
                <a:latin typeface="Cambria"/>
                <a:cs typeface="Cambria"/>
              </a:rPr>
              <a:t>Very </a:t>
            </a:r>
            <a:r>
              <a:rPr sz="1700" b="1" spc="-5" dirty="0">
                <a:solidFill>
                  <a:srgbClr val="8F5C30"/>
                </a:solidFill>
                <a:latin typeface="Cambria"/>
                <a:cs typeface="Cambria"/>
              </a:rPr>
              <a:t>small </a:t>
            </a:r>
            <a:r>
              <a:rPr sz="1700" b="1" dirty="0">
                <a:solidFill>
                  <a:srgbClr val="8F5C30"/>
                </a:solidFill>
                <a:latin typeface="Cambria"/>
                <a:cs typeface="Cambria"/>
              </a:rPr>
              <a:t>particle </a:t>
            </a:r>
            <a:r>
              <a:rPr sz="1700" b="1" spc="-5" dirty="0">
                <a:solidFill>
                  <a:srgbClr val="8F5C30"/>
                </a:solidFill>
                <a:latin typeface="Cambria"/>
                <a:cs typeface="Cambria"/>
              </a:rPr>
              <a:t>size </a:t>
            </a:r>
            <a:r>
              <a:rPr sz="1700" dirty="0">
                <a:solidFill>
                  <a:srgbClr val="8F5C30"/>
                </a:solidFill>
                <a:latin typeface="Cambria"/>
                <a:cs typeface="Cambria"/>
              </a:rPr>
              <a:t>can be </a:t>
            </a:r>
            <a:r>
              <a:rPr sz="1700" spc="-10" dirty="0">
                <a:solidFill>
                  <a:srgbClr val="8F5C30"/>
                </a:solidFill>
                <a:latin typeface="Cambria"/>
                <a:cs typeface="Cambria"/>
              </a:rPr>
              <a:t>used </a:t>
            </a:r>
            <a:r>
              <a:rPr sz="1700" spc="-5" dirty="0">
                <a:solidFill>
                  <a:srgbClr val="8F5C30"/>
                </a:solidFill>
                <a:latin typeface="Cambria"/>
                <a:cs typeface="Cambria"/>
              </a:rPr>
              <a:t>which </a:t>
            </a:r>
            <a:r>
              <a:rPr sz="1700" b="1" spc="-5" dirty="0">
                <a:solidFill>
                  <a:srgbClr val="8F5C30"/>
                </a:solidFill>
                <a:latin typeface="Cambria"/>
                <a:cs typeface="Cambria"/>
              </a:rPr>
              <a:t>increases </a:t>
            </a:r>
            <a:r>
              <a:rPr sz="1700" b="1" dirty="0">
                <a:solidFill>
                  <a:srgbClr val="8F5C30"/>
                </a:solidFill>
                <a:latin typeface="Cambria"/>
                <a:cs typeface="Cambria"/>
              </a:rPr>
              <a:t>the </a:t>
            </a:r>
            <a:r>
              <a:rPr sz="1700" b="1" spc="-5" dirty="0">
                <a:solidFill>
                  <a:srgbClr val="8F5C30"/>
                </a:solidFill>
                <a:latin typeface="Cambria"/>
                <a:cs typeface="Cambria"/>
              </a:rPr>
              <a:t>efficiency </a:t>
            </a:r>
            <a:r>
              <a:rPr sz="1700" spc="-5" dirty="0">
                <a:solidFill>
                  <a:srgbClr val="8F5C30"/>
                </a:solidFill>
                <a:latin typeface="Cambria"/>
                <a:cs typeface="Cambria"/>
              </a:rPr>
              <a:t>of </a:t>
            </a:r>
            <a:r>
              <a:rPr sz="1700" spc="-10" dirty="0">
                <a:solidFill>
                  <a:srgbClr val="8F5C30"/>
                </a:solidFill>
                <a:latin typeface="Cambria"/>
                <a:cs typeface="Cambria"/>
              </a:rPr>
              <a:t>separation. Flow </a:t>
            </a:r>
            <a:r>
              <a:rPr sz="1700" spc="-15" dirty="0">
                <a:solidFill>
                  <a:srgbClr val="8F5C30"/>
                </a:solidFill>
                <a:latin typeface="Cambria"/>
                <a:cs typeface="Cambria"/>
              </a:rPr>
              <a:t>rate  </a:t>
            </a:r>
            <a:r>
              <a:rPr sz="1700" spc="-5" dirty="0">
                <a:solidFill>
                  <a:srgbClr val="8F5C30"/>
                </a:solidFill>
                <a:latin typeface="Cambria"/>
                <a:cs typeface="Cambria"/>
              </a:rPr>
              <a:t>is not </a:t>
            </a:r>
            <a:r>
              <a:rPr sz="1700" spc="-10" dirty="0">
                <a:solidFill>
                  <a:srgbClr val="8F5C30"/>
                </a:solidFill>
                <a:latin typeface="Cambria"/>
                <a:cs typeface="Cambria"/>
              </a:rPr>
              <a:t>altered </a:t>
            </a:r>
            <a:r>
              <a:rPr sz="1700" spc="-5" dirty="0">
                <a:solidFill>
                  <a:srgbClr val="8F5C30"/>
                </a:solidFill>
                <a:latin typeface="Cambria"/>
                <a:cs typeface="Cambria"/>
              </a:rPr>
              <a:t>because of the particle size since it is not </a:t>
            </a:r>
            <a:r>
              <a:rPr sz="1700" dirty="0">
                <a:solidFill>
                  <a:srgbClr val="8F5C30"/>
                </a:solidFill>
                <a:latin typeface="Cambria"/>
                <a:cs typeface="Cambria"/>
              </a:rPr>
              <a:t>a closed </a:t>
            </a:r>
            <a:r>
              <a:rPr sz="1700" spc="-5" dirty="0">
                <a:solidFill>
                  <a:srgbClr val="8F5C30"/>
                </a:solidFill>
                <a:latin typeface="Cambria"/>
                <a:cs typeface="Cambria"/>
              </a:rPr>
              <a:t>column. It is planar type </a:t>
            </a:r>
            <a:r>
              <a:rPr sz="1700" spc="-10" dirty="0">
                <a:solidFill>
                  <a:srgbClr val="8F5C30"/>
                </a:solidFill>
                <a:latin typeface="Cambria"/>
                <a:cs typeface="Cambria"/>
              </a:rPr>
              <a:t>having </a:t>
            </a:r>
            <a:r>
              <a:rPr sz="1700" spc="-5" dirty="0">
                <a:solidFill>
                  <a:srgbClr val="8F5C30"/>
                </a:solidFill>
                <a:latin typeface="Cambria"/>
                <a:cs typeface="Cambria"/>
              </a:rPr>
              <a:t>thing </a:t>
            </a:r>
            <a:r>
              <a:rPr sz="1700" spc="-15" dirty="0">
                <a:solidFill>
                  <a:srgbClr val="8F5C30"/>
                </a:solidFill>
                <a:latin typeface="Cambria"/>
                <a:cs typeface="Cambria"/>
              </a:rPr>
              <a:t>layer </a:t>
            </a:r>
            <a:r>
              <a:rPr sz="1700" spc="-5" dirty="0">
                <a:solidFill>
                  <a:srgbClr val="8F5C30"/>
                </a:solidFill>
                <a:latin typeface="Cambria"/>
                <a:cs typeface="Cambria"/>
              </a:rPr>
              <a:t>of</a:t>
            </a:r>
            <a:r>
              <a:rPr sz="1700" spc="30" dirty="0">
                <a:solidFill>
                  <a:srgbClr val="8F5C30"/>
                </a:solidFill>
                <a:latin typeface="Cambria"/>
                <a:cs typeface="Cambria"/>
              </a:rPr>
              <a:t> </a:t>
            </a:r>
            <a:r>
              <a:rPr sz="1700" spc="-5" dirty="0">
                <a:solidFill>
                  <a:srgbClr val="8F5C30"/>
                </a:solidFill>
                <a:latin typeface="Cambria"/>
                <a:cs typeface="Cambria"/>
              </a:rPr>
              <a:t>adsorbent</a:t>
            </a:r>
            <a:endParaRPr sz="1700">
              <a:latin typeface="Cambria"/>
              <a:cs typeface="Cambria"/>
            </a:endParaRPr>
          </a:p>
          <a:p>
            <a:pPr>
              <a:lnSpc>
                <a:spcPct val="100000"/>
              </a:lnSpc>
              <a:buAutoNum type="arabicPeriod"/>
            </a:pPr>
            <a:endParaRPr sz="2100">
              <a:latin typeface="Times New Roman"/>
              <a:cs typeface="Times New Roman"/>
            </a:endParaRPr>
          </a:p>
          <a:p>
            <a:pPr marL="469900" indent="-457200">
              <a:lnSpc>
                <a:spcPct val="100000"/>
              </a:lnSpc>
              <a:buSzPct val="88235"/>
              <a:buAutoNum type="arabicPeriod"/>
              <a:tabLst>
                <a:tab pos="469265" algn="l"/>
                <a:tab pos="469900" algn="l"/>
              </a:tabLst>
            </a:pPr>
            <a:r>
              <a:rPr sz="1700" b="1" spc="-5" dirty="0">
                <a:solidFill>
                  <a:srgbClr val="C00000"/>
                </a:solidFill>
                <a:latin typeface="Cambria"/>
                <a:cs typeface="Cambria"/>
              </a:rPr>
              <a:t>Detection </a:t>
            </a:r>
            <a:r>
              <a:rPr sz="1700" b="1" dirty="0">
                <a:solidFill>
                  <a:srgbClr val="C00000"/>
                </a:solidFill>
                <a:latin typeface="Cambria"/>
                <a:cs typeface="Cambria"/>
              </a:rPr>
              <a:t>is </a:t>
            </a:r>
            <a:r>
              <a:rPr sz="1700" b="1" spc="-5" dirty="0">
                <a:solidFill>
                  <a:srgbClr val="C00000"/>
                </a:solidFill>
                <a:latin typeface="Cambria"/>
                <a:cs typeface="Cambria"/>
              </a:rPr>
              <a:t>easy </a:t>
            </a:r>
            <a:r>
              <a:rPr sz="1700" spc="-5" dirty="0">
                <a:solidFill>
                  <a:srgbClr val="404040"/>
                </a:solidFill>
                <a:latin typeface="Cambria"/>
                <a:cs typeface="Cambria"/>
              </a:rPr>
              <a:t>and </a:t>
            </a:r>
            <a:r>
              <a:rPr sz="1700" b="1" dirty="0">
                <a:solidFill>
                  <a:srgbClr val="404040"/>
                </a:solidFill>
                <a:latin typeface="Cambria"/>
                <a:cs typeface="Cambria"/>
              </a:rPr>
              <a:t>not</a:t>
            </a:r>
            <a:r>
              <a:rPr sz="1700" b="1" spc="-65" dirty="0">
                <a:solidFill>
                  <a:srgbClr val="404040"/>
                </a:solidFill>
                <a:latin typeface="Cambria"/>
                <a:cs typeface="Cambria"/>
              </a:rPr>
              <a:t> </a:t>
            </a:r>
            <a:r>
              <a:rPr sz="1700" b="1" spc="-5" dirty="0">
                <a:solidFill>
                  <a:srgbClr val="404040"/>
                </a:solidFill>
                <a:latin typeface="Cambria"/>
                <a:cs typeface="Cambria"/>
              </a:rPr>
              <a:t>tedious</a:t>
            </a:r>
            <a:endParaRPr sz="1700">
              <a:latin typeface="Cambria"/>
              <a:cs typeface="Cambria"/>
            </a:endParaRPr>
          </a:p>
          <a:p>
            <a:pPr>
              <a:lnSpc>
                <a:spcPct val="100000"/>
              </a:lnSpc>
              <a:spcBef>
                <a:spcPts val="55"/>
              </a:spcBef>
              <a:buAutoNum type="arabicPeriod"/>
            </a:pPr>
            <a:endParaRPr sz="2050">
              <a:latin typeface="Times New Roman"/>
              <a:cs typeface="Times New Roman"/>
            </a:endParaRPr>
          </a:p>
          <a:p>
            <a:pPr marL="469900" indent="-457200">
              <a:lnSpc>
                <a:spcPct val="100000"/>
              </a:lnSpc>
              <a:buSzPct val="88235"/>
              <a:buAutoNum type="arabicPeriod"/>
              <a:tabLst>
                <a:tab pos="469265" algn="l"/>
                <a:tab pos="469900" algn="l"/>
              </a:tabLst>
            </a:pPr>
            <a:r>
              <a:rPr sz="1700" dirty="0">
                <a:solidFill>
                  <a:srgbClr val="404040"/>
                </a:solidFill>
                <a:latin typeface="Cambria"/>
                <a:cs typeface="Cambria"/>
              </a:rPr>
              <a:t>Capacity </a:t>
            </a:r>
            <a:r>
              <a:rPr sz="1700" spc="-5" dirty="0">
                <a:solidFill>
                  <a:srgbClr val="404040"/>
                </a:solidFill>
                <a:latin typeface="Cambria"/>
                <a:cs typeface="Cambria"/>
              </a:rPr>
              <a:t>of the thin </a:t>
            </a:r>
            <a:r>
              <a:rPr sz="1700" spc="-15" dirty="0">
                <a:solidFill>
                  <a:srgbClr val="404040"/>
                </a:solidFill>
                <a:latin typeface="Cambria"/>
                <a:cs typeface="Cambria"/>
              </a:rPr>
              <a:t>layer </a:t>
            </a:r>
            <a:r>
              <a:rPr sz="1700" dirty="0">
                <a:solidFill>
                  <a:srgbClr val="404040"/>
                </a:solidFill>
                <a:latin typeface="Cambria"/>
                <a:cs typeface="Cambria"/>
              </a:rPr>
              <a:t>can be </a:t>
            </a:r>
            <a:r>
              <a:rPr sz="1700" spc="-10" dirty="0">
                <a:solidFill>
                  <a:srgbClr val="404040"/>
                </a:solidFill>
                <a:latin typeface="Cambria"/>
                <a:cs typeface="Cambria"/>
              </a:rPr>
              <a:t>altered. </a:t>
            </a:r>
            <a:r>
              <a:rPr sz="1700" spc="-5" dirty="0">
                <a:solidFill>
                  <a:srgbClr val="404040"/>
                </a:solidFill>
                <a:latin typeface="Cambria"/>
                <a:cs typeface="Cambria"/>
              </a:rPr>
              <a:t>Hence </a:t>
            </a:r>
            <a:r>
              <a:rPr sz="1700" spc="-10" dirty="0">
                <a:solidFill>
                  <a:srgbClr val="404040"/>
                </a:solidFill>
                <a:latin typeface="Cambria"/>
                <a:cs typeface="Cambria"/>
              </a:rPr>
              <a:t>analytical </a:t>
            </a:r>
            <a:r>
              <a:rPr sz="1700" spc="-5" dirty="0">
                <a:solidFill>
                  <a:srgbClr val="404040"/>
                </a:solidFill>
                <a:latin typeface="Cambria"/>
                <a:cs typeface="Cambria"/>
              </a:rPr>
              <a:t>and </a:t>
            </a:r>
            <a:r>
              <a:rPr sz="1700" b="1" spc="-15" dirty="0">
                <a:solidFill>
                  <a:srgbClr val="404040"/>
                </a:solidFill>
                <a:latin typeface="Cambria"/>
                <a:cs typeface="Cambria"/>
              </a:rPr>
              <a:t>preparative </a:t>
            </a:r>
            <a:r>
              <a:rPr sz="1700" b="1" spc="-5" dirty="0">
                <a:solidFill>
                  <a:srgbClr val="404040"/>
                </a:solidFill>
                <a:latin typeface="Cambria"/>
                <a:cs typeface="Cambria"/>
              </a:rPr>
              <a:t>separations </a:t>
            </a:r>
            <a:r>
              <a:rPr sz="1700" dirty="0">
                <a:solidFill>
                  <a:srgbClr val="404040"/>
                </a:solidFill>
                <a:latin typeface="Cambria"/>
                <a:cs typeface="Cambria"/>
              </a:rPr>
              <a:t>can be</a:t>
            </a:r>
            <a:r>
              <a:rPr sz="1700" spc="-130" dirty="0">
                <a:solidFill>
                  <a:srgbClr val="404040"/>
                </a:solidFill>
                <a:latin typeface="Cambria"/>
                <a:cs typeface="Cambria"/>
              </a:rPr>
              <a:t> </a:t>
            </a:r>
            <a:r>
              <a:rPr sz="1700" spc="-5" dirty="0">
                <a:solidFill>
                  <a:srgbClr val="404040"/>
                </a:solidFill>
                <a:latin typeface="Cambria"/>
                <a:cs typeface="Cambria"/>
              </a:rPr>
              <a:t>made</a:t>
            </a:r>
            <a:endParaRPr sz="1700">
              <a:latin typeface="Cambria"/>
              <a:cs typeface="Cambria"/>
            </a:endParaRPr>
          </a:p>
          <a:p>
            <a:pPr>
              <a:lnSpc>
                <a:spcPct val="100000"/>
              </a:lnSpc>
              <a:buAutoNum type="arabicPeriod"/>
            </a:pPr>
            <a:endParaRPr sz="2100">
              <a:latin typeface="Times New Roman"/>
              <a:cs typeface="Times New Roman"/>
            </a:endParaRPr>
          </a:p>
          <a:p>
            <a:pPr marL="469900" indent="-457200">
              <a:lnSpc>
                <a:spcPct val="100000"/>
              </a:lnSpc>
              <a:buSzPct val="88235"/>
              <a:buAutoNum type="arabicPeriod"/>
              <a:tabLst>
                <a:tab pos="469265" algn="l"/>
                <a:tab pos="469900" algn="l"/>
              </a:tabLst>
            </a:pPr>
            <a:r>
              <a:rPr sz="1700" b="1" spc="-15" dirty="0">
                <a:solidFill>
                  <a:srgbClr val="FF0000"/>
                </a:solidFill>
                <a:latin typeface="Cambria"/>
                <a:cs typeface="Cambria"/>
              </a:rPr>
              <a:t>Corrosive spray </a:t>
            </a:r>
            <a:r>
              <a:rPr sz="1700" b="1" spc="-5" dirty="0">
                <a:solidFill>
                  <a:srgbClr val="FF0000"/>
                </a:solidFill>
                <a:latin typeface="Cambria"/>
                <a:cs typeface="Cambria"/>
              </a:rPr>
              <a:t>reagents </a:t>
            </a:r>
            <a:r>
              <a:rPr sz="1700" dirty="0">
                <a:solidFill>
                  <a:srgbClr val="404040"/>
                </a:solidFill>
                <a:latin typeface="Cambria"/>
                <a:cs typeface="Cambria"/>
              </a:rPr>
              <a:t>can be </a:t>
            </a:r>
            <a:r>
              <a:rPr sz="1700" spc="-5" dirty="0">
                <a:solidFill>
                  <a:srgbClr val="404040"/>
                </a:solidFill>
                <a:latin typeface="Cambria"/>
                <a:cs typeface="Cambria"/>
              </a:rPr>
              <a:t>used without damaging the</a:t>
            </a:r>
            <a:r>
              <a:rPr sz="1700" spc="-130" dirty="0">
                <a:solidFill>
                  <a:srgbClr val="404040"/>
                </a:solidFill>
                <a:latin typeface="Cambria"/>
                <a:cs typeface="Cambria"/>
              </a:rPr>
              <a:t> </a:t>
            </a:r>
            <a:r>
              <a:rPr sz="1700" spc="-5" dirty="0">
                <a:solidFill>
                  <a:srgbClr val="404040"/>
                </a:solidFill>
                <a:latin typeface="Cambria"/>
                <a:cs typeface="Cambria"/>
              </a:rPr>
              <a:t>plates</a:t>
            </a:r>
            <a:endParaRPr sz="1700">
              <a:latin typeface="Cambria"/>
              <a:cs typeface="Cambria"/>
            </a:endParaRPr>
          </a:p>
          <a:p>
            <a:pPr>
              <a:lnSpc>
                <a:spcPct val="100000"/>
              </a:lnSpc>
              <a:spcBef>
                <a:spcPts val="55"/>
              </a:spcBef>
              <a:buAutoNum type="arabicPeriod"/>
            </a:pPr>
            <a:endParaRPr sz="2050">
              <a:latin typeface="Times New Roman"/>
              <a:cs typeface="Times New Roman"/>
            </a:endParaRPr>
          </a:p>
          <a:p>
            <a:pPr marL="469900" indent="-457200">
              <a:lnSpc>
                <a:spcPct val="100000"/>
              </a:lnSpc>
              <a:buSzPct val="88235"/>
              <a:buAutoNum type="arabicPeriod"/>
              <a:tabLst>
                <a:tab pos="469265" algn="l"/>
                <a:tab pos="469900" algn="l"/>
              </a:tabLst>
            </a:pPr>
            <a:r>
              <a:rPr sz="1700" dirty="0">
                <a:solidFill>
                  <a:srgbClr val="404040"/>
                </a:solidFill>
                <a:latin typeface="Cambria"/>
                <a:cs typeface="Cambria"/>
              </a:rPr>
              <a:t>Needs </a:t>
            </a:r>
            <a:r>
              <a:rPr sz="1700" b="1" spc="-5" dirty="0">
                <a:solidFill>
                  <a:srgbClr val="00AFEF"/>
                </a:solidFill>
                <a:latin typeface="Cambria"/>
                <a:cs typeface="Cambria"/>
              </a:rPr>
              <a:t>less </a:t>
            </a:r>
            <a:r>
              <a:rPr sz="1700" b="1" spc="-10" dirty="0">
                <a:solidFill>
                  <a:srgbClr val="00AFEF"/>
                </a:solidFill>
                <a:latin typeface="Cambria"/>
                <a:cs typeface="Cambria"/>
              </a:rPr>
              <a:t>solvent</a:t>
            </a:r>
            <a:r>
              <a:rPr sz="1700" b="1" spc="-10" dirty="0">
                <a:solidFill>
                  <a:srgbClr val="404040"/>
                </a:solidFill>
                <a:latin typeface="Cambria"/>
                <a:cs typeface="Cambria"/>
              </a:rPr>
              <a:t>, </a:t>
            </a:r>
            <a:r>
              <a:rPr sz="1700" b="1" dirty="0">
                <a:solidFill>
                  <a:srgbClr val="00AF50"/>
                </a:solidFill>
                <a:latin typeface="Cambria"/>
                <a:cs typeface="Cambria"/>
              </a:rPr>
              <a:t>stationary </a:t>
            </a:r>
            <a:r>
              <a:rPr sz="1700" b="1" spc="-5" dirty="0">
                <a:solidFill>
                  <a:srgbClr val="00AF50"/>
                </a:solidFill>
                <a:latin typeface="Cambria"/>
                <a:cs typeface="Cambria"/>
              </a:rPr>
              <a:t>phase </a:t>
            </a:r>
            <a:r>
              <a:rPr sz="1700" spc="-5" dirty="0">
                <a:solidFill>
                  <a:srgbClr val="404040"/>
                </a:solidFill>
                <a:latin typeface="Cambria"/>
                <a:cs typeface="Cambria"/>
              </a:rPr>
              <a:t>and </a:t>
            </a:r>
            <a:r>
              <a:rPr sz="1700" b="1" spc="-5" dirty="0">
                <a:solidFill>
                  <a:srgbClr val="525766"/>
                </a:solidFill>
                <a:latin typeface="Cambria"/>
                <a:cs typeface="Cambria"/>
              </a:rPr>
              <a:t>time </a:t>
            </a:r>
            <a:r>
              <a:rPr sz="1700" spc="-10" dirty="0">
                <a:solidFill>
                  <a:srgbClr val="404040"/>
                </a:solidFill>
                <a:latin typeface="Cambria"/>
                <a:cs typeface="Cambria"/>
              </a:rPr>
              <a:t>for every </a:t>
            </a:r>
            <a:r>
              <a:rPr sz="1700" spc="-5" dirty="0">
                <a:solidFill>
                  <a:srgbClr val="404040"/>
                </a:solidFill>
                <a:latin typeface="Cambria"/>
                <a:cs typeface="Cambria"/>
              </a:rPr>
              <a:t>separation when compared </a:t>
            </a:r>
            <a:r>
              <a:rPr sz="1700" spc="-10" dirty="0">
                <a:solidFill>
                  <a:srgbClr val="404040"/>
                </a:solidFill>
                <a:latin typeface="Cambria"/>
                <a:cs typeface="Cambria"/>
              </a:rPr>
              <a:t>to </a:t>
            </a:r>
            <a:r>
              <a:rPr sz="1700" spc="-5" dirty="0">
                <a:solidFill>
                  <a:srgbClr val="404040"/>
                </a:solidFill>
                <a:latin typeface="Cambria"/>
                <a:cs typeface="Cambria"/>
              </a:rPr>
              <a:t>column</a:t>
            </a:r>
            <a:r>
              <a:rPr sz="1700" spc="-145" dirty="0">
                <a:solidFill>
                  <a:srgbClr val="404040"/>
                </a:solidFill>
                <a:latin typeface="Cambria"/>
                <a:cs typeface="Cambria"/>
              </a:rPr>
              <a:t> </a:t>
            </a:r>
            <a:r>
              <a:rPr sz="1700" spc="-10" dirty="0">
                <a:solidFill>
                  <a:srgbClr val="404040"/>
                </a:solidFill>
                <a:latin typeface="Cambria"/>
                <a:cs typeface="Cambria"/>
              </a:rPr>
              <a:t>chromatography</a:t>
            </a:r>
            <a:endParaRPr sz="1700">
              <a:latin typeface="Cambria"/>
              <a:cs typeface="Cambri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6477000"/>
            <a:ext cx="11960860" cy="381000"/>
          </a:xfrm>
          <a:custGeom>
            <a:avLst/>
            <a:gdLst/>
            <a:ahLst/>
            <a:cxnLst/>
            <a:rect l="l" t="t" r="r" b="b"/>
            <a:pathLst>
              <a:path w="11960860" h="381000">
                <a:moveTo>
                  <a:pt x="0" y="381000"/>
                </a:moveTo>
                <a:lnTo>
                  <a:pt x="11960352" y="381000"/>
                </a:lnTo>
                <a:lnTo>
                  <a:pt x="11960352" y="0"/>
                </a:lnTo>
                <a:lnTo>
                  <a:pt x="0" y="0"/>
                </a:lnTo>
                <a:lnTo>
                  <a:pt x="0" y="381000"/>
                </a:lnTo>
                <a:close/>
              </a:path>
            </a:pathLst>
          </a:custGeom>
          <a:solidFill>
            <a:srgbClr val="D7EBD7">
              <a:alpha val="70195"/>
            </a:srgbClr>
          </a:solidFill>
        </p:spPr>
        <p:txBody>
          <a:bodyPr wrap="square" lIns="0" tIns="0" rIns="0" bIns="0" rtlCol="0"/>
          <a:lstStyle/>
          <a:p>
            <a:endParaRPr/>
          </a:p>
        </p:txBody>
      </p:sp>
      <p:sp>
        <p:nvSpPr>
          <p:cNvPr id="3" name="object 3"/>
          <p:cNvSpPr/>
          <p:nvPr/>
        </p:nvSpPr>
        <p:spPr>
          <a:xfrm>
            <a:off x="11960352" y="6477000"/>
            <a:ext cx="228600" cy="381000"/>
          </a:xfrm>
          <a:custGeom>
            <a:avLst/>
            <a:gdLst/>
            <a:ahLst/>
            <a:cxnLst/>
            <a:rect l="l" t="t" r="r" b="b"/>
            <a:pathLst>
              <a:path w="228600" h="381000">
                <a:moveTo>
                  <a:pt x="0" y="381000"/>
                </a:moveTo>
                <a:lnTo>
                  <a:pt x="228473" y="381000"/>
                </a:lnTo>
                <a:lnTo>
                  <a:pt x="228473" y="0"/>
                </a:lnTo>
                <a:lnTo>
                  <a:pt x="0" y="0"/>
                </a:lnTo>
                <a:lnTo>
                  <a:pt x="0" y="381000"/>
                </a:lnTo>
                <a:close/>
              </a:path>
            </a:pathLst>
          </a:custGeom>
          <a:solidFill>
            <a:srgbClr val="478E49">
              <a:alpha val="50195"/>
            </a:srgbClr>
          </a:solidFill>
        </p:spPr>
        <p:txBody>
          <a:bodyPr wrap="square" lIns="0" tIns="0" rIns="0" bIns="0" rtlCol="0"/>
          <a:lstStyle/>
          <a:p>
            <a:endParaRPr/>
          </a:p>
        </p:txBody>
      </p:sp>
      <p:sp>
        <p:nvSpPr>
          <p:cNvPr id="4" name="object 4"/>
          <p:cNvSpPr/>
          <p:nvPr/>
        </p:nvSpPr>
        <p:spPr>
          <a:xfrm>
            <a:off x="2" y="0"/>
            <a:ext cx="12188825" cy="6477000"/>
          </a:xfrm>
          <a:custGeom>
            <a:avLst/>
            <a:gdLst/>
            <a:ahLst/>
            <a:cxnLst/>
            <a:rect l="l" t="t" r="r" b="b"/>
            <a:pathLst>
              <a:path w="12188825" h="6477000">
                <a:moveTo>
                  <a:pt x="0" y="6477000"/>
                </a:moveTo>
                <a:lnTo>
                  <a:pt x="12188825" y="6477000"/>
                </a:lnTo>
                <a:lnTo>
                  <a:pt x="12188825" y="0"/>
                </a:lnTo>
                <a:lnTo>
                  <a:pt x="0" y="0"/>
                </a:lnTo>
                <a:lnTo>
                  <a:pt x="0" y="6477000"/>
                </a:lnTo>
                <a:close/>
              </a:path>
            </a:pathLst>
          </a:custGeom>
          <a:solidFill>
            <a:srgbClr val="478E49">
              <a:alpha val="50195"/>
            </a:srgbClr>
          </a:solidFill>
        </p:spPr>
        <p:txBody>
          <a:bodyPr wrap="square" lIns="0" tIns="0" rIns="0" bIns="0" rtlCol="0"/>
          <a:lstStyle/>
          <a:p>
            <a:endParaRPr/>
          </a:p>
        </p:txBody>
      </p:sp>
      <p:sp>
        <p:nvSpPr>
          <p:cNvPr id="5" name="object 5"/>
          <p:cNvSpPr/>
          <p:nvPr/>
        </p:nvSpPr>
        <p:spPr>
          <a:xfrm>
            <a:off x="1" y="228600"/>
            <a:ext cx="11962131" cy="6248400"/>
          </a:xfrm>
          <a:custGeom>
            <a:avLst/>
            <a:gdLst/>
            <a:ahLst/>
            <a:cxnLst/>
            <a:rect l="l" t="t" r="r" b="b"/>
            <a:pathLst>
              <a:path w="11962130" h="6248400">
                <a:moveTo>
                  <a:pt x="11675491" y="0"/>
                </a:moveTo>
                <a:lnTo>
                  <a:pt x="0" y="0"/>
                </a:lnTo>
                <a:lnTo>
                  <a:pt x="0" y="6248400"/>
                </a:lnTo>
                <a:lnTo>
                  <a:pt x="11961876" y="6248400"/>
                </a:lnTo>
                <a:lnTo>
                  <a:pt x="11961876" y="286385"/>
                </a:lnTo>
                <a:lnTo>
                  <a:pt x="11958126" y="239944"/>
                </a:lnTo>
                <a:lnTo>
                  <a:pt x="11947270" y="195884"/>
                </a:lnTo>
                <a:lnTo>
                  <a:pt x="11929900" y="154797"/>
                </a:lnTo>
                <a:lnTo>
                  <a:pt x="11906605" y="117271"/>
                </a:lnTo>
                <a:lnTo>
                  <a:pt x="11877976" y="83899"/>
                </a:lnTo>
                <a:lnTo>
                  <a:pt x="11844604" y="55270"/>
                </a:lnTo>
                <a:lnTo>
                  <a:pt x="11807078" y="31975"/>
                </a:lnTo>
                <a:lnTo>
                  <a:pt x="11765991" y="14604"/>
                </a:lnTo>
                <a:lnTo>
                  <a:pt x="11721931" y="3749"/>
                </a:lnTo>
                <a:lnTo>
                  <a:pt x="11675491" y="0"/>
                </a:lnTo>
                <a:close/>
              </a:path>
            </a:pathLst>
          </a:custGeom>
          <a:solidFill>
            <a:srgbClr val="F5EDCF"/>
          </a:solidFill>
        </p:spPr>
        <p:txBody>
          <a:bodyPr wrap="square" lIns="0" tIns="0" rIns="0" bIns="0" rtlCol="0"/>
          <a:lstStyle/>
          <a:p>
            <a:endParaRPr/>
          </a:p>
        </p:txBody>
      </p:sp>
      <p:sp>
        <p:nvSpPr>
          <p:cNvPr id="6" name="object 6"/>
          <p:cNvSpPr txBox="1"/>
          <p:nvPr/>
        </p:nvSpPr>
        <p:spPr>
          <a:xfrm>
            <a:off x="78741" y="334774"/>
            <a:ext cx="5253991" cy="6075381"/>
          </a:xfrm>
          <a:prstGeom prst="rect">
            <a:avLst/>
          </a:prstGeom>
        </p:spPr>
        <p:txBody>
          <a:bodyPr vert="horz" wrap="square" lIns="0" tIns="12065" rIns="0" bIns="0" rtlCol="0">
            <a:spAutoFit/>
          </a:bodyPr>
          <a:lstStyle/>
          <a:p>
            <a:pPr marL="12700">
              <a:lnSpc>
                <a:spcPct val="100000"/>
              </a:lnSpc>
              <a:spcBef>
                <a:spcPts val="95"/>
              </a:spcBef>
            </a:pPr>
            <a:r>
              <a:rPr sz="2200" b="1" u="heavy" spc="-15" dirty="0">
                <a:solidFill>
                  <a:srgbClr val="404040"/>
                </a:solidFill>
                <a:uFill>
                  <a:solidFill>
                    <a:srgbClr val="404040"/>
                  </a:solidFill>
                </a:uFill>
                <a:latin typeface="Cambria"/>
                <a:cs typeface="Cambria"/>
              </a:rPr>
              <a:t>PRACTICAL</a:t>
            </a:r>
            <a:r>
              <a:rPr sz="2200" b="1" u="heavy" spc="20" dirty="0">
                <a:solidFill>
                  <a:srgbClr val="404040"/>
                </a:solidFill>
                <a:uFill>
                  <a:solidFill>
                    <a:srgbClr val="404040"/>
                  </a:solidFill>
                </a:uFill>
                <a:latin typeface="Cambria"/>
                <a:cs typeface="Cambria"/>
              </a:rPr>
              <a:t> </a:t>
            </a:r>
            <a:r>
              <a:rPr sz="2200" b="1" u="heavy" spc="-10" dirty="0">
                <a:solidFill>
                  <a:srgbClr val="404040"/>
                </a:solidFill>
                <a:uFill>
                  <a:solidFill>
                    <a:srgbClr val="404040"/>
                  </a:solidFill>
                </a:uFill>
                <a:latin typeface="Cambria"/>
                <a:cs typeface="Cambria"/>
              </a:rPr>
              <a:t>REQUIREMENTS</a:t>
            </a:r>
            <a:endParaRPr sz="2200">
              <a:latin typeface="Cambria"/>
              <a:cs typeface="Cambria"/>
            </a:endParaRPr>
          </a:p>
          <a:p>
            <a:pPr>
              <a:lnSpc>
                <a:spcPct val="100000"/>
              </a:lnSpc>
              <a:spcBef>
                <a:spcPts val="40"/>
              </a:spcBef>
            </a:pPr>
            <a:endParaRPr sz="2450">
              <a:latin typeface="Times New Roman"/>
              <a:cs typeface="Times New Roman"/>
            </a:endParaRPr>
          </a:p>
          <a:p>
            <a:pPr marL="469900" indent="-457200">
              <a:lnSpc>
                <a:spcPct val="100000"/>
              </a:lnSpc>
              <a:buSzPct val="88636"/>
              <a:buAutoNum type="arabicPeriod"/>
              <a:tabLst>
                <a:tab pos="469265" algn="l"/>
                <a:tab pos="469900" algn="l"/>
              </a:tabLst>
            </a:pPr>
            <a:r>
              <a:rPr sz="2200" spc="-10" dirty="0">
                <a:solidFill>
                  <a:srgbClr val="404040"/>
                </a:solidFill>
                <a:latin typeface="Cambria"/>
                <a:cs typeface="Cambria"/>
              </a:rPr>
              <a:t>Stationary</a:t>
            </a:r>
            <a:r>
              <a:rPr sz="2200" spc="10" dirty="0">
                <a:solidFill>
                  <a:srgbClr val="404040"/>
                </a:solidFill>
                <a:latin typeface="Cambria"/>
                <a:cs typeface="Cambria"/>
              </a:rPr>
              <a:t> </a:t>
            </a:r>
            <a:r>
              <a:rPr sz="2200" spc="-10" dirty="0">
                <a:solidFill>
                  <a:srgbClr val="404040"/>
                </a:solidFill>
                <a:latin typeface="Cambria"/>
                <a:cs typeface="Cambria"/>
              </a:rPr>
              <a:t>phase</a:t>
            </a:r>
            <a:endParaRPr sz="2200">
              <a:latin typeface="Cambria"/>
              <a:cs typeface="Cambria"/>
            </a:endParaRPr>
          </a:p>
          <a:p>
            <a:pPr>
              <a:lnSpc>
                <a:spcPct val="100000"/>
              </a:lnSpc>
              <a:spcBef>
                <a:spcPts val="40"/>
              </a:spcBef>
              <a:buClr>
                <a:srgbClr val="404040"/>
              </a:buClr>
              <a:buFont typeface="Cambria"/>
              <a:buAutoNum type="arabicPeriod"/>
            </a:pPr>
            <a:endParaRPr sz="2450">
              <a:latin typeface="Times New Roman"/>
              <a:cs typeface="Times New Roman"/>
            </a:endParaRPr>
          </a:p>
          <a:p>
            <a:pPr marL="469900" indent="-457200">
              <a:lnSpc>
                <a:spcPct val="100000"/>
              </a:lnSpc>
              <a:buSzPct val="88636"/>
              <a:buAutoNum type="arabicPeriod"/>
              <a:tabLst>
                <a:tab pos="469265" algn="l"/>
                <a:tab pos="469900" algn="l"/>
              </a:tabLst>
            </a:pPr>
            <a:r>
              <a:rPr sz="2200" spc="-5" dirty="0">
                <a:solidFill>
                  <a:srgbClr val="404040"/>
                </a:solidFill>
                <a:latin typeface="Cambria"/>
                <a:cs typeface="Cambria"/>
              </a:rPr>
              <a:t>Glass</a:t>
            </a:r>
            <a:r>
              <a:rPr sz="2200" spc="5" dirty="0">
                <a:solidFill>
                  <a:srgbClr val="404040"/>
                </a:solidFill>
                <a:latin typeface="Cambria"/>
                <a:cs typeface="Cambria"/>
              </a:rPr>
              <a:t> </a:t>
            </a:r>
            <a:r>
              <a:rPr sz="2200" spc="-10" dirty="0">
                <a:solidFill>
                  <a:srgbClr val="404040"/>
                </a:solidFill>
                <a:latin typeface="Cambria"/>
                <a:cs typeface="Cambria"/>
              </a:rPr>
              <a:t>plates</a:t>
            </a:r>
            <a:endParaRPr sz="2200">
              <a:latin typeface="Cambria"/>
              <a:cs typeface="Cambria"/>
            </a:endParaRPr>
          </a:p>
          <a:p>
            <a:pPr>
              <a:lnSpc>
                <a:spcPct val="100000"/>
              </a:lnSpc>
              <a:spcBef>
                <a:spcPts val="40"/>
              </a:spcBef>
              <a:buClr>
                <a:srgbClr val="404040"/>
              </a:buClr>
              <a:buFont typeface="Cambria"/>
              <a:buAutoNum type="arabicPeriod"/>
            </a:pPr>
            <a:endParaRPr sz="2450">
              <a:latin typeface="Times New Roman"/>
              <a:cs typeface="Times New Roman"/>
            </a:endParaRPr>
          </a:p>
          <a:p>
            <a:pPr marL="469900" indent="-457200">
              <a:lnSpc>
                <a:spcPct val="100000"/>
              </a:lnSpc>
              <a:buSzPct val="88636"/>
              <a:buAutoNum type="arabicPeriod"/>
              <a:tabLst>
                <a:tab pos="469265" algn="l"/>
                <a:tab pos="469900" algn="l"/>
              </a:tabLst>
            </a:pPr>
            <a:r>
              <a:rPr sz="2200" spc="-10" dirty="0">
                <a:solidFill>
                  <a:srgbClr val="404040"/>
                </a:solidFill>
                <a:latin typeface="Cambria"/>
                <a:cs typeface="Cambria"/>
              </a:rPr>
              <a:t>Preparation and </a:t>
            </a:r>
            <a:r>
              <a:rPr sz="2200" spc="-15" dirty="0">
                <a:solidFill>
                  <a:srgbClr val="404040"/>
                </a:solidFill>
                <a:latin typeface="Cambria"/>
                <a:cs typeface="Cambria"/>
              </a:rPr>
              <a:t>activation </a:t>
            </a:r>
            <a:r>
              <a:rPr sz="2200" spc="-5" dirty="0">
                <a:solidFill>
                  <a:srgbClr val="404040"/>
                </a:solidFill>
                <a:latin typeface="Cambria"/>
                <a:cs typeface="Cambria"/>
              </a:rPr>
              <a:t>of </a:t>
            </a:r>
            <a:r>
              <a:rPr sz="2200" spc="-15" dirty="0">
                <a:solidFill>
                  <a:srgbClr val="404040"/>
                </a:solidFill>
                <a:latin typeface="Cambria"/>
                <a:cs typeface="Cambria"/>
              </a:rPr>
              <a:t>TLC</a:t>
            </a:r>
            <a:r>
              <a:rPr sz="2200" spc="55" dirty="0">
                <a:solidFill>
                  <a:srgbClr val="404040"/>
                </a:solidFill>
                <a:latin typeface="Cambria"/>
                <a:cs typeface="Cambria"/>
              </a:rPr>
              <a:t> </a:t>
            </a:r>
            <a:r>
              <a:rPr sz="2200" spc="-10" dirty="0">
                <a:solidFill>
                  <a:srgbClr val="404040"/>
                </a:solidFill>
                <a:latin typeface="Cambria"/>
                <a:cs typeface="Cambria"/>
              </a:rPr>
              <a:t>plates</a:t>
            </a:r>
            <a:endParaRPr sz="2200">
              <a:latin typeface="Cambria"/>
              <a:cs typeface="Cambria"/>
            </a:endParaRPr>
          </a:p>
          <a:p>
            <a:pPr>
              <a:lnSpc>
                <a:spcPct val="100000"/>
              </a:lnSpc>
              <a:spcBef>
                <a:spcPts val="40"/>
              </a:spcBef>
              <a:buClr>
                <a:srgbClr val="404040"/>
              </a:buClr>
              <a:buFont typeface="Cambria"/>
              <a:buAutoNum type="arabicPeriod"/>
            </a:pPr>
            <a:endParaRPr sz="2450">
              <a:latin typeface="Times New Roman"/>
              <a:cs typeface="Times New Roman"/>
            </a:endParaRPr>
          </a:p>
          <a:p>
            <a:pPr marL="469900" indent="-457200">
              <a:lnSpc>
                <a:spcPct val="100000"/>
              </a:lnSpc>
              <a:buSzPct val="88636"/>
              <a:buAutoNum type="arabicPeriod"/>
              <a:tabLst>
                <a:tab pos="469265" algn="l"/>
                <a:tab pos="469900" algn="l"/>
              </a:tabLst>
            </a:pPr>
            <a:r>
              <a:rPr sz="2200" spc="-5" dirty="0">
                <a:solidFill>
                  <a:srgbClr val="404040"/>
                </a:solidFill>
                <a:latin typeface="Cambria"/>
                <a:cs typeface="Cambria"/>
              </a:rPr>
              <a:t>Application of</a:t>
            </a:r>
            <a:r>
              <a:rPr sz="2200" spc="10" dirty="0">
                <a:solidFill>
                  <a:srgbClr val="404040"/>
                </a:solidFill>
                <a:latin typeface="Cambria"/>
                <a:cs typeface="Cambria"/>
              </a:rPr>
              <a:t> </a:t>
            </a:r>
            <a:r>
              <a:rPr sz="2200" spc="-5" dirty="0">
                <a:solidFill>
                  <a:srgbClr val="404040"/>
                </a:solidFill>
                <a:latin typeface="Cambria"/>
                <a:cs typeface="Cambria"/>
              </a:rPr>
              <a:t>sample</a:t>
            </a:r>
            <a:endParaRPr sz="2200">
              <a:latin typeface="Cambria"/>
              <a:cs typeface="Cambria"/>
            </a:endParaRPr>
          </a:p>
          <a:p>
            <a:pPr>
              <a:lnSpc>
                <a:spcPct val="100000"/>
              </a:lnSpc>
              <a:spcBef>
                <a:spcPts val="40"/>
              </a:spcBef>
              <a:buClr>
                <a:srgbClr val="404040"/>
              </a:buClr>
              <a:buFont typeface="Cambria"/>
              <a:buAutoNum type="arabicPeriod"/>
            </a:pPr>
            <a:endParaRPr sz="2450">
              <a:latin typeface="Times New Roman"/>
              <a:cs typeface="Times New Roman"/>
            </a:endParaRPr>
          </a:p>
          <a:p>
            <a:pPr marL="469900" indent="-457200">
              <a:lnSpc>
                <a:spcPct val="100000"/>
              </a:lnSpc>
              <a:buSzPct val="88636"/>
              <a:buAutoNum type="arabicPeriod"/>
              <a:tabLst>
                <a:tab pos="469265" algn="l"/>
                <a:tab pos="469900" algn="l"/>
              </a:tabLst>
            </a:pPr>
            <a:r>
              <a:rPr sz="2200" spc="-10" dirty="0">
                <a:solidFill>
                  <a:srgbClr val="404040"/>
                </a:solidFill>
                <a:latin typeface="Cambria"/>
                <a:cs typeface="Cambria"/>
              </a:rPr>
              <a:t>Development</a:t>
            </a:r>
            <a:r>
              <a:rPr sz="2200" spc="15" dirty="0">
                <a:solidFill>
                  <a:srgbClr val="404040"/>
                </a:solidFill>
                <a:latin typeface="Cambria"/>
                <a:cs typeface="Cambria"/>
              </a:rPr>
              <a:t> </a:t>
            </a:r>
            <a:r>
              <a:rPr sz="2200" spc="-10" dirty="0">
                <a:solidFill>
                  <a:srgbClr val="404040"/>
                </a:solidFill>
                <a:latin typeface="Cambria"/>
                <a:cs typeface="Cambria"/>
              </a:rPr>
              <a:t>tank</a:t>
            </a:r>
            <a:endParaRPr sz="2200">
              <a:latin typeface="Cambria"/>
              <a:cs typeface="Cambria"/>
            </a:endParaRPr>
          </a:p>
          <a:p>
            <a:pPr>
              <a:lnSpc>
                <a:spcPct val="100000"/>
              </a:lnSpc>
              <a:spcBef>
                <a:spcPts val="40"/>
              </a:spcBef>
              <a:buClr>
                <a:srgbClr val="404040"/>
              </a:buClr>
              <a:buFont typeface="Cambria"/>
              <a:buAutoNum type="arabicPeriod"/>
            </a:pPr>
            <a:endParaRPr sz="2450">
              <a:latin typeface="Times New Roman"/>
              <a:cs typeface="Times New Roman"/>
            </a:endParaRPr>
          </a:p>
          <a:p>
            <a:pPr marL="469900" indent="-457200">
              <a:lnSpc>
                <a:spcPct val="100000"/>
              </a:lnSpc>
              <a:buSzPct val="88636"/>
              <a:buAutoNum type="arabicPeriod"/>
              <a:tabLst>
                <a:tab pos="469265" algn="l"/>
                <a:tab pos="469900" algn="l"/>
              </a:tabLst>
            </a:pPr>
            <a:r>
              <a:rPr sz="2200" spc="-10" dirty="0">
                <a:solidFill>
                  <a:srgbClr val="404040"/>
                </a:solidFill>
                <a:latin typeface="Cambria"/>
                <a:cs typeface="Cambria"/>
              </a:rPr>
              <a:t>Mobile</a:t>
            </a:r>
            <a:r>
              <a:rPr sz="2200" spc="5" dirty="0">
                <a:solidFill>
                  <a:srgbClr val="404040"/>
                </a:solidFill>
                <a:latin typeface="Cambria"/>
                <a:cs typeface="Cambria"/>
              </a:rPr>
              <a:t> </a:t>
            </a:r>
            <a:r>
              <a:rPr sz="2200" spc="-5" dirty="0">
                <a:solidFill>
                  <a:srgbClr val="404040"/>
                </a:solidFill>
                <a:latin typeface="Cambria"/>
                <a:cs typeface="Cambria"/>
              </a:rPr>
              <a:t>Phase</a:t>
            </a:r>
            <a:endParaRPr sz="2200">
              <a:latin typeface="Cambria"/>
              <a:cs typeface="Cambria"/>
            </a:endParaRPr>
          </a:p>
          <a:p>
            <a:pPr>
              <a:lnSpc>
                <a:spcPct val="100000"/>
              </a:lnSpc>
              <a:spcBef>
                <a:spcPts val="40"/>
              </a:spcBef>
              <a:buClr>
                <a:srgbClr val="404040"/>
              </a:buClr>
              <a:buFont typeface="Cambria"/>
              <a:buAutoNum type="arabicPeriod"/>
            </a:pPr>
            <a:endParaRPr sz="2450">
              <a:latin typeface="Times New Roman"/>
              <a:cs typeface="Times New Roman"/>
            </a:endParaRPr>
          </a:p>
          <a:p>
            <a:pPr marL="469900" indent="-457200">
              <a:lnSpc>
                <a:spcPct val="100000"/>
              </a:lnSpc>
              <a:buSzPct val="88636"/>
              <a:buAutoNum type="arabicPeriod"/>
              <a:tabLst>
                <a:tab pos="469265" algn="l"/>
                <a:tab pos="469900" algn="l"/>
              </a:tabLst>
            </a:pPr>
            <a:r>
              <a:rPr sz="2200" spc="-10" dirty="0">
                <a:solidFill>
                  <a:srgbClr val="404040"/>
                </a:solidFill>
                <a:latin typeface="Cambria"/>
                <a:cs typeface="Cambria"/>
              </a:rPr>
              <a:t>Development</a:t>
            </a:r>
            <a:r>
              <a:rPr sz="2200" spc="15" dirty="0">
                <a:solidFill>
                  <a:srgbClr val="404040"/>
                </a:solidFill>
                <a:latin typeface="Cambria"/>
                <a:cs typeface="Cambria"/>
              </a:rPr>
              <a:t> </a:t>
            </a:r>
            <a:r>
              <a:rPr sz="2200" spc="-5" dirty="0">
                <a:solidFill>
                  <a:srgbClr val="404040"/>
                </a:solidFill>
                <a:latin typeface="Cambria"/>
                <a:cs typeface="Cambria"/>
              </a:rPr>
              <a:t>technique</a:t>
            </a:r>
            <a:endParaRPr sz="2200">
              <a:latin typeface="Cambria"/>
              <a:cs typeface="Cambria"/>
            </a:endParaRPr>
          </a:p>
          <a:p>
            <a:pPr>
              <a:lnSpc>
                <a:spcPct val="100000"/>
              </a:lnSpc>
              <a:spcBef>
                <a:spcPts val="40"/>
              </a:spcBef>
              <a:buClr>
                <a:srgbClr val="404040"/>
              </a:buClr>
              <a:buFont typeface="Cambria"/>
              <a:buAutoNum type="arabicPeriod"/>
            </a:pPr>
            <a:endParaRPr sz="2450">
              <a:latin typeface="Times New Roman"/>
              <a:cs typeface="Times New Roman"/>
            </a:endParaRPr>
          </a:p>
          <a:p>
            <a:pPr marL="469900" indent="-457200">
              <a:lnSpc>
                <a:spcPct val="100000"/>
              </a:lnSpc>
              <a:buSzPct val="88636"/>
              <a:buAutoNum type="arabicPeriod"/>
              <a:tabLst>
                <a:tab pos="469265" algn="l"/>
                <a:tab pos="469900" algn="l"/>
              </a:tabLst>
            </a:pPr>
            <a:r>
              <a:rPr sz="2200" spc="-10" dirty="0">
                <a:solidFill>
                  <a:srgbClr val="404040"/>
                </a:solidFill>
                <a:latin typeface="Cambria"/>
                <a:cs typeface="Cambria"/>
              </a:rPr>
              <a:t>Detecting </a:t>
            </a:r>
            <a:r>
              <a:rPr sz="2200" spc="-5" dirty="0">
                <a:solidFill>
                  <a:srgbClr val="404040"/>
                </a:solidFill>
                <a:latin typeface="Cambria"/>
                <a:cs typeface="Cambria"/>
              </a:rPr>
              <a:t>or visualizing</a:t>
            </a:r>
            <a:r>
              <a:rPr sz="2200" spc="70" dirty="0">
                <a:solidFill>
                  <a:srgbClr val="404040"/>
                </a:solidFill>
                <a:latin typeface="Cambria"/>
                <a:cs typeface="Cambria"/>
              </a:rPr>
              <a:t> </a:t>
            </a:r>
            <a:r>
              <a:rPr sz="2200" spc="-5" dirty="0">
                <a:solidFill>
                  <a:srgbClr val="404040"/>
                </a:solidFill>
                <a:latin typeface="Cambria"/>
                <a:cs typeface="Cambria"/>
              </a:rPr>
              <a:t>agents</a:t>
            </a:r>
            <a:endParaRPr sz="2200">
              <a:latin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2847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82</TotalTime>
  <Words>1973</Words>
  <Application>Microsoft Office PowerPoint</Application>
  <PresentationFormat>Custom</PresentationFormat>
  <Paragraphs>192</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PowerPoint Presentation</vt:lpstr>
      <vt:lpstr>PowerPoint Presentation</vt:lpstr>
      <vt:lpstr>PowerPoint Presentation</vt:lpstr>
      <vt:lpstr>Invention of Chromatography by M. Tswett</vt:lpstr>
      <vt:lpstr>Comparing Chromatography to the Flow of a River... </vt:lpstr>
      <vt:lpstr>PowerPoint Presentation</vt:lpstr>
      <vt:lpstr>PowerPoint Presentation</vt:lpstr>
      <vt:lpstr>PowerPoint Presentation</vt:lpstr>
      <vt:lpstr>PowerPoint Presentation</vt:lpstr>
      <vt:lpstr>Steps Involving in TLC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DEVELOPMENT TANK</vt:lpstr>
      <vt:lpstr>6) MOBILE PHASE</vt:lpstr>
      <vt:lpstr>PowerPoint Presentation</vt:lpstr>
      <vt:lpstr>PowerPoint Presentation</vt:lpstr>
      <vt:lpstr>8.Detecting agent</vt:lpstr>
      <vt:lpstr>8.Detecting agent</vt:lpstr>
      <vt:lpstr>Quantitative analysis</vt:lpstr>
      <vt:lpstr>Qualitative analysis</vt:lpstr>
      <vt:lpstr>Qualitative analysis</vt:lpstr>
      <vt:lpstr>Field of Applications</vt:lpstr>
      <vt:lpstr>APPLICATIONS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Khalid Mehmood</cp:lastModifiedBy>
  <cp:revision>8</cp:revision>
  <dcterms:created xsi:type="dcterms:W3CDTF">2018-07-03T16:35:04Z</dcterms:created>
  <dcterms:modified xsi:type="dcterms:W3CDTF">2018-11-15T09:04:28Z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2013-05-22T00:00:00Z</vt:filetime>
  </property>
  <property fmtid="{D5CDD505-2E9C-101B-9397-08002B2CF9AE}" pid="3" name="Creator">
    <vt:lpwstr>Microsoft® Office PowerPoint® 2007</vt:lpwstr>
  </property>
  <property fmtid="{D5CDD505-2E9C-101B-9397-08002B2CF9AE}" pid="4" name="LastSaved">
    <vt:filetime>2018-07-03T00:00:00Z</vt:filetime>
  </property>
</Properties>
</file>