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73" r:id="rId3"/>
    <p:sldId id="274" r:id="rId4"/>
    <p:sldId id="276" r:id="rId5"/>
    <p:sldId id="277" r:id="rId6"/>
    <p:sldId id="257" r:id="rId7"/>
    <p:sldId id="258" r:id="rId8"/>
    <p:sldId id="278" r:id="rId9"/>
    <p:sldId id="281" r:id="rId10"/>
    <p:sldId id="282" r:id="rId11"/>
    <p:sldId id="272" r:id="rId12"/>
    <p:sldId id="260" r:id="rId13"/>
    <p:sldId id="280" r:id="rId14"/>
    <p:sldId id="261" r:id="rId15"/>
    <p:sldId id="279" r:id="rId16"/>
    <p:sldId id="262" r:id="rId17"/>
    <p:sldId id="263" r:id="rId18"/>
    <p:sldId id="28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3/25/2019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3/25/2019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3/25/2019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3/25/2019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3/25/2019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3/25/2019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3/25/2019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latin typeface="Times New Roman" pitchFamily="18" charset="0"/>
                <a:cs typeface="Times New Roman" pitchFamily="18" charset="0"/>
              </a:rPr>
              <a:t>Introduction to theories in social work practice</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a:xfrm rot="10800000" flipV="1">
            <a:off x="4419600" y="4495800"/>
            <a:ext cx="3429000" cy="990600"/>
          </a:xfrm>
        </p:spPr>
        <p:txBody>
          <a:bodyPr>
            <a:normAutofit/>
          </a:bodyPr>
          <a:lstStyle/>
          <a:p>
            <a:r>
              <a:rPr lang="en-US" dirty="0" smtClean="0">
                <a:latin typeface="Times New Roman" pitchFamily="18" charset="0"/>
                <a:cs typeface="Times New Roman" pitchFamily="18" charset="0"/>
              </a:rPr>
              <a:t>By </a:t>
            </a:r>
            <a:r>
              <a:rPr lang="en-US" dirty="0" err="1" smtClean="0">
                <a:latin typeface="Times New Roman" pitchFamily="18" charset="0"/>
                <a:cs typeface="Times New Roman" pitchFamily="18" charset="0"/>
              </a:rPr>
              <a:t>M.Sulaman</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83325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624078" indent="-514350">
              <a:buFont typeface="+mj-lt"/>
              <a:buAutoNum type="arabicPeriod" startAt="4"/>
            </a:pPr>
            <a:r>
              <a:rPr lang="en-US" dirty="0">
                <a:latin typeface="Times New Roman" pitchFamily="18" charset="0"/>
                <a:cs typeface="Times New Roman" pitchFamily="18" charset="0"/>
              </a:rPr>
              <a:t>Guiding the social worker’s choices about potentially effective intervention </a:t>
            </a:r>
            <a:endParaRPr lang="en-US" dirty="0" smtClean="0">
              <a:latin typeface="Times New Roman" pitchFamily="18" charset="0"/>
              <a:cs typeface="Times New Roman" pitchFamily="18" charset="0"/>
            </a:endParaRPr>
          </a:p>
          <a:p>
            <a:pPr marL="624078" indent="-514350">
              <a:buFont typeface="+mj-lt"/>
              <a:buAutoNum type="arabicPeriod" startAt="4"/>
            </a:pPr>
            <a:endParaRPr lang="en-US" dirty="0">
              <a:latin typeface="Times New Roman" pitchFamily="18" charset="0"/>
              <a:cs typeface="Times New Roman" pitchFamily="18" charset="0"/>
            </a:endParaRPr>
          </a:p>
          <a:p>
            <a:pPr marL="624078" indent="-514350">
              <a:buFont typeface="+mj-lt"/>
              <a:buAutoNum type="arabicPeriod" startAt="4"/>
            </a:pPr>
            <a:r>
              <a:rPr lang="en-US" dirty="0" smtClean="0">
                <a:latin typeface="Times New Roman" pitchFamily="18" charset="0"/>
                <a:cs typeface="Times New Roman" pitchFamily="18" charset="0"/>
              </a:rPr>
              <a:t>Protecting </a:t>
            </a:r>
            <a:r>
              <a:rPr lang="en-US" dirty="0">
                <a:latin typeface="Times New Roman" pitchFamily="18" charset="0"/>
                <a:cs typeface="Times New Roman" pitchFamily="18" charset="0"/>
              </a:rPr>
              <a:t>against irrational </a:t>
            </a:r>
            <a:r>
              <a:rPr lang="en-US" dirty="0" smtClean="0">
                <a:latin typeface="Times New Roman" pitchFamily="18" charset="0"/>
                <a:cs typeface="Times New Roman" pitchFamily="18" charset="0"/>
              </a:rPr>
              <a:t>procedures.</a:t>
            </a:r>
          </a:p>
          <a:p>
            <a:pPr marL="624078" indent="-514350">
              <a:buFont typeface="+mj-lt"/>
              <a:buAutoNum type="arabicPeriod" startAt="4"/>
            </a:pPr>
            <a:endParaRPr lang="en-US" dirty="0" smtClean="0">
              <a:latin typeface="Times New Roman" pitchFamily="18" charset="0"/>
              <a:cs typeface="Times New Roman" pitchFamily="18" charset="0"/>
            </a:endParaRPr>
          </a:p>
          <a:p>
            <a:pPr marL="624078" indent="-514350">
              <a:buFont typeface="+mj-lt"/>
              <a:buAutoNum type="arabicPeriod" startAt="4"/>
            </a:pPr>
            <a:r>
              <a:rPr lang="en-US" dirty="0" smtClean="0">
                <a:latin typeface="Times New Roman" pitchFamily="18" charset="0"/>
                <a:cs typeface="Times New Roman" pitchFamily="18" charset="0"/>
              </a:rPr>
              <a:t>Making </a:t>
            </a:r>
            <a:r>
              <a:rPr lang="en-US" dirty="0">
                <a:latin typeface="Times New Roman" pitchFamily="18" charset="0"/>
                <a:cs typeface="Times New Roman" pitchFamily="18" charset="0"/>
              </a:rPr>
              <a:t>the social worker’s development of knowledge cumulative from one clinical situation to the next, and promoting some level of generalization among clients</a:t>
            </a:r>
          </a:p>
          <a:p>
            <a:pPr marL="109728" indent="0">
              <a:buNone/>
            </a:pP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39410727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endParaRPr lang="en-US" sz="2800" dirty="0" smtClean="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Social work practice models describe how social workers can implement theories. Practice models provide social workers with a blueprint of how to help others based on the underlying social work theory. While a theory explains why something happens, a practice model shows how to use a theory to create change.</a:t>
            </a:r>
            <a:endParaRPr lang="en-US" sz="2800" dirty="0" smtClean="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dirty="0" smtClean="0"/>
              <a:t>What is model</a:t>
            </a:r>
            <a:endParaRPr lang="en-US" dirty="0"/>
          </a:p>
        </p:txBody>
      </p:sp>
    </p:spTree>
    <p:extLst>
      <p:ext uri="{BB962C8B-B14F-4D97-AF65-F5344CB8AC3E}">
        <p14:creationId xmlns:p14="http://schemas.microsoft.com/office/powerpoint/2010/main" val="1254111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latin typeface="Times New Roman" pitchFamily="18" charset="0"/>
                <a:cs typeface="Times New Roman" pitchFamily="18" charset="0"/>
              </a:rPr>
              <a:t>Behavioral theories</a:t>
            </a:r>
          </a:p>
          <a:p>
            <a:r>
              <a:rPr lang="en-US" b="1" dirty="0">
                <a:latin typeface="Times New Roman" pitchFamily="18" charset="0"/>
                <a:cs typeface="Times New Roman" pitchFamily="18" charset="0"/>
              </a:rPr>
              <a:t>Crisis theory</a:t>
            </a:r>
          </a:p>
          <a:p>
            <a:r>
              <a:rPr lang="en-US" b="1" dirty="0">
                <a:latin typeface="Times New Roman" pitchFamily="18" charset="0"/>
                <a:cs typeface="Times New Roman" pitchFamily="18" charset="0"/>
              </a:rPr>
              <a:t>Functional theory</a:t>
            </a:r>
          </a:p>
          <a:p>
            <a:r>
              <a:rPr lang="en-US" b="1" dirty="0">
                <a:latin typeface="Times New Roman" pitchFamily="18" charset="0"/>
                <a:cs typeface="Times New Roman" pitchFamily="18" charset="0"/>
              </a:rPr>
              <a:t>Problem solving theory</a:t>
            </a:r>
          </a:p>
          <a:p>
            <a:r>
              <a:rPr lang="en-US" b="1" dirty="0">
                <a:latin typeface="Times New Roman" pitchFamily="18" charset="0"/>
                <a:cs typeface="Times New Roman" pitchFamily="18" charset="0"/>
              </a:rPr>
              <a:t>Psychosocial theory</a:t>
            </a:r>
          </a:p>
          <a:p>
            <a:r>
              <a:rPr lang="en-US" b="1" dirty="0">
                <a:latin typeface="Times New Roman" pitchFamily="18" charset="0"/>
                <a:cs typeface="Times New Roman" pitchFamily="18" charset="0"/>
              </a:rPr>
              <a:t>System theory</a:t>
            </a:r>
          </a:p>
          <a:p>
            <a:r>
              <a:rPr lang="en-US" b="1" dirty="0">
                <a:latin typeface="Times New Roman" pitchFamily="18" charset="0"/>
                <a:cs typeface="Times New Roman" pitchFamily="18" charset="0"/>
              </a:rPr>
              <a:t>Cognitive theory</a:t>
            </a:r>
          </a:p>
          <a:p>
            <a:r>
              <a:rPr lang="en-US" b="1" dirty="0">
                <a:latin typeface="Times New Roman" pitchFamily="18" charset="0"/>
                <a:cs typeface="Times New Roman" pitchFamily="18" charset="0"/>
              </a:rPr>
              <a:t>Psychoanalytic theory</a:t>
            </a:r>
          </a:p>
          <a:p>
            <a:endParaRPr lang="en-US" dirty="0"/>
          </a:p>
        </p:txBody>
      </p:sp>
      <p:sp>
        <p:nvSpPr>
          <p:cNvPr id="2" name="Title 1"/>
          <p:cNvSpPr>
            <a:spLocks noGrp="1"/>
          </p:cNvSpPr>
          <p:nvPr>
            <p:ph type="title"/>
          </p:nvPr>
        </p:nvSpPr>
        <p:spPr/>
        <p:txBody>
          <a:bodyPr/>
          <a:lstStyle/>
          <a:p>
            <a:r>
              <a:rPr lang="en-US" dirty="0" smtClean="0"/>
              <a:t>Theories of social work</a:t>
            </a:r>
            <a:endParaRPr lang="en-US" dirty="0"/>
          </a:p>
        </p:txBody>
      </p:sp>
    </p:spTree>
    <p:extLst>
      <p:ext uri="{BB962C8B-B14F-4D97-AF65-F5344CB8AC3E}">
        <p14:creationId xmlns:p14="http://schemas.microsoft.com/office/powerpoint/2010/main" val="19182094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b="1" u="sng" dirty="0" smtClean="0">
                <a:latin typeface="Times New Roman" pitchFamily="18" charset="0"/>
                <a:cs typeface="Times New Roman" pitchFamily="18" charset="0"/>
              </a:rPr>
              <a:t>Behavioral theory:</a:t>
            </a:r>
          </a:p>
          <a:p>
            <a:pPr marL="109728" indent="0">
              <a:buNone/>
            </a:pPr>
            <a:endParaRPr lang="en-US" b="1" u="sng" dirty="0" smtClean="0">
              <a:latin typeface="Times New Roman" pitchFamily="18" charset="0"/>
              <a:cs typeface="Times New Roman" pitchFamily="18" charset="0"/>
            </a:endParaRPr>
          </a:p>
          <a:p>
            <a:pPr marL="109728" indent="0">
              <a:buNone/>
            </a:pPr>
            <a:r>
              <a:rPr lang="en-US" dirty="0">
                <a:latin typeface="Times New Roman" pitchFamily="18" charset="0"/>
                <a:cs typeface="Times New Roman" pitchFamily="18" charset="0"/>
              </a:rPr>
              <a:t>Behaviorism is a learning theory that only focuses on objectively observable behaviors and discounts any independent activities of the mind. Behavior theorists define learning as nothing more than the acquisition of new behavior based on environmental conditions.</a:t>
            </a:r>
          </a:p>
        </p:txBody>
      </p:sp>
      <p:sp>
        <p:nvSpPr>
          <p:cNvPr id="3" name="Title 2"/>
          <p:cNvSpPr>
            <a:spLocks noGrp="1"/>
          </p:cNvSpPr>
          <p:nvPr>
            <p:ph type="title"/>
          </p:nvPr>
        </p:nvSpPr>
        <p:spPr/>
        <p:txBody>
          <a:bodyPr>
            <a:normAutofit fontScale="90000"/>
          </a:bodyPr>
          <a:lstStyle/>
          <a:p>
            <a:r>
              <a:rPr lang="en-US" dirty="0">
                <a:latin typeface="Times New Roman" pitchFamily="18" charset="0"/>
                <a:cs typeface="Times New Roman" pitchFamily="18" charset="0"/>
              </a:rPr>
              <a:t>Behavioral </a:t>
            </a:r>
            <a:r>
              <a:rPr lang="en-US" dirty="0" smtClean="0">
                <a:latin typeface="Times New Roman" pitchFamily="18" charset="0"/>
                <a:cs typeface="Times New Roman" pitchFamily="18" charset="0"/>
              </a:rPr>
              <a:t>theory</a:t>
            </a: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p>
        </p:txBody>
      </p:sp>
    </p:spTree>
    <p:extLst>
      <p:ext uri="{BB962C8B-B14F-4D97-AF65-F5344CB8AC3E}">
        <p14:creationId xmlns:p14="http://schemas.microsoft.com/office/powerpoint/2010/main" val="33795255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109728" indent="0">
              <a:buNone/>
            </a:pPr>
            <a:r>
              <a:rPr lang="en-US" b="1" u="sng" dirty="0" smtClean="0">
                <a:latin typeface="Times New Roman" pitchFamily="18" charset="0"/>
                <a:cs typeface="Times New Roman" pitchFamily="18" charset="0"/>
              </a:rPr>
              <a:t>Systems theory:</a:t>
            </a:r>
          </a:p>
          <a:p>
            <a:pPr marL="109728" indent="0">
              <a:buNone/>
            </a:pPr>
            <a:r>
              <a:rPr lang="en-US" dirty="0" smtClean="0">
                <a:latin typeface="Times New Roman" pitchFamily="18" charset="0"/>
                <a:cs typeface="Times New Roman" pitchFamily="18" charset="0"/>
              </a:rPr>
              <a:t>This theory describes </a:t>
            </a:r>
            <a:r>
              <a:rPr lang="en-US" dirty="0">
                <a:latin typeface="Times New Roman" pitchFamily="18" charset="0"/>
                <a:cs typeface="Times New Roman" pitchFamily="18" charset="0"/>
              </a:rPr>
              <a:t>human behavior in terms of complex </a:t>
            </a:r>
            <a:r>
              <a:rPr lang="en-US" dirty="0" smtClean="0">
                <a:latin typeface="Times New Roman" pitchFamily="18" charset="0"/>
                <a:cs typeface="Times New Roman" pitchFamily="18" charset="0"/>
              </a:rPr>
              <a:t>systems it states </a:t>
            </a:r>
            <a:r>
              <a:rPr lang="en-US" dirty="0">
                <a:latin typeface="Times New Roman" pitchFamily="18" charset="0"/>
                <a:cs typeface="Times New Roman" pitchFamily="18" charset="0"/>
              </a:rPr>
              <a:t>that behavior is influenced by a variety of factors that work together as a system. A person’s parents, friends, school, economic class, home environment and other factors all influence how a person thinks and acts. Seeking to help correct missing or ineffective parts of that system can have a positive impact on behavior. The reverse, of course, is also true.</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normAutofit fontScale="90000"/>
          </a:bodyPr>
          <a:lstStyle/>
          <a:p>
            <a:r>
              <a:rPr lang="en-US" u="sng" dirty="0">
                <a:latin typeface="Times New Roman" pitchFamily="18" charset="0"/>
                <a:cs typeface="Times New Roman" pitchFamily="18" charset="0"/>
              </a:rPr>
              <a:t>Systems theory:</a:t>
            </a:r>
            <a:br>
              <a:rPr lang="en-US" u="sng" dirty="0">
                <a:latin typeface="Times New Roman" pitchFamily="18" charset="0"/>
                <a:cs typeface="Times New Roman" pitchFamily="18" charset="0"/>
              </a:rPr>
            </a:br>
            <a:endParaRPr lang="en-US" dirty="0"/>
          </a:p>
        </p:txBody>
      </p:sp>
    </p:spTree>
    <p:extLst>
      <p:ext uri="{BB962C8B-B14F-4D97-AF65-F5344CB8AC3E}">
        <p14:creationId xmlns:p14="http://schemas.microsoft.com/office/powerpoint/2010/main" val="1729636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r>
              <a:rPr lang="en-US" b="1" u="sng" dirty="0" smtClean="0">
                <a:latin typeface="Times New Roman" pitchFamily="18" charset="0"/>
                <a:cs typeface="Times New Roman" pitchFamily="18" charset="0"/>
              </a:rPr>
              <a:t>Social learning theory:</a:t>
            </a:r>
          </a:p>
          <a:p>
            <a:pPr marL="109728" indent="0">
              <a:buNone/>
            </a:pPr>
            <a:endParaRPr lang="en-US" b="1" u="sng" dirty="0" smtClean="0">
              <a:latin typeface="Times New Roman" pitchFamily="18" charset="0"/>
              <a:cs typeface="Times New Roman" pitchFamily="18" charset="0"/>
            </a:endParaRPr>
          </a:p>
          <a:p>
            <a:pPr marL="109728" indent="0">
              <a:buNone/>
            </a:pPr>
            <a:r>
              <a:rPr lang="en-US" dirty="0" smtClean="0">
                <a:latin typeface="Times New Roman" pitchFamily="18" charset="0"/>
                <a:cs typeface="Times New Roman" pitchFamily="18" charset="0"/>
              </a:rPr>
              <a:t>This theory is </a:t>
            </a:r>
            <a:r>
              <a:rPr lang="en-US" dirty="0">
                <a:latin typeface="Times New Roman" pitchFamily="18" charset="0"/>
                <a:cs typeface="Times New Roman" pitchFamily="18" charset="0"/>
              </a:rPr>
              <a:t>based on Albert Bandura’s idea that learning occurs through observation and imitation. New behavior will continue if it is reinforced. According to this theory, rather than simply hearing a new concept and applying it, the learning process is made more efficient if the new behavior is modeled as well.</a:t>
            </a:r>
          </a:p>
        </p:txBody>
      </p:sp>
      <p:sp>
        <p:nvSpPr>
          <p:cNvPr id="3" name="Title 2"/>
          <p:cNvSpPr>
            <a:spLocks noGrp="1"/>
          </p:cNvSpPr>
          <p:nvPr>
            <p:ph type="title"/>
          </p:nvPr>
        </p:nvSpPr>
        <p:spPr/>
        <p:txBody>
          <a:bodyPr>
            <a:normAutofit fontScale="90000"/>
          </a:bodyPr>
          <a:lstStyle/>
          <a:p>
            <a:r>
              <a:rPr lang="en-US" u="sng" dirty="0">
                <a:latin typeface="Times New Roman" pitchFamily="18" charset="0"/>
                <a:cs typeface="Times New Roman" pitchFamily="18" charset="0"/>
              </a:rPr>
              <a:t>Social learning theory:</a:t>
            </a:r>
            <a:br>
              <a:rPr lang="en-US" u="sng" dirty="0">
                <a:latin typeface="Times New Roman" pitchFamily="18" charset="0"/>
                <a:cs typeface="Times New Roman" pitchFamily="18" charset="0"/>
              </a:rPr>
            </a:br>
            <a:endParaRPr lang="en-US" dirty="0"/>
          </a:p>
        </p:txBody>
      </p:sp>
    </p:spTree>
    <p:extLst>
      <p:ext uri="{BB962C8B-B14F-4D97-AF65-F5344CB8AC3E}">
        <p14:creationId xmlns:p14="http://schemas.microsoft.com/office/powerpoint/2010/main" val="5482691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r>
              <a:rPr lang="en-US" b="1" u="sng" dirty="0" smtClean="0">
                <a:latin typeface="Times New Roman" pitchFamily="18" charset="0"/>
                <a:cs typeface="Times New Roman" pitchFamily="18" charset="0"/>
              </a:rPr>
              <a:t>Psychosocial theory:</a:t>
            </a:r>
          </a:p>
          <a:p>
            <a:pPr marL="109728" indent="0">
              <a:buNone/>
            </a:pPr>
            <a:endParaRPr lang="en-US" b="1" u="sng" dirty="0" smtClean="0">
              <a:latin typeface="Times New Roman" pitchFamily="18" charset="0"/>
              <a:cs typeface="Times New Roman" pitchFamily="18" charset="0"/>
            </a:endParaRPr>
          </a:p>
          <a:p>
            <a:pPr marL="109728" indent="0">
              <a:buNone/>
            </a:pPr>
            <a:r>
              <a:rPr lang="en-US" dirty="0" smtClean="0">
                <a:latin typeface="Times New Roman" pitchFamily="18" charset="0"/>
                <a:cs typeface="Times New Roman" pitchFamily="18" charset="0"/>
              </a:rPr>
              <a:t>This</a:t>
            </a:r>
            <a:r>
              <a:rPr lang="en-US" dirty="0">
                <a:latin typeface="Times New Roman" pitchFamily="18" charset="0"/>
                <a:cs typeface="Times New Roman" pitchFamily="18" charset="0"/>
              </a:rPr>
              <a:t> is an eight-stage theory of identity and psychosocial development </a:t>
            </a:r>
            <a:r>
              <a:rPr lang="en-US" dirty="0" smtClean="0">
                <a:latin typeface="Times New Roman" pitchFamily="18" charset="0"/>
                <a:cs typeface="Times New Roman" pitchFamily="18" charset="0"/>
              </a:rPr>
              <a:t>developed by </a:t>
            </a:r>
            <a:r>
              <a:rPr lang="en-US" dirty="0">
                <a:latin typeface="Times New Roman" pitchFamily="18" charset="0"/>
                <a:cs typeface="Times New Roman" pitchFamily="18" charset="0"/>
              </a:rPr>
              <a:t>Erik Erikson. Erikson believed everyone must pass through eight stages of development over the life cycle: hope, will, purpose, competence, fidelity, love, care, and wisdom. Each stage is divided into age ranges from infancy to older adults.</a:t>
            </a:r>
          </a:p>
        </p:txBody>
      </p:sp>
      <p:sp>
        <p:nvSpPr>
          <p:cNvPr id="2" name="Title 1"/>
          <p:cNvSpPr>
            <a:spLocks noGrp="1"/>
          </p:cNvSpPr>
          <p:nvPr>
            <p:ph type="title"/>
          </p:nvPr>
        </p:nvSpPr>
        <p:spPr/>
        <p:txBody>
          <a:bodyPr>
            <a:normAutofit fontScale="90000"/>
          </a:bodyPr>
          <a:lstStyle/>
          <a:p>
            <a:r>
              <a:rPr lang="en-US" u="sng" dirty="0">
                <a:latin typeface="Times New Roman" pitchFamily="18" charset="0"/>
                <a:cs typeface="Times New Roman" pitchFamily="18" charset="0"/>
              </a:rPr>
              <a:t>Psychosocial theory:</a:t>
            </a:r>
            <a:br>
              <a:rPr lang="en-US" u="sng" dirty="0">
                <a:latin typeface="Times New Roman" pitchFamily="18" charset="0"/>
                <a:cs typeface="Times New Roman" pitchFamily="18" charset="0"/>
              </a:rPr>
            </a:br>
            <a:endParaRPr lang="en-US" dirty="0"/>
          </a:p>
        </p:txBody>
      </p:sp>
    </p:spTree>
    <p:extLst>
      <p:ext uri="{BB962C8B-B14F-4D97-AF65-F5344CB8AC3E}">
        <p14:creationId xmlns:p14="http://schemas.microsoft.com/office/powerpoint/2010/main" val="15807642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r>
              <a:rPr lang="en-US" b="1" u="sng" dirty="0" smtClean="0">
                <a:latin typeface="Times New Roman" pitchFamily="18" charset="0"/>
                <a:cs typeface="Times New Roman" pitchFamily="18" charset="0"/>
              </a:rPr>
              <a:t>Psychodynamic theory:</a:t>
            </a:r>
          </a:p>
          <a:p>
            <a:pPr marL="109728" indent="0">
              <a:buNone/>
            </a:pPr>
            <a:endParaRPr lang="en-US" b="1" u="sng" dirty="0" smtClean="0">
              <a:latin typeface="Times New Roman" pitchFamily="18" charset="0"/>
              <a:cs typeface="Times New Roman" pitchFamily="18" charset="0"/>
            </a:endParaRPr>
          </a:p>
          <a:p>
            <a:pPr marL="109728" indent="0">
              <a:buNone/>
            </a:pPr>
            <a:r>
              <a:rPr lang="en-US" dirty="0" smtClean="0">
                <a:latin typeface="Times New Roman" pitchFamily="18" charset="0"/>
                <a:cs typeface="Times New Roman" pitchFamily="18" charset="0"/>
              </a:rPr>
              <a:t>This theory was </a:t>
            </a:r>
            <a:r>
              <a:rPr lang="en-US" dirty="0">
                <a:latin typeface="Times New Roman" pitchFamily="18" charset="0"/>
                <a:cs typeface="Times New Roman" pitchFamily="18" charset="0"/>
              </a:rPr>
              <a:t>developed by Freud, and it explains personality in terms of conscious and unconscious forces. This social work theory describes the personality as consisting of the id (responsible for following basic instincts), the superego (attempts to follow rules and behave morally), and the ego (mediates between the id and the ego).</a:t>
            </a:r>
          </a:p>
        </p:txBody>
      </p:sp>
      <p:sp>
        <p:nvSpPr>
          <p:cNvPr id="2" name="Title 1"/>
          <p:cNvSpPr>
            <a:spLocks noGrp="1"/>
          </p:cNvSpPr>
          <p:nvPr>
            <p:ph type="title"/>
          </p:nvPr>
        </p:nvSpPr>
        <p:spPr/>
        <p:txBody>
          <a:bodyPr>
            <a:normAutofit fontScale="90000"/>
          </a:bodyPr>
          <a:lstStyle/>
          <a:p>
            <a:r>
              <a:rPr lang="en-US" u="sng" dirty="0">
                <a:latin typeface="Times New Roman" pitchFamily="18" charset="0"/>
                <a:cs typeface="Times New Roman" pitchFamily="18" charset="0"/>
              </a:rPr>
              <a:t>Psychodynamic theory:</a:t>
            </a:r>
            <a:br>
              <a:rPr lang="en-US" u="sng" dirty="0">
                <a:latin typeface="Times New Roman" pitchFamily="18" charset="0"/>
                <a:cs typeface="Times New Roman" pitchFamily="18" charset="0"/>
              </a:rPr>
            </a:br>
            <a:endParaRPr lang="en-US" dirty="0"/>
          </a:p>
        </p:txBody>
      </p:sp>
    </p:spTree>
    <p:extLst>
      <p:ext uri="{BB962C8B-B14F-4D97-AF65-F5344CB8AC3E}">
        <p14:creationId xmlns:p14="http://schemas.microsoft.com/office/powerpoint/2010/main" val="32959454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US" b="1" dirty="0" smtClean="0"/>
          </a:p>
          <a:p>
            <a:pPr marL="109728" indent="0">
              <a:buNone/>
            </a:pPr>
            <a:endParaRPr lang="en-US" b="1" dirty="0"/>
          </a:p>
          <a:p>
            <a:pPr marL="109728" indent="0">
              <a:buNone/>
            </a:pPr>
            <a:r>
              <a:rPr lang="en-US" b="1" dirty="0" smtClean="0"/>
              <a:t>Q: Critically analyze why do we need theories in social work practice? Also explain how and where theories can be implemented in social work practice?</a:t>
            </a:r>
            <a:endParaRPr lang="en-US" b="1" dirty="0"/>
          </a:p>
        </p:txBody>
      </p:sp>
      <p:sp>
        <p:nvSpPr>
          <p:cNvPr id="3" name="Title 2"/>
          <p:cNvSpPr>
            <a:spLocks noGrp="1"/>
          </p:cNvSpPr>
          <p:nvPr>
            <p:ph type="title"/>
          </p:nvPr>
        </p:nvSpPr>
        <p:spPr/>
        <p:txBody>
          <a:bodyPr/>
          <a:lstStyle/>
          <a:p>
            <a:r>
              <a:rPr lang="en-US" dirty="0" smtClean="0"/>
              <a:t>Assignment</a:t>
            </a:r>
            <a:endParaRPr lang="en-US" dirty="0"/>
          </a:p>
        </p:txBody>
      </p:sp>
    </p:spTree>
    <p:extLst>
      <p:ext uri="{BB962C8B-B14F-4D97-AF65-F5344CB8AC3E}">
        <p14:creationId xmlns:p14="http://schemas.microsoft.com/office/powerpoint/2010/main" val="10489568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b="1" u="sng" dirty="0" smtClean="0">
                <a:latin typeface="Times New Roman" pitchFamily="18" charset="0"/>
                <a:cs typeface="Times New Roman" pitchFamily="18" charset="0"/>
              </a:rPr>
              <a:t>Definition:</a:t>
            </a:r>
          </a:p>
          <a:p>
            <a:pPr marL="0" indent="0">
              <a:buNone/>
            </a:pPr>
            <a:r>
              <a:rPr lang="en-US" dirty="0">
                <a:latin typeface="Times New Roman" pitchFamily="18" charset="0"/>
                <a:cs typeface="Times New Roman" pitchFamily="18" charset="0"/>
              </a:rPr>
              <a:t>Social work is a profession concerned with helping individuals, families, groups and communities to enhance their individual and collective well-being. It aims to help people develop their skills and their ability to use their own resources and those of the community to resolve </a:t>
            </a:r>
            <a:r>
              <a:rPr lang="en-US" dirty="0" smtClean="0">
                <a:latin typeface="Times New Roman" pitchFamily="18" charset="0"/>
                <a:cs typeface="Times New Roman" pitchFamily="18" charset="0"/>
              </a:rPr>
              <a:t>their social and personal problems.</a:t>
            </a:r>
            <a:endParaRPr lang="en-US" b="1" u="sng"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b="1" dirty="0" smtClean="0"/>
              <a:t>Definition of social work</a:t>
            </a:r>
            <a:endParaRPr lang="en-US" b="1" dirty="0"/>
          </a:p>
        </p:txBody>
      </p:sp>
    </p:spTree>
    <p:extLst>
      <p:ext uri="{BB962C8B-B14F-4D97-AF65-F5344CB8AC3E}">
        <p14:creationId xmlns:p14="http://schemas.microsoft.com/office/powerpoint/2010/main" val="367654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latin typeface="Times New Roman" pitchFamily="18" charset="0"/>
                <a:cs typeface="Times New Roman" pitchFamily="18" charset="0"/>
              </a:rPr>
              <a:t>The services of social work are delivered through three basic methods.</a:t>
            </a:r>
          </a:p>
          <a:p>
            <a:pPr marL="514350" indent="-514350">
              <a:buFont typeface="+mj-lt"/>
              <a:buAutoNum type="arabicPeriod"/>
            </a:pPr>
            <a:r>
              <a:rPr lang="en-US" b="1" u="sng" dirty="0">
                <a:latin typeface="Times New Roman" pitchFamily="18" charset="0"/>
                <a:cs typeface="Times New Roman" pitchFamily="18" charset="0"/>
              </a:rPr>
              <a:t>Social case work </a:t>
            </a:r>
          </a:p>
          <a:p>
            <a:pPr marL="0" indent="0">
              <a:buNone/>
            </a:pPr>
            <a:r>
              <a:rPr lang="en-US" dirty="0">
                <a:latin typeface="Times New Roman" pitchFamily="18" charset="0"/>
                <a:cs typeface="Times New Roman" pitchFamily="18" charset="0"/>
              </a:rPr>
              <a:t>(working on individual level)</a:t>
            </a:r>
          </a:p>
          <a:p>
            <a:pPr marL="0" indent="0">
              <a:buNone/>
            </a:pPr>
            <a:r>
              <a:rPr lang="en-US" b="1" u="sng" dirty="0">
                <a:latin typeface="Times New Roman" pitchFamily="18" charset="0"/>
                <a:cs typeface="Times New Roman" pitchFamily="18" charset="0"/>
              </a:rPr>
              <a:t>2.Social group work</a:t>
            </a:r>
          </a:p>
          <a:p>
            <a:pPr marL="0" indent="0">
              <a:buNone/>
            </a:pPr>
            <a:r>
              <a:rPr lang="en-US" dirty="0">
                <a:latin typeface="Times New Roman" pitchFamily="18" charset="0"/>
                <a:cs typeface="Times New Roman" pitchFamily="18" charset="0"/>
              </a:rPr>
              <a:t>(working with small groups)</a:t>
            </a:r>
          </a:p>
          <a:p>
            <a:pPr marL="0" indent="0">
              <a:buNone/>
            </a:pPr>
            <a:r>
              <a:rPr lang="en-US" b="1" u="sng" dirty="0">
                <a:latin typeface="Times New Roman" pitchFamily="18" charset="0"/>
                <a:cs typeface="Times New Roman" pitchFamily="18" charset="0"/>
              </a:rPr>
              <a:t>3.Community organization</a:t>
            </a:r>
          </a:p>
          <a:p>
            <a:pPr marL="0" indent="0">
              <a:buNone/>
            </a:pPr>
            <a:r>
              <a:rPr lang="en-US" dirty="0">
                <a:latin typeface="Times New Roman" pitchFamily="18" charset="0"/>
                <a:cs typeface="Times New Roman" pitchFamily="18" charset="0"/>
              </a:rPr>
              <a:t>(working with large communities)</a:t>
            </a:r>
          </a:p>
          <a:p>
            <a:pPr marL="0" indent="0">
              <a:buNone/>
            </a:pPr>
            <a:endParaRPr lang="en-US"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Methods of social work</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40495136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smtClean="0">
                <a:latin typeface="Times New Roman" pitchFamily="18" charset="0"/>
                <a:cs typeface="Times New Roman" pitchFamily="18" charset="0"/>
              </a:rPr>
              <a:t>The case work process is divided into three stages:</a:t>
            </a:r>
          </a:p>
          <a:p>
            <a:pPr marL="0" indent="0">
              <a:buNone/>
            </a:pPr>
            <a:r>
              <a:rPr lang="en-US" dirty="0" smtClean="0">
                <a:latin typeface="Times New Roman" pitchFamily="18" charset="0"/>
                <a:cs typeface="Times New Roman" pitchFamily="18" charset="0"/>
              </a:rPr>
              <a:t>1)Study</a:t>
            </a:r>
          </a:p>
          <a:p>
            <a:pPr marL="0" indent="0">
              <a:buNone/>
            </a:pPr>
            <a:r>
              <a:rPr lang="en-US" dirty="0" smtClean="0">
                <a:latin typeface="Times New Roman" pitchFamily="18" charset="0"/>
                <a:cs typeface="Times New Roman" pitchFamily="18" charset="0"/>
              </a:rPr>
              <a:t>2) Diagnosis</a:t>
            </a:r>
          </a:p>
          <a:p>
            <a:pPr marL="0" indent="0">
              <a:buNone/>
            </a:pPr>
            <a:r>
              <a:rPr lang="en-US" dirty="0" smtClean="0">
                <a:latin typeface="Times New Roman" pitchFamily="18" charset="0"/>
                <a:cs typeface="Times New Roman" pitchFamily="18" charset="0"/>
              </a:rPr>
              <a:t>3) Treatment</a:t>
            </a:r>
          </a:p>
          <a:p>
            <a:pPr marL="0" indent="0">
              <a:buNone/>
            </a:pPr>
            <a:r>
              <a:rPr lang="en-US" dirty="0" smtClean="0">
                <a:latin typeface="Times New Roman" pitchFamily="18" charset="0"/>
                <a:cs typeface="Times New Roman" pitchFamily="18" charset="0"/>
              </a:rPr>
              <a:t>Methods of treatment</a:t>
            </a:r>
          </a:p>
          <a:p>
            <a:pPr marL="571500" indent="-571500">
              <a:buAutoNum type="romanLcParenR"/>
            </a:pPr>
            <a:r>
              <a:rPr lang="en-US" dirty="0" smtClean="0">
                <a:latin typeface="Times New Roman" pitchFamily="18" charset="0"/>
                <a:cs typeface="Times New Roman" pitchFamily="18" charset="0"/>
              </a:rPr>
              <a:t>Administration of social services</a:t>
            </a:r>
          </a:p>
          <a:p>
            <a:pPr marL="571500" indent="-571500">
              <a:buAutoNum type="romanLcParenR"/>
            </a:pPr>
            <a:r>
              <a:rPr lang="en-US" dirty="0" smtClean="0">
                <a:latin typeface="Times New Roman" pitchFamily="18" charset="0"/>
                <a:cs typeface="Times New Roman" pitchFamily="18" charset="0"/>
              </a:rPr>
              <a:t>Environmental manipulation</a:t>
            </a:r>
          </a:p>
          <a:p>
            <a:pPr marL="571500" indent="-571500">
              <a:buAutoNum type="romanLcParenR"/>
            </a:pPr>
            <a:r>
              <a:rPr lang="en-US" dirty="0" smtClean="0">
                <a:latin typeface="Times New Roman" pitchFamily="18" charset="0"/>
                <a:cs typeface="Times New Roman" pitchFamily="18" charset="0"/>
              </a:rPr>
              <a:t>Direct treatment= 1) counseling  2) Therapeutic</a:t>
            </a:r>
          </a:p>
        </p:txBody>
      </p:sp>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Social case work process</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3152144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800" dirty="0">
                <a:latin typeface="Times New Roman" pitchFamily="18" charset="0"/>
                <a:cs typeface="Times New Roman" pitchFamily="18" charset="0"/>
              </a:rPr>
              <a:t>Clinical social work practice is the application of social work theory and methods to the resolution and prevention of </a:t>
            </a:r>
            <a:r>
              <a:rPr lang="en-US" sz="2800" dirty="0">
                <a:solidFill>
                  <a:srgbClr val="C00000"/>
                </a:solidFill>
                <a:latin typeface="Times New Roman" pitchFamily="18" charset="0"/>
                <a:cs typeface="Times New Roman" pitchFamily="18" charset="0"/>
              </a:rPr>
              <a:t>psychosocial problems </a:t>
            </a:r>
            <a:r>
              <a:rPr lang="en-US" sz="2800" dirty="0">
                <a:latin typeface="Times New Roman" pitchFamily="18" charset="0"/>
                <a:cs typeface="Times New Roman" pitchFamily="18" charset="0"/>
              </a:rPr>
              <a:t>experienced by individuals, families, and groups.</a:t>
            </a:r>
          </a:p>
          <a:p>
            <a:r>
              <a:rPr lang="en-US" sz="2800" dirty="0">
                <a:latin typeface="Times New Roman" pitchFamily="18" charset="0"/>
                <a:cs typeface="Times New Roman" pitchFamily="18" charset="0"/>
              </a:rPr>
              <a:t>These problems may include</a:t>
            </a:r>
          </a:p>
          <a:p>
            <a:r>
              <a:rPr lang="en-US" sz="2800" dirty="0">
                <a:latin typeface="Times New Roman" pitchFamily="18" charset="0"/>
                <a:cs typeface="Times New Roman" pitchFamily="18" charset="0"/>
              </a:rPr>
              <a:t> challenges</a:t>
            </a:r>
          </a:p>
          <a:p>
            <a:r>
              <a:rPr lang="en-US" sz="2800" dirty="0">
                <a:latin typeface="Times New Roman" pitchFamily="18" charset="0"/>
                <a:cs typeface="Times New Roman" pitchFamily="18" charset="0"/>
              </a:rPr>
              <a:t> disabilities</a:t>
            </a:r>
          </a:p>
          <a:p>
            <a:r>
              <a:rPr lang="en-US" sz="2800" dirty="0">
                <a:latin typeface="Times New Roman" pitchFamily="18" charset="0"/>
                <a:cs typeface="Times New Roman" pitchFamily="18" charset="0"/>
              </a:rPr>
              <a:t> Impairments</a:t>
            </a:r>
          </a:p>
          <a:p>
            <a:r>
              <a:rPr lang="en-US" sz="2800" dirty="0">
                <a:latin typeface="Times New Roman" pitchFamily="18" charset="0"/>
                <a:cs typeface="Times New Roman" pitchFamily="18" charset="0"/>
              </a:rPr>
              <a:t> mental and emotional problems</a:t>
            </a:r>
          </a:p>
          <a:p>
            <a:r>
              <a:rPr lang="en-US" sz="2800" dirty="0">
                <a:latin typeface="Times New Roman" pitchFamily="18" charset="0"/>
                <a:cs typeface="Times New Roman" pitchFamily="18" charset="0"/>
              </a:rPr>
              <a:t> behavioral disorders</a:t>
            </a:r>
            <a:endParaRPr lang="en-US" sz="2400" dirty="0">
              <a:latin typeface="Times New Roman" pitchFamily="18" charset="0"/>
              <a:cs typeface="Times New Roman" pitchFamily="18" charset="0"/>
            </a:endParaRPr>
          </a:p>
        </p:txBody>
      </p:sp>
      <p:sp>
        <p:nvSpPr>
          <p:cNvPr id="3" name="Title 2"/>
          <p:cNvSpPr>
            <a:spLocks noGrp="1"/>
          </p:cNvSpPr>
          <p:nvPr>
            <p:ph type="title"/>
          </p:nvPr>
        </p:nvSpPr>
        <p:spPr/>
        <p:txBody>
          <a:bodyPr>
            <a:normAutofit fontScale="90000"/>
          </a:bodyPr>
          <a:lstStyle/>
          <a:p>
            <a:r>
              <a:rPr lang="en-US" dirty="0">
                <a:latin typeface="Times New Roman" pitchFamily="18" charset="0"/>
                <a:cs typeface="Times New Roman" pitchFamily="18" charset="0"/>
              </a:rPr>
              <a:t>CLINICAL SOCIAL WORK PRACTICE</a:t>
            </a:r>
          </a:p>
        </p:txBody>
      </p:sp>
    </p:spTree>
    <p:extLst>
      <p:ext uri="{BB962C8B-B14F-4D97-AF65-F5344CB8AC3E}">
        <p14:creationId xmlns:p14="http://schemas.microsoft.com/office/powerpoint/2010/main" val="28569916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763000" cy="4830763"/>
          </a:xfrm>
        </p:spPr>
        <p:txBody>
          <a:bodyPr>
            <a:normAutofit/>
          </a:bodyPr>
          <a:lstStyle/>
          <a:p>
            <a:pPr marL="0" indent="0">
              <a:buNone/>
            </a:pPr>
            <a:r>
              <a:rPr lang="en-US" sz="2800" b="1" u="sng" dirty="0" smtClean="0">
                <a:latin typeface="Times New Roman" pitchFamily="18" charset="0"/>
                <a:cs typeface="Times New Roman" pitchFamily="18" charset="0"/>
              </a:rPr>
              <a:t>Social work theories:</a:t>
            </a:r>
          </a:p>
          <a:p>
            <a:pPr marL="0" indent="0">
              <a:buNone/>
            </a:pPr>
            <a:endParaRPr lang="en-US" sz="2800" b="1" u="sng" dirty="0">
              <a:latin typeface="Times New Roman" pitchFamily="18" charset="0"/>
              <a:cs typeface="Times New Roman" pitchFamily="18" charset="0"/>
            </a:endParaRPr>
          </a:p>
          <a:p>
            <a:pPr marL="0" indent="0">
              <a:lnSpc>
                <a:spcPct val="150000"/>
              </a:lnSpc>
              <a:buNone/>
            </a:pPr>
            <a:r>
              <a:rPr lang="en-US" sz="2400" dirty="0" smtClean="0">
                <a:latin typeface="Times New Roman" pitchFamily="18" charset="0"/>
                <a:cs typeface="Times New Roman" pitchFamily="18" charset="0"/>
              </a:rPr>
              <a:t>A social work practice theory is a coherent set of ideas about human nature which provides verifiable explanation of human behavior and logical support for developing intervention strategies.  </a:t>
            </a:r>
          </a:p>
        </p:txBody>
      </p:sp>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Definition of practice theory</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417444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sz="2800" b="1" u="sng" dirty="0">
                <a:latin typeface="Times New Roman" pitchFamily="18" charset="0"/>
                <a:cs typeface="Times New Roman" pitchFamily="18" charset="0"/>
              </a:rPr>
              <a:t>Why we need </a:t>
            </a:r>
            <a:r>
              <a:rPr lang="en-US" sz="2800" b="1" u="sng" dirty="0" smtClean="0">
                <a:latin typeface="Times New Roman" pitchFamily="18" charset="0"/>
                <a:cs typeface="Times New Roman" pitchFamily="18" charset="0"/>
              </a:rPr>
              <a:t>theories in </a:t>
            </a:r>
            <a:r>
              <a:rPr lang="en-US" sz="2800" b="1" u="sng" dirty="0">
                <a:latin typeface="Times New Roman" pitchFamily="18" charset="0"/>
                <a:cs typeface="Times New Roman" pitchFamily="18" charset="0"/>
              </a:rPr>
              <a:t>social work practice:</a:t>
            </a:r>
          </a:p>
          <a:p>
            <a:pPr marL="0" indent="0">
              <a:buNone/>
            </a:pPr>
            <a:endParaRPr lang="en-US" sz="2800" dirty="0" smtClean="0">
              <a:latin typeface="Times New Roman" pitchFamily="18" charset="0"/>
              <a:cs typeface="Times New Roman" pitchFamily="18" charset="0"/>
            </a:endParaRPr>
          </a:p>
          <a:p>
            <a:pPr marL="0" indent="0">
              <a:buNone/>
            </a:pPr>
            <a:r>
              <a:rPr lang="en-US" sz="2800" dirty="0" smtClean="0">
                <a:latin typeface="Times New Roman" pitchFamily="18" charset="0"/>
                <a:cs typeface="Times New Roman" pitchFamily="18" charset="0"/>
              </a:rPr>
              <a:t>Theories</a:t>
            </a:r>
            <a:r>
              <a:rPr lang="en-US" sz="2800" dirty="0">
                <a:latin typeface="Times New Roman" pitchFamily="18" charset="0"/>
                <a:cs typeface="Times New Roman" pitchFamily="18" charset="0"/>
              </a:rPr>
              <a:t> helped social workers explain why people behave as they do, to better understand how the environment affects behavior, to </a:t>
            </a:r>
            <a:r>
              <a:rPr lang="en-US" sz="2800" dirty="0" smtClean="0">
                <a:latin typeface="Times New Roman" pitchFamily="18" charset="0"/>
                <a:cs typeface="Times New Roman" pitchFamily="18" charset="0"/>
              </a:rPr>
              <a:t>develop their </a:t>
            </a:r>
            <a:r>
              <a:rPr lang="en-US" sz="2800" dirty="0">
                <a:latin typeface="Times New Roman" pitchFamily="18" charset="0"/>
                <a:cs typeface="Times New Roman" pitchFamily="18" charset="0"/>
              </a:rPr>
              <a:t>interventions, and to predict what is likely to be the result of a particular social work intervention. </a:t>
            </a:r>
            <a:r>
              <a:rPr lang="en-US" sz="2800" dirty="0" smtClean="0">
                <a:latin typeface="Times New Roman" pitchFamily="18" charset="0"/>
                <a:cs typeface="Times New Roman" pitchFamily="18" charset="0"/>
              </a:rPr>
              <a:t>Theory</a:t>
            </a:r>
            <a:r>
              <a:rPr lang="en-US" sz="2800" dirty="0">
                <a:latin typeface="Times New Roman" pitchFamily="18" charset="0"/>
                <a:cs typeface="Times New Roman" pitchFamily="18" charset="0"/>
              </a:rPr>
              <a:t> helps to explain a situation and perhaps, how it came about.</a:t>
            </a:r>
          </a:p>
          <a:p>
            <a:pPr marL="0" indent="0">
              <a:buNone/>
            </a:pPr>
            <a:endParaRPr lang="en-US" sz="2800" dirty="0" smtClean="0">
              <a:latin typeface="Times New Roman" pitchFamily="18" charset="0"/>
              <a:cs typeface="Times New Roman" pitchFamily="18" charset="0"/>
            </a:endParaRPr>
          </a:p>
          <a:p>
            <a:pPr marL="0" indent="0">
              <a:buNone/>
            </a:pPr>
            <a:endParaRPr lang="en-US" sz="2800" dirty="0">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dirty="0" smtClean="0"/>
              <a:t>Do we need theories?</a:t>
            </a:r>
            <a:endParaRPr lang="en-US" dirty="0"/>
          </a:p>
        </p:txBody>
      </p:sp>
    </p:spTree>
    <p:extLst>
      <p:ext uri="{BB962C8B-B14F-4D97-AF65-F5344CB8AC3E}">
        <p14:creationId xmlns:p14="http://schemas.microsoft.com/office/powerpoint/2010/main" val="20743991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3400" y="1481138"/>
            <a:ext cx="8610600" cy="4525962"/>
          </a:xfrm>
        </p:spPr>
      </p:pic>
      <p:sp>
        <p:nvSpPr>
          <p:cNvPr id="3" name="Title 2"/>
          <p:cNvSpPr>
            <a:spLocks noGrp="1"/>
          </p:cNvSpPr>
          <p:nvPr>
            <p:ph type="title"/>
          </p:nvPr>
        </p:nvSpPr>
        <p:spPr/>
        <p:txBody>
          <a:bodyPr>
            <a:normAutofit fontScale="90000"/>
          </a:bodyPr>
          <a:lstStyle/>
          <a:p>
            <a:r>
              <a:rPr lang="en-US" dirty="0" smtClean="0"/>
              <a:t>why do we need to learn about theories in social work practice</a:t>
            </a:r>
            <a:endParaRPr lang="en-US" dirty="0"/>
          </a:p>
        </p:txBody>
      </p:sp>
    </p:spTree>
    <p:extLst>
      <p:ext uri="{BB962C8B-B14F-4D97-AF65-F5344CB8AC3E}">
        <p14:creationId xmlns:p14="http://schemas.microsoft.com/office/powerpoint/2010/main" val="11920736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109728" indent="0">
              <a:buNone/>
            </a:pPr>
            <a:r>
              <a:rPr lang="en-US" dirty="0">
                <a:latin typeface="Times New Roman" pitchFamily="18" charset="0"/>
                <a:cs typeface="Times New Roman" pitchFamily="18" charset="0"/>
              </a:rPr>
              <a:t>Theory is important because it has a direct influence on how the social worker approaches clinical practice. It serves the </a:t>
            </a:r>
            <a:r>
              <a:rPr lang="en-US" dirty="0" smtClean="0">
                <a:latin typeface="Times New Roman" pitchFamily="18" charset="0"/>
                <a:cs typeface="Times New Roman" pitchFamily="18" charset="0"/>
              </a:rPr>
              <a:t>following functions.</a:t>
            </a:r>
          </a:p>
          <a:p>
            <a:pPr marL="109728" indent="0">
              <a:buNone/>
            </a:pPr>
            <a:endParaRPr lang="en-US" dirty="0" smtClean="0">
              <a:latin typeface="Times New Roman" pitchFamily="18" charset="0"/>
              <a:cs typeface="Times New Roman" pitchFamily="18" charset="0"/>
            </a:endParaRPr>
          </a:p>
          <a:p>
            <a:pPr marL="624078" indent="-514350">
              <a:buFont typeface="+mj-lt"/>
              <a:buAutoNum type="arabicPeriod"/>
            </a:pPr>
            <a:r>
              <a:rPr lang="en-US" dirty="0">
                <a:latin typeface="Times New Roman" pitchFamily="18" charset="0"/>
                <a:cs typeface="Times New Roman" pitchFamily="18" charset="0"/>
              </a:rPr>
              <a:t>Simplifying complex phenomena, and focusing the practitioner’s attention on thoughts, feelings, behaviors, and events in a client’s life that are relevant to explore </a:t>
            </a:r>
          </a:p>
          <a:p>
            <a:pPr marL="624078" indent="-514350">
              <a:buFont typeface="+mj-lt"/>
              <a:buAutoNum type="arabicPeriod"/>
            </a:pPr>
            <a:r>
              <a:rPr lang="en-US" dirty="0" smtClean="0">
                <a:latin typeface="Times New Roman" pitchFamily="18" charset="0"/>
                <a:cs typeface="Times New Roman" pitchFamily="18" charset="0"/>
              </a:rPr>
              <a:t>Helping </a:t>
            </a:r>
            <a:r>
              <a:rPr lang="en-US" dirty="0">
                <a:latin typeface="Times New Roman" pitchFamily="18" charset="0"/>
                <a:cs typeface="Times New Roman" pitchFamily="18" charset="0"/>
              </a:rPr>
              <a:t>the social worker to establish causal relationships and thus predict a client’s future behavior </a:t>
            </a:r>
          </a:p>
          <a:p>
            <a:pPr marL="624078" indent="-514350">
              <a:buFont typeface="+mj-lt"/>
              <a:buAutoNum type="arabicPeriod"/>
            </a:pPr>
            <a:r>
              <a:rPr lang="en-US" dirty="0" smtClean="0">
                <a:latin typeface="Times New Roman" pitchFamily="18" charset="0"/>
                <a:cs typeface="Times New Roman" pitchFamily="18" charset="0"/>
              </a:rPr>
              <a:t>Simplifying </a:t>
            </a:r>
            <a:r>
              <a:rPr lang="en-US" dirty="0">
                <a:latin typeface="Times New Roman" pitchFamily="18" charset="0"/>
                <a:cs typeface="Times New Roman" pitchFamily="18" charset="0"/>
              </a:rPr>
              <a:t>the task of selecting outcomes of intervention </a:t>
            </a:r>
          </a:p>
        </p:txBody>
      </p:sp>
      <p:sp>
        <p:nvSpPr>
          <p:cNvPr id="3" name="Title 2"/>
          <p:cNvSpPr>
            <a:spLocks noGrp="1"/>
          </p:cNvSpPr>
          <p:nvPr>
            <p:ph type="title"/>
          </p:nvPr>
        </p:nvSpPr>
        <p:spPr/>
        <p:txBody>
          <a:bodyPr/>
          <a:lstStyle/>
          <a:p>
            <a:r>
              <a:rPr lang="en-US" dirty="0" smtClean="0"/>
              <a:t>Functions of Theories</a:t>
            </a:r>
            <a:endParaRPr lang="en-US" dirty="0"/>
          </a:p>
        </p:txBody>
      </p:sp>
    </p:spTree>
    <p:extLst>
      <p:ext uri="{BB962C8B-B14F-4D97-AF65-F5344CB8AC3E}">
        <p14:creationId xmlns:p14="http://schemas.microsoft.com/office/powerpoint/2010/main" val="12086656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201</TotalTime>
  <Words>757</Words>
  <Application>Microsoft Office PowerPoint</Application>
  <PresentationFormat>On-screen Show (4:3)</PresentationFormat>
  <Paragraphs>86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Introduction to theories in social work practice</vt:lpstr>
      <vt:lpstr>Definition of social work</vt:lpstr>
      <vt:lpstr>Methods of social work</vt:lpstr>
      <vt:lpstr>Social case work process</vt:lpstr>
      <vt:lpstr>CLINICAL SOCIAL WORK PRACTICE</vt:lpstr>
      <vt:lpstr>Definition of practice theory</vt:lpstr>
      <vt:lpstr>Do we need theories?</vt:lpstr>
      <vt:lpstr>why do we need to learn about theories in social work practice</vt:lpstr>
      <vt:lpstr>Functions of Theories</vt:lpstr>
      <vt:lpstr>PowerPoint Presentation</vt:lpstr>
      <vt:lpstr>What is model</vt:lpstr>
      <vt:lpstr>Theories of social work</vt:lpstr>
      <vt:lpstr>Behavioral theory </vt:lpstr>
      <vt:lpstr>Systems theory: </vt:lpstr>
      <vt:lpstr>Social learning theory: </vt:lpstr>
      <vt:lpstr>Psychosocial theory: </vt:lpstr>
      <vt:lpstr>Psychodynamic theory: </vt:lpstr>
      <vt:lpstr>Assignment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theories in social work practice</dc:title>
  <dc:creator>Home</dc:creator>
  <cp:lastModifiedBy>Home</cp:lastModifiedBy>
  <cp:revision>53</cp:revision>
  <dcterms:created xsi:type="dcterms:W3CDTF">2006-08-16T00:00:00Z</dcterms:created>
  <dcterms:modified xsi:type="dcterms:W3CDTF">2019-03-25T05:57:50Z</dcterms:modified>
</cp:coreProperties>
</file>