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7" r:id="rId11"/>
    <p:sldId id="269" r:id="rId12"/>
    <p:sldId id="268" r:id="rId13"/>
    <p:sldId id="270" r:id="rId14"/>
    <p:sldId id="265" r:id="rId15"/>
    <p:sldId id="266"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110"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4/12/2018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4/12/2018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4/12/2018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4/12/2018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4/12/2018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4/12/2018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4/12/2018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28601"/>
            <a:ext cx="7772400" cy="1219199"/>
          </a:xfrm>
        </p:spPr>
        <p:txBody>
          <a:bodyPr/>
          <a:lstStyle/>
          <a:p>
            <a:r>
              <a:rPr lang="en-US" dirty="0" smtClean="0">
                <a:latin typeface="Times New Roman" pitchFamily="18" charset="0"/>
                <a:cs typeface="Times New Roman" pitchFamily="18" charset="0"/>
              </a:rPr>
              <a:t>What is a social group</a:t>
            </a:r>
            <a:endParaRPr lang="en-US" dirty="0">
              <a:latin typeface="Times New Roman" pitchFamily="18" charset="0"/>
              <a:cs typeface="Times New Roman" pitchFamily="18" charset="0"/>
            </a:endParaRPr>
          </a:p>
        </p:txBody>
      </p:sp>
      <p:sp>
        <p:nvSpPr>
          <p:cNvPr id="3" name="Subtitle 2"/>
          <p:cNvSpPr>
            <a:spLocks noGrp="1"/>
          </p:cNvSpPr>
          <p:nvPr>
            <p:ph type="subTitle" idx="1"/>
          </p:nvPr>
        </p:nvSpPr>
        <p:spPr>
          <a:xfrm>
            <a:off x="685800" y="1752600"/>
            <a:ext cx="8001000" cy="4800600"/>
          </a:xfrm>
        </p:spPr>
        <p:txBody>
          <a:bodyPr>
            <a:noAutofit/>
          </a:bodyPr>
          <a:lstStyle/>
          <a:p>
            <a:r>
              <a:rPr lang="en-US" dirty="0" smtClean="0">
                <a:solidFill>
                  <a:schemeClr val="tx1"/>
                </a:solidFill>
                <a:latin typeface="Times New Roman" pitchFamily="18" charset="0"/>
                <a:cs typeface="Times New Roman" pitchFamily="18" charset="0"/>
              </a:rPr>
              <a:t>When two or more persons are in a position of interaction, it can be called simply as group</a:t>
            </a:r>
          </a:p>
          <a:p>
            <a:r>
              <a:rPr lang="en-US" dirty="0" smtClean="0">
                <a:solidFill>
                  <a:schemeClr val="tx1"/>
                </a:solidFill>
                <a:latin typeface="Times New Roman" pitchFamily="18" charset="0"/>
                <a:cs typeface="Times New Roman" pitchFamily="18" charset="0"/>
              </a:rPr>
              <a:t>Or</a:t>
            </a:r>
          </a:p>
          <a:p>
            <a:r>
              <a:rPr lang="en-US" dirty="0" smtClean="0">
                <a:solidFill>
                  <a:schemeClr val="tx1"/>
                </a:solidFill>
                <a:latin typeface="Times New Roman" pitchFamily="18" charset="0"/>
                <a:cs typeface="Times New Roman" pitchFamily="18" charset="0"/>
              </a:rPr>
              <a:t>A number of persons with the same goals expectations, values  who interact with each other is called social group</a:t>
            </a:r>
            <a:endParaRPr lang="en-US" dirty="0">
              <a:solidFill>
                <a:schemeClr val="tx1"/>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04800" y="228600"/>
            <a:ext cx="8458200" cy="6400800"/>
          </a:xfrm>
        </p:spPr>
        <p:txBody>
          <a:bodyPr>
            <a:normAutofit lnSpcReduction="10000"/>
          </a:bodyPr>
          <a:lstStyle/>
          <a:p>
            <a:pPr algn="l">
              <a:buFont typeface="Wingdings" pitchFamily="2" charset="2"/>
              <a:buChar char="§"/>
            </a:pPr>
            <a:r>
              <a:rPr lang="en-US" dirty="0" smtClean="0"/>
              <a:t> </a:t>
            </a:r>
            <a:r>
              <a:rPr lang="en-US" dirty="0" smtClean="0">
                <a:solidFill>
                  <a:schemeClr val="tx1"/>
                </a:solidFill>
              </a:rPr>
              <a:t>Primary groups meets emotional and support needs.</a:t>
            </a:r>
          </a:p>
          <a:p>
            <a:pPr algn="l">
              <a:buFont typeface="Wingdings" pitchFamily="2" charset="2"/>
              <a:buChar char="§"/>
            </a:pPr>
            <a:r>
              <a:rPr lang="en-US" dirty="0" smtClean="0">
                <a:solidFill>
                  <a:schemeClr val="tx1"/>
                </a:solidFill>
              </a:rPr>
              <a:t>A primary group is typically a small group.</a:t>
            </a:r>
          </a:p>
          <a:p>
            <a:pPr algn="l">
              <a:buFont typeface="Wingdings" pitchFamily="2" charset="2"/>
              <a:buChar char="§"/>
            </a:pPr>
            <a:r>
              <a:rPr lang="en-US" dirty="0" smtClean="0">
                <a:solidFill>
                  <a:schemeClr val="tx1"/>
                </a:solidFill>
              </a:rPr>
              <a:t>Primary groups play an important role in the development of personal identity and personality development.</a:t>
            </a:r>
          </a:p>
          <a:p>
            <a:pPr algn="l">
              <a:buFont typeface="Wingdings" pitchFamily="2" charset="2"/>
              <a:buChar char="§"/>
            </a:pPr>
            <a:r>
              <a:rPr lang="en-US" dirty="0" smtClean="0">
                <a:solidFill>
                  <a:schemeClr val="tx1"/>
                </a:solidFill>
              </a:rPr>
              <a:t>A group of individuals living in close, intimate and personal relationship.</a:t>
            </a:r>
          </a:p>
          <a:p>
            <a:pPr algn="l">
              <a:buFont typeface="Wingdings" pitchFamily="2" charset="2"/>
              <a:buChar char="§"/>
            </a:pPr>
            <a:r>
              <a:rPr lang="en-US" dirty="0" err="1" smtClean="0">
                <a:solidFill>
                  <a:schemeClr val="tx1"/>
                </a:solidFill>
              </a:rPr>
              <a:t>Eg</a:t>
            </a:r>
            <a:r>
              <a:rPr lang="en-US" dirty="0" smtClean="0">
                <a:solidFill>
                  <a:schemeClr val="tx1"/>
                </a:solidFill>
              </a:rPr>
              <a:t>: family, childhood friends, crisis support groups, love relationships, church group and highly influential social groups.</a:t>
            </a:r>
          </a:p>
          <a:p>
            <a:pPr algn="l">
              <a:buFont typeface="Wingdings" pitchFamily="2" charset="2"/>
              <a:buChar char="§"/>
            </a:pPr>
            <a:r>
              <a:rPr lang="en-US" dirty="0" smtClean="0">
                <a:solidFill>
                  <a:schemeClr val="tx1"/>
                </a:solidFill>
              </a:rPr>
              <a:t>A group of individuals living in close, intimate and personal relationship.</a:t>
            </a:r>
          </a:p>
          <a:p>
            <a:pPr algn="l">
              <a:buFont typeface="Wingdings" pitchFamily="2" charset="2"/>
              <a:buChar char="§"/>
            </a:pPr>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28601"/>
            <a:ext cx="7772400" cy="761999"/>
          </a:xfrm>
        </p:spPr>
        <p:txBody>
          <a:bodyPr>
            <a:normAutofit fontScale="90000"/>
          </a:bodyPr>
          <a:lstStyle/>
          <a:p>
            <a:r>
              <a:rPr lang="en-US" dirty="0" smtClean="0"/>
              <a:t>Characteristics of primary group</a:t>
            </a:r>
            <a:endParaRPr lang="en-US" dirty="0"/>
          </a:p>
        </p:txBody>
      </p:sp>
      <p:sp>
        <p:nvSpPr>
          <p:cNvPr id="3" name="Subtitle 2"/>
          <p:cNvSpPr>
            <a:spLocks noGrp="1"/>
          </p:cNvSpPr>
          <p:nvPr>
            <p:ph type="subTitle" idx="1"/>
          </p:nvPr>
        </p:nvSpPr>
        <p:spPr>
          <a:xfrm>
            <a:off x="381000" y="1143000"/>
            <a:ext cx="8382000" cy="5334000"/>
          </a:xfrm>
        </p:spPr>
        <p:txBody>
          <a:bodyPr/>
          <a:lstStyle/>
          <a:p>
            <a:pPr algn="l">
              <a:buFont typeface="Wingdings" pitchFamily="2" charset="2"/>
              <a:buChar char="§"/>
            </a:pPr>
            <a:r>
              <a:rPr lang="en-US" dirty="0" smtClean="0">
                <a:solidFill>
                  <a:schemeClr val="tx1"/>
                </a:solidFill>
              </a:rPr>
              <a:t>Face to face interaction</a:t>
            </a:r>
          </a:p>
          <a:p>
            <a:pPr algn="l">
              <a:buFont typeface="Wingdings" pitchFamily="2" charset="2"/>
              <a:buChar char="§"/>
            </a:pPr>
            <a:r>
              <a:rPr lang="en-US" dirty="0" smtClean="0">
                <a:solidFill>
                  <a:schemeClr val="tx1"/>
                </a:solidFill>
              </a:rPr>
              <a:t>Intimacy or Closeness </a:t>
            </a:r>
          </a:p>
          <a:p>
            <a:pPr algn="l">
              <a:buFont typeface="Wingdings" pitchFamily="2" charset="2"/>
              <a:buChar char="§"/>
            </a:pPr>
            <a:r>
              <a:rPr lang="en-US" dirty="0" smtClean="0">
                <a:solidFill>
                  <a:schemeClr val="tx1"/>
                </a:solidFill>
              </a:rPr>
              <a:t>Mutual support and Help</a:t>
            </a:r>
          </a:p>
          <a:p>
            <a:pPr algn="l">
              <a:buFont typeface="Wingdings" pitchFamily="2" charset="2"/>
              <a:buChar char="§"/>
            </a:pPr>
            <a:r>
              <a:rPr lang="en-US" dirty="0" smtClean="0">
                <a:solidFill>
                  <a:schemeClr val="tx1"/>
                </a:solidFill>
              </a:rPr>
              <a:t>Feeling </a:t>
            </a:r>
          </a:p>
          <a:p>
            <a:pPr algn="l">
              <a:buFont typeface="Wingdings" pitchFamily="2" charset="2"/>
              <a:buChar char="§"/>
            </a:pPr>
            <a:r>
              <a:rPr lang="en-US" dirty="0" smtClean="0">
                <a:solidFill>
                  <a:schemeClr val="tx1"/>
                </a:solidFill>
              </a:rPr>
              <a:t>Personal Relation</a:t>
            </a:r>
          </a:p>
          <a:p>
            <a:pPr algn="l">
              <a:buFont typeface="Wingdings" pitchFamily="2" charset="2"/>
              <a:buChar char="§"/>
            </a:pPr>
            <a:r>
              <a:rPr lang="en-US" dirty="0" smtClean="0">
                <a:solidFill>
                  <a:schemeClr val="tx1"/>
                </a:solidFill>
              </a:rPr>
              <a:t>Similarity of background   </a:t>
            </a:r>
            <a:endParaRPr lang="en-US" dirty="0">
              <a:solidFill>
                <a:schemeClr val="tx1"/>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04801"/>
            <a:ext cx="7772400" cy="914399"/>
          </a:xfrm>
        </p:spPr>
        <p:txBody>
          <a:bodyPr/>
          <a:lstStyle/>
          <a:p>
            <a:r>
              <a:rPr lang="en-US" dirty="0" smtClean="0"/>
              <a:t>Secondary group</a:t>
            </a:r>
            <a:endParaRPr lang="en-US" dirty="0"/>
          </a:p>
        </p:txBody>
      </p:sp>
      <p:sp>
        <p:nvSpPr>
          <p:cNvPr id="3" name="Subtitle 2"/>
          <p:cNvSpPr>
            <a:spLocks noGrp="1"/>
          </p:cNvSpPr>
          <p:nvPr>
            <p:ph type="subTitle" idx="1"/>
          </p:nvPr>
        </p:nvSpPr>
        <p:spPr>
          <a:xfrm>
            <a:off x="533400" y="1371600"/>
            <a:ext cx="8229600" cy="5105400"/>
          </a:xfrm>
        </p:spPr>
        <p:txBody>
          <a:bodyPr>
            <a:normAutofit fontScale="92500"/>
          </a:bodyPr>
          <a:lstStyle/>
          <a:p>
            <a:pPr algn="l">
              <a:buFont typeface="Wingdings" pitchFamily="2" charset="2"/>
              <a:buChar char="§"/>
            </a:pPr>
            <a:r>
              <a:rPr lang="en-US" altLang="en-US" dirty="0" smtClean="0">
                <a:solidFill>
                  <a:srgbClr val="000000"/>
                </a:solidFill>
                <a:latin typeface="Verdana" pitchFamily="34" charset="0"/>
              </a:rPr>
              <a:t>A secondary group is impersonal, goal oriented, and exists to accomplish a specific purpose.</a:t>
            </a:r>
          </a:p>
          <a:p>
            <a:pPr algn="l">
              <a:buFont typeface="Wingdings" pitchFamily="2" charset="2"/>
              <a:buChar char="§"/>
            </a:pPr>
            <a:r>
              <a:rPr lang="en-US" altLang="en-US" dirty="0" smtClean="0">
                <a:solidFill>
                  <a:srgbClr val="000000"/>
                </a:solidFill>
                <a:latin typeface="Verdana" pitchFamily="34" charset="0"/>
              </a:rPr>
              <a:t>Members’ responsibilities involve making contributions toward the group’s goal, but those contributions only affect a limited segment of members’ lives.</a:t>
            </a:r>
          </a:p>
          <a:p>
            <a:pPr algn="l">
              <a:buFont typeface="Wingdings" pitchFamily="2" charset="2"/>
              <a:buChar char="§"/>
            </a:pPr>
            <a:r>
              <a:rPr lang="en-US" altLang="en-US" dirty="0" smtClean="0">
                <a:solidFill>
                  <a:srgbClr val="000000"/>
                </a:solidFill>
                <a:latin typeface="Verdana" pitchFamily="34" charset="0"/>
              </a:rPr>
              <a:t>Members of secondary groups interact impersonally in secondary relationships.</a:t>
            </a:r>
          </a:p>
          <a:p>
            <a:pPr algn="l">
              <a:buFont typeface="Wingdings" pitchFamily="2" charset="2"/>
              <a:buChar char="§"/>
            </a:pPr>
            <a:endParaRPr lang="en-US" altLang="en-US" dirty="0" smtClean="0">
              <a:solidFill>
                <a:srgbClr val="000000"/>
              </a:solidFill>
              <a:latin typeface="Verdana" pitchFamily="34" charset="0"/>
            </a:endParaRPr>
          </a:p>
          <a:p>
            <a:pPr algn="l"/>
            <a:endParaRPr lang="en-US" dirty="0">
              <a:solidFill>
                <a:schemeClr val="tx1"/>
              </a:solidFill>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28601"/>
            <a:ext cx="7772400" cy="761999"/>
          </a:xfrm>
        </p:spPr>
        <p:txBody>
          <a:bodyPr>
            <a:normAutofit fontScale="90000"/>
          </a:bodyPr>
          <a:lstStyle/>
          <a:p>
            <a:r>
              <a:rPr lang="en-US" dirty="0" smtClean="0"/>
              <a:t>Characteristics of primary group</a:t>
            </a:r>
            <a:endParaRPr lang="en-US" dirty="0"/>
          </a:p>
        </p:txBody>
      </p:sp>
      <p:sp>
        <p:nvSpPr>
          <p:cNvPr id="3" name="Subtitle 2"/>
          <p:cNvSpPr>
            <a:spLocks noGrp="1"/>
          </p:cNvSpPr>
          <p:nvPr>
            <p:ph type="subTitle" idx="1"/>
          </p:nvPr>
        </p:nvSpPr>
        <p:spPr>
          <a:xfrm>
            <a:off x="457200" y="1143000"/>
            <a:ext cx="8077200" cy="5105400"/>
          </a:xfrm>
        </p:spPr>
        <p:txBody>
          <a:bodyPr/>
          <a:lstStyle/>
          <a:p>
            <a:pPr algn="l">
              <a:buFont typeface="Wingdings" pitchFamily="2" charset="2"/>
              <a:buChar char="§"/>
            </a:pPr>
            <a:r>
              <a:rPr lang="en-US" dirty="0" smtClean="0">
                <a:solidFill>
                  <a:schemeClr val="tx1"/>
                </a:solidFill>
              </a:rPr>
              <a:t>Large in Size </a:t>
            </a:r>
          </a:p>
          <a:p>
            <a:pPr algn="l">
              <a:buFont typeface="Wingdings" pitchFamily="2" charset="2"/>
              <a:buChar char="§"/>
            </a:pPr>
            <a:r>
              <a:rPr lang="en-US" dirty="0" smtClean="0">
                <a:solidFill>
                  <a:schemeClr val="tx1"/>
                </a:solidFill>
              </a:rPr>
              <a:t>Less physical Closeness</a:t>
            </a:r>
          </a:p>
          <a:p>
            <a:pPr algn="l">
              <a:buFont typeface="Wingdings" pitchFamily="2" charset="2"/>
              <a:buChar char="§"/>
            </a:pPr>
            <a:r>
              <a:rPr lang="en-US" dirty="0" smtClean="0">
                <a:solidFill>
                  <a:schemeClr val="tx1"/>
                </a:solidFill>
              </a:rPr>
              <a:t>Impersonal or Secondary relation </a:t>
            </a:r>
          </a:p>
          <a:p>
            <a:pPr algn="l">
              <a:buFont typeface="Wingdings" pitchFamily="2" charset="2"/>
              <a:buChar char="§"/>
            </a:pPr>
            <a:r>
              <a:rPr lang="en-US" dirty="0" smtClean="0">
                <a:solidFill>
                  <a:schemeClr val="tx1"/>
                </a:solidFill>
              </a:rPr>
              <a:t>Membership </a:t>
            </a:r>
          </a:p>
          <a:p>
            <a:pPr algn="l">
              <a:buFont typeface="Wingdings" pitchFamily="2" charset="2"/>
              <a:buChar char="§"/>
            </a:pPr>
            <a:r>
              <a:rPr lang="en-US" dirty="0" smtClean="0">
                <a:solidFill>
                  <a:schemeClr val="tx1"/>
                </a:solidFill>
              </a:rPr>
              <a:t>Specific ends or interests</a:t>
            </a:r>
          </a:p>
          <a:p>
            <a:pPr algn="l">
              <a:buFont typeface="Wingdings" pitchFamily="2" charset="2"/>
              <a:buChar char="§"/>
            </a:pPr>
            <a:r>
              <a:rPr lang="en-US" dirty="0" smtClean="0">
                <a:solidFill>
                  <a:schemeClr val="tx1"/>
                </a:solidFill>
              </a:rPr>
              <a:t>Indirect Communication </a:t>
            </a:r>
          </a:p>
          <a:p>
            <a:pPr algn="l">
              <a:buFont typeface="Wingdings" pitchFamily="2" charset="2"/>
              <a:buChar char="§"/>
            </a:pPr>
            <a:r>
              <a:rPr lang="en-US" smtClean="0">
                <a:solidFill>
                  <a:schemeClr val="tx1"/>
                </a:solidFill>
              </a:rPr>
              <a:t>Social control   </a:t>
            </a:r>
            <a:endParaRPr lang="en-US" dirty="0">
              <a:solidFill>
                <a:schemeClr val="tx1"/>
              </a:solidFil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81001"/>
            <a:ext cx="7772400" cy="914399"/>
          </a:xfrm>
        </p:spPr>
        <p:txBody>
          <a:bodyPr/>
          <a:lstStyle/>
          <a:p>
            <a:r>
              <a:rPr lang="en-US" dirty="0" smtClean="0"/>
              <a:t>Formal &amp; in formal groups</a:t>
            </a:r>
            <a:endParaRPr lang="en-US" dirty="0"/>
          </a:p>
        </p:txBody>
      </p:sp>
      <p:sp>
        <p:nvSpPr>
          <p:cNvPr id="3" name="Subtitle 2"/>
          <p:cNvSpPr>
            <a:spLocks noGrp="1"/>
          </p:cNvSpPr>
          <p:nvPr>
            <p:ph type="subTitle" idx="1"/>
          </p:nvPr>
        </p:nvSpPr>
        <p:spPr>
          <a:xfrm>
            <a:off x="457200" y="1447800"/>
            <a:ext cx="8305800" cy="5029200"/>
          </a:xfrm>
        </p:spPr>
        <p:txBody>
          <a:bodyPr/>
          <a:lstStyle/>
          <a:p>
            <a:pPr algn="l"/>
            <a:r>
              <a:rPr lang="en-US" dirty="0" smtClean="0">
                <a:solidFill>
                  <a:schemeClr val="tx1"/>
                </a:solidFill>
              </a:rPr>
              <a:t>A </a:t>
            </a:r>
            <a:r>
              <a:rPr lang="en-US" b="1" dirty="0" smtClean="0">
                <a:solidFill>
                  <a:schemeClr val="tx1"/>
                </a:solidFill>
              </a:rPr>
              <a:t>formal group   </a:t>
            </a:r>
            <a:r>
              <a:rPr lang="en-US" dirty="0" smtClean="0">
                <a:solidFill>
                  <a:schemeClr val="tx1"/>
                </a:solidFill>
              </a:rPr>
              <a:t>is one that has rules and regulations, Scheduled meeting times, official roles assigned the members (Such as treasurer, coach, etc.) official membership list,</a:t>
            </a:r>
          </a:p>
          <a:p>
            <a:pPr algn="l"/>
            <a:endParaRPr lang="en-US" dirty="0" smtClean="0">
              <a:solidFill>
                <a:schemeClr val="tx1"/>
              </a:solidFill>
            </a:endParaRPr>
          </a:p>
          <a:p>
            <a:pPr algn="l"/>
            <a:r>
              <a:rPr lang="en-US" b="1" dirty="0" smtClean="0">
                <a:solidFill>
                  <a:schemeClr val="tx1"/>
                </a:solidFill>
              </a:rPr>
              <a:t>Examples</a:t>
            </a:r>
            <a:r>
              <a:rPr lang="en-US" dirty="0" smtClean="0">
                <a:solidFill>
                  <a:schemeClr val="tx1"/>
                </a:solidFill>
              </a:rPr>
              <a:t>: National Assembly, Quetta club, Sociology class   </a:t>
            </a:r>
            <a:endParaRPr lang="en-US" dirty="0">
              <a:solidFill>
                <a:schemeClr val="tx1"/>
              </a:solidFill>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533400" y="457200"/>
            <a:ext cx="7924800" cy="5867400"/>
          </a:xfrm>
        </p:spPr>
        <p:txBody>
          <a:bodyPr/>
          <a:lstStyle/>
          <a:p>
            <a:pPr algn="l"/>
            <a:r>
              <a:rPr lang="en-US" dirty="0" smtClean="0">
                <a:solidFill>
                  <a:schemeClr val="tx1"/>
                </a:solidFill>
              </a:rPr>
              <a:t>An </a:t>
            </a:r>
            <a:r>
              <a:rPr lang="en-US" b="1" dirty="0" smtClean="0">
                <a:solidFill>
                  <a:schemeClr val="tx1"/>
                </a:solidFill>
              </a:rPr>
              <a:t>Informal group </a:t>
            </a:r>
            <a:r>
              <a:rPr lang="en-US" dirty="0" smtClean="0">
                <a:solidFill>
                  <a:schemeClr val="tx1"/>
                </a:solidFill>
              </a:rPr>
              <a:t>lacks the formality of the formal group. There may be unwritten rules.</a:t>
            </a:r>
          </a:p>
          <a:p>
            <a:pPr algn="l"/>
            <a:endParaRPr lang="en-US" dirty="0" smtClean="0">
              <a:solidFill>
                <a:schemeClr val="tx1"/>
              </a:solidFill>
            </a:endParaRPr>
          </a:p>
          <a:p>
            <a:pPr algn="l"/>
            <a:r>
              <a:rPr lang="en-US" b="1" dirty="0" smtClean="0">
                <a:solidFill>
                  <a:schemeClr val="tx1"/>
                </a:solidFill>
              </a:rPr>
              <a:t>Examples</a:t>
            </a:r>
            <a:r>
              <a:rPr lang="en-US" dirty="0" smtClean="0">
                <a:solidFill>
                  <a:schemeClr val="tx1"/>
                </a:solidFill>
              </a:rPr>
              <a:t>: a group of friends; a family; </a:t>
            </a:r>
            <a:endParaRPr lang="en-US" dirty="0">
              <a:solidFill>
                <a:schemeClr val="tx1"/>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81001"/>
            <a:ext cx="7772400" cy="685799"/>
          </a:xfrm>
        </p:spPr>
        <p:txBody>
          <a:bodyPr>
            <a:normAutofit fontScale="90000"/>
          </a:bodyPr>
          <a:lstStyle/>
          <a:p>
            <a:r>
              <a:rPr lang="en-US" dirty="0" smtClean="0"/>
              <a:t>Further Definition of Social group</a:t>
            </a:r>
            <a:endParaRPr lang="en-US" dirty="0"/>
          </a:p>
        </p:txBody>
      </p:sp>
      <p:sp>
        <p:nvSpPr>
          <p:cNvPr id="3" name="Subtitle 2"/>
          <p:cNvSpPr>
            <a:spLocks noGrp="1"/>
          </p:cNvSpPr>
          <p:nvPr>
            <p:ph type="subTitle" idx="1"/>
          </p:nvPr>
        </p:nvSpPr>
        <p:spPr>
          <a:xfrm>
            <a:off x="304800" y="1143000"/>
            <a:ext cx="8534400" cy="5486400"/>
          </a:xfrm>
        </p:spPr>
        <p:txBody>
          <a:bodyPr>
            <a:normAutofit/>
          </a:bodyPr>
          <a:lstStyle/>
          <a:p>
            <a:pPr algn="l">
              <a:buFont typeface="Wingdings" pitchFamily="2" charset="2"/>
              <a:buChar char="Ø"/>
            </a:pPr>
            <a:r>
              <a:rPr lang="en-US" b="1" dirty="0" smtClean="0">
                <a:solidFill>
                  <a:schemeClr val="tx1"/>
                </a:solidFill>
              </a:rPr>
              <a:t>E.S </a:t>
            </a:r>
            <a:r>
              <a:rPr lang="en-US" b="1" dirty="0" err="1" smtClean="0">
                <a:solidFill>
                  <a:schemeClr val="tx1"/>
                </a:solidFill>
              </a:rPr>
              <a:t>Bogardus</a:t>
            </a:r>
            <a:endParaRPr lang="en-US" b="1" dirty="0" smtClean="0">
              <a:solidFill>
                <a:schemeClr val="tx1"/>
              </a:solidFill>
            </a:endParaRPr>
          </a:p>
          <a:p>
            <a:pPr algn="l"/>
            <a:r>
              <a:rPr lang="en-US" dirty="0" smtClean="0">
                <a:solidFill>
                  <a:schemeClr val="tx1"/>
                </a:solidFill>
              </a:rPr>
              <a:t>A number of units anything in close nearness to one another</a:t>
            </a:r>
          </a:p>
          <a:p>
            <a:pPr algn="l">
              <a:buFont typeface="Wingdings" pitchFamily="2" charset="2"/>
              <a:buChar char="Ø"/>
            </a:pPr>
            <a:r>
              <a:rPr lang="en-US" b="1" dirty="0" err="1" smtClean="0">
                <a:solidFill>
                  <a:schemeClr val="tx1"/>
                </a:solidFill>
              </a:rPr>
              <a:t>Ogburn</a:t>
            </a:r>
            <a:r>
              <a:rPr lang="en-US" b="1" dirty="0" smtClean="0">
                <a:solidFill>
                  <a:schemeClr val="tx1"/>
                </a:solidFill>
              </a:rPr>
              <a:t> &amp; </a:t>
            </a:r>
            <a:r>
              <a:rPr lang="en-US" b="1" dirty="0" err="1" smtClean="0">
                <a:solidFill>
                  <a:schemeClr val="tx1"/>
                </a:solidFill>
              </a:rPr>
              <a:t>Nimkoff</a:t>
            </a:r>
            <a:endParaRPr lang="en-US" b="1" dirty="0" smtClean="0">
              <a:solidFill>
                <a:schemeClr val="tx1"/>
              </a:solidFill>
            </a:endParaRPr>
          </a:p>
          <a:p>
            <a:pPr algn="l"/>
            <a:r>
              <a:rPr lang="en-US" dirty="0" smtClean="0">
                <a:solidFill>
                  <a:schemeClr val="tx1"/>
                </a:solidFill>
              </a:rPr>
              <a:t>   Whenever two or more individuals come together and influence one another</a:t>
            </a:r>
          </a:p>
          <a:p>
            <a:pPr algn="l">
              <a:buFont typeface="Wingdings" pitchFamily="2" charset="2"/>
              <a:buChar char="Ø"/>
            </a:pPr>
            <a:r>
              <a:rPr lang="en-US" b="1" dirty="0" smtClean="0">
                <a:solidFill>
                  <a:schemeClr val="tx1"/>
                </a:solidFill>
              </a:rPr>
              <a:t> Arnold Green</a:t>
            </a:r>
          </a:p>
          <a:p>
            <a:pPr algn="l"/>
            <a:r>
              <a:rPr lang="en-US" dirty="0" smtClean="0">
                <a:solidFill>
                  <a:schemeClr val="tx1"/>
                </a:solidFill>
              </a:rPr>
              <a:t>   An aggregate or combination of individuals which is organized and having common interest and activities </a:t>
            </a:r>
          </a:p>
          <a:p>
            <a:pPr algn="l"/>
            <a:endParaRPr lang="en-US" dirty="0">
              <a:solidFill>
                <a:schemeClr val="tx1"/>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28601"/>
            <a:ext cx="7772400" cy="838199"/>
          </a:xfrm>
        </p:spPr>
        <p:txBody>
          <a:bodyPr/>
          <a:lstStyle/>
          <a:p>
            <a:r>
              <a:rPr lang="en-US" dirty="0" smtClean="0"/>
              <a:t>MacIver &amp; Page (1949)</a:t>
            </a:r>
            <a:endParaRPr lang="en-US" dirty="0"/>
          </a:p>
        </p:txBody>
      </p:sp>
      <p:sp>
        <p:nvSpPr>
          <p:cNvPr id="3" name="Subtitle 2"/>
          <p:cNvSpPr>
            <a:spLocks noGrp="1"/>
          </p:cNvSpPr>
          <p:nvPr>
            <p:ph type="subTitle" idx="1"/>
          </p:nvPr>
        </p:nvSpPr>
        <p:spPr>
          <a:xfrm>
            <a:off x="762000" y="1295400"/>
            <a:ext cx="7620000" cy="5105400"/>
          </a:xfrm>
        </p:spPr>
        <p:txBody>
          <a:bodyPr/>
          <a:lstStyle/>
          <a:p>
            <a:pPr algn="l"/>
            <a:r>
              <a:rPr lang="en-US" dirty="0" smtClean="0">
                <a:solidFill>
                  <a:schemeClr val="tx1"/>
                </a:solidFill>
              </a:rPr>
              <a:t>“By group” we mean any collection of human beings, who are brought into social relationships with one another</a:t>
            </a:r>
            <a:endParaRPr lang="en-US" dirty="0">
              <a:solidFill>
                <a:schemeClr val="tx1"/>
              </a:solidFil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533401"/>
            <a:ext cx="7772400" cy="914399"/>
          </a:xfrm>
        </p:spPr>
        <p:txBody>
          <a:bodyPr/>
          <a:lstStyle/>
          <a:p>
            <a:r>
              <a:rPr lang="en-US" dirty="0" smtClean="0"/>
              <a:t>Characteristics</a:t>
            </a:r>
            <a:endParaRPr lang="en-US" dirty="0"/>
          </a:p>
        </p:txBody>
      </p:sp>
      <p:sp>
        <p:nvSpPr>
          <p:cNvPr id="3" name="Subtitle 2"/>
          <p:cNvSpPr>
            <a:spLocks noGrp="1"/>
          </p:cNvSpPr>
          <p:nvPr>
            <p:ph type="subTitle" idx="1"/>
          </p:nvPr>
        </p:nvSpPr>
        <p:spPr>
          <a:xfrm>
            <a:off x="762000" y="1600200"/>
            <a:ext cx="8001000" cy="4876800"/>
          </a:xfrm>
        </p:spPr>
        <p:txBody>
          <a:bodyPr>
            <a:normAutofit fontScale="92500"/>
          </a:bodyPr>
          <a:lstStyle/>
          <a:p>
            <a:pPr algn="l">
              <a:buFont typeface="Wingdings" pitchFamily="2" charset="2"/>
              <a:buChar char="Ø"/>
            </a:pPr>
            <a:r>
              <a:rPr lang="en-US" dirty="0" smtClean="0">
                <a:solidFill>
                  <a:schemeClr val="tx1"/>
                </a:solidFill>
              </a:rPr>
              <a:t> Two and more than two persons.</a:t>
            </a:r>
          </a:p>
          <a:p>
            <a:pPr algn="l">
              <a:buFont typeface="Wingdings" pitchFamily="2" charset="2"/>
              <a:buChar char="Ø"/>
            </a:pPr>
            <a:r>
              <a:rPr lang="en-US" dirty="0" smtClean="0">
                <a:solidFill>
                  <a:schemeClr val="tx1"/>
                </a:solidFill>
              </a:rPr>
              <a:t> Some kind of regular and conscious interaction through direct or indirect communication.</a:t>
            </a:r>
          </a:p>
          <a:p>
            <a:pPr algn="l">
              <a:buFont typeface="Wingdings" pitchFamily="2" charset="2"/>
              <a:buChar char="Ø"/>
            </a:pPr>
            <a:r>
              <a:rPr lang="en-US" dirty="0" smtClean="0">
                <a:solidFill>
                  <a:schemeClr val="tx1"/>
                </a:solidFill>
              </a:rPr>
              <a:t> Some common interest or some common objects of attention.</a:t>
            </a:r>
          </a:p>
          <a:p>
            <a:pPr algn="l">
              <a:buFont typeface="Wingdings" pitchFamily="2" charset="2"/>
              <a:buChar char="Ø"/>
            </a:pPr>
            <a:r>
              <a:rPr lang="en-US" dirty="0" smtClean="0">
                <a:solidFill>
                  <a:schemeClr val="tx1"/>
                </a:solidFill>
              </a:rPr>
              <a:t> A feelings of unity (similar norms, values and expectations).</a:t>
            </a:r>
          </a:p>
          <a:p>
            <a:pPr algn="l">
              <a:buFont typeface="Wingdings" pitchFamily="2" charset="2"/>
              <a:buChar char="Ø"/>
            </a:pPr>
            <a:r>
              <a:rPr lang="en-US" dirty="0" smtClean="0">
                <a:solidFill>
                  <a:schemeClr val="tx1"/>
                </a:solidFill>
              </a:rPr>
              <a:t> Common understanding.</a:t>
            </a:r>
          </a:p>
          <a:p>
            <a:pPr algn="l">
              <a:buFont typeface="Wingdings" pitchFamily="2" charset="2"/>
              <a:buChar char="Ø"/>
            </a:pPr>
            <a:r>
              <a:rPr lang="en-US" dirty="0" smtClean="0">
                <a:solidFill>
                  <a:schemeClr val="tx1"/>
                </a:solidFill>
              </a:rPr>
              <a:t>Collective behavior.</a:t>
            </a:r>
          </a:p>
          <a:p>
            <a:pPr algn="l">
              <a:buFont typeface="Wingdings" pitchFamily="2" charset="2"/>
              <a:buChar char="Ø"/>
            </a:pPr>
            <a:endParaRPr lang="en-US" dirty="0">
              <a:solidFill>
                <a:schemeClr val="tx1"/>
              </a:solidFil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04801"/>
            <a:ext cx="7772400" cy="609599"/>
          </a:xfrm>
        </p:spPr>
        <p:txBody>
          <a:bodyPr>
            <a:normAutofit fontScale="90000"/>
          </a:bodyPr>
          <a:lstStyle/>
          <a:p>
            <a:r>
              <a:rPr lang="en-US" dirty="0" smtClean="0"/>
              <a:t>Types of group</a:t>
            </a:r>
            <a:endParaRPr lang="en-US" dirty="0"/>
          </a:p>
        </p:txBody>
      </p:sp>
      <p:sp>
        <p:nvSpPr>
          <p:cNvPr id="3" name="Subtitle 2"/>
          <p:cNvSpPr>
            <a:spLocks noGrp="1"/>
          </p:cNvSpPr>
          <p:nvPr>
            <p:ph type="subTitle" idx="1"/>
          </p:nvPr>
        </p:nvSpPr>
        <p:spPr>
          <a:xfrm>
            <a:off x="457200" y="1219200"/>
            <a:ext cx="8153400" cy="5257800"/>
          </a:xfrm>
        </p:spPr>
        <p:txBody>
          <a:bodyPr/>
          <a:lstStyle/>
          <a:p>
            <a:pPr algn="l">
              <a:buFont typeface="Wingdings" pitchFamily="2" charset="2"/>
              <a:buChar char="Ø"/>
            </a:pPr>
            <a:r>
              <a:rPr lang="en-US" dirty="0" smtClean="0">
                <a:solidFill>
                  <a:schemeClr val="tx1"/>
                </a:solidFill>
              </a:rPr>
              <a:t> In-group and out-groups</a:t>
            </a:r>
          </a:p>
          <a:p>
            <a:pPr algn="l">
              <a:buFont typeface="Wingdings" pitchFamily="2" charset="2"/>
              <a:buChar char="Ø"/>
            </a:pPr>
            <a:r>
              <a:rPr lang="en-US" dirty="0" smtClean="0">
                <a:solidFill>
                  <a:schemeClr val="tx1"/>
                </a:solidFill>
              </a:rPr>
              <a:t>Primary and secondary groups</a:t>
            </a:r>
          </a:p>
          <a:p>
            <a:pPr algn="l">
              <a:buFont typeface="Wingdings" pitchFamily="2" charset="2"/>
              <a:buChar char="Ø"/>
            </a:pPr>
            <a:r>
              <a:rPr lang="en-US" dirty="0" smtClean="0">
                <a:solidFill>
                  <a:schemeClr val="tx1"/>
                </a:solidFill>
              </a:rPr>
              <a:t>Reference group</a:t>
            </a:r>
            <a:endParaRPr lang="en-US" dirty="0">
              <a:solidFill>
                <a:schemeClr val="tx1"/>
              </a:solidFill>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28601"/>
            <a:ext cx="7772400" cy="990599"/>
          </a:xfrm>
        </p:spPr>
        <p:txBody>
          <a:bodyPr/>
          <a:lstStyle/>
          <a:p>
            <a:r>
              <a:rPr lang="en-US" dirty="0" smtClean="0"/>
              <a:t>In-group and out-groups</a:t>
            </a:r>
            <a:endParaRPr lang="en-US" dirty="0"/>
          </a:p>
        </p:txBody>
      </p:sp>
      <p:sp>
        <p:nvSpPr>
          <p:cNvPr id="3" name="Subtitle 2"/>
          <p:cNvSpPr>
            <a:spLocks noGrp="1"/>
          </p:cNvSpPr>
          <p:nvPr>
            <p:ph type="subTitle" idx="1"/>
          </p:nvPr>
        </p:nvSpPr>
        <p:spPr>
          <a:xfrm>
            <a:off x="685800" y="1371600"/>
            <a:ext cx="7924800" cy="4800600"/>
          </a:xfrm>
        </p:spPr>
        <p:txBody>
          <a:bodyPr/>
          <a:lstStyle/>
          <a:p>
            <a:pPr algn="l"/>
            <a:r>
              <a:rPr lang="en-US" dirty="0" smtClean="0">
                <a:solidFill>
                  <a:schemeClr val="tx1"/>
                </a:solidFill>
              </a:rPr>
              <a:t>An </a:t>
            </a:r>
            <a:r>
              <a:rPr lang="en-US" b="1" dirty="0" smtClean="0">
                <a:solidFill>
                  <a:schemeClr val="tx1"/>
                </a:solidFill>
              </a:rPr>
              <a:t>in-group</a:t>
            </a:r>
            <a:r>
              <a:rPr lang="en-US" dirty="0" smtClean="0">
                <a:solidFill>
                  <a:schemeClr val="tx1"/>
                </a:solidFill>
              </a:rPr>
              <a:t> is a social category to which persons feel they belong and share a consciousness or awareness of kind</a:t>
            </a:r>
          </a:p>
          <a:p>
            <a:pPr algn="l"/>
            <a:endParaRPr lang="en-US" dirty="0" smtClean="0">
              <a:solidFill>
                <a:schemeClr val="tx1"/>
              </a:solidFill>
            </a:endParaRPr>
          </a:p>
          <a:p>
            <a:pPr algn="l"/>
            <a:r>
              <a:rPr lang="en-US" dirty="0" err="1" smtClean="0">
                <a:solidFill>
                  <a:schemeClr val="tx1"/>
                </a:solidFill>
              </a:rPr>
              <a:t>Eg</a:t>
            </a:r>
            <a:r>
              <a:rPr lang="en-US" dirty="0" smtClean="0">
                <a:solidFill>
                  <a:schemeClr val="tx1"/>
                </a:solidFill>
              </a:rPr>
              <a:t>. Such as family, Nation, caste, occupational etc</a:t>
            </a:r>
            <a:endParaRPr lang="en-US" dirty="0">
              <a:solidFill>
                <a:schemeClr val="tx1"/>
              </a:solidFill>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04801"/>
            <a:ext cx="7772400" cy="1066799"/>
          </a:xfrm>
        </p:spPr>
        <p:txBody>
          <a:bodyPr>
            <a:normAutofit fontScale="90000"/>
          </a:bodyPr>
          <a:lstStyle/>
          <a:p>
            <a:r>
              <a:rPr lang="en-US" dirty="0" smtClean="0"/>
              <a:t>Important characteristics of in-group</a:t>
            </a:r>
            <a:endParaRPr lang="en-US" dirty="0"/>
          </a:p>
        </p:txBody>
      </p:sp>
      <p:sp>
        <p:nvSpPr>
          <p:cNvPr id="3" name="Subtitle 2"/>
          <p:cNvSpPr>
            <a:spLocks noGrp="1"/>
          </p:cNvSpPr>
          <p:nvPr>
            <p:ph type="subTitle" idx="1"/>
          </p:nvPr>
        </p:nvSpPr>
        <p:spPr>
          <a:xfrm>
            <a:off x="381000" y="1447800"/>
            <a:ext cx="8153400" cy="5105400"/>
          </a:xfrm>
        </p:spPr>
        <p:txBody>
          <a:bodyPr/>
          <a:lstStyle/>
          <a:p>
            <a:pPr algn="l">
              <a:buFont typeface="Wingdings" pitchFamily="2" charset="2"/>
              <a:buChar char="Ø"/>
            </a:pPr>
            <a:r>
              <a:rPr lang="en-US" dirty="0" smtClean="0">
                <a:solidFill>
                  <a:schemeClr val="tx1"/>
                </a:solidFill>
              </a:rPr>
              <a:t>Mutual sympathy towards one another.</a:t>
            </a:r>
          </a:p>
          <a:p>
            <a:pPr algn="l">
              <a:buFont typeface="Wingdings" pitchFamily="2" charset="2"/>
              <a:buChar char="Ø"/>
            </a:pPr>
            <a:r>
              <a:rPr lang="en-US" dirty="0" smtClean="0">
                <a:solidFill>
                  <a:schemeClr val="tx1"/>
                </a:solidFill>
              </a:rPr>
              <a:t> Mutual cooperation, help and goodwill.</a:t>
            </a:r>
          </a:p>
          <a:p>
            <a:pPr algn="l">
              <a:buFont typeface="Wingdings" pitchFamily="2" charset="2"/>
              <a:buChar char="Ø"/>
            </a:pPr>
            <a:r>
              <a:rPr lang="en-US" dirty="0" smtClean="0">
                <a:solidFill>
                  <a:schemeClr val="tx1"/>
                </a:solidFill>
              </a:rPr>
              <a:t> Respect for mutual benefits and rights.</a:t>
            </a:r>
          </a:p>
          <a:p>
            <a:pPr algn="l">
              <a:buFont typeface="Wingdings" pitchFamily="2" charset="2"/>
              <a:buChar char="Ø"/>
            </a:pPr>
            <a:r>
              <a:rPr lang="en-US" dirty="0" smtClean="0">
                <a:solidFill>
                  <a:schemeClr val="tx1"/>
                </a:solidFill>
              </a:rPr>
              <a:t> special behavior with the members.</a:t>
            </a:r>
          </a:p>
          <a:p>
            <a:pPr algn="l">
              <a:buFont typeface="Wingdings" pitchFamily="2" charset="2"/>
              <a:buChar char="Ø"/>
            </a:pPr>
            <a:r>
              <a:rPr lang="en-US" dirty="0" smtClean="0">
                <a:solidFill>
                  <a:schemeClr val="tx1"/>
                </a:solidFill>
              </a:rPr>
              <a:t> Feeling and tolerance, sympathy and       kindness. </a:t>
            </a:r>
            <a:endParaRPr lang="en-US" dirty="0">
              <a:solidFill>
                <a:schemeClr val="tx1"/>
              </a:solidFill>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04801"/>
            <a:ext cx="7772400" cy="761999"/>
          </a:xfrm>
        </p:spPr>
        <p:txBody>
          <a:bodyPr>
            <a:normAutofit fontScale="90000"/>
          </a:bodyPr>
          <a:lstStyle/>
          <a:p>
            <a:r>
              <a:rPr lang="en-US" dirty="0" smtClean="0"/>
              <a:t>Out-group </a:t>
            </a:r>
            <a:endParaRPr lang="en-US" dirty="0"/>
          </a:p>
        </p:txBody>
      </p:sp>
      <p:sp>
        <p:nvSpPr>
          <p:cNvPr id="3" name="Subtitle 2"/>
          <p:cNvSpPr>
            <a:spLocks noGrp="1"/>
          </p:cNvSpPr>
          <p:nvPr>
            <p:ph type="subTitle" idx="1"/>
          </p:nvPr>
        </p:nvSpPr>
        <p:spPr>
          <a:xfrm>
            <a:off x="533400" y="1219200"/>
            <a:ext cx="8077200" cy="5334000"/>
          </a:xfrm>
        </p:spPr>
        <p:txBody>
          <a:bodyPr/>
          <a:lstStyle/>
          <a:p>
            <a:pPr algn="l">
              <a:buFont typeface="Wingdings" pitchFamily="2" charset="2"/>
              <a:buChar char="Ø"/>
            </a:pPr>
            <a:r>
              <a:rPr lang="en-US" dirty="0" smtClean="0">
                <a:solidFill>
                  <a:schemeClr val="tx1"/>
                </a:solidFill>
              </a:rPr>
              <a:t> An </a:t>
            </a:r>
            <a:r>
              <a:rPr lang="en-US" b="1" dirty="0" smtClean="0">
                <a:solidFill>
                  <a:schemeClr val="tx1"/>
                </a:solidFill>
              </a:rPr>
              <a:t>out-group</a:t>
            </a:r>
            <a:r>
              <a:rPr lang="en-US" dirty="0" smtClean="0">
                <a:solidFill>
                  <a:schemeClr val="tx1"/>
                </a:solidFill>
              </a:rPr>
              <a:t> is a group or category to which people feel they do not belong.</a:t>
            </a:r>
          </a:p>
          <a:p>
            <a:pPr algn="l">
              <a:buFont typeface="Wingdings" pitchFamily="2" charset="2"/>
              <a:buChar char="Ø"/>
            </a:pPr>
            <a:r>
              <a:rPr lang="en-US" dirty="0" smtClean="0">
                <a:solidFill>
                  <a:schemeClr val="tx1"/>
                </a:solidFill>
              </a:rPr>
              <a:t> We treat most members of out –group as others</a:t>
            </a:r>
          </a:p>
          <a:p>
            <a:pPr algn="l">
              <a:buFont typeface="Wingdings" pitchFamily="2" charset="2"/>
              <a:buChar char="Ø"/>
            </a:pPr>
            <a:r>
              <a:rPr lang="en-US" dirty="0" smtClean="0">
                <a:solidFill>
                  <a:schemeClr val="tx1"/>
                </a:solidFill>
              </a:rPr>
              <a:t> We have the feeling to lack of sympathy, lack of kindness, competition, doubt and disrespect towards them. </a:t>
            </a:r>
            <a:endParaRPr lang="en-US" dirty="0">
              <a:solidFill>
                <a:schemeClr val="tx1"/>
              </a:solidFill>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28601"/>
            <a:ext cx="7772400" cy="914399"/>
          </a:xfrm>
        </p:spPr>
        <p:txBody>
          <a:bodyPr/>
          <a:lstStyle/>
          <a:p>
            <a:r>
              <a:rPr lang="en-US" dirty="0" smtClean="0"/>
              <a:t>Primary &amp; Secondary groups</a:t>
            </a:r>
            <a:endParaRPr lang="en-US" dirty="0"/>
          </a:p>
        </p:txBody>
      </p:sp>
      <p:sp>
        <p:nvSpPr>
          <p:cNvPr id="3" name="Subtitle 2"/>
          <p:cNvSpPr>
            <a:spLocks noGrp="1"/>
          </p:cNvSpPr>
          <p:nvPr>
            <p:ph type="subTitle" idx="1"/>
          </p:nvPr>
        </p:nvSpPr>
        <p:spPr>
          <a:xfrm>
            <a:off x="304800" y="1447800"/>
            <a:ext cx="8305800" cy="5105400"/>
          </a:xfrm>
        </p:spPr>
        <p:txBody>
          <a:bodyPr>
            <a:normAutofit fontScale="92500"/>
          </a:bodyPr>
          <a:lstStyle/>
          <a:p>
            <a:pPr algn="l">
              <a:buFont typeface="Wingdings" pitchFamily="2" charset="2"/>
              <a:buChar char="§"/>
            </a:pPr>
            <a:r>
              <a:rPr lang="en-US" dirty="0" smtClean="0">
                <a:solidFill>
                  <a:schemeClr val="tx1"/>
                </a:solidFill>
              </a:rPr>
              <a:t>The concept of primary group was introduced by Charles Cooley.</a:t>
            </a:r>
          </a:p>
          <a:p>
            <a:pPr algn="l">
              <a:buFont typeface="Wingdings" pitchFamily="2" charset="2"/>
              <a:buChar char="§"/>
            </a:pPr>
            <a:r>
              <a:rPr lang="en-US" dirty="0" smtClean="0">
                <a:solidFill>
                  <a:schemeClr val="tx1"/>
                </a:solidFill>
              </a:rPr>
              <a:t>Primary group is the simplest and the most universal of all the forms of associations. The group attains social solidarity among the members due to high rate of interaction, strength in social contacts, duration of contacts, general and having a common focus of attention for the members. </a:t>
            </a:r>
          </a:p>
          <a:p>
            <a:pPr algn="l"/>
            <a:r>
              <a:rPr lang="en-US" dirty="0" smtClean="0">
                <a:solidFill>
                  <a:srgbClr val="FF0000"/>
                </a:solidFill>
              </a:rPr>
              <a:t>A primary relationship is one in which intimate face-to-face association and cooperation predominate.</a:t>
            </a:r>
            <a:endParaRPr lang="en-US" dirty="0">
              <a:solidFill>
                <a:srgbClr val="FF0000"/>
              </a:solidFill>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410</TotalTime>
  <Words>654</Words>
  <Application>Microsoft Office PowerPoint</Application>
  <PresentationFormat>On-screen Show (4:3)</PresentationFormat>
  <Paragraphs>74</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Office Theme</vt:lpstr>
      <vt:lpstr>What is a social group</vt:lpstr>
      <vt:lpstr>Further Definition of Social group</vt:lpstr>
      <vt:lpstr>MacIver &amp; Page (1949)</vt:lpstr>
      <vt:lpstr>Characteristics</vt:lpstr>
      <vt:lpstr>Types of group</vt:lpstr>
      <vt:lpstr>In-group and out-groups</vt:lpstr>
      <vt:lpstr>Important characteristics of in-group</vt:lpstr>
      <vt:lpstr>Out-group </vt:lpstr>
      <vt:lpstr>Primary &amp; Secondary groups</vt:lpstr>
      <vt:lpstr>Slide 10</vt:lpstr>
      <vt:lpstr>Characteristics of primary group</vt:lpstr>
      <vt:lpstr>Secondary group</vt:lpstr>
      <vt:lpstr>Characteristics of primary group</vt:lpstr>
      <vt:lpstr>Formal &amp; in formal groups</vt:lpstr>
      <vt:lpstr>Slide 15</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What is a social group</dc:title>
  <dc:creator>Hp</dc:creator>
  <cp:lastModifiedBy>Hp</cp:lastModifiedBy>
  <cp:revision>32</cp:revision>
  <dcterms:created xsi:type="dcterms:W3CDTF">2006-08-16T00:00:00Z</dcterms:created>
  <dcterms:modified xsi:type="dcterms:W3CDTF">2018-04-12T10:18:08Z</dcterms:modified>
</cp:coreProperties>
</file>