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9" r:id="rId3"/>
    <p:sldId id="257" r:id="rId4"/>
    <p:sldId id="258" r:id="rId5"/>
    <p:sldId id="259" r:id="rId6"/>
    <p:sldId id="260" r:id="rId7"/>
    <p:sldId id="261" r:id="rId8"/>
    <p:sldId id="262" r:id="rId9"/>
    <p:sldId id="263" r:id="rId10"/>
    <p:sldId id="264" r:id="rId11"/>
    <p:sldId id="265" r:id="rId12"/>
    <p:sldId id="266" r:id="rId13"/>
    <p:sldId id="267" r:id="rId14"/>
    <p:sldId id="268"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0" autoAdjust="0"/>
    <p:restoredTop sz="94660"/>
  </p:normalViewPr>
  <p:slideViewPr>
    <p:cSldViewPr snapToGrid="0">
      <p:cViewPr varScale="1">
        <p:scale>
          <a:sx n="85" d="100"/>
          <a:sy n="85" d="100"/>
        </p:scale>
        <p:origin x="162"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DDA77812-AF03-46E0-B573-EC41746C4942}" type="datetimeFigureOut">
              <a:rPr lang="en-US" smtClean="0"/>
              <a:t>7/16/2020</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0E0D9151-B575-4C02-8C98-E3C971CA48B9}" type="slidenum">
              <a:rPr lang="en-US" smtClean="0"/>
              <a:t>‹#›</a:t>
            </a:fld>
            <a:endParaRPr lang="en-US"/>
          </a:p>
        </p:txBody>
      </p:sp>
    </p:spTree>
    <p:extLst>
      <p:ext uri="{BB962C8B-B14F-4D97-AF65-F5344CB8AC3E}">
        <p14:creationId xmlns:p14="http://schemas.microsoft.com/office/powerpoint/2010/main" val="30184281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DA77812-AF03-46E0-B573-EC41746C4942}" type="datetimeFigureOut">
              <a:rPr lang="en-US" smtClean="0"/>
              <a:t>7/16/2020</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0E0D9151-B575-4C02-8C98-E3C971CA48B9}" type="slidenum">
              <a:rPr lang="en-US" smtClean="0"/>
              <a:t>‹#›</a:t>
            </a:fld>
            <a:endParaRPr lang="en-US"/>
          </a:p>
        </p:txBody>
      </p:sp>
    </p:spTree>
    <p:extLst>
      <p:ext uri="{BB962C8B-B14F-4D97-AF65-F5344CB8AC3E}">
        <p14:creationId xmlns:p14="http://schemas.microsoft.com/office/powerpoint/2010/main" val="30370608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DDA77812-AF03-46E0-B573-EC41746C4942}" type="datetimeFigureOut">
              <a:rPr lang="en-US" smtClean="0"/>
              <a:t>7/16/2020</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0E0D9151-B575-4C02-8C98-E3C971CA48B9}" type="slidenum">
              <a:rPr lang="en-US" smtClean="0"/>
              <a:t>‹#›</a:t>
            </a:fld>
            <a:endParaRPr lang="en-US"/>
          </a:p>
        </p:txBody>
      </p:sp>
    </p:spTree>
    <p:extLst>
      <p:ext uri="{BB962C8B-B14F-4D97-AF65-F5344CB8AC3E}">
        <p14:creationId xmlns:p14="http://schemas.microsoft.com/office/powerpoint/2010/main" val="34416237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DDA77812-AF03-46E0-B573-EC41746C4942}" type="datetimeFigureOut">
              <a:rPr lang="en-US" smtClean="0"/>
              <a:t>7/16/2020</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0E0D9151-B575-4C02-8C98-E3C971CA48B9}" type="slidenum">
              <a:rPr lang="en-US" smtClean="0"/>
              <a:t>‹#›</a:t>
            </a:fld>
            <a:endParaRPr lang="en-US"/>
          </a:p>
        </p:txBody>
      </p:sp>
    </p:spTree>
    <p:extLst>
      <p:ext uri="{BB962C8B-B14F-4D97-AF65-F5344CB8AC3E}">
        <p14:creationId xmlns:p14="http://schemas.microsoft.com/office/powerpoint/2010/main" val="12682856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DA77812-AF03-46E0-B573-EC41746C4942}" type="datetimeFigureOut">
              <a:rPr lang="en-US" smtClean="0"/>
              <a:t>7/16/2020</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0E0D9151-B575-4C02-8C98-E3C971CA48B9}" type="slidenum">
              <a:rPr lang="en-US" smtClean="0"/>
              <a:t>‹#›</a:t>
            </a:fld>
            <a:endParaRPr lang="en-US"/>
          </a:p>
        </p:txBody>
      </p:sp>
    </p:spTree>
    <p:extLst>
      <p:ext uri="{BB962C8B-B14F-4D97-AF65-F5344CB8AC3E}">
        <p14:creationId xmlns:p14="http://schemas.microsoft.com/office/powerpoint/2010/main" val="14495861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DA77812-AF03-46E0-B573-EC41746C4942}" type="datetimeFigureOut">
              <a:rPr lang="en-US" smtClean="0"/>
              <a:t>7/16/2020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0D9151-B575-4C02-8C98-E3C971CA48B9}" type="slidenum">
              <a:rPr lang="en-US" smtClean="0"/>
              <a:t>‹#›</a:t>
            </a:fld>
            <a:endParaRPr lang="en-US"/>
          </a:p>
        </p:txBody>
      </p:sp>
    </p:spTree>
    <p:extLst>
      <p:ext uri="{BB962C8B-B14F-4D97-AF65-F5344CB8AC3E}">
        <p14:creationId xmlns:p14="http://schemas.microsoft.com/office/powerpoint/2010/main" val="5410687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DA77812-AF03-46E0-B573-EC41746C4942}" type="datetimeFigureOut">
              <a:rPr lang="en-US" smtClean="0"/>
              <a:t>7/16/2020</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0E0D9151-B575-4C02-8C98-E3C971CA48B9}" type="slidenum">
              <a:rPr lang="en-US" smtClean="0"/>
              <a:t>‹#›</a:t>
            </a:fld>
            <a:endParaRPr lang="en-US"/>
          </a:p>
        </p:txBody>
      </p:sp>
    </p:spTree>
    <p:extLst>
      <p:ext uri="{BB962C8B-B14F-4D97-AF65-F5344CB8AC3E}">
        <p14:creationId xmlns:p14="http://schemas.microsoft.com/office/powerpoint/2010/main" val="34228021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DDA77812-AF03-46E0-B573-EC41746C4942}" type="datetimeFigureOut">
              <a:rPr lang="en-US" smtClean="0"/>
              <a:t>7/16/2020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0D9151-B575-4C02-8C98-E3C971CA48B9}" type="slidenum">
              <a:rPr lang="en-US" smtClean="0"/>
              <a:t>‹#›</a:t>
            </a:fld>
            <a:endParaRPr lang="en-US"/>
          </a:p>
        </p:txBody>
      </p:sp>
    </p:spTree>
    <p:extLst>
      <p:ext uri="{BB962C8B-B14F-4D97-AF65-F5344CB8AC3E}">
        <p14:creationId xmlns:p14="http://schemas.microsoft.com/office/powerpoint/2010/main" val="31847007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DDA77812-AF03-46E0-B573-EC41746C4942}" type="datetimeFigureOut">
              <a:rPr lang="en-US" smtClean="0"/>
              <a:t>7/16/2020</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0E0D9151-B575-4C02-8C98-E3C971CA48B9}" type="slidenum">
              <a:rPr lang="en-US" smtClean="0"/>
              <a:t>‹#›</a:t>
            </a:fld>
            <a:endParaRPr lang="en-US"/>
          </a:p>
        </p:txBody>
      </p:sp>
    </p:spTree>
    <p:extLst>
      <p:ext uri="{BB962C8B-B14F-4D97-AF65-F5344CB8AC3E}">
        <p14:creationId xmlns:p14="http://schemas.microsoft.com/office/powerpoint/2010/main" val="1417886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DA77812-AF03-46E0-B573-EC41746C4942}" type="datetimeFigureOut">
              <a:rPr lang="en-US" smtClean="0"/>
              <a:t>7/16/2020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0D9151-B575-4C02-8C98-E3C971CA48B9}" type="slidenum">
              <a:rPr lang="en-US" smtClean="0"/>
              <a:t>‹#›</a:t>
            </a:fld>
            <a:endParaRPr lang="en-US"/>
          </a:p>
        </p:txBody>
      </p:sp>
    </p:spTree>
    <p:extLst>
      <p:ext uri="{BB962C8B-B14F-4D97-AF65-F5344CB8AC3E}">
        <p14:creationId xmlns:p14="http://schemas.microsoft.com/office/powerpoint/2010/main" val="439415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DA77812-AF03-46E0-B573-EC41746C4942}" type="datetimeFigureOut">
              <a:rPr lang="en-US" smtClean="0"/>
              <a:t>7/16/2020</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0E0D9151-B575-4C02-8C98-E3C971CA48B9}" type="slidenum">
              <a:rPr lang="en-US" smtClean="0"/>
              <a:t>‹#›</a:t>
            </a:fld>
            <a:endParaRPr lang="en-US"/>
          </a:p>
        </p:txBody>
      </p:sp>
    </p:spTree>
    <p:extLst>
      <p:ext uri="{BB962C8B-B14F-4D97-AF65-F5344CB8AC3E}">
        <p14:creationId xmlns:p14="http://schemas.microsoft.com/office/powerpoint/2010/main" val="4219071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DA77812-AF03-46E0-B573-EC41746C4942}" type="datetimeFigureOut">
              <a:rPr lang="en-US" smtClean="0"/>
              <a:t>7/16/2020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0D9151-B575-4C02-8C98-E3C971CA48B9}" type="slidenum">
              <a:rPr lang="en-US" smtClean="0"/>
              <a:t>‹#›</a:t>
            </a:fld>
            <a:endParaRPr lang="en-US"/>
          </a:p>
        </p:txBody>
      </p:sp>
    </p:spTree>
    <p:extLst>
      <p:ext uri="{BB962C8B-B14F-4D97-AF65-F5344CB8AC3E}">
        <p14:creationId xmlns:p14="http://schemas.microsoft.com/office/powerpoint/2010/main" val="24868595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DA77812-AF03-46E0-B573-EC41746C4942}" type="datetimeFigureOut">
              <a:rPr lang="en-US" smtClean="0"/>
              <a:t>7/16/2020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0D9151-B575-4C02-8C98-E3C971CA48B9}" type="slidenum">
              <a:rPr lang="en-US" smtClean="0"/>
              <a:t>‹#›</a:t>
            </a:fld>
            <a:endParaRPr lang="en-US"/>
          </a:p>
        </p:txBody>
      </p:sp>
    </p:spTree>
    <p:extLst>
      <p:ext uri="{BB962C8B-B14F-4D97-AF65-F5344CB8AC3E}">
        <p14:creationId xmlns:p14="http://schemas.microsoft.com/office/powerpoint/2010/main" val="14869124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DA77812-AF03-46E0-B573-EC41746C4942}" type="datetimeFigureOut">
              <a:rPr lang="en-US" smtClean="0"/>
              <a:t>7/16/2020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0D9151-B575-4C02-8C98-E3C971CA48B9}" type="slidenum">
              <a:rPr lang="en-US" smtClean="0"/>
              <a:t>‹#›</a:t>
            </a:fld>
            <a:endParaRPr lang="en-US"/>
          </a:p>
        </p:txBody>
      </p:sp>
    </p:spTree>
    <p:extLst>
      <p:ext uri="{BB962C8B-B14F-4D97-AF65-F5344CB8AC3E}">
        <p14:creationId xmlns:p14="http://schemas.microsoft.com/office/powerpoint/2010/main" val="127300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A77812-AF03-46E0-B573-EC41746C4942}" type="datetimeFigureOut">
              <a:rPr lang="en-US" smtClean="0"/>
              <a:t>7/16/2020</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0E0D9151-B575-4C02-8C98-E3C971CA48B9}" type="slidenum">
              <a:rPr lang="en-US" smtClean="0"/>
              <a:t>‹#›</a:t>
            </a:fld>
            <a:endParaRPr lang="en-US"/>
          </a:p>
        </p:txBody>
      </p:sp>
    </p:spTree>
    <p:extLst>
      <p:ext uri="{BB962C8B-B14F-4D97-AF65-F5344CB8AC3E}">
        <p14:creationId xmlns:p14="http://schemas.microsoft.com/office/powerpoint/2010/main" val="25878131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DA77812-AF03-46E0-B573-EC41746C4942}" type="datetimeFigureOut">
              <a:rPr lang="en-US" smtClean="0"/>
              <a:t>7/16/2020</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0E0D9151-B575-4C02-8C98-E3C971CA48B9}" type="slidenum">
              <a:rPr lang="en-US" smtClean="0"/>
              <a:t>‹#›</a:t>
            </a:fld>
            <a:endParaRPr lang="en-US"/>
          </a:p>
        </p:txBody>
      </p:sp>
    </p:spTree>
    <p:extLst>
      <p:ext uri="{BB962C8B-B14F-4D97-AF65-F5344CB8AC3E}">
        <p14:creationId xmlns:p14="http://schemas.microsoft.com/office/powerpoint/2010/main" val="18374943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DA77812-AF03-46E0-B573-EC41746C4942}" type="datetimeFigureOut">
              <a:rPr lang="en-US" smtClean="0"/>
              <a:t>7/16/2020</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0E0D9151-B575-4C02-8C98-E3C971CA48B9}" type="slidenum">
              <a:rPr lang="en-US" smtClean="0"/>
              <a:t>‹#›</a:t>
            </a:fld>
            <a:endParaRPr lang="en-US"/>
          </a:p>
        </p:txBody>
      </p:sp>
    </p:spTree>
    <p:extLst>
      <p:ext uri="{BB962C8B-B14F-4D97-AF65-F5344CB8AC3E}">
        <p14:creationId xmlns:p14="http://schemas.microsoft.com/office/powerpoint/2010/main" val="42398733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DDA77812-AF03-46E0-B573-EC41746C4942}" type="datetimeFigureOut">
              <a:rPr lang="en-US" smtClean="0"/>
              <a:t>7/16/2020</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0E0D9151-B575-4C02-8C98-E3C971CA48B9}" type="slidenum">
              <a:rPr lang="en-US" smtClean="0"/>
              <a:t>‹#›</a:t>
            </a:fld>
            <a:endParaRPr lang="en-US"/>
          </a:p>
        </p:txBody>
      </p:sp>
    </p:spTree>
    <p:extLst>
      <p:ext uri="{BB962C8B-B14F-4D97-AF65-F5344CB8AC3E}">
        <p14:creationId xmlns:p14="http://schemas.microsoft.com/office/powerpoint/2010/main" val="24084469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smtClean="0"/>
              <a:t>Communicable Disease&amp; non</a:t>
            </a:r>
            <a:r>
              <a:rPr lang="en-US" dirty="0" smtClean="0"/>
              <a:t>-</a:t>
            </a:r>
            <a:r>
              <a:rPr lang="en-US" b="1" dirty="0" smtClean="0"/>
              <a:t>communicable disease</a:t>
            </a:r>
            <a:br>
              <a:rPr lang="en-US" b="1" dirty="0" smtClean="0"/>
            </a:br>
            <a:endParaRPr lang="en-US" dirty="0"/>
          </a:p>
        </p:txBody>
      </p:sp>
      <p:sp>
        <p:nvSpPr>
          <p:cNvPr id="3" name="Subtitle 2"/>
          <p:cNvSpPr>
            <a:spLocks noGrp="1"/>
          </p:cNvSpPr>
          <p:nvPr>
            <p:ph type="subTitle" idx="1"/>
          </p:nvPr>
        </p:nvSpPr>
        <p:spPr/>
        <p:txBody>
          <a:bodyPr/>
          <a:lstStyle/>
          <a:p>
            <a:r>
              <a:rPr lang="en-US" dirty="0" smtClean="0"/>
              <a:t>BY:HAFSA KARIM</a:t>
            </a:r>
            <a:endParaRPr lang="en-US" dirty="0"/>
          </a:p>
        </p:txBody>
      </p:sp>
    </p:spTree>
    <p:extLst>
      <p:ext uri="{BB962C8B-B14F-4D97-AF65-F5344CB8AC3E}">
        <p14:creationId xmlns:p14="http://schemas.microsoft.com/office/powerpoint/2010/main" val="27582209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Metabolic risk factors</a:t>
            </a:r>
            <a:br>
              <a:rPr lang="en-US" b="1" dirty="0"/>
            </a:br>
            <a:endParaRPr lang="en-US" dirty="0"/>
          </a:p>
        </p:txBody>
      </p:sp>
      <p:sp>
        <p:nvSpPr>
          <p:cNvPr id="3" name="Content Placeholder 2"/>
          <p:cNvSpPr>
            <a:spLocks noGrp="1"/>
          </p:cNvSpPr>
          <p:nvPr>
            <p:ph idx="1"/>
          </p:nvPr>
        </p:nvSpPr>
        <p:spPr/>
        <p:txBody>
          <a:bodyPr>
            <a:normAutofit lnSpcReduction="10000"/>
          </a:bodyPr>
          <a:lstStyle/>
          <a:p>
            <a:r>
              <a:rPr lang="en-US" dirty="0" smtClean="0"/>
              <a:t>Metabolic </a:t>
            </a:r>
            <a:r>
              <a:rPr lang="en-US" dirty="0"/>
              <a:t>risk factors contribute to four key metabolic changes that increase the risk of NCDs:</a:t>
            </a:r>
          </a:p>
          <a:p>
            <a:r>
              <a:rPr lang="en-US" dirty="0"/>
              <a:t>raised blood pressure</a:t>
            </a:r>
          </a:p>
          <a:p>
            <a:r>
              <a:rPr lang="en-US" dirty="0"/>
              <a:t>overweight/obesity</a:t>
            </a:r>
          </a:p>
          <a:p>
            <a:r>
              <a:rPr lang="en-US" dirty="0"/>
              <a:t>hyperglycemia (high blood glucose levels) and</a:t>
            </a:r>
          </a:p>
          <a:p>
            <a:r>
              <a:rPr lang="en-US" dirty="0"/>
              <a:t>hyperlipidemia (high levels of fat in the blood).</a:t>
            </a:r>
          </a:p>
          <a:p>
            <a:r>
              <a:rPr lang="en-US" dirty="0"/>
              <a:t>In terms of attributable deaths, the leading metabolic risk factor globally is elevated blood pressure (to which 19% of global deaths are attributed), </a:t>
            </a:r>
            <a:r>
              <a:rPr lang="en-US" i="1" dirty="0"/>
              <a:t>(1)</a:t>
            </a:r>
            <a:r>
              <a:rPr lang="en-US" dirty="0"/>
              <a:t> followed by overweight and obesity and raised blood glucose.</a:t>
            </a:r>
          </a:p>
          <a:p>
            <a:endParaRPr lang="en-US" dirty="0"/>
          </a:p>
        </p:txBody>
      </p:sp>
    </p:spTree>
    <p:extLst>
      <p:ext uri="{BB962C8B-B14F-4D97-AF65-F5344CB8AC3E}">
        <p14:creationId xmlns:p14="http://schemas.microsoft.com/office/powerpoint/2010/main" val="24162087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What are the socioeconomic impacts of NCDs?</a:t>
            </a:r>
            <a:br>
              <a:rPr lang="en-US" b="1" dirty="0"/>
            </a:b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NCDs </a:t>
            </a:r>
            <a:r>
              <a:rPr lang="en-US" dirty="0"/>
              <a:t>threaten progress towards the 2030 Agenda for Sustainable Development, which includes a target of reducing premature deaths from NCDs by one-third by 2030.</a:t>
            </a:r>
          </a:p>
          <a:p>
            <a:r>
              <a:rPr lang="en-US" dirty="0"/>
              <a:t>Poverty is closely linked with NCDs. The rapid rise in NCDs is predicted to impede poverty reduction initiatives in low-income countries, particularly by increasing household costs associated with health care. Vulnerable and socially disadvantaged people get sicker and die sooner than people of higher social positions, especially because they are at greater risk of being exposed to harmful products, such as tobacco, or unhealthy dietary practices, and have limited access to health services.</a:t>
            </a:r>
          </a:p>
          <a:p>
            <a:r>
              <a:rPr lang="en-US" dirty="0"/>
              <a:t>In low-resource settings, health-care costs for NCDs quickly drain household resources. The exorbitant costs of NCDs, including often lengthy and expensive treatment and loss of breadwinners, force millions of people into poverty annually and stifle development.</a:t>
            </a:r>
          </a:p>
          <a:p>
            <a:endParaRPr lang="en-US" dirty="0"/>
          </a:p>
        </p:txBody>
      </p:sp>
    </p:spTree>
    <p:extLst>
      <p:ext uri="{BB962C8B-B14F-4D97-AF65-F5344CB8AC3E}">
        <p14:creationId xmlns:p14="http://schemas.microsoft.com/office/powerpoint/2010/main" val="10385669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Prevention and control of NCDs</a:t>
            </a:r>
            <a:br>
              <a:rPr lang="en-US" b="1" dirty="0"/>
            </a:br>
            <a:endParaRPr lang="en-US" dirty="0"/>
          </a:p>
        </p:txBody>
      </p:sp>
      <p:sp>
        <p:nvSpPr>
          <p:cNvPr id="3" name="Content Placeholder 2"/>
          <p:cNvSpPr>
            <a:spLocks noGrp="1"/>
          </p:cNvSpPr>
          <p:nvPr>
            <p:ph idx="1"/>
          </p:nvPr>
        </p:nvSpPr>
        <p:spPr/>
        <p:txBody>
          <a:bodyPr>
            <a:normAutofit/>
          </a:bodyPr>
          <a:lstStyle/>
          <a:p>
            <a:r>
              <a:rPr lang="en-US" dirty="0" smtClean="0"/>
              <a:t>An </a:t>
            </a:r>
            <a:r>
              <a:rPr lang="en-US" dirty="0"/>
              <a:t>important way to control NCDs is to focus on reducing the risk factors associated with these diseases. Low-cost solutions exist for governments and other stakeholders to reduce the common modifiable risk factors. Monitoring progress and trends of NCDs and their risk is important for guiding policy and priorities.</a:t>
            </a:r>
          </a:p>
          <a:p>
            <a:r>
              <a:rPr lang="en-US" dirty="0"/>
              <a:t>To lessen the impact of NCDs on individuals and society, a comprehensive approach is needed requiring all sectors, including health, finance, transport, education, agriculture, planning and others, to collaborate to reduce the risks associated with NCDs, and promote interventions to prevent and control them.</a:t>
            </a:r>
          </a:p>
          <a:p>
            <a:endParaRPr lang="en-US" dirty="0"/>
          </a:p>
        </p:txBody>
      </p:sp>
    </p:spTree>
    <p:extLst>
      <p:ext uri="{BB962C8B-B14F-4D97-AF65-F5344CB8AC3E}">
        <p14:creationId xmlns:p14="http://schemas.microsoft.com/office/powerpoint/2010/main" val="5682402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dirty="0"/>
              <a:t>Investing in better management of NCDs is critical. Management of NCDs includes detecting, screening and treating these diseases, and providing access to palliative care for people in need. High impact essential NCD interventions can be delivered through a primary health care approach to strengthen early detection and timely treatment. Evidence shows such interventions are excellent economic investments because, if provided early to patients, they can reduce the need for more expensive treatment.</a:t>
            </a:r>
          </a:p>
          <a:p>
            <a:r>
              <a:rPr lang="en-US" dirty="0"/>
              <a:t>Countries with inadequate health insurance coverage are unlikely to provide universal access to essential NCD interventions. NCD management interventions are essential for achieving the global target of a 25% relative reduction in the risk of premature mortality from NCDs by 2025, and the SDG target of a one-third reduction in premature deaths from NCDs by 2030.</a:t>
            </a:r>
          </a:p>
          <a:p>
            <a:endParaRPr lang="en-US" dirty="0"/>
          </a:p>
        </p:txBody>
      </p:sp>
    </p:spTree>
    <p:extLst>
      <p:ext uri="{BB962C8B-B14F-4D97-AF65-F5344CB8AC3E}">
        <p14:creationId xmlns:p14="http://schemas.microsoft.com/office/powerpoint/2010/main" val="9684952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WHO response</a:t>
            </a:r>
            <a:br>
              <a:rPr lang="en-US" b="1" smtClean="0"/>
            </a:br>
            <a:endParaRPr lang="en-US"/>
          </a:p>
        </p:txBody>
      </p:sp>
      <p:sp>
        <p:nvSpPr>
          <p:cNvPr id="3" name="Content Placeholder 2"/>
          <p:cNvSpPr>
            <a:spLocks noGrp="1"/>
          </p:cNvSpPr>
          <p:nvPr>
            <p:ph idx="1"/>
          </p:nvPr>
        </p:nvSpPr>
        <p:spPr/>
        <p:txBody>
          <a:bodyPr>
            <a:normAutofit fontScale="85000" lnSpcReduction="10000"/>
          </a:bodyPr>
          <a:lstStyle/>
          <a:p>
            <a:r>
              <a:rPr lang="en-US" b="1" dirty="0" smtClean="0"/>
              <a:t>WHO's </a:t>
            </a:r>
            <a:r>
              <a:rPr lang="en-US" b="1" dirty="0"/>
              <a:t>leadership and coordination role</a:t>
            </a:r>
          </a:p>
          <a:p>
            <a:r>
              <a:rPr lang="en-US" dirty="0"/>
              <a:t>The 2030 Agenda for Sustainable Development recognizes NCDs as a major challenge for sustainable development. As part of the Agenda, Heads of State and Government committed to develop ambitious national responses, by 2030, to reduce by one-third premature mortality from NCDs through prevention and treatment (SDG target 3.4). This target comes from the High-level Meetings of the UN General Assembly on NCDs in 2011 and 2014, which reaffirmed WHO’s leadership and coordination role in promoting and monitoring global action against NCDs. The UN General Assembly will convene a third High-level Meeting on NCDs in 2018 to review progress and forge consensus on the road ahead covering the period 2018-2030.</a:t>
            </a:r>
          </a:p>
          <a:p>
            <a:r>
              <a:rPr lang="en-US" dirty="0"/>
              <a:t>To support countries in their national efforts, WHO developed a </a:t>
            </a:r>
            <a:r>
              <a:rPr lang="en-US" i="1" dirty="0"/>
              <a:t>Global action plan for the prevention and control of NCDs 2013-2020</a:t>
            </a:r>
            <a:r>
              <a:rPr lang="en-US" dirty="0"/>
              <a:t>, which includes nine global targets that have the greatest impact on global NCD mortality. These targets address prevention and management of NCDs.</a:t>
            </a:r>
          </a:p>
          <a:p>
            <a:endParaRPr lang="en-US" dirty="0"/>
          </a:p>
        </p:txBody>
      </p:sp>
    </p:spTree>
    <p:extLst>
      <p:ext uri="{BB962C8B-B14F-4D97-AF65-F5344CB8AC3E}">
        <p14:creationId xmlns:p14="http://schemas.microsoft.com/office/powerpoint/2010/main" val="35264781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Thank you</a:t>
            </a:r>
            <a:endParaRPr lang="en-US" dirty="0"/>
          </a:p>
        </p:txBody>
      </p:sp>
    </p:spTree>
    <p:extLst>
      <p:ext uri="{BB962C8B-B14F-4D97-AF65-F5344CB8AC3E}">
        <p14:creationId xmlns:p14="http://schemas.microsoft.com/office/powerpoint/2010/main" val="624526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descr="The common cold is arguably the most common illness in humans."/>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35378" y="365126"/>
            <a:ext cx="9990666" cy="57655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22686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What is a communicable disease?</a:t>
            </a:r>
            <a:br>
              <a:rPr lang="en-US" b="1" dirty="0"/>
            </a:br>
            <a:endParaRPr lang="en-US" dirty="0"/>
          </a:p>
        </p:txBody>
      </p:sp>
      <p:sp>
        <p:nvSpPr>
          <p:cNvPr id="3" name="Content Placeholder 2"/>
          <p:cNvSpPr>
            <a:spLocks noGrp="1"/>
          </p:cNvSpPr>
          <p:nvPr>
            <p:ph idx="1"/>
          </p:nvPr>
        </p:nvSpPr>
        <p:spPr/>
        <p:txBody>
          <a:bodyPr>
            <a:normAutofit/>
          </a:bodyPr>
          <a:lstStyle/>
          <a:p>
            <a:r>
              <a:rPr lang="en-US" dirty="0" smtClean="0"/>
              <a:t>A </a:t>
            </a:r>
            <a:r>
              <a:rPr lang="en-US" dirty="0"/>
              <a:t>communicable disease is one that is spread from one person to another through a variety of ways that include: contact with blood and bodily fluids; breathing in an airborne virus; or by being bitten by an insect.</a:t>
            </a:r>
          </a:p>
          <a:p>
            <a:r>
              <a:rPr lang="en-US" dirty="0"/>
              <a:t>Reporting of cases of communicable disease is important in the planning and evaluation of disease prevention and control programs, in the assurance of appropriate medical therapy, and in the detection of common-source outbreaks. California law mandates healthcare providers and laboratories to report over 80 diseases or conditions to their local health department. Some examples of the reportable communicable diseases include Hepatitis A, B &amp; C, influenza, measles, and salmonella and other food borne illnesses.</a:t>
            </a:r>
          </a:p>
          <a:p>
            <a:endParaRPr lang="en-US" dirty="0"/>
          </a:p>
        </p:txBody>
      </p:sp>
    </p:spTree>
    <p:extLst>
      <p:ext uri="{BB962C8B-B14F-4D97-AF65-F5344CB8AC3E}">
        <p14:creationId xmlns:p14="http://schemas.microsoft.com/office/powerpoint/2010/main" val="34066868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How do these communicable diseases spread?</a:t>
            </a:r>
            <a:br>
              <a:rPr lang="en-US" b="1" dirty="0"/>
            </a:br>
            <a:endParaRPr lang="en-US" dirty="0"/>
          </a:p>
        </p:txBody>
      </p:sp>
      <p:sp>
        <p:nvSpPr>
          <p:cNvPr id="3" name="Content Placeholder 2"/>
          <p:cNvSpPr>
            <a:spLocks noGrp="1"/>
          </p:cNvSpPr>
          <p:nvPr>
            <p:ph idx="1"/>
          </p:nvPr>
        </p:nvSpPr>
        <p:spPr>
          <a:xfrm>
            <a:off x="1108363" y="1690688"/>
            <a:ext cx="10515600" cy="4351338"/>
          </a:xfrm>
        </p:spPr>
        <p:txBody>
          <a:bodyPr>
            <a:normAutofit/>
          </a:bodyPr>
          <a:lstStyle/>
          <a:p>
            <a:r>
              <a:rPr lang="en-US" dirty="0" smtClean="0"/>
              <a:t>How </a:t>
            </a:r>
            <a:r>
              <a:rPr lang="en-US" dirty="0"/>
              <a:t>these diseases spread depends on the specific disease or infectious agent. Some ways in which communicable diseases spread are by:</a:t>
            </a:r>
          </a:p>
          <a:p>
            <a:r>
              <a:rPr lang="en-US" dirty="0"/>
              <a:t>physical contact with an infected person, such as through touch (staphylococcus), sexual intercourse (gonorrhea, HIV), fecal/oral transmission (hepatitis A), or droplets (influenza, TB)</a:t>
            </a:r>
          </a:p>
          <a:p>
            <a:r>
              <a:rPr lang="en-US" dirty="0"/>
              <a:t>contact with a contaminated surface or object (Norwalk virus), food (salmonella, E. coli), blood (HIV, hepatitis B), or water (cholera);</a:t>
            </a:r>
          </a:p>
          <a:p>
            <a:r>
              <a:rPr lang="en-US" dirty="0"/>
              <a:t>bites from insects or animals capable of transmitting the disease (mosquito: malaria and yellow fever; flea: plague); and</a:t>
            </a:r>
          </a:p>
          <a:p>
            <a:r>
              <a:rPr lang="en-US" dirty="0"/>
              <a:t>travel through the air, such as tuberculosis or measles.</a:t>
            </a:r>
          </a:p>
          <a:p>
            <a:r>
              <a:rPr lang="en-US" dirty="0" smtClean="0"/>
              <a:t/>
            </a:r>
            <a:br>
              <a:rPr lang="en-US" dirty="0" smtClean="0"/>
            </a:br>
            <a:endParaRPr lang="en-US" dirty="0"/>
          </a:p>
        </p:txBody>
      </p:sp>
    </p:spTree>
    <p:extLst>
      <p:ext uri="{BB962C8B-B14F-4D97-AF65-F5344CB8AC3E}">
        <p14:creationId xmlns:p14="http://schemas.microsoft.com/office/powerpoint/2010/main" val="1733073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N</a:t>
            </a:r>
            <a:r>
              <a:rPr lang="en-US" b="1" dirty="0" smtClean="0"/>
              <a:t>on</a:t>
            </a:r>
            <a:r>
              <a:rPr lang="en-US" dirty="0" smtClean="0"/>
              <a:t>-</a:t>
            </a:r>
            <a:r>
              <a:rPr lang="en-US" b="1" dirty="0" smtClean="0"/>
              <a:t>communicable </a:t>
            </a:r>
            <a:r>
              <a:rPr lang="en-US" b="1" dirty="0"/>
              <a:t>disease</a:t>
            </a:r>
            <a:r>
              <a:rPr lang="en-US" dirty="0"/>
              <a:t> (NCD)</a:t>
            </a:r>
            <a:endParaRPr lang="en-US" dirty="0"/>
          </a:p>
        </p:txBody>
      </p:sp>
      <p:sp>
        <p:nvSpPr>
          <p:cNvPr id="3" name="Content Placeholder 2"/>
          <p:cNvSpPr>
            <a:spLocks noGrp="1"/>
          </p:cNvSpPr>
          <p:nvPr>
            <p:ph idx="1"/>
          </p:nvPr>
        </p:nvSpPr>
        <p:spPr/>
        <p:txBody>
          <a:bodyPr/>
          <a:lstStyle/>
          <a:p>
            <a:r>
              <a:rPr lang="en-US" dirty="0"/>
              <a:t>A </a:t>
            </a:r>
            <a:r>
              <a:rPr lang="en-US" b="1" dirty="0"/>
              <a:t>non</a:t>
            </a:r>
            <a:r>
              <a:rPr lang="en-US" dirty="0"/>
              <a:t>-</a:t>
            </a:r>
            <a:r>
              <a:rPr lang="en-US" b="1" dirty="0"/>
              <a:t>communicable disease</a:t>
            </a:r>
            <a:r>
              <a:rPr lang="en-US" dirty="0"/>
              <a:t> (NCD) is a </a:t>
            </a:r>
            <a:r>
              <a:rPr lang="en-US" b="1" dirty="0"/>
              <a:t>disease</a:t>
            </a:r>
            <a:r>
              <a:rPr lang="en-US" dirty="0"/>
              <a:t> that is not transmissible directly from one person to another. NCDs include Parkinson's </a:t>
            </a:r>
            <a:r>
              <a:rPr lang="en-US" b="1" dirty="0"/>
              <a:t>disease</a:t>
            </a:r>
            <a:r>
              <a:rPr lang="en-US" dirty="0"/>
              <a:t>, autoimmune </a:t>
            </a:r>
            <a:r>
              <a:rPr lang="en-US" b="1" dirty="0"/>
              <a:t>diseases</a:t>
            </a:r>
            <a:r>
              <a:rPr lang="en-US" dirty="0"/>
              <a:t>, strokes, most heart </a:t>
            </a:r>
            <a:r>
              <a:rPr lang="en-US" b="1" dirty="0"/>
              <a:t>diseases</a:t>
            </a:r>
            <a:r>
              <a:rPr lang="en-US" dirty="0"/>
              <a:t>, most cancers, diabetes, chronic kidney </a:t>
            </a:r>
            <a:r>
              <a:rPr lang="en-US" b="1" dirty="0"/>
              <a:t>disease</a:t>
            </a:r>
            <a:r>
              <a:rPr lang="en-US" dirty="0"/>
              <a:t>, osteoarthritis, osteoporosis, Alzheimer's </a:t>
            </a:r>
            <a:r>
              <a:rPr lang="en-US" b="1" dirty="0"/>
              <a:t>disease</a:t>
            </a:r>
            <a:r>
              <a:rPr lang="en-US" dirty="0"/>
              <a:t>, cataracts, and others.</a:t>
            </a:r>
          </a:p>
        </p:txBody>
      </p:sp>
    </p:spTree>
    <p:extLst>
      <p:ext uri="{BB962C8B-B14F-4D97-AF65-F5344CB8AC3E}">
        <p14:creationId xmlns:p14="http://schemas.microsoft.com/office/powerpoint/2010/main" val="3369159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Key facts</a:t>
            </a:r>
            <a:br>
              <a:rPr lang="en-US" b="1" dirty="0" smtClean="0"/>
            </a:br>
            <a:endParaRPr lang="en-US" dirty="0"/>
          </a:p>
        </p:txBody>
      </p:sp>
      <p:sp>
        <p:nvSpPr>
          <p:cNvPr id="3" name="Content Placeholder 2"/>
          <p:cNvSpPr>
            <a:spLocks noGrp="1"/>
          </p:cNvSpPr>
          <p:nvPr>
            <p:ph idx="1"/>
          </p:nvPr>
        </p:nvSpPr>
        <p:spPr/>
        <p:txBody>
          <a:bodyPr>
            <a:normAutofit fontScale="85000" lnSpcReduction="10000"/>
          </a:bodyPr>
          <a:lstStyle/>
          <a:p>
            <a:r>
              <a:rPr lang="en-US" b="1" dirty="0" err="1" smtClean="0"/>
              <a:t>Noncommunicable</a:t>
            </a:r>
            <a:r>
              <a:rPr lang="en-US" b="1" dirty="0" smtClean="0"/>
              <a:t> </a:t>
            </a:r>
            <a:r>
              <a:rPr lang="en-US" b="1" dirty="0"/>
              <a:t>diseases (NCDs) kill 41 million people each year, equivalent to 71% of all deaths globally.</a:t>
            </a:r>
          </a:p>
          <a:p>
            <a:r>
              <a:rPr lang="en-US" b="1" dirty="0"/>
              <a:t>Each year, 15 million people die from a NCD between the ages of 30 and 69 years; over 85% of these "premature" deaths occur in low- and middle-income countries.</a:t>
            </a:r>
          </a:p>
          <a:p>
            <a:r>
              <a:rPr lang="en-US" b="1" dirty="0"/>
              <a:t>Cardiovascular diseases account for most NCD deaths, or 17.9 million people annually, followed by cancers (9.0 million), respiratory diseases (3.9million), and diabetes (1.6 million).</a:t>
            </a:r>
          </a:p>
          <a:p>
            <a:r>
              <a:rPr lang="en-US" b="1" dirty="0"/>
              <a:t>These 4 groups of diseases account for over 80% of all premature NCD deaths.</a:t>
            </a:r>
          </a:p>
          <a:p>
            <a:r>
              <a:rPr lang="en-US" b="1" dirty="0"/>
              <a:t>Tobacco use, physical inactivity, the harmful use of alcohol and unhealthy diets all increase the risk of dying from a NCD.</a:t>
            </a:r>
          </a:p>
          <a:p>
            <a:r>
              <a:rPr lang="en-US" b="1" dirty="0"/>
              <a:t>Detection, screening and treatment of NCDs, as well as palliative care, are key components of the response to NCDs.</a:t>
            </a:r>
          </a:p>
          <a:p>
            <a:endParaRPr lang="en-US" dirty="0"/>
          </a:p>
        </p:txBody>
      </p:sp>
    </p:spTree>
    <p:extLst>
      <p:ext uri="{BB962C8B-B14F-4D97-AF65-F5344CB8AC3E}">
        <p14:creationId xmlns:p14="http://schemas.microsoft.com/office/powerpoint/2010/main" val="9073619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a:t>Noncommunicable</a:t>
            </a:r>
            <a:r>
              <a:rPr lang="en-US" dirty="0"/>
              <a:t> diseases (NCDs), also known as chronic diseases, tend to be of long duration and are the result of a combination of genetic, physiological, environmental and </a:t>
            </a:r>
            <a:r>
              <a:rPr lang="en-US" dirty="0" err="1"/>
              <a:t>behaviours</a:t>
            </a:r>
            <a:r>
              <a:rPr lang="en-US" dirty="0"/>
              <a:t> factors.</a:t>
            </a:r>
          </a:p>
          <a:p>
            <a:r>
              <a:rPr lang="en-US" dirty="0"/>
              <a:t>The main types of NCDs are cardiovascular diseases (like heart attacks and stroke), cancers, chronic respiratory diseases (such as chronic obstructive pulmonary disease and asthma) and diabetes.</a:t>
            </a:r>
          </a:p>
          <a:p>
            <a:r>
              <a:rPr lang="en-US" dirty="0"/>
              <a:t>NCDs disproportionately affect people in low- and middle-income countries where more than three quarters of global NCD deaths – 32million – occur.</a:t>
            </a:r>
          </a:p>
          <a:p>
            <a:endParaRPr lang="en-US" dirty="0"/>
          </a:p>
        </p:txBody>
      </p:sp>
    </p:spTree>
    <p:extLst>
      <p:ext uri="{BB962C8B-B14F-4D97-AF65-F5344CB8AC3E}">
        <p14:creationId xmlns:p14="http://schemas.microsoft.com/office/powerpoint/2010/main" val="30673712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Who is at risk of such diseases?</a:t>
            </a:r>
            <a:br>
              <a:rPr lang="en-US" b="1" dirty="0"/>
            </a:b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People </a:t>
            </a:r>
            <a:r>
              <a:rPr lang="en-US" dirty="0"/>
              <a:t>of all age groups, regions and countries are affected by NCDs. These conditions are often associated with older age groups, but evidence shows that 15 million of all deaths attributed to NCDs occur between the ages of 30 and 69 years. Of these "premature" deaths, over 85% are estimated to occur in low- and middle-income countries. Children, adults and the elderly are all vulnerable to the risk factors contributing to NCDs, whether from unhealthy diets, physical inactivity, exposure to tobacco smoke or the harmful use of alcohol.</a:t>
            </a:r>
          </a:p>
          <a:p>
            <a:r>
              <a:rPr lang="en-US" dirty="0"/>
              <a:t>These diseases are driven by forces that include rapid unplanned urbanization, globalization of unhealthy lifestyles and population ageing. Unhealthy diets and a lack of physical activity may show up in people as raised blood pressure, increased blood glucose, elevated blood lipids and obesity. These are called metabolic risk factors that can lead to cardiovascular disease, the leading NCD in terms of premature deaths.</a:t>
            </a:r>
          </a:p>
          <a:p>
            <a:endParaRPr lang="en-US" dirty="0"/>
          </a:p>
        </p:txBody>
      </p:sp>
    </p:spTree>
    <p:extLst>
      <p:ext uri="{BB962C8B-B14F-4D97-AF65-F5344CB8AC3E}">
        <p14:creationId xmlns:p14="http://schemas.microsoft.com/office/powerpoint/2010/main" val="24196251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Risk factors</a:t>
            </a:r>
            <a:br>
              <a:rPr lang="en-US" b="1" dirty="0"/>
            </a:br>
            <a:endParaRPr lang="en-US" dirty="0"/>
          </a:p>
        </p:txBody>
      </p:sp>
      <p:sp>
        <p:nvSpPr>
          <p:cNvPr id="3" name="Content Placeholder 2"/>
          <p:cNvSpPr>
            <a:spLocks noGrp="1"/>
          </p:cNvSpPr>
          <p:nvPr>
            <p:ph idx="1"/>
          </p:nvPr>
        </p:nvSpPr>
        <p:spPr/>
        <p:txBody>
          <a:bodyPr>
            <a:normAutofit fontScale="92500"/>
          </a:bodyPr>
          <a:lstStyle/>
          <a:p>
            <a:r>
              <a:rPr lang="en-US" b="1" dirty="0" smtClean="0"/>
              <a:t>Modifiable </a:t>
            </a:r>
            <a:r>
              <a:rPr lang="en-US" b="1" dirty="0" err="1"/>
              <a:t>behavioural</a:t>
            </a:r>
            <a:r>
              <a:rPr lang="en-US" b="1" dirty="0"/>
              <a:t> risk factors</a:t>
            </a:r>
          </a:p>
          <a:p>
            <a:r>
              <a:rPr lang="en-US" dirty="0"/>
              <a:t>Modifiable </a:t>
            </a:r>
            <a:r>
              <a:rPr lang="en-US" dirty="0" err="1"/>
              <a:t>behaviours</a:t>
            </a:r>
            <a:r>
              <a:rPr lang="en-US" dirty="0"/>
              <a:t>, such as tobacco use, physical inactivity, unhealthy diet and the harmful use of alcohol, all increase the risk of NCDs.</a:t>
            </a:r>
          </a:p>
          <a:p>
            <a:r>
              <a:rPr lang="en-US" dirty="0"/>
              <a:t>Tobacco accounts for over 7.2 million deaths every year (including from the effects of exposure to second-hand smoke), and is projected to increase markedly over the coming years. </a:t>
            </a:r>
          </a:p>
          <a:p>
            <a:r>
              <a:rPr lang="en-US" dirty="0"/>
              <a:t>4.1 million annual deaths have been attributed to excess salt/sodium intake. </a:t>
            </a:r>
          </a:p>
          <a:p>
            <a:r>
              <a:rPr lang="en-US" dirty="0"/>
              <a:t>More than half of the 3.3 million annual deaths attributable to alcohol use are from NCDs, including cancer. </a:t>
            </a:r>
          </a:p>
          <a:p>
            <a:r>
              <a:rPr lang="en-US" dirty="0"/>
              <a:t>1.6 million deaths annually can be attributed to insufficient physical activity. </a:t>
            </a:r>
          </a:p>
          <a:p>
            <a:endParaRPr lang="en-US" dirty="0"/>
          </a:p>
        </p:txBody>
      </p:sp>
    </p:spTree>
    <p:extLst>
      <p:ext uri="{BB962C8B-B14F-4D97-AF65-F5344CB8AC3E}">
        <p14:creationId xmlns:p14="http://schemas.microsoft.com/office/powerpoint/2010/main" val="14696926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23</TotalTime>
  <Words>1370</Words>
  <Application>Microsoft Office PowerPoint</Application>
  <PresentationFormat>Widescreen</PresentationFormat>
  <Paragraphs>55</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Century Gothic</vt:lpstr>
      <vt:lpstr>Wingdings 3</vt:lpstr>
      <vt:lpstr>Ion Boardroom</vt:lpstr>
      <vt:lpstr>Communicable Disease&amp; non-communicable disease </vt:lpstr>
      <vt:lpstr>PowerPoint Presentation</vt:lpstr>
      <vt:lpstr>What is a communicable disease? </vt:lpstr>
      <vt:lpstr>How do these communicable diseases spread? </vt:lpstr>
      <vt:lpstr>Non-communicable disease (NCD)</vt:lpstr>
      <vt:lpstr>Key facts </vt:lpstr>
      <vt:lpstr>PowerPoint Presentation</vt:lpstr>
      <vt:lpstr>Who is at risk of such diseases? </vt:lpstr>
      <vt:lpstr>Risk factors </vt:lpstr>
      <vt:lpstr>Metabolic risk factors </vt:lpstr>
      <vt:lpstr>What are the socioeconomic impacts of NCDs? </vt:lpstr>
      <vt:lpstr>Prevention and control of NCDs </vt:lpstr>
      <vt:lpstr>PowerPoint Presentation</vt:lpstr>
      <vt:lpstr>WHO response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Communicable Disease </dc:title>
  <dc:creator>Ali</dc:creator>
  <cp:lastModifiedBy>Ali</cp:lastModifiedBy>
  <cp:revision>9</cp:revision>
  <dcterms:created xsi:type="dcterms:W3CDTF">2020-07-09T12:36:10Z</dcterms:created>
  <dcterms:modified xsi:type="dcterms:W3CDTF">2020-07-16T06:05:53Z</dcterms:modified>
</cp:coreProperties>
</file>