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9B08-1FA6-4E09-85FD-B2C640BDD8E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897C-676F-4F8F-8C24-012183F5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871B6-1D5B-462F-9FB9-64AACF15ECA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20.2 A preview of gene cloning and some uses of cloned genes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90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4E408-3478-4CC3-9484-08851BDCCEE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20.3 Using a restriction enzyme and DNA ligase to make recombinant DNA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70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633D-BD0F-4926-A085-2D0F5644323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20.4 Cloning genes in bacterial plasmids</a:t>
            </a:r>
          </a:p>
        </p:txBody>
      </p:sp>
    </p:spTree>
    <p:extLst>
      <p:ext uri="{BB962C8B-B14F-4D97-AF65-F5344CB8AC3E}">
        <p14:creationId xmlns:p14="http://schemas.microsoft.com/office/powerpoint/2010/main" val="306427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6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EB2F-B7A1-4740-BDFE-813FF199339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CF9D-FD4B-45D3-A285-68C955B6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cloning stage 3: Producing clones of cells carrying recombinant plasmids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Lets say we are interested to study the </a:t>
            </a:r>
            <a:r>
              <a:rPr lang="el-GR" dirty="0" smtClean="0"/>
              <a:t>β</a:t>
            </a:r>
            <a:r>
              <a:rPr lang="en-US" dirty="0" smtClean="0"/>
              <a:t>-globin gene in hummingbird </a:t>
            </a:r>
          </a:p>
          <a:p>
            <a:r>
              <a:rPr lang="en-US" dirty="0" smtClean="0"/>
              <a:t>We begin by isolating the hummingbird genomic DNA </a:t>
            </a:r>
          </a:p>
          <a:p>
            <a:r>
              <a:rPr lang="en-US" dirty="0" smtClean="0"/>
              <a:t>We also isolated a plasmid from E. coli cell</a:t>
            </a:r>
          </a:p>
          <a:p>
            <a:r>
              <a:rPr lang="en-US" dirty="0" smtClean="0"/>
              <a:t>The plasmid is engineered to have </a:t>
            </a:r>
            <a:r>
              <a:rPr lang="en-US" b="1" dirty="0" smtClean="0"/>
              <a:t>1)</a:t>
            </a:r>
            <a:r>
              <a:rPr lang="en-US" dirty="0" smtClean="0"/>
              <a:t> amp gene an ampicillin resistant gene </a:t>
            </a:r>
            <a:r>
              <a:rPr lang="en-US" b="1" dirty="0" smtClean="0"/>
              <a:t>2)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galactosidase</a:t>
            </a:r>
            <a:r>
              <a:rPr lang="en-US" dirty="0" smtClean="0"/>
              <a:t> coding gene the lac-Z gene, which produce blue product upon hydrolysis of X-gal  </a:t>
            </a:r>
            <a:r>
              <a:rPr lang="en-US" b="1" dirty="0" smtClean="0"/>
              <a:t>3)</a:t>
            </a:r>
            <a:r>
              <a:rPr lang="en-US" dirty="0" smtClean="0"/>
              <a:t> it has only one restriction site within lac-Z gene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89154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Both the plasmid and the hummingbird DNA are cut with the same restriction enzyme</a:t>
            </a:r>
          </a:p>
          <a:p>
            <a:r>
              <a:rPr lang="en-US" dirty="0"/>
              <a:t>The DNA fragments are mixed together, so the sticky ends of DNA fragments bind together</a:t>
            </a:r>
          </a:p>
          <a:p>
            <a:r>
              <a:rPr lang="en-US" dirty="0"/>
              <a:t>We add ligase enzyme to further bind the to DAN fragments together</a:t>
            </a:r>
          </a:p>
          <a:p>
            <a:r>
              <a:rPr lang="en-US" dirty="0"/>
              <a:t>The DNA mixture is then added to bacteria that have a mutation in </a:t>
            </a:r>
            <a:r>
              <a:rPr lang="en-US" dirty="0" err="1"/>
              <a:t>lacZ</a:t>
            </a:r>
            <a:r>
              <a:rPr lang="en-US" dirty="0"/>
              <a:t> gene, making them unable to hydrolyze X-gal to make blue color  </a:t>
            </a:r>
          </a:p>
          <a:p>
            <a:r>
              <a:rPr lang="en-US" dirty="0"/>
              <a:t>Bacteria are subjected to solid nutrient medium containing ampicillin. The bacteria that have plasmids, will survive, the others will die</a:t>
            </a:r>
          </a:p>
          <a:p>
            <a:r>
              <a:rPr lang="en-US" dirty="0"/>
              <a:t>The plasmids that contain recombinant DNA will form whit colonies the other bacteria will form blue colonies. 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 descr="20_04GeneCloning_4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74625"/>
            <a:ext cx="67373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016252" y="4657725"/>
            <a:ext cx="1343025" cy="22225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1238252" y="225425"/>
            <a:ext cx="1343025" cy="22225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20-4-4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1698627" y="641352"/>
            <a:ext cx="11985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Bacterial cell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1" name="AutoShape 7"/>
          <p:cNvSpPr>
            <a:spLocks/>
          </p:cNvSpPr>
          <p:nvPr/>
        </p:nvSpPr>
        <p:spPr bwMode="auto">
          <a:xfrm>
            <a:off x="5427665" y="1782765"/>
            <a:ext cx="136525" cy="319087"/>
          </a:xfrm>
          <a:prstGeom prst="rightBrace">
            <a:avLst>
              <a:gd name="adj1" fmla="val 1947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2271715" y="1657352"/>
            <a:ext cx="6556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Bacterial 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plasmid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3" name="Text Box 9"/>
          <p:cNvSpPr txBox="1">
            <a:spLocks noChangeArrowheads="1"/>
          </p:cNvSpPr>
          <p:nvPr/>
        </p:nvSpPr>
        <p:spPr bwMode="auto">
          <a:xfrm>
            <a:off x="2860675" y="809627"/>
            <a:ext cx="78105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 i="1">
                <a:ea typeface="ヒラギノ角ゴ Pro W3" pitchFamily="48" charset="-128"/>
              </a:rPr>
              <a:t>lacZ</a:t>
            </a:r>
            <a:r>
              <a:rPr lang="en-US" altLang="en-US" sz="1200" b="1">
                <a:ea typeface="ヒラギノ角ゴ Pro W3" pitchFamily="48" charset="-128"/>
              </a:rPr>
              <a:t> gene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4752975" y="228600"/>
            <a:ext cx="990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Hummingbird 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cell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5" name="Text Box 11"/>
          <p:cNvSpPr txBox="1">
            <a:spLocks noChangeArrowheads="1"/>
          </p:cNvSpPr>
          <p:nvPr/>
        </p:nvSpPr>
        <p:spPr bwMode="auto">
          <a:xfrm>
            <a:off x="5665788" y="1373188"/>
            <a:ext cx="1198562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Gene of interest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6" name="Text Box 12"/>
          <p:cNvSpPr txBox="1">
            <a:spLocks noChangeArrowheads="1"/>
          </p:cNvSpPr>
          <p:nvPr/>
        </p:nvSpPr>
        <p:spPr bwMode="auto">
          <a:xfrm>
            <a:off x="5637215" y="1738313"/>
            <a:ext cx="1138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Hummingbird 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DNA fragments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7" name="Text Box 13"/>
          <p:cNvSpPr txBox="1">
            <a:spLocks noChangeArrowheads="1"/>
          </p:cNvSpPr>
          <p:nvPr/>
        </p:nvSpPr>
        <p:spPr bwMode="auto">
          <a:xfrm>
            <a:off x="3135313" y="1331913"/>
            <a:ext cx="798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Restriction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site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8" name="Text Box 14"/>
          <p:cNvSpPr txBox="1">
            <a:spLocks noChangeArrowheads="1"/>
          </p:cNvSpPr>
          <p:nvPr/>
        </p:nvSpPr>
        <p:spPr bwMode="auto">
          <a:xfrm>
            <a:off x="4802190" y="1371600"/>
            <a:ext cx="42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altLang="en-US" sz="1200" b="1">
                <a:ea typeface="ヒラギノ角ゴ Pro W3" pitchFamily="48" charset="-128"/>
              </a:rPr>
              <a:t>Sticky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ends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199" name="Text Box 15"/>
          <p:cNvSpPr txBox="1">
            <a:spLocks noChangeArrowheads="1"/>
          </p:cNvSpPr>
          <p:nvPr/>
        </p:nvSpPr>
        <p:spPr bwMode="auto">
          <a:xfrm>
            <a:off x="1238250" y="1658940"/>
            <a:ext cx="78105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 i="1">
                <a:ea typeface="ヒラギノ角ゴ Pro W3" pitchFamily="48" charset="-128"/>
              </a:rPr>
              <a:t>amp</a:t>
            </a:r>
            <a:r>
              <a:rPr lang="en-US" altLang="en-US" sz="1200" b="1" i="1" baseline="30000">
                <a:ea typeface="ヒラギノ角ゴ Pro W3" pitchFamily="48" charset="-128"/>
              </a:rPr>
              <a:t>R</a:t>
            </a:r>
            <a:r>
              <a:rPr lang="en-US" altLang="en-US" sz="1200" b="1">
                <a:ea typeface="ヒラギノ角ゴ Pro W3" pitchFamily="48" charset="-128"/>
              </a:rPr>
              <a:t> gene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00" name="Line 16"/>
          <p:cNvSpPr>
            <a:spLocks noChangeShapeType="1"/>
          </p:cNvSpPr>
          <p:nvPr/>
        </p:nvSpPr>
        <p:spPr bwMode="auto">
          <a:xfrm flipV="1">
            <a:off x="1870077" y="1308102"/>
            <a:ext cx="485775" cy="365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1" name="Line 17"/>
          <p:cNvSpPr>
            <a:spLocks noChangeShapeType="1"/>
          </p:cNvSpPr>
          <p:nvPr/>
        </p:nvSpPr>
        <p:spPr bwMode="auto">
          <a:xfrm flipH="1" flipV="1">
            <a:off x="2462215" y="1463675"/>
            <a:ext cx="103187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2" name="Line 18"/>
          <p:cNvSpPr>
            <a:spLocks noChangeShapeType="1"/>
          </p:cNvSpPr>
          <p:nvPr/>
        </p:nvSpPr>
        <p:spPr bwMode="auto">
          <a:xfrm flipH="1">
            <a:off x="5368927" y="1470025"/>
            <a:ext cx="265113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3" name="Line 19"/>
          <p:cNvSpPr>
            <a:spLocks noChangeShapeType="1"/>
          </p:cNvSpPr>
          <p:nvPr/>
        </p:nvSpPr>
        <p:spPr bwMode="auto">
          <a:xfrm>
            <a:off x="5207002" y="1603375"/>
            <a:ext cx="80963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4" name="Line 20"/>
          <p:cNvSpPr>
            <a:spLocks noChangeShapeType="1"/>
          </p:cNvSpPr>
          <p:nvPr/>
        </p:nvSpPr>
        <p:spPr bwMode="auto">
          <a:xfrm flipH="1">
            <a:off x="5549902" y="1944688"/>
            <a:ext cx="61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5" name="Text Box 21"/>
          <p:cNvSpPr txBox="1">
            <a:spLocks noChangeArrowheads="1"/>
          </p:cNvSpPr>
          <p:nvPr/>
        </p:nvSpPr>
        <p:spPr bwMode="auto">
          <a:xfrm>
            <a:off x="1311277" y="247650"/>
            <a:ext cx="92551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563A84"/>
                </a:solidFill>
                <a:ea typeface="ヒラギノ角ゴ Pro W3" pitchFamily="48" charset="-128"/>
              </a:rPr>
              <a:t>TECHNIQUE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06" name="Text Box 22"/>
          <p:cNvSpPr txBox="1">
            <a:spLocks noChangeArrowheads="1"/>
          </p:cNvSpPr>
          <p:nvPr/>
        </p:nvSpPr>
        <p:spPr bwMode="auto">
          <a:xfrm>
            <a:off x="3609977" y="2895602"/>
            <a:ext cx="16938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Recombinant plasmids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07" name="Text Box 23"/>
          <p:cNvSpPr txBox="1">
            <a:spLocks noChangeArrowheads="1"/>
          </p:cNvSpPr>
          <p:nvPr/>
        </p:nvSpPr>
        <p:spPr bwMode="auto">
          <a:xfrm>
            <a:off x="6048377" y="2438402"/>
            <a:ext cx="12493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Nonrecombinant 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plasmid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08" name="Text Box 24"/>
          <p:cNvSpPr txBox="1">
            <a:spLocks noChangeArrowheads="1"/>
          </p:cNvSpPr>
          <p:nvPr/>
        </p:nvSpPr>
        <p:spPr bwMode="auto">
          <a:xfrm>
            <a:off x="5895977" y="3657602"/>
            <a:ext cx="12493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Bacteria carrying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plasmids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09" name="Text Box 25"/>
          <p:cNvSpPr txBox="1">
            <a:spLocks noChangeArrowheads="1"/>
          </p:cNvSpPr>
          <p:nvPr/>
        </p:nvSpPr>
        <p:spPr bwMode="auto">
          <a:xfrm>
            <a:off x="3101977" y="4699000"/>
            <a:ext cx="92551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563A84"/>
                </a:solidFill>
                <a:ea typeface="ヒラギノ角ゴ Pro W3" pitchFamily="48" charset="-128"/>
              </a:rPr>
              <a:t>RESULTS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10" name="Line 26"/>
          <p:cNvSpPr>
            <a:spLocks noChangeShapeType="1"/>
          </p:cNvSpPr>
          <p:nvPr/>
        </p:nvSpPr>
        <p:spPr bwMode="auto">
          <a:xfrm flipV="1">
            <a:off x="4114800" y="4933950"/>
            <a:ext cx="66040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1" name="Line 27"/>
          <p:cNvSpPr>
            <a:spLocks noChangeShapeType="1"/>
          </p:cNvSpPr>
          <p:nvPr/>
        </p:nvSpPr>
        <p:spPr bwMode="auto">
          <a:xfrm flipH="1" flipV="1">
            <a:off x="5213350" y="4921250"/>
            <a:ext cx="71755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2" name="Text Box 28"/>
          <p:cNvSpPr txBox="1">
            <a:spLocks noChangeArrowheads="1"/>
          </p:cNvSpPr>
          <p:nvPr/>
        </p:nvSpPr>
        <p:spPr bwMode="auto">
          <a:xfrm>
            <a:off x="2962277" y="5219702"/>
            <a:ext cx="1592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Colony carrying non-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recombinant plasmid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with intact </a:t>
            </a:r>
            <a:r>
              <a:rPr lang="en-US" altLang="en-US" sz="1200" b="1" i="1">
                <a:ea typeface="ヒラギノ角ゴ Pro W3" pitchFamily="48" charset="-128"/>
              </a:rPr>
              <a:t>lacZ</a:t>
            </a:r>
            <a:r>
              <a:rPr lang="en-US" altLang="en-US" sz="1200" b="1">
                <a:ea typeface="ヒラギノ角ゴ Pro W3" pitchFamily="48" charset="-128"/>
              </a:rPr>
              <a:t> gene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13" name="Text Box 29"/>
          <p:cNvSpPr txBox="1">
            <a:spLocks noChangeArrowheads="1"/>
          </p:cNvSpPr>
          <p:nvPr/>
        </p:nvSpPr>
        <p:spPr bwMode="auto">
          <a:xfrm>
            <a:off x="5572127" y="5924552"/>
            <a:ext cx="9509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One of many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bacterial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clones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14" name="Text Box 30"/>
          <p:cNvSpPr txBox="1">
            <a:spLocks noChangeArrowheads="1"/>
          </p:cNvSpPr>
          <p:nvPr/>
        </p:nvSpPr>
        <p:spPr bwMode="auto">
          <a:xfrm>
            <a:off x="5451477" y="5213352"/>
            <a:ext cx="24749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Colony carrying recombinant </a:t>
            </a:r>
            <a:br>
              <a:rPr lang="en-US" altLang="en-US" sz="1200" b="1">
                <a:ea typeface="ヒラギノ角ゴ Pro W3" pitchFamily="48" charset="-128"/>
              </a:rPr>
            </a:br>
            <a:r>
              <a:rPr lang="en-US" altLang="en-US" sz="1200" b="1">
                <a:ea typeface="ヒラギノ角ゴ Pro W3" pitchFamily="48" charset="-128"/>
              </a:rPr>
              <a:t>plasmid with disrupted </a:t>
            </a:r>
            <a:r>
              <a:rPr lang="en-US" altLang="en-US" sz="1200" b="1" i="1">
                <a:ea typeface="ヒラギノ角ゴ Pro W3" pitchFamily="48" charset="-128"/>
              </a:rPr>
              <a:t>lacZ</a:t>
            </a:r>
            <a:r>
              <a:rPr lang="en-US" altLang="en-US" sz="1200" b="1">
                <a:ea typeface="ヒラギノ角ゴ Pro W3" pitchFamily="48" charset="-128"/>
              </a:rPr>
              <a:t> gene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33215" name="Line 31"/>
          <p:cNvSpPr>
            <a:spLocks noChangeShapeType="1"/>
          </p:cNvSpPr>
          <p:nvPr/>
        </p:nvSpPr>
        <p:spPr bwMode="auto">
          <a:xfrm flipH="1" flipV="1">
            <a:off x="2765425" y="1304927"/>
            <a:ext cx="3429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6" name="Line 32"/>
          <p:cNvSpPr>
            <a:spLocks noChangeShapeType="1"/>
          </p:cNvSpPr>
          <p:nvPr/>
        </p:nvSpPr>
        <p:spPr bwMode="auto">
          <a:xfrm flipH="1">
            <a:off x="2857502" y="963613"/>
            <a:ext cx="200025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7" name="AutoShape 33"/>
          <p:cNvSpPr>
            <a:spLocks/>
          </p:cNvSpPr>
          <p:nvPr/>
        </p:nvSpPr>
        <p:spPr bwMode="auto">
          <a:xfrm>
            <a:off x="2762250" y="1166815"/>
            <a:ext cx="101600" cy="261937"/>
          </a:xfrm>
          <a:prstGeom prst="rightBrace">
            <a:avLst>
              <a:gd name="adj1" fmla="val 21484"/>
              <a:gd name="adj2" fmla="val 4181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In 1995, a major milestone, the sequence of entire chromosome of bacterium 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influenzea</a:t>
            </a:r>
            <a:r>
              <a:rPr lang="en-US" dirty="0" smtClean="0"/>
              <a:t> was sequenced. </a:t>
            </a:r>
          </a:p>
          <a:p>
            <a:r>
              <a:rPr lang="en-US" dirty="0" smtClean="0"/>
              <a:t>Thereafter, by 2007, researchers had completely sequenced hundreds of </a:t>
            </a:r>
            <a:r>
              <a:rPr lang="en-US" dirty="0" err="1" smtClean="0"/>
              <a:t>prokayotic</a:t>
            </a:r>
            <a:r>
              <a:rPr lang="en-US" dirty="0" smtClean="0"/>
              <a:t> genomes and dozens of eukaryotic genomes including Human genome of 3 billion nucleotides 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achievements </a:t>
            </a:r>
            <a:r>
              <a:rPr lang="en-US" dirty="0" smtClean="0"/>
              <a:t>can be attributed to advances in DNA technology-methods of working with and manipulating DNA, that had their roots in 1970s.</a:t>
            </a:r>
          </a:p>
          <a:p>
            <a:r>
              <a:rPr lang="en-US" dirty="0" smtClean="0"/>
              <a:t>A key accomplishment was the invention of techniques for making recombinant DNA, DNA molecules formed when </a:t>
            </a:r>
            <a:r>
              <a:rPr lang="en-US" dirty="0" err="1" smtClean="0"/>
              <a:t>sigments</a:t>
            </a:r>
            <a:r>
              <a:rPr lang="en-US" dirty="0" smtClean="0"/>
              <a:t> of DNA </a:t>
            </a:r>
            <a:r>
              <a:rPr lang="en-US" dirty="0" err="1" smtClean="0"/>
              <a:t>fom</a:t>
            </a:r>
            <a:r>
              <a:rPr lang="en-US" dirty="0" smtClean="0"/>
              <a:t> two different sources – often different species are combined in </a:t>
            </a:r>
            <a:r>
              <a:rPr lang="en-US" dirty="0" err="1" smtClean="0"/>
              <a:t>vito</a:t>
            </a:r>
            <a:r>
              <a:rPr lang="en-US" dirty="0" smtClean="0"/>
              <a:t> (in test tubes).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653"/>
            <a:ext cx="8229600" cy="7159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DNA cloning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70" y="990580"/>
            <a:ext cx="8901560" cy="54864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method by which a gene of interest is copied in bacterial cell</a:t>
            </a:r>
          </a:p>
          <a:p>
            <a:r>
              <a:rPr lang="en-US" dirty="0" smtClean="0"/>
              <a:t>To clone a piece of DNA e.g. a human gene, researchers first isolate a plasmid from a bacterial cell</a:t>
            </a:r>
          </a:p>
          <a:p>
            <a:r>
              <a:rPr lang="en-US" dirty="0" smtClean="0"/>
              <a:t>Then insert piece of DNA </a:t>
            </a:r>
            <a:r>
              <a:rPr lang="en-US" b="1" dirty="0" smtClean="0"/>
              <a:t>(foreign DNA)</a:t>
            </a:r>
            <a:r>
              <a:rPr lang="en-US" dirty="0" smtClean="0"/>
              <a:t> in plasmid </a:t>
            </a:r>
          </a:p>
          <a:p>
            <a:r>
              <a:rPr lang="en-US" dirty="0" smtClean="0"/>
              <a:t>The resulting plasmid is a </a:t>
            </a:r>
            <a:r>
              <a:rPr lang="en-US" b="1" dirty="0" smtClean="0"/>
              <a:t>“recombinant plasmid”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palsmid</a:t>
            </a:r>
            <a:r>
              <a:rPr lang="en-US" dirty="0" smtClean="0"/>
              <a:t> is then returned back into bacterial cell and the resulting bacterial cell is now a </a:t>
            </a:r>
            <a:r>
              <a:rPr lang="en-US" b="1" dirty="0" smtClean="0"/>
              <a:t>“recombinant bacterium”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division and </a:t>
            </a:r>
            <a:r>
              <a:rPr lang="en-US" dirty="0" err="1" smtClean="0"/>
              <a:t>redivision</a:t>
            </a:r>
            <a:r>
              <a:rPr lang="en-US" dirty="0" smtClean="0"/>
              <a:t> of recombinant bacteria yield multiple copies of foreign DNA called </a:t>
            </a:r>
            <a:r>
              <a:rPr lang="en-US" b="1" dirty="0" smtClean="0"/>
              <a:t>“gene cloning”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Applications of DNA cloning</a:t>
            </a:r>
          </a:p>
          <a:p>
            <a:r>
              <a:rPr lang="en-US" dirty="0" smtClean="0"/>
              <a:t>Production of protein from gene of interest :foreign gene” </a:t>
            </a:r>
          </a:p>
          <a:p>
            <a:r>
              <a:rPr lang="en-US" dirty="0" smtClean="0"/>
              <a:t>To make many copies of foreign gene to get it inserted in an organism of interest </a:t>
            </a:r>
            <a:r>
              <a:rPr lang="en-US" dirty="0" smtClean="0">
                <a:sym typeface="Wingdings" pitchFamily="2" charset="2"/>
              </a:rPr>
              <a:t>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1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24" name="Picture 8" descr="20_02-GeneCloningPreview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625"/>
            <a:ext cx="50292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9225" name="Oval 9"/>
          <p:cNvSpPr>
            <a:spLocks noChangeArrowheads="1"/>
          </p:cNvSpPr>
          <p:nvPr/>
        </p:nvSpPr>
        <p:spPr bwMode="auto">
          <a:xfrm>
            <a:off x="3933827" y="4311652"/>
            <a:ext cx="136525" cy="136525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6" name="Oval 10"/>
          <p:cNvSpPr>
            <a:spLocks noChangeArrowheads="1"/>
          </p:cNvSpPr>
          <p:nvPr/>
        </p:nvSpPr>
        <p:spPr bwMode="auto">
          <a:xfrm>
            <a:off x="5375277" y="2876552"/>
            <a:ext cx="136525" cy="131763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7" name="Oval 11"/>
          <p:cNvSpPr>
            <a:spLocks noChangeArrowheads="1"/>
          </p:cNvSpPr>
          <p:nvPr/>
        </p:nvSpPr>
        <p:spPr bwMode="auto">
          <a:xfrm>
            <a:off x="3956052" y="455613"/>
            <a:ext cx="136525" cy="131762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8" name="Oval 12"/>
          <p:cNvSpPr>
            <a:spLocks noChangeArrowheads="1"/>
          </p:cNvSpPr>
          <p:nvPr/>
        </p:nvSpPr>
        <p:spPr bwMode="auto">
          <a:xfrm>
            <a:off x="4549777" y="1806577"/>
            <a:ext cx="136525" cy="136525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9" name="Rectangle 1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20-2</a:t>
            </a:r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6018213" y="1566865"/>
            <a:ext cx="7985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DNA of 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chromosome</a:t>
            </a: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5494338" y="174625"/>
            <a:ext cx="13144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Cell containing gene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of interest</a:t>
            </a:r>
          </a:p>
        </p:txBody>
      </p:sp>
      <p:sp>
        <p:nvSpPr>
          <p:cNvPr id="649232" name="Text Box 16"/>
          <p:cNvSpPr txBox="1">
            <a:spLocks noChangeArrowheads="1"/>
          </p:cNvSpPr>
          <p:nvPr/>
        </p:nvSpPr>
        <p:spPr bwMode="auto">
          <a:xfrm>
            <a:off x="4114802" y="446088"/>
            <a:ext cx="11398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Gene inserted into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plasmid</a:t>
            </a:r>
          </a:p>
        </p:txBody>
      </p: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4716465" y="1804990"/>
            <a:ext cx="1019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Plasmid put into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bacterial cell</a:t>
            </a:r>
          </a:p>
        </p:txBody>
      </p:sp>
      <p:sp>
        <p:nvSpPr>
          <p:cNvPr id="649234" name="Text Box 18"/>
          <p:cNvSpPr txBox="1">
            <a:spLocks noChangeArrowheads="1"/>
          </p:cNvSpPr>
          <p:nvPr/>
        </p:nvSpPr>
        <p:spPr bwMode="auto">
          <a:xfrm>
            <a:off x="3436940" y="1525590"/>
            <a:ext cx="960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Recombinant</a:t>
            </a:r>
            <a:r>
              <a:rPr lang="en-US" altLang="en-US" sz="900" b="1">
                <a:ea typeface="ヒラギノ角ゴ Pro W3" pitchFamily="48" charset="-128"/>
              </a:rPr>
              <a:t/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DNA (</a:t>
            </a:r>
            <a:r>
              <a:rPr lang="en-US" altLang="en-US" sz="1000" b="1">
                <a:ea typeface="ヒラギノ角ゴ Pro W3" pitchFamily="48" charset="-128"/>
              </a:rPr>
              <a:t>plasmid</a:t>
            </a:r>
            <a:r>
              <a:rPr lang="en-US" altLang="en-US" sz="900" b="1">
                <a:ea typeface="ヒラギノ角ゴ Pro W3" pitchFamily="48" charset="-128"/>
              </a:rPr>
              <a:t>)</a:t>
            </a:r>
          </a:p>
        </p:txBody>
      </p:sp>
      <p:sp>
        <p:nvSpPr>
          <p:cNvPr id="649235" name="Text Box 19"/>
          <p:cNvSpPr txBox="1">
            <a:spLocks noChangeArrowheads="1"/>
          </p:cNvSpPr>
          <p:nvPr/>
        </p:nvSpPr>
        <p:spPr bwMode="auto">
          <a:xfrm>
            <a:off x="2979738" y="2292350"/>
            <a:ext cx="849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Recombinant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bacterium</a:t>
            </a:r>
          </a:p>
        </p:txBody>
      </p:sp>
      <p:sp>
        <p:nvSpPr>
          <p:cNvPr id="649236" name="Text Box 20"/>
          <p:cNvSpPr txBox="1">
            <a:spLocks noChangeArrowheads="1"/>
          </p:cNvSpPr>
          <p:nvPr/>
        </p:nvSpPr>
        <p:spPr bwMode="auto">
          <a:xfrm>
            <a:off x="2352677" y="1144588"/>
            <a:ext cx="841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Bacterial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chromosome</a:t>
            </a:r>
          </a:p>
        </p:txBody>
      </p:sp>
      <p:sp>
        <p:nvSpPr>
          <p:cNvPr id="649237" name="Text Box 21"/>
          <p:cNvSpPr txBox="1">
            <a:spLocks noChangeArrowheads="1"/>
          </p:cNvSpPr>
          <p:nvPr/>
        </p:nvSpPr>
        <p:spPr bwMode="auto">
          <a:xfrm>
            <a:off x="2719388" y="239713"/>
            <a:ext cx="849312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ea typeface="ヒラギノ角ゴ Pro W3" pitchFamily="48" charset="-128"/>
              </a:rPr>
              <a:t>Bacterium</a:t>
            </a:r>
          </a:p>
        </p:txBody>
      </p:sp>
      <p:sp>
        <p:nvSpPr>
          <p:cNvPr id="649238" name="Text Box 22"/>
          <p:cNvSpPr txBox="1">
            <a:spLocks noChangeArrowheads="1"/>
          </p:cNvSpPr>
          <p:nvPr/>
        </p:nvSpPr>
        <p:spPr bwMode="auto">
          <a:xfrm>
            <a:off x="5064127" y="1349375"/>
            <a:ext cx="523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Gene of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interest</a:t>
            </a:r>
          </a:p>
        </p:txBody>
      </p:sp>
      <p:sp>
        <p:nvSpPr>
          <p:cNvPr id="649239" name="Text Box 23"/>
          <p:cNvSpPr txBox="1">
            <a:spLocks noChangeArrowheads="1"/>
          </p:cNvSpPr>
          <p:nvPr/>
        </p:nvSpPr>
        <p:spPr bwMode="auto">
          <a:xfrm>
            <a:off x="5529263" y="2868615"/>
            <a:ext cx="16129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Host cell grown in culture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to form a clone of cells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containing the “cloned”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gene of interest</a:t>
            </a:r>
          </a:p>
        </p:txBody>
      </p:sp>
      <p:sp>
        <p:nvSpPr>
          <p:cNvPr id="649240" name="Text Box 24"/>
          <p:cNvSpPr txBox="1">
            <a:spLocks noChangeArrowheads="1"/>
          </p:cNvSpPr>
          <p:nvPr/>
        </p:nvSpPr>
        <p:spPr bwMode="auto">
          <a:xfrm>
            <a:off x="3259138" y="1146175"/>
            <a:ext cx="62071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ea typeface="ヒラギノ角ゴ Pro W3" pitchFamily="48" charset="-128"/>
              </a:rPr>
              <a:t>Plasmid</a:t>
            </a:r>
          </a:p>
        </p:txBody>
      </p:sp>
      <p:sp>
        <p:nvSpPr>
          <p:cNvPr id="649241" name="Text Box 25"/>
          <p:cNvSpPr txBox="1">
            <a:spLocks noChangeArrowheads="1"/>
          </p:cNvSpPr>
          <p:nvPr/>
        </p:nvSpPr>
        <p:spPr bwMode="auto">
          <a:xfrm>
            <a:off x="3000375" y="3581402"/>
            <a:ext cx="628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Gene of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Interest</a:t>
            </a:r>
          </a:p>
        </p:txBody>
      </p:sp>
      <p:sp>
        <p:nvSpPr>
          <p:cNvPr id="649242" name="Text Box 26"/>
          <p:cNvSpPr txBox="1">
            <a:spLocks noChangeArrowheads="1"/>
          </p:cNvSpPr>
          <p:nvPr/>
        </p:nvSpPr>
        <p:spPr bwMode="auto">
          <a:xfrm>
            <a:off x="5383215" y="3581402"/>
            <a:ext cx="1222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Protein expressed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by gene of interest</a:t>
            </a:r>
          </a:p>
        </p:txBody>
      </p:sp>
      <p:sp>
        <p:nvSpPr>
          <p:cNvPr id="649243" name="Text Box 27"/>
          <p:cNvSpPr txBox="1">
            <a:spLocks noChangeArrowheads="1"/>
          </p:cNvSpPr>
          <p:nvPr/>
        </p:nvSpPr>
        <p:spPr bwMode="auto">
          <a:xfrm>
            <a:off x="4102102" y="4305300"/>
            <a:ext cx="1262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Basic research and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various applications</a:t>
            </a:r>
          </a:p>
        </p:txBody>
      </p:sp>
      <p:sp>
        <p:nvSpPr>
          <p:cNvPr id="649244" name="Text Box 28"/>
          <p:cNvSpPr txBox="1">
            <a:spLocks noChangeArrowheads="1"/>
          </p:cNvSpPr>
          <p:nvPr/>
        </p:nvSpPr>
        <p:spPr bwMode="auto">
          <a:xfrm>
            <a:off x="2471738" y="3940175"/>
            <a:ext cx="9334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ea typeface="ヒラギノ角ゴ Pro W3" pitchFamily="48" charset="-128"/>
              </a:rPr>
              <a:t>Copies of gene</a:t>
            </a:r>
          </a:p>
        </p:txBody>
      </p:sp>
      <p:sp>
        <p:nvSpPr>
          <p:cNvPr id="649245" name="Text Box 29"/>
          <p:cNvSpPr txBox="1">
            <a:spLocks noChangeArrowheads="1"/>
          </p:cNvSpPr>
          <p:nvPr/>
        </p:nvSpPr>
        <p:spPr bwMode="auto">
          <a:xfrm>
            <a:off x="5707063" y="3963988"/>
            <a:ext cx="112871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ea typeface="ヒラギノ角ゴ Pro W3" pitchFamily="48" charset="-128"/>
              </a:rPr>
              <a:t>Protein harvested</a:t>
            </a:r>
          </a:p>
        </p:txBody>
      </p:sp>
      <p:sp>
        <p:nvSpPr>
          <p:cNvPr id="649246" name="Text Box 30"/>
          <p:cNvSpPr txBox="1">
            <a:spLocks noChangeArrowheads="1"/>
          </p:cNvSpPr>
          <p:nvPr/>
        </p:nvSpPr>
        <p:spPr bwMode="auto">
          <a:xfrm>
            <a:off x="2082800" y="4506913"/>
            <a:ext cx="5857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Basic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research</a:t>
            </a:r>
            <a:r>
              <a:rPr lang="en-US" altLang="en-US" sz="900" b="1">
                <a:ea typeface="ヒラギノ角ゴ Pro W3" pitchFamily="48" charset="-128"/>
              </a:rPr>
              <a:t/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on gene</a:t>
            </a:r>
          </a:p>
        </p:txBody>
      </p:sp>
      <p:sp>
        <p:nvSpPr>
          <p:cNvPr id="649247" name="Text Box 31"/>
          <p:cNvSpPr txBox="1">
            <a:spLocks noChangeArrowheads="1"/>
          </p:cNvSpPr>
          <p:nvPr/>
        </p:nvSpPr>
        <p:spPr bwMode="auto">
          <a:xfrm>
            <a:off x="6416675" y="4478338"/>
            <a:ext cx="6794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000" b="1">
                <a:ea typeface="ヒラギノ角ゴ Pro W3" pitchFamily="48" charset="-128"/>
              </a:rPr>
              <a:t>Basic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research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on protein</a:t>
            </a:r>
          </a:p>
        </p:txBody>
      </p:sp>
      <p:sp>
        <p:nvSpPr>
          <p:cNvPr id="649248" name="Text Box 32"/>
          <p:cNvSpPr txBox="1">
            <a:spLocks noChangeArrowheads="1"/>
          </p:cNvSpPr>
          <p:nvPr/>
        </p:nvSpPr>
        <p:spPr bwMode="auto">
          <a:xfrm>
            <a:off x="2038352" y="6196013"/>
            <a:ext cx="11223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1000" b="1">
                <a:ea typeface="ヒラギノ角ゴ Pro W3" pitchFamily="48" charset="-128"/>
              </a:rPr>
              <a:t>Gene for pest 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resistance inserted 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into plants</a:t>
            </a:r>
            <a:br>
              <a:rPr lang="en-US" altLang="en-US" sz="1000" b="1">
                <a:ea typeface="ヒラギノ角ゴ Pro W3" pitchFamily="48" charset="-128"/>
              </a:rPr>
            </a:br>
            <a:endParaRPr lang="en-US" altLang="en-US" sz="1000" b="1">
              <a:ea typeface="ヒラギノ角ゴ Pro W3" pitchFamily="48" charset="-128"/>
            </a:endParaRPr>
          </a:p>
        </p:txBody>
      </p:sp>
      <p:sp>
        <p:nvSpPr>
          <p:cNvPr id="649249" name="Text Box 33"/>
          <p:cNvSpPr txBox="1">
            <a:spLocks noChangeArrowheads="1"/>
          </p:cNvSpPr>
          <p:nvPr/>
        </p:nvSpPr>
        <p:spPr bwMode="auto">
          <a:xfrm>
            <a:off x="3340102" y="6194427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1000" b="1">
                <a:ea typeface="ヒラギノ角ゴ Pro W3" pitchFamily="48" charset="-128"/>
              </a:rPr>
              <a:t>Gene used to alter 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bacteria for cleaning 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up toxic waste</a:t>
            </a:r>
            <a:br>
              <a:rPr lang="en-US" altLang="en-US" sz="1000" b="1">
                <a:ea typeface="ヒラギノ角ゴ Pro W3" pitchFamily="48" charset="-128"/>
              </a:rPr>
            </a:br>
            <a:endParaRPr lang="en-US" altLang="en-US" sz="1000" b="1">
              <a:ea typeface="ヒラギノ角ゴ Pro W3" pitchFamily="48" charset="-128"/>
            </a:endParaRPr>
          </a:p>
        </p:txBody>
      </p:sp>
      <p:sp>
        <p:nvSpPr>
          <p:cNvPr id="649250" name="Text Box 34"/>
          <p:cNvSpPr txBox="1">
            <a:spLocks noChangeArrowheads="1"/>
          </p:cNvSpPr>
          <p:nvPr/>
        </p:nvSpPr>
        <p:spPr bwMode="auto">
          <a:xfrm>
            <a:off x="4718052" y="6197600"/>
            <a:ext cx="11652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1000" b="1">
                <a:ea typeface="ヒラギノ角ゴ Pro W3" pitchFamily="48" charset="-128"/>
              </a:rPr>
              <a:t>Protein dissolves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blood clots in heart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attack therapy</a:t>
            </a:r>
          </a:p>
        </p:txBody>
      </p:sp>
      <p:sp>
        <p:nvSpPr>
          <p:cNvPr id="649251" name="Text Box 35"/>
          <p:cNvSpPr txBox="1">
            <a:spLocks noChangeArrowheads="1"/>
          </p:cNvSpPr>
          <p:nvPr/>
        </p:nvSpPr>
        <p:spPr bwMode="auto">
          <a:xfrm>
            <a:off x="6035677" y="6197600"/>
            <a:ext cx="12160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1000" b="1">
                <a:ea typeface="ヒラギノ角ゴ Pro W3" pitchFamily="48" charset="-128"/>
              </a:rPr>
              <a:t>Human growth hor-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mone treats stunted</a:t>
            </a:r>
            <a:br>
              <a:rPr lang="en-US" altLang="en-US" sz="1000" b="1">
                <a:ea typeface="ヒラギノ角ゴ Pro W3" pitchFamily="48" charset="-128"/>
              </a:rPr>
            </a:br>
            <a:r>
              <a:rPr lang="en-US" altLang="en-US" sz="1000" b="1">
                <a:ea typeface="ヒラギノ角ゴ Pro W3" pitchFamily="48" charset="-128"/>
              </a:rPr>
              <a:t>growth</a:t>
            </a:r>
          </a:p>
        </p:txBody>
      </p:sp>
      <p:sp>
        <p:nvSpPr>
          <p:cNvPr id="649252" name="Text Box 36"/>
          <p:cNvSpPr txBox="1">
            <a:spLocks noChangeArrowheads="1"/>
          </p:cNvSpPr>
          <p:nvPr/>
        </p:nvSpPr>
        <p:spPr bwMode="auto">
          <a:xfrm>
            <a:off x="4583115" y="1795465"/>
            <a:ext cx="77787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649253" name="Text Box 37"/>
          <p:cNvSpPr txBox="1">
            <a:spLocks noChangeArrowheads="1"/>
          </p:cNvSpPr>
          <p:nvPr/>
        </p:nvSpPr>
        <p:spPr bwMode="auto">
          <a:xfrm>
            <a:off x="3960815" y="4306890"/>
            <a:ext cx="77787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4</a:t>
            </a:r>
          </a:p>
        </p:txBody>
      </p:sp>
      <p:sp>
        <p:nvSpPr>
          <p:cNvPr id="649254" name="Text Box 38"/>
          <p:cNvSpPr txBox="1">
            <a:spLocks noChangeArrowheads="1"/>
          </p:cNvSpPr>
          <p:nvPr/>
        </p:nvSpPr>
        <p:spPr bwMode="auto">
          <a:xfrm>
            <a:off x="3987800" y="442915"/>
            <a:ext cx="77788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</a:p>
        </p:txBody>
      </p:sp>
      <p:sp>
        <p:nvSpPr>
          <p:cNvPr id="649255" name="Text Box 39"/>
          <p:cNvSpPr txBox="1">
            <a:spLocks noChangeArrowheads="1"/>
          </p:cNvSpPr>
          <p:nvPr/>
        </p:nvSpPr>
        <p:spPr bwMode="auto">
          <a:xfrm>
            <a:off x="5407025" y="2868615"/>
            <a:ext cx="77788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3</a:t>
            </a:r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>
            <a:off x="3524252" y="3662363"/>
            <a:ext cx="328613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>
            <a:off x="5178427" y="3467102"/>
            <a:ext cx="180975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58" name="Line 42"/>
          <p:cNvSpPr>
            <a:spLocks noChangeShapeType="1"/>
          </p:cNvSpPr>
          <p:nvPr/>
        </p:nvSpPr>
        <p:spPr bwMode="auto">
          <a:xfrm>
            <a:off x="3365500" y="933452"/>
            <a:ext cx="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59" name="Line 43"/>
          <p:cNvSpPr>
            <a:spLocks noChangeShapeType="1"/>
          </p:cNvSpPr>
          <p:nvPr/>
        </p:nvSpPr>
        <p:spPr bwMode="auto">
          <a:xfrm>
            <a:off x="4787900" y="1343025"/>
            <a:ext cx="266700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60" name="Line 44"/>
          <p:cNvSpPr>
            <a:spLocks noChangeShapeType="1"/>
          </p:cNvSpPr>
          <p:nvPr/>
        </p:nvSpPr>
        <p:spPr bwMode="auto">
          <a:xfrm flipV="1">
            <a:off x="5572127" y="1041402"/>
            <a:ext cx="257175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61" name="Line 45"/>
          <p:cNvSpPr>
            <a:spLocks noChangeShapeType="1"/>
          </p:cNvSpPr>
          <p:nvPr/>
        </p:nvSpPr>
        <p:spPr bwMode="auto">
          <a:xfrm>
            <a:off x="5970590" y="1146177"/>
            <a:ext cx="142875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62" name="Line 46"/>
          <p:cNvSpPr>
            <a:spLocks noChangeShapeType="1"/>
          </p:cNvSpPr>
          <p:nvPr/>
        </p:nvSpPr>
        <p:spPr bwMode="auto">
          <a:xfrm>
            <a:off x="2557463" y="936627"/>
            <a:ext cx="0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22"/>
            <a:ext cx="9144000" cy="654679"/>
          </a:xfrm>
        </p:spPr>
        <p:txBody>
          <a:bodyPr>
            <a:noAutofit/>
          </a:bodyPr>
          <a:lstStyle/>
          <a:p>
            <a:r>
              <a:rPr lang="en-US" sz="3200" b="1" dirty="0"/>
              <a:t>DNA cloning stage 1: Using restriction enzymes to make recombinant DNA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70" y="990601"/>
            <a:ext cx="4890670" cy="586740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 cloning and genetic engineering rely on the use of enzymes that cut DNA molecule at a limited number of specific locations </a:t>
            </a:r>
          </a:p>
          <a:p>
            <a:r>
              <a:rPr lang="en-US" dirty="0" smtClean="0"/>
              <a:t>Those enzymes are called </a:t>
            </a:r>
            <a:r>
              <a:rPr lang="en-US" b="1" dirty="0" smtClean="0"/>
              <a:t>“restriction endonucleases”</a:t>
            </a:r>
            <a:r>
              <a:rPr lang="en-US" dirty="0" smtClean="0"/>
              <a:t> or </a:t>
            </a:r>
            <a:r>
              <a:rPr lang="en-US" b="1" dirty="0" smtClean="0"/>
              <a:t>“restriction enzymes”</a:t>
            </a:r>
          </a:p>
          <a:p>
            <a:r>
              <a:rPr lang="en-US" dirty="0" smtClean="0"/>
              <a:t>These enzymes cut DNA molecule at specific sites on DNA </a:t>
            </a:r>
          </a:p>
          <a:p>
            <a:r>
              <a:rPr lang="en-US" dirty="0" smtClean="0"/>
              <a:t>These enzymes cut the DNA molecule into “</a:t>
            </a:r>
            <a:r>
              <a:rPr lang="en-US" b="1" dirty="0" smtClean="0"/>
              <a:t>sticky</a:t>
            </a:r>
            <a:r>
              <a:rPr lang="en-US" dirty="0" smtClean="0"/>
              <a:t>” or “</a:t>
            </a:r>
            <a:r>
              <a:rPr lang="en-US" b="1" dirty="0" smtClean="0"/>
              <a:t>blunt</a:t>
            </a:r>
            <a:r>
              <a:rPr lang="en-US" dirty="0" smtClean="0"/>
              <a:t>” ends</a:t>
            </a:r>
          </a:p>
          <a:p>
            <a:r>
              <a:rPr lang="en-US" dirty="0" smtClean="0"/>
              <a:t>The most useful restriction enzymes cleave the DNA molecule in staggered manner (making sticky ends). These short </a:t>
            </a:r>
            <a:r>
              <a:rPr lang="en-US" dirty="0" err="1" smtClean="0"/>
              <a:t>extentions</a:t>
            </a:r>
            <a:r>
              <a:rPr lang="en-US" dirty="0" smtClean="0"/>
              <a:t> can form hydrogen-bonded base pairs with complementary sticky ends on another DNA molecules cut with the same enzyme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3230" y="1309370"/>
            <a:ext cx="5867400" cy="52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0" name="Picture 2" descr="20_03RecombinantDNA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74625"/>
            <a:ext cx="47371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091" name="Oval 3"/>
          <p:cNvSpPr>
            <a:spLocks noChangeArrowheads="1"/>
          </p:cNvSpPr>
          <p:nvPr/>
        </p:nvSpPr>
        <p:spPr bwMode="auto">
          <a:xfrm>
            <a:off x="2241550" y="5421313"/>
            <a:ext cx="165100" cy="165100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2" name="Oval 4"/>
          <p:cNvSpPr>
            <a:spLocks noChangeArrowheads="1"/>
          </p:cNvSpPr>
          <p:nvPr/>
        </p:nvSpPr>
        <p:spPr bwMode="auto">
          <a:xfrm>
            <a:off x="2241550" y="1300163"/>
            <a:ext cx="165100" cy="165100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20-3-3</a:t>
            </a: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4052888" y="182565"/>
            <a:ext cx="159861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>
                <a:ea typeface="ヒラギノ角ゴ Pro W3" pitchFamily="48" charset="-128"/>
              </a:rPr>
              <a:t>Restriction site</a:t>
            </a: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3062288" y="666750"/>
            <a:ext cx="43021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>
                <a:ea typeface="ヒラギノ角ゴ Pro W3" pitchFamily="48" charset="-128"/>
              </a:rPr>
              <a:t>DNA</a:t>
            </a: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4845052" y="2673350"/>
            <a:ext cx="107791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600" b="1"/>
              <a:t>Sticky end</a:t>
            </a:r>
          </a:p>
        </p:txBody>
      </p:sp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2452688" y="1277940"/>
            <a:ext cx="213201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/>
              <a:t>Restriction enzyme</a:t>
            </a:r>
            <a:br>
              <a:rPr lang="en-US" altLang="en-US" sz="1600" b="1"/>
            </a:br>
            <a:r>
              <a:rPr lang="en-US" altLang="en-US" sz="1600" b="1"/>
              <a:t>cuts sugar-phosphate</a:t>
            </a:r>
            <a:br>
              <a:rPr lang="en-US" altLang="en-US" sz="1600" b="1"/>
            </a:br>
            <a:r>
              <a:rPr lang="en-US" altLang="en-US" sz="1600" b="1"/>
              <a:t>backbones.</a:t>
            </a:r>
          </a:p>
        </p:txBody>
      </p:sp>
      <p:sp>
        <p:nvSpPr>
          <p:cNvPr id="729098" name="Text Box 10"/>
          <p:cNvSpPr txBox="1">
            <a:spLocks noChangeArrowheads="1"/>
          </p:cNvSpPr>
          <p:nvPr/>
        </p:nvSpPr>
        <p:spPr bwMode="auto">
          <a:xfrm>
            <a:off x="3597277" y="641352"/>
            <a:ext cx="1508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5</a:t>
            </a:r>
            <a:r>
              <a:rPr lang="en-US" altLang="en-US" sz="12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  <a:sym typeface="Symbol" panose="05050102010706020507" pitchFamily="18" charset="2"/>
              </a:rPr>
              <a:t>3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29099" name="Text Box 11"/>
          <p:cNvSpPr txBox="1">
            <a:spLocks noChangeArrowheads="1"/>
          </p:cNvSpPr>
          <p:nvPr/>
        </p:nvSpPr>
        <p:spPr bwMode="auto">
          <a:xfrm>
            <a:off x="5832475" y="644527"/>
            <a:ext cx="141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</a:rPr>
              <a:t>3</a:t>
            </a:r>
            <a:r>
              <a:rPr lang="en-US" altLang="en-US" sz="12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ea typeface="ヒラギノ角ゴ Pro W3" pitchFamily="48" charset="-128"/>
                <a:sym typeface="Symbol" panose="05050102010706020507" pitchFamily="18" charset="2"/>
              </a:rPr>
              <a:t>5</a:t>
            </a:r>
            <a:endParaRPr lang="en-US" altLang="en-US" sz="1600" b="1">
              <a:ea typeface="ヒラギノ角ゴ Pro W3" pitchFamily="48" charset="-128"/>
            </a:endParaRPr>
          </a:p>
        </p:txBody>
      </p:sp>
      <p:sp>
        <p:nvSpPr>
          <p:cNvPr id="729100" name="AutoShape 12"/>
          <p:cNvSpPr>
            <a:spLocks/>
          </p:cNvSpPr>
          <p:nvPr/>
        </p:nvSpPr>
        <p:spPr bwMode="auto">
          <a:xfrm rot="-5400000">
            <a:off x="4706938" y="92077"/>
            <a:ext cx="152400" cy="720725"/>
          </a:xfrm>
          <a:prstGeom prst="rightBrace">
            <a:avLst>
              <a:gd name="adj1" fmla="val 3941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1" name="Line 13"/>
          <p:cNvSpPr>
            <a:spLocks noChangeShapeType="1"/>
          </p:cNvSpPr>
          <p:nvPr/>
        </p:nvSpPr>
        <p:spPr bwMode="auto">
          <a:xfrm flipV="1">
            <a:off x="5121275" y="2570165"/>
            <a:ext cx="25400" cy="134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2" name="AutoShape 14"/>
          <p:cNvSpPr>
            <a:spLocks/>
          </p:cNvSpPr>
          <p:nvPr/>
        </p:nvSpPr>
        <p:spPr bwMode="auto">
          <a:xfrm rot="5715872">
            <a:off x="5072857" y="2307433"/>
            <a:ext cx="160338" cy="403225"/>
          </a:xfrm>
          <a:prstGeom prst="rightBrace">
            <a:avLst>
              <a:gd name="adj1" fmla="val 2095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3" name="Text Box 15"/>
          <p:cNvSpPr txBox="1">
            <a:spLocks noChangeArrowheads="1"/>
          </p:cNvSpPr>
          <p:nvPr/>
        </p:nvSpPr>
        <p:spPr bwMode="auto">
          <a:xfrm>
            <a:off x="2282825" y="1290640"/>
            <a:ext cx="77788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  <a:endParaRPr lang="en-US" altLang="en-US" sz="1300" b="1">
              <a:solidFill>
                <a:schemeClr val="bg1"/>
              </a:solidFill>
              <a:ea typeface="ヒラギノ角ゴ Pro W3" pitchFamily="48" charset="-128"/>
            </a:endParaRPr>
          </a:p>
        </p:txBody>
      </p:sp>
      <p:sp>
        <p:nvSpPr>
          <p:cNvPr id="729104" name="Text Box 16"/>
          <p:cNvSpPr txBox="1">
            <a:spLocks noChangeArrowheads="1"/>
          </p:cNvSpPr>
          <p:nvPr/>
        </p:nvSpPr>
        <p:spPr bwMode="auto">
          <a:xfrm>
            <a:off x="3754438" y="5124450"/>
            <a:ext cx="26146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>
                <a:ea typeface="ヒラギノ角ゴ Pro W3" pitchFamily="48" charset="-128"/>
              </a:rPr>
              <a:t>One possible combination</a:t>
            </a:r>
          </a:p>
        </p:txBody>
      </p:sp>
      <p:sp>
        <p:nvSpPr>
          <p:cNvPr id="729105" name="Text Box 17"/>
          <p:cNvSpPr txBox="1">
            <a:spLocks noChangeArrowheads="1"/>
          </p:cNvSpPr>
          <p:nvPr/>
        </p:nvSpPr>
        <p:spPr bwMode="auto">
          <a:xfrm>
            <a:off x="3673475" y="6389690"/>
            <a:ext cx="27749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>
                <a:ea typeface="ヒラギノ角ゴ Pro W3" pitchFamily="48" charset="-128"/>
              </a:rPr>
              <a:t>Recombinant DNA molecule</a:t>
            </a:r>
          </a:p>
        </p:txBody>
      </p:sp>
      <p:sp>
        <p:nvSpPr>
          <p:cNvPr id="729106" name="Text Box 18"/>
          <p:cNvSpPr txBox="1">
            <a:spLocks noChangeArrowheads="1"/>
          </p:cNvSpPr>
          <p:nvPr/>
        </p:nvSpPr>
        <p:spPr bwMode="auto">
          <a:xfrm>
            <a:off x="2457450" y="5400677"/>
            <a:ext cx="13477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>
                <a:ea typeface="ヒラギノ角ゴ Pro W3" pitchFamily="48" charset="-128"/>
              </a:rPr>
              <a:t>DNA ligase</a:t>
            </a:r>
            <a:br>
              <a:rPr lang="en-US" altLang="en-US" sz="1600" b="1">
                <a:ea typeface="ヒラギノ角ゴ Pro W3" pitchFamily="48" charset="-128"/>
              </a:rPr>
            </a:br>
            <a:r>
              <a:rPr lang="en-US" altLang="en-US" sz="1600" b="1">
                <a:ea typeface="ヒラギノ角ゴ Pro W3" pitchFamily="48" charset="-128"/>
              </a:rPr>
              <a:t>seals strands.</a:t>
            </a:r>
          </a:p>
        </p:txBody>
      </p:sp>
      <p:sp>
        <p:nvSpPr>
          <p:cNvPr id="729107" name="Text Box 19"/>
          <p:cNvSpPr txBox="1">
            <a:spLocks noChangeArrowheads="1"/>
          </p:cNvSpPr>
          <p:nvPr/>
        </p:nvSpPr>
        <p:spPr bwMode="auto">
          <a:xfrm>
            <a:off x="2284415" y="5411790"/>
            <a:ext cx="77787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>
                <a:solidFill>
                  <a:schemeClr val="bg1"/>
                </a:solidFill>
                <a:ea typeface="ヒラギノ角ゴ Pro W3" pitchFamily="48" charset="-128"/>
              </a:rPr>
              <a:t>3</a:t>
            </a:r>
            <a:endParaRPr lang="en-US" altLang="en-US" sz="1300" b="1">
              <a:solidFill>
                <a:schemeClr val="bg1"/>
              </a:solidFill>
              <a:ea typeface="ヒラギノ角ゴ Pro W3" pitchFamily="48" charset="-128"/>
            </a:endParaRPr>
          </a:p>
        </p:txBody>
      </p:sp>
      <p:sp>
        <p:nvSpPr>
          <p:cNvPr id="729108" name="Oval 20"/>
          <p:cNvSpPr>
            <a:spLocks noChangeArrowheads="1"/>
          </p:cNvSpPr>
          <p:nvPr/>
        </p:nvSpPr>
        <p:spPr bwMode="auto">
          <a:xfrm>
            <a:off x="2241550" y="3533775"/>
            <a:ext cx="165100" cy="165100"/>
          </a:xfrm>
          <a:prstGeom prst="ellipse">
            <a:avLst/>
          </a:prstGeom>
          <a:solidFill>
            <a:srgbClr val="009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9" name="Text Box 21"/>
          <p:cNvSpPr txBox="1">
            <a:spLocks noChangeArrowheads="1"/>
          </p:cNvSpPr>
          <p:nvPr/>
        </p:nvSpPr>
        <p:spPr bwMode="auto">
          <a:xfrm>
            <a:off x="2446338" y="3506790"/>
            <a:ext cx="22209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600" b="1"/>
              <a:t>DNA fragment added</a:t>
            </a:r>
            <a:br>
              <a:rPr lang="en-US" altLang="en-US" sz="1600" b="1"/>
            </a:br>
            <a:r>
              <a:rPr lang="en-US" altLang="en-US" sz="1600" b="1"/>
              <a:t>from another molecule</a:t>
            </a:r>
            <a:br>
              <a:rPr lang="en-US" altLang="en-US" sz="1600" b="1"/>
            </a:br>
            <a:r>
              <a:rPr lang="en-US" altLang="en-US" sz="1600" b="1"/>
              <a:t>cut by same enzyme.</a:t>
            </a:r>
            <a:br>
              <a:rPr lang="en-US" altLang="en-US" sz="1600" b="1"/>
            </a:br>
            <a:r>
              <a:rPr lang="en-US" altLang="en-US" sz="1600" b="1"/>
              <a:t>Base pairing occurs.</a:t>
            </a:r>
          </a:p>
        </p:txBody>
      </p:sp>
      <p:sp>
        <p:nvSpPr>
          <p:cNvPr id="729110" name="Text Box 22"/>
          <p:cNvSpPr txBox="1">
            <a:spLocks noChangeArrowheads="1"/>
          </p:cNvSpPr>
          <p:nvPr/>
        </p:nvSpPr>
        <p:spPr bwMode="auto">
          <a:xfrm>
            <a:off x="2279650" y="3522665"/>
            <a:ext cx="77788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1200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  <a:endParaRPr lang="en-US" altLang="en-US" sz="1300" b="1">
              <a:solidFill>
                <a:schemeClr val="bg1"/>
              </a:solidFill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262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Restriction enzymes are bacterial-based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14400"/>
            <a:ext cx="9143999" cy="5943600"/>
          </a:xfrm>
        </p:spPr>
      </p:pic>
    </p:spTree>
    <p:extLst>
      <p:ext uri="{BB962C8B-B14F-4D97-AF65-F5344CB8AC3E}">
        <p14:creationId xmlns:p14="http://schemas.microsoft.com/office/powerpoint/2010/main" val="19179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cloning stage 2: Cloning a eukaryotic gene in a bacterial plasmid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485900"/>
            <a:ext cx="909828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Now we learned about restriction enzymes.</a:t>
            </a:r>
          </a:p>
          <a:p>
            <a:r>
              <a:rPr lang="en-US" dirty="0" smtClean="0"/>
              <a:t>We can take a closer look that how genes are cloned in plasmids</a:t>
            </a:r>
          </a:p>
          <a:p>
            <a:r>
              <a:rPr lang="en-US" dirty="0" smtClean="0"/>
              <a:t>The original plasmid is called a cloning </a:t>
            </a:r>
            <a:r>
              <a:rPr lang="en-US" dirty="0" err="1" smtClean="0"/>
              <a:t>vactor</a:t>
            </a:r>
            <a:r>
              <a:rPr lang="en-US" dirty="0" smtClean="0"/>
              <a:t>, defined as a DNA molecule that can carry a foreign DNA into a host cell and replicate there</a:t>
            </a:r>
          </a:p>
          <a:p>
            <a:r>
              <a:rPr lang="en-US" dirty="0" smtClean="0"/>
              <a:t>Bacterial plasmids are widely used as cloning vectors for several reasons: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can be easily isolated from 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Easily manipulated to form recombinant plasmids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introduced back into bacterial cell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792</Words>
  <Application>Microsoft Office PowerPoint</Application>
  <PresentationFormat>On-screen Show (4:3)</PresentationFormat>
  <Paragraphs>111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ヒラギノ角ゴ Pro W3</vt:lpstr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Biotechnology </vt:lpstr>
      <vt:lpstr>PowerPoint Presentation</vt:lpstr>
      <vt:lpstr>DNA cloning </vt:lpstr>
      <vt:lpstr>PowerPoint Presentation</vt:lpstr>
      <vt:lpstr>DNA cloning stage 1: Using restriction enzymes to make recombinant DNA  </vt:lpstr>
      <vt:lpstr>PowerPoint Presentation</vt:lpstr>
      <vt:lpstr>Restriction enzymes are bacterial-based</vt:lpstr>
      <vt:lpstr>DNA cloning stage 2: Cloning a eukaryotic gene in a bacterial plasmid</vt:lpstr>
      <vt:lpstr>DNA cloning stage 3: Producing clones of cells carrying recombinant plasmids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 Gul</dc:creator>
  <cp:lastModifiedBy>Shamim Gul</cp:lastModifiedBy>
  <cp:revision>1</cp:revision>
  <dcterms:created xsi:type="dcterms:W3CDTF">2020-08-12T04:28:48Z</dcterms:created>
  <dcterms:modified xsi:type="dcterms:W3CDTF">2020-08-12T04:29:31Z</dcterms:modified>
</cp:coreProperties>
</file>