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5D4A6-7C41-4F65-8E52-8CA335FD0E1A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1B8AA-DA01-47A9-9184-D40BB8E5A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13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A67-936F-4BDF-8A63-22730AAF90DD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440A3-AF87-4C09-BAAB-C66E9EC73D50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D7B56-4AC8-4C9F-9EEC-15B59036DEA7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C489-5D87-4114-BDA4-20A7709F1956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95ED-6E8F-4215-AE2D-07B9D85C7110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476F-4EE9-4CBA-9877-B96B900DB9C0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46E1-0079-44C3-890A-CCBC36EB8873}" type="datetime1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E3CF-D71D-478E-8C72-5D657E3F3510}" type="datetime1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625AE-D010-4252-9C68-2E67357BF3A2}" type="datetime1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66A-32EC-48E3-95F5-DA920B24B338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7654-78EB-4DA2-B1EB-40A23CAB868A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F4481-613E-43C3-B8CC-746DC22C6F3E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Evolution in anthropology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Course code: </a:t>
            </a:r>
            <a:r>
              <a:rPr lang="en-US" dirty="0" err="1" smtClean="0"/>
              <a:t>anth</a:t>
            </a:r>
            <a:r>
              <a:rPr lang="en-US" dirty="0" smtClean="0"/>
              <a:t> 602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1F55E-ACC2-4531-A77B-D9B5AEFB694E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3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Evolution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763000" cy="6019800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One of the major questions biological </a:t>
            </a:r>
            <a:r>
              <a:rPr lang="en-US" sz="2400" dirty="0" smtClean="0"/>
              <a:t>anthropologists grapple </a:t>
            </a:r>
            <a:r>
              <a:rPr lang="en-US" sz="2400" dirty="0"/>
              <a:t>with is the origins of humankind. The fossil </a:t>
            </a:r>
            <a:r>
              <a:rPr lang="en-US" sz="2400" dirty="0" smtClean="0"/>
              <a:t>record preserves </a:t>
            </a:r>
            <a:r>
              <a:rPr lang="en-US" sz="2400" dirty="0"/>
              <a:t>evidence of past </a:t>
            </a:r>
            <a:r>
              <a:rPr lang="en-US" sz="2400" dirty="0" smtClean="0"/>
              <a:t>life on </a:t>
            </a:r>
            <a:r>
              <a:rPr lang="en-US" sz="2400" dirty="0"/>
              <a:t>Earth, tracing a </a:t>
            </a:r>
            <a:r>
              <a:rPr lang="en-US" sz="2400" dirty="0" smtClean="0"/>
              <a:t>progression of </a:t>
            </a:r>
            <a:r>
              <a:rPr lang="en-US" sz="2400" dirty="0"/>
              <a:t>simple one-celled organisms to increasingly </a:t>
            </a:r>
            <a:r>
              <a:rPr lang="en-US" sz="2400" dirty="0" smtClean="0"/>
              <a:t>diverse forms.</a:t>
            </a:r>
          </a:p>
          <a:p>
            <a:pPr algn="just"/>
            <a:r>
              <a:rPr lang="en-US" sz="2400" dirty="0"/>
              <a:t>Theories concerning the evolution of life date back </a:t>
            </a:r>
            <a:r>
              <a:rPr lang="en-US" sz="2400" dirty="0" smtClean="0"/>
              <a:t>to the ancient Greeks</a:t>
            </a:r>
            <a:r>
              <a:rPr lang="en-US" sz="2400" dirty="0"/>
              <a:t>, but it was only during the </a:t>
            </a:r>
            <a:r>
              <a:rPr lang="en-US" sz="2400" dirty="0" smtClean="0"/>
              <a:t>nineteenth century </a:t>
            </a:r>
            <a:r>
              <a:rPr lang="en-US" sz="2400" dirty="0"/>
              <a:t>that the first comprehensive theories of </a:t>
            </a:r>
            <a:r>
              <a:rPr lang="en-US" sz="2400" dirty="0" smtClean="0"/>
              <a:t>evolution were </a:t>
            </a:r>
            <a:r>
              <a:rPr lang="en-US" sz="2400" dirty="0"/>
              <a:t>developed. </a:t>
            </a:r>
            <a:endParaRPr lang="en-US" sz="2400" dirty="0" smtClean="0"/>
          </a:p>
          <a:p>
            <a:pPr algn="just"/>
            <a:r>
              <a:rPr lang="en-US" sz="2400" dirty="0" smtClean="0"/>
              <a:t>They </a:t>
            </a:r>
            <a:r>
              <a:rPr lang="en-US" sz="2400" dirty="0"/>
              <a:t>were made possible </a:t>
            </a:r>
            <a:r>
              <a:rPr lang="en-US" sz="2400" dirty="0" smtClean="0"/>
              <a:t>through discoveries</a:t>
            </a:r>
            <a:r>
              <a:rPr lang="en-US" sz="2400" dirty="0"/>
              <a:t> </a:t>
            </a:r>
            <a:r>
              <a:rPr lang="en-US" sz="2400" dirty="0" smtClean="0"/>
              <a:t>in </a:t>
            </a:r>
            <a:r>
              <a:rPr lang="en-US" sz="2400" dirty="0"/>
              <a:t>many different areas. </a:t>
            </a:r>
            <a:endParaRPr lang="en-US" sz="2400" dirty="0" smtClean="0"/>
          </a:p>
          <a:p>
            <a:pPr algn="just"/>
            <a:r>
              <a:rPr lang="en-US" sz="2400" dirty="0" smtClean="0"/>
              <a:t>The </a:t>
            </a:r>
            <a:r>
              <a:rPr lang="en-US" sz="2400" dirty="0"/>
              <a:t>acceptance </a:t>
            </a:r>
            <a:r>
              <a:rPr lang="en-US" sz="2400" dirty="0" smtClean="0"/>
              <a:t>of evolutionary </a:t>
            </a:r>
            <a:r>
              <a:rPr lang="en-US" sz="2400" dirty="0"/>
              <a:t>theory is based on research in </a:t>
            </a:r>
            <a:r>
              <a:rPr lang="en-US" sz="2400" dirty="0" smtClean="0"/>
              <a:t>many fields. Indeed</a:t>
            </a:r>
            <a:r>
              <a:rPr lang="en-US" sz="2400" dirty="0"/>
              <a:t>, the value of evolutionary theory is its utility as </a:t>
            </a:r>
            <a:r>
              <a:rPr lang="en-US" sz="2400" dirty="0" smtClean="0"/>
              <a:t>a unifying </a:t>
            </a:r>
            <a:r>
              <a:rPr lang="en-US" sz="2400" dirty="0"/>
              <a:t>explanation for a wide variety of </a:t>
            </a:r>
            <a:r>
              <a:rPr lang="en-US" sz="2400" dirty="0" smtClean="0"/>
              <a:t>phenomena.</a:t>
            </a:r>
          </a:p>
          <a:p>
            <a:pPr algn="just"/>
            <a:r>
              <a:rPr lang="en-US" sz="2400" dirty="0" smtClean="0"/>
              <a:t>Before</a:t>
            </a:r>
            <a:r>
              <a:rPr lang="en-US" sz="2400" dirty="0"/>
              <a:t> </a:t>
            </a:r>
            <a:r>
              <a:rPr lang="en-US" sz="2400" dirty="0" smtClean="0"/>
              <a:t>examining </a:t>
            </a:r>
            <a:r>
              <a:rPr lang="en-US" sz="2400" dirty="0"/>
              <a:t>the scientific basis for our </a:t>
            </a:r>
            <a:r>
              <a:rPr lang="en-US" sz="2400" dirty="0" smtClean="0"/>
              <a:t>understanding of </a:t>
            </a:r>
            <a:r>
              <a:rPr lang="en-US" sz="2400" dirty="0"/>
              <a:t>evolution, it is useful to consider other </a:t>
            </a:r>
            <a:r>
              <a:rPr lang="en-US" sz="2400" dirty="0" smtClean="0"/>
              <a:t>explanations of </a:t>
            </a:r>
            <a:r>
              <a:rPr lang="en-US" sz="2400" dirty="0"/>
              <a:t>human origins.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FE8-60E0-4C1F-924C-48A38E4AC07A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0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Cosmologies and human origins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150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Most </a:t>
            </a:r>
            <a:r>
              <a:rPr lang="en-US" dirty="0" smtClean="0"/>
              <a:t>cultures have </a:t>
            </a:r>
            <a:r>
              <a:rPr lang="en-US" dirty="0"/>
              <a:t>developed explanations that provide answers </a:t>
            </a:r>
            <a:r>
              <a:rPr lang="en-US" dirty="0" smtClean="0"/>
              <a:t>to the  </a:t>
            </a:r>
            <a:r>
              <a:rPr lang="en-US" dirty="0"/>
              <a:t>fundamental </a:t>
            </a:r>
            <a:r>
              <a:rPr lang="en-US" dirty="0" smtClean="0"/>
              <a:t>questions human origin. </a:t>
            </a:r>
            <a:r>
              <a:rPr lang="en-US" b="1" dirty="0"/>
              <a:t>Cosmologies </a:t>
            </a:r>
            <a:r>
              <a:rPr lang="en-US" dirty="0"/>
              <a:t>are </a:t>
            </a:r>
            <a:r>
              <a:rPr lang="en-US" dirty="0" smtClean="0"/>
              <a:t>conceptual frameworks </a:t>
            </a:r>
            <a:r>
              <a:rPr lang="en-US" dirty="0"/>
              <a:t>that present the universe (the </a:t>
            </a:r>
            <a:r>
              <a:rPr lang="en-US" i="1" dirty="0"/>
              <a:t>cosmos</a:t>
            </a:r>
            <a:r>
              <a:rPr lang="en-US" dirty="0"/>
              <a:t>) as </a:t>
            </a:r>
            <a:r>
              <a:rPr lang="en-US" dirty="0" smtClean="0"/>
              <a:t>an orderly </a:t>
            </a:r>
            <a:r>
              <a:rPr lang="en-US" dirty="0"/>
              <a:t>system. </a:t>
            </a:r>
            <a:endParaRPr lang="en-US" dirty="0" smtClean="0"/>
          </a:p>
          <a:p>
            <a:pPr algn="just"/>
            <a:r>
              <a:rPr lang="en-US" dirty="0" smtClean="0"/>
              <a:t>They </a:t>
            </a:r>
            <a:r>
              <a:rPr lang="en-US" dirty="0"/>
              <a:t>often include answers to these </a:t>
            </a:r>
            <a:r>
              <a:rPr lang="en-US" dirty="0" smtClean="0"/>
              <a:t>basic questions </a:t>
            </a:r>
            <a:r>
              <a:rPr lang="en-US" dirty="0"/>
              <a:t>about human origins and the place of </a:t>
            </a:r>
            <a:r>
              <a:rPr lang="en-US" dirty="0" smtClean="0"/>
              <a:t>humankind in </a:t>
            </a:r>
            <a:r>
              <a:rPr lang="en-US" dirty="0"/>
              <a:t>the universe, usually considered the most sacred </a:t>
            </a:r>
            <a:r>
              <a:rPr lang="en-US" dirty="0" smtClean="0"/>
              <a:t>of all </a:t>
            </a:r>
            <a:r>
              <a:rPr lang="en-US" dirty="0"/>
              <a:t>cosmological conceptions.</a:t>
            </a:r>
          </a:p>
          <a:p>
            <a:pPr algn="just"/>
            <a:r>
              <a:rPr lang="en-US" dirty="0"/>
              <a:t>Cosmologies account for the ways in which </a:t>
            </a:r>
            <a:r>
              <a:rPr lang="en-US" dirty="0" smtClean="0"/>
              <a:t>supernatural beings </a:t>
            </a:r>
            <a:r>
              <a:rPr lang="en-US" dirty="0"/>
              <a:t>or forces formed human beings and </a:t>
            </a:r>
            <a:r>
              <a:rPr lang="en-US" dirty="0" smtClean="0"/>
              <a:t>the planet </a:t>
            </a:r>
            <a:r>
              <a:rPr lang="en-US" dirty="0"/>
              <a:t>we live on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These beliefs are transmitted </a:t>
            </a:r>
            <a:r>
              <a:rPr lang="en-US" dirty="0" smtClean="0"/>
              <a:t>from generation </a:t>
            </a:r>
            <a:r>
              <a:rPr lang="en-US" dirty="0"/>
              <a:t>to generation through ritual, education, </a:t>
            </a:r>
            <a:r>
              <a:rPr lang="en-US" dirty="0" smtClean="0"/>
              <a:t>laws, art</a:t>
            </a:r>
            <a:r>
              <a:rPr lang="en-US" dirty="0"/>
              <a:t>, and language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For example :  the creation mythology of Greek, Hindu , Christianity or Islam, similarly, the mythology of </a:t>
            </a:r>
            <a:r>
              <a:rPr lang="en-US" dirty="0" err="1" smtClean="0"/>
              <a:t>Navaji</a:t>
            </a:r>
            <a:r>
              <a:rPr lang="en-US" dirty="0" smtClean="0"/>
              <a:t> </a:t>
            </a:r>
            <a:r>
              <a:rPr lang="en-US" dirty="0" err="1" smtClean="0"/>
              <a:t>indians</a:t>
            </a:r>
            <a:r>
              <a:rPr lang="en-US" dirty="0" smtClean="0"/>
              <a:t>, </a:t>
            </a:r>
            <a:r>
              <a:rPr lang="en-US" dirty="0" err="1" smtClean="0"/>
              <a:t>taosim</a:t>
            </a:r>
            <a:r>
              <a:rPr lang="en-US" dirty="0" smtClean="0"/>
              <a:t> , all these mythology of different people residing in different areas explain the origin of universe and the human’s place in it differently.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6205-9CF7-4471-996F-2ED660F86E11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44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3600" dirty="0" smtClean="0"/>
              <a:t>The reflection of cosmological views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382000" cy="5562600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The </a:t>
            </a:r>
            <a:r>
              <a:rPr lang="en-US" sz="2400" dirty="0" smtClean="0"/>
              <a:t>religious or traditional account </a:t>
            </a:r>
            <a:r>
              <a:rPr lang="en-US" sz="2400" dirty="0"/>
              <a:t>of creation led to a static, </a:t>
            </a:r>
            <a:r>
              <a:rPr lang="en-US" sz="2400" dirty="0" smtClean="0"/>
              <a:t>fixed view </a:t>
            </a:r>
            <a:r>
              <a:rPr lang="en-US" sz="2400" dirty="0"/>
              <a:t>of plant and animal species and the age of the Earth.</a:t>
            </a:r>
          </a:p>
          <a:p>
            <a:pPr algn="just"/>
            <a:r>
              <a:rPr lang="en-US" sz="2400" dirty="0"/>
              <a:t>Because </a:t>
            </a:r>
            <a:r>
              <a:rPr lang="en-US" sz="2400" dirty="0" smtClean="0"/>
              <a:t>these views </a:t>
            </a:r>
            <a:r>
              <a:rPr lang="en-US" sz="2400" dirty="0"/>
              <a:t>recounted the creation of the world </a:t>
            </a:r>
            <a:r>
              <a:rPr lang="en-US" sz="2400" dirty="0" smtClean="0"/>
              <a:t>and everything </a:t>
            </a:r>
            <a:r>
              <a:rPr lang="en-US" sz="2400" dirty="0"/>
              <a:t>on it in </a:t>
            </a:r>
            <a:r>
              <a:rPr lang="en-US" sz="2400" dirty="0" smtClean="0"/>
              <a:t>fixed </a:t>
            </a:r>
            <a:r>
              <a:rPr lang="en-US" sz="2400" dirty="0"/>
              <a:t>days, medieval theologians </a:t>
            </a:r>
            <a:r>
              <a:rPr lang="en-US" sz="2400" dirty="0" smtClean="0"/>
              <a:t>reasoned that </a:t>
            </a:r>
            <a:r>
              <a:rPr lang="en-US" sz="2400" dirty="0"/>
              <a:t>the various species of plants and animals </a:t>
            </a:r>
            <a:r>
              <a:rPr lang="en-US" sz="2400" dirty="0" smtClean="0"/>
              <a:t>must be </a:t>
            </a:r>
            <a:r>
              <a:rPr lang="en-US" sz="2400" dirty="0"/>
              <a:t>fixed in </a:t>
            </a:r>
            <a:r>
              <a:rPr lang="en-US" sz="2400" dirty="0" smtClean="0"/>
              <a:t>nature.</a:t>
            </a:r>
          </a:p>
          <a:p>
            <a:pPr algn="just"/>
            <a:r>
              <a:rPr lang="en-US" sz="2400" dirty="0" smtClean="0"/>
              <a:t>God </a:t>
            </a:r>
            <a:r>
              <a:rPr lang="en-US" sz="2400" dirty="0"/>
              <a:t>had created plant and animal </a:t>
            </a:r>
            <a:r>
              <a:rPr lang="en-US" sz="2400" dirty="0" smtClean="0"/>
              <a:t>species to </a:t>
            </a:r>
            <a:r>
              <a:rPr lang="en-US" sz="2400" dirty="0"/>
              <a:t>fit perfectly within specific environments and </a:t>
            </a:r>
            <a:r>
              <a:rPr lang="en-US" sz="2400" dirty="0" smtClean="0"/>
              <a:t>did not </a:t>
            </a:r>
            <a:r>
              <a:rPr lang="en-US" sz="2400" dirty="0"/>
              <a:t>intend for them to change. </a:t>
            </a:r>
            <a:endParaRPr lang="en-US" sz="2400" dirty="0" smtClean="0"/>
          </a:p>
          <a:p>
            <a:pPr algn="just"/>
            <a:r>
              <a:rPr lang="en-US" sz="2400" dirty="0" smtClean="0"/>
              <a:t>They </a:t>
            </a:r>
            <a:r>
              <a:rPr lang="en-US" sz="2400" dirty="0"/>
              <a:t>had been </a:t>
            </a:r>
            <a:r>
              <a:rPr lang="en-US" sz="2400" dirty="0" smtClean="0"/>
              <a:t>unaltered since </a:t>
            </a:r>
            <a:r>
              <a:rPr lang="en-US" sz="2400" dirty="0"/>
              <a:t>the time of the divine creation, and no new </a:t>
            </a:r>
            <a:r>
              <a:rPr lang="en-US" sz="2400" dirty="0" smtClean="0"/>
              <a:t>species had </a:t>
            </a:r>
            <a:r>
              <a:rPr lang="en-US" sz="2400" dirty="0"/>
              <a:t>emerged. </a:t>
            </a:r>
            <a:endParaRPr lang="en-US" sz="2400" dirty="0" smtClean="0"/>
          </a:p>
          <a:p>
            <a:pPr algn="just"/>
            <a:r>
              <a:rPr lang="en-US" sz="2400" dirty="0" smtClean="0"/>
              <a:t>This </a:t>
            </a:r>
            <a:r>
              <a:rPr lang="en-US" sz="2400" dirty="0"/>
              <a:t>idea regarding the permanence of </a:t>
            </a:r>
            <a:r>
              <a:rPr lang="en-US" sz="2400" dirty="0" smtClean="0"/>
              <a:t>species influenced </a:t>
            </a:r>
            <a:r>
              <a:rPr lang="en-US" sz="2400" dirty="0"/>
              <a:t>the thinking of many early scholars </a:t>
            </a:r>
            <a:r>
              <a:rPr lang="en-US" sz="2400" dirty="0" smtClean="0"/>
              <a:t>and theologians</a:t>
            </a:r>
            <a:r>
              <a:rPr lang="en-US" sz="2400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32F7-0F73-48CD-90DF-F4AF13C105D1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2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Autofit/>
          </a:bodyPr>
          <a:lstStyle/>
          <a:p>
            <a:r>
              <a:rPr lang="en-US" sz="3600" dirty="0" smtClean="0"/>
              <a:t>Scientific thought and human origin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7912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Among the most dramatic ideas to result from the </a:t>
            </a:r>
            <a:r>
              <a:rPr lang="en-US" dirty="0" smtClean="0"/>
              <a:t>scientific revolution </a:t>
            </a:r>
            <a:r>
              <a:rPr lang="en-US" dirty="0"/>
              <a:t>was the theory of evolution, which </a:t>
            </a:r>
            <a:r>
              <a:rPr lang="en-US" dirty="0" smtClean="0"/>
              <a:t>sees plant </a:t>
            </a:r>
            <a:r>
              <a:rPr lang="en-US" dirty="0"/>
              <a:t>and animal species originating through a </a:t>
            </a:r>
            <a:r>
              <a:rPr lang="en-US" dirty="0" smtClean="0"/>
              <a:t>gradual process </a:t>
            </a:r>
            <a:r>
              <a:rPr lang="en-US" dirty="0"/>
              <a:t>of development from earlier forms. </a:t>
            </a:r>
            <a:endParaRPr lang="en-US" dirty="0" smtClean="0"/>
          </a:p>
          <a:p>
            <a:pPr algn="just"/>
            <a:r>
              <a:rPr lang="en-US" dirty="0" smtClean="0"/>
              <a:t>Although </a:t>
            </a:r>
            <a:r>
              <a:rPr lang="en-US" dirty="0"/>
              <a:t>it </a:t>
            </a:r>
            <a:r>
              <a:rPr lang="en-US" dirty="0" smtClean="0"/>
              <a:t>is not </a:t>
            </a:r>
            <a:r>
              <a:rPr lang="en-US" dirty="0"/>
              <a:t>intended to contradict cosmologies, it is based on a </a:t>
            </a:r>
            <a:r>
              <a:rPr lang="en-US" dirty="0" smtClean="0"/>
              <a:t>different kind </a:t>
            </a:r>
            <a:r>
              <a:rPr lang="en-US" dirty="0"/>
              <a:t>of knowledge. Cosmological explanations </a:t>
            </a:r>
            <a:r>
              <a:rPr lang="en-US" dirty="0" smtClean="0"/>
              <a:t>frequently involve </a:t>
            </a:r>
            <a:r>
              <a:rPr lang="en-US" dirty="0"/>
              <a:t>divine or supernatural forces that are, </a:t>
            </a:r>
            <a:r>
              <a:rPr lang="en-US" dirty="0" smtClean="0"/>
              <a:t>by their </a:t>
            </a:r>
            <a:r>
              <a:rPr lang="en-US" dirty="0"/>
              <a:t>nature, impossible for human beings to observe. </a:t>
            </a:r>
            <a:endParaRPr lang="en-US" dirty="0" smtClean="0"/>
          </a:p>
          <a:p>
            <a:pPr algn="just"/>
            <a:r>
              <a:rPr lang="en-US" dirty="0" smtClean="0"/>
              <a:t>We</a:t>
            </a:r>
            <a:r>
              <a:rPr lang="en-US" dirty="0"/>
              <a:t> </a:t>
            </a:r>
            <a:r>
              <a:rPr lang="en-US" dirty="0" smtClean="0"/>
              <a:t>accept </a:t>
            </a:r>
            <a:r>
              <a:rPr lang="en-US" dirty="0"/>
              <a:t>and believe in them, on the basis of faith. </a:t>
            </a:r>
            <a:endParaRPr lang="en-US" dirty="0" smtClean="0"/>
          </a:p>
          <a:p>
            <a:pPr algn="just"/>
            <a:r>
              <a:rPr lang="en-US" dirty="0" smtClean="0"/>
              <a:t>Scientific</a:t>
            </a:r>
            <a:r>
              <a:rPr lang="en-US" dirty="0"/>
              <a:t> </a:t>
            </a:r>
            <a:r>
              <a:rPr lang="en-US" dirty="0" smtClean="0"/>
              <a:t>theories </a:t>
            </a:r>
            <a:r>
              <a:rPr lang="en-US" dirty="0"/>
              <a:t>of evolution, in contrast, are derived from </a:t>
            </a:r>
            <a:r>
              <a:rPr lang="en-US" dirty="0" smtClean="0"/>
              <a:t>the belief</a:t>
            </a:r>
            <a:r>
              <a:rPr lang="en-US" dirty="0"/>
              <a:t> </a:t>
            </a:r>
            <a:r>
              <a:rPr lang="en-US" dirty="0" smtClean="0"/>
              <a:t>that </a:t>
            </a:r>
            <a:r>
              <a:rPr lang="en-US" dirty="0"/>
              <a:t>the universe operates according to </a:t>
            </a:r>
            <a:r>
              <a:rPr lang="en-US" dirty="0" smtClean="0"/>
              <a:t>regular processes</a:t>
            </a:r>
            <a:r>
              <a:rPr lang="en-US" dirty="0"/>
              <a:t> </a:t>
            </a:r>
            <a:r>
              <a:rPr lang="en-US" dirty="0" smtClean="0"/>
              <a:t>that </a:t>
            </a:r>
            <a:r>
              <a:rPr lang="en-US" dirty="0"/>
              <a:t>can be observed.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scientific method </a:t>
            </a:r>
            <a:r>
              <a:rPr lang="en-US" dirty="0" smtClean="0"/>
              <a:t>is not </a:t>
            </a:r>
            <a:r>
              <a:rPr lang="en-US" dirty="0"/>
              <a:t>a rigid framework that provides </a:t>
            </a:r>
            <a:r>
              <a:rPr lang="en-US" dirty="0" smtClean="0"/>
              <a:t>indisputable answers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Instead, scientific </a:t>
            </a:r>
            <a:r>
              <a:rPr lang="en-US" dirty="0"/>
              <a:t>theories are propositions that can </a:t>
            </a:r>
            <a:r>
              <a:rPr lang="en-US" dirty="0" smtClean="0"/>
              <a:t>be evaluated </a:t>
            </a:r>
            <a:r>
              <a:rPr lang="en-US" dirty="0"/>
              <a:t>by testing and observation. </a:t>
            </a:r>
            <a:endParaRPr lang="en-US" dirty="0" smtClean="0"/>
          </a:p>
          <a:p>
            <a:pPr algn="just"/>
            <a:r>
              <a:rPr lang="en-US" dirty="0" smtClean="0"/>
              <a:t>Acceptance </a:t>
            </a:r>
            <a:r>
              <a:rPr lang="en-US" dirty="0"/>
              <a:t>of </a:t>
            </a:r>
            <a:r>
              <a:rPr lang="en-US" dirty="0" smtClean="0"/>
              <a:t>the theory </a:t>
            </a:r>
            <a:r>
              <a:rPr lang="en-US" dirty="0"/>
              <a:t>of evolution is based on observations in many </a:t>
            </a:r>
            <a:r>
              <a:rPr lang="en-US" dirty="0" smtClean="0"/>
              <a:t>areas of geology, paleontology</a:t>
            </a:r>
            <a:r>
              <a:rPr lang="en-US" dirty="0"/>
              <a:t>, and biology.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39CDA-6B57-45FA-8BDF-9422F984CC42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6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602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Evolution in anthropology</vt:lpstr>
      <vt:lpstr>Evolution </vt:lpstr>
      <vt:lpstr>Cosmologies and human origins </vt:lpstr>
      <vt:lpstr>The reflection of cosmological views</vt:lpstr>
      <vt:lpstr>Scientific thought and human origin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in anthropology</dc:title>
  <dc:creator>computer world</dc:creator>
  <cp:lastModifiedBy>computer world</cp:lastModifiedBy>
  <cp:revision>6</cp:revision>
  <dcterms:created xsi:type="dcterms:W3CDTF">2006-08-16T00:00:00Z</dcterms:created>
  <dcterms:modified xsi:type="dcterms:W3CDTF">2020-05-12T06:28:52Z</dcterms:modified>
</cp:coreProperties>
</file>