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DEDA98-B902-40A7-A240-C1C0F02EE3F4}" type="datetimeFigureOut">
              <a:rPr lang="en-US" smtClean="0"/>
              <a:t>6/8/2020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B0EF89-59E8-45AA-BAE7-E3306211D59C}" type="slidenum">
              <a:rPr lang="en-US" smtClean="0"/>
              <a:t>‹#›</a:t>
            </a:fld>
            <a:endParaRPr lang="en-US"/>
          </a:p>
        </p:txBody>
      </p:sp>
    </p:spTree>
    <p:extLst>
      <p:ext uri="{BB962C8B-B14F-4D97-AF65-F5344CB8AC3E}">
        <p14:creationId xmlns:p14="http://schemas.microsoft.com/office/powerpoint/2010/main" val="276341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816B87B1-943D-4E6F-9915-2A95A47CAF51}" type="slidenum">
              <a:rPr lang="en-US"/>
              <a:pPr/>
              <a:t>1</a:t>
            </a:fld>
            <a:endParaRPr lang="en-US"/>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669950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9B403C-86E0-4828-A552-015D849B1DB1}" type="datetimeFigureOut">
              <a:rPr lang="en-US" smtClean="0"/>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0E8BE3-F268-449D-8C44-E342C4ABB9C6}" type="slidenum">
              <a:rPr lang="en-US" smtClean="0"/>
              <a:t>‹#›</a:t>
            </a:fld>
            <a:endParaRPr lang="en-US"/>
          </a:p>
        </p:txBody>
      </p:sp>
    </p:spTree>
    <p:extLst>
      <p:ext uri="{BB962C8B-B14F-4D97-AF65-F5344CB8AC3E}">
        <p14:creationId xmlns:p14="http://schemas.microsoft.com/office/powerpoint/2010/main" val="1990571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9B403C-86E0-4828-A552-015D849B1DB1}" type="datetimeFigureOut">
              <a:rPr lang="en-US" smtClean="0"/>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0E8BE3-F268-449D-8C44-E342C4ABB9C6}" type="slidenum">
              <a:rPr lang="en-US" smtClean="0"/>
              <a:t>‹#›</a:t>
            </a:fld>
            <a:endParaRPr lang="en-US"/>
          </a:p>
        </p:txBody>
      </p:sp>
    </p:spTree>
    <p:extLst>
      <p:ext uri="{BB962C8B-B14F-4D97-AF65-F5344CB8AC3E}">
        <p14:creationId xmlns:p14="http://schemas.microsoft.com/office/powerpoint/2010/main" val="3946164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9B403C-86E0-4828-A552-015D849B1DB1}" type="datetimeFigureOut">
              <a:rPr lang="en-US" smtClean="0"/>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0E8BE3-F268-449D-8C44-E342C4ABB9C6}" type="slidenum">
              <a:rPr lang="en-US" smtClean="0"/>
              <a:t>‹#›</a:t>
            </a:fld>
            <a:endParaRPr lang="en-US"/>
          </a:p>
        </p:txBody>
      </p:sp>
    </p:spTree>
    <p:extLst>
      <p:ext uri="{BB962C8B-B14F-4D97-AF65-F5344CB8AC3E}">
        <p14:creationId xmlns:p14="http://schemas.microsoft.com/office/powerpoint/2010/main" val="886220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9B403C-86E0-4828-A552-015D849B1DB1}" type="datetimeFigureOut">
              <a:rPr lang="en-US" smtClean="0"/>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0E8BE3-F268-449D-8C44-E342C4ABB9C6}" type="slidenum">
              <a:rPr lang="en-US" smtClean="0"/>
              <a:t>‹#›</a:t>
            </a:fld>
            <a:endParaRPr lang="en-US"/>
          </a:p>
        </p:txBody>
      </p:sp>
    </p:spTree>
    <p:extLst>
      <p:ext uri="{BB962C8B-B14F-4D97-AF65-F5344CB8AC3E}">
        <p14:creationId xmlns:p14="http://schemas.microsoft.com/office/powerpoint/2010/main" val="3309575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9B403C-86E0-4828-A552-015D849B1DB1}" type="datetimeFigureOut">
              <a:rPr lang="en-US" smtClean="0"/>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0E8BE3-F268-449D-8C44-E342C4ABB9C6}" type="slidenum">
              <a:rPr lang="en-US" smtClean="0"/>
              <a:t>‹#›</a:t>
            </a:fld>
            <a:endParaRPr lang="en-US"/>
          </a:p>
        </p:txBody>
      </p:sp>
    </p:spTree>
    <p:extLst>
      <p:ext uri="{BB962C8B-B14F-4D97-AF65-F5344CB8AC3E}">
        <p14:creationId xmlns:p14="http://schemas.microsoft.com/office/powerpoint/2010/main" val="3428197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9B403C-86E0-4828-A552-015D849B1DB1}" type="datetimeFigureOut">
              <a:rPr lang="en-US" smtClean="0"/>
              <a:t>6/8/2020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0E8BE3-F268-449D-8C44-E342C4ABB9C6}" type="slidenum">
              <a:rPr lang="en-US" smtClean="0"/>
              <a:t>‹#›</a:t>
            </a:fld>
            <a:endParaRPr lang="en-US"/>
          </a:p>
        </p:txBody>
      </p:sp>
    </p:spTree>
    <p:extLst>
      <p:ext uri="{BB962C8B-B14F-4D97-AF65-F5344CB8AC3E}">
        <p14:creationId xmlns:p14="http://schemas.microsoft.com/office/powerpoint/2010/main" val="1399279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9B403C-86E0-4828-A552-015D849B1DB1}" type="datetimeFigureOut">
              <a:rPr lang="en-US" smtClean="0"/>
              <a:t>6/8/2020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0E8BE3-F268-449D-8C44-E342C4ABB9C6}" type="slidenum">
              <a:rPr lang="en-US" smtClean="0"/>
              <a:t>‹#›</a:t>
            </a:fld>
            <a:endParaRPr lang="en-US"/>
          </a:p>
        </p:txBody>
      </p:sp>
    </p:spTree>
    <p:extLst>
      <p:ext uri="{BB962C8B-B14F-4D97-AF65-F5344CB8AC3E}">
        <p14:creationId xmlns:p14="http://schemas.microsoft.com/office/powerpoint/2010/main" val="856930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9B403C-86E0-4828-A552-015D849B1DB1}" type="datetimeFigureOut">
              <a:rPr lang="en-US" smtClean="0"/>
              <a:t>6/8/2020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0E8BE3-F268-449D-8C44-E342C4ABB9C6}" type="slidenum">
              <a:rPr lang="en-US" smtClean="0"/>
              <a:t>‹#›</a:t>
            </a:fld>
            <a:endParaRPr lang="en-US"/>
          </a:p>
        </p:txBody>
      </p:sp>
    </p:spTree>
    <p:extLst>
      <p:ext uri="{BB962C8B-B14F-4D97-AF65-F5344CB8AC3E}">
        <p14:creationId xmlns:p14="http://schemas.microsoft.com/office/powerpoint/2010/main" val="2104411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9B403C-86E0-4828-A552-015D849B1DB1}" type="datetimeFigureOut">
              <a:rPr lang="en-US" smtClean="0"/>
              <a:t>6/8/2020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0E8BE3-F268-449D-8C44-E342C4ABB9C6}" type="slidenum">
              <a:rPr lang="en-US" smtClean="0"/>
              <a:t>‹#›</a:t>
            </a:fld>
            <a:endParaRPr lang="en-US"/>
          </a:p>
        </p:txBody>
      </p:sp>
    </p:spTree>
    <p:extLst>
      <p:ext uri="{BB962C8B-B14F-4D97-AF65-F5344CB8AC3E}">
        <p14:creationId xmlns:p14="http://schemas.microsoft.com/office/powerpoint/2010/main" val="246805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9B403C-86E0-4828-A552-015D849B1DB1}" type="datetimeFigureOut">
              <a:rPr lang="en-US" smtClean="0"/>
              <a:t>6/8/2020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0E8BE3-F268-449D-8C44-E342C4ABB9C6}" type="slidenum">
              <a:rPr lang="en-US" smtClean="0"/>
              <a:t>‹#›</a:t>
            </a:fld>
            <a:endParaRPr lang="en-US"/>
          </a:p>
        </p:txBody>
      </p:sp>
    </p:spTree>
    <p:extLst>
      <p:ext uri="{BB962C8B-B14F-4D97-AF65-F5344CB8AC3E}">
        <p14:creationId xmlns:p14="http://schemas.microsoft.com/office/powerpoint/2010/main" val="3215292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9B403C-86E0-4828-A552-015D849B1DB1}" type="datetimeFigureOut">
              <a:rPr lang="en-US" smtClean="0"/>
              <a:t>6/8/2020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0E8BE3-F268-449D-8C44-E342C4ABB9C6}" type="slidenum">
              <a:rPr lang="en-US" smtClean="0"/>
              <a:t>‹#›</a:t>
            </a:fld>
            <a:endParaRPr lang="en-US"/>
          </a:p>
        </p:txBody>
      </p:sp>
    </p:spTree>
    <p:extLst>
      <p:ext uri="{BB962C8B-B14F-4D97-AF65-F5344CB8AC3E}">
        <p14:creationId xmlns:p14="http://schemas.microsoft.com/office/powerpoint/2010/main" val="3251043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9B403C-86E0-4828-A552-015D849B1DB1}" type="datetimeFigureOut">
              <a:rPr lang="en-US" smtClean="0"/>
              <a:t>6/8/2020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0E8BE3-F268-449D-8C44-E342C4ABB9C6}" type="slidenum">
              <a:rPr lang="en-US" smtClean="0"/>
              <a:t>‹#›</a:t>
            </a:fld>
            <a:endParaRPr lang="en-US"/>
          </a:p>
        </p:txBody>
      </p:sp>
    </p:spTree>
    <p:extLst>
      <p:ext uri="{BB962C8B-B14F-4D97-AF65-F5344CB8AC3E}">
        <p14:creationId xmlns:p14="http://schemas.microsoft.com/office/powerpoint/2010/main" val="3915349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ctrTitle"/>
          </p:nvPr>
        </p:nvSpPr>
        <p:spPr>
          <a:xfrm>
            <a:off x="2362200" y="3030583"/>
            <a:ext cx="6248400" cy="1685108"/>
          </a:xfrm>
        </p:spPr>
        <p:txBody>
          <a:bodyPr>
            <a:normAutofit fontScale="90000"/>
          </a:bodyPr>
          <a:lstStyle/>
          <a:p>
            <a:pPr algn="ctr" eaLnBrk="1" hangingPunct="1">
              <a:defRPr/>
            </a:pPr>
            <a:r>
              <a:rPr lang="en-US" b="0" dirty="0" smtClean="0"/>
              <a:t>	</a:t>
            </a:r>
            <a:r>
              <a:rPr lang="en-US" cap="none" dirty="0" smtClean="0"/>
              <a:t>Resource Person</a:t>
            </a:r>
            <a:br>
              <a:rPr lang="en-US" cap="none" dirty="0" smtClean="0"/>
            </a:br>
            <a:r>
              <a:rPr lang="en-US" cap="none" dirty="0" smtClean="0"/>
              <a:t>	Ms </a:t>
            </a:r>
            <a:r>
              <a:rPr lang="en-US" cap="none" dirty="0" err="1" smtClean="0"/>
              <a:t>Mahwish</a:t>
            </a:r>
            <a:r>
              <a:rPr lang="en-US" cap="none" dirty="0" smtClean="0"/>
              <a:t> </a:t>
            </a:r>
            <a:r>
              <a:rPr lang="en-US" cap="none" dirty="0" err="1" smtClean="0"/>
              <a:t>Talib</a:t>
            </a:r>
            <a:endParaRPr lang="en-US" b="0" dirty="0" smtClean="0"/>
          </a:p>
        </p:txBody>
      </p:sp>
      <p:sp>
        <p:nvSpPr>
          <p:cNvPr id="67587" name="Rectangle 3"/>
          <p:cNvSpPr>
            <a:spLocks noGrp="1" noChangeArrowheads="1"/>
          </p:cNvSpPr>
          <p:nvPr>
            <p:ph type="subTitle" idx="1"/>
          </p:nvPr>
        </p:nvSpPr>
        <p:spPr>
          <a:xfrm>
            <a:off x="2590800" y="533400"/>
            <a:ext cx="6400800" cy="2286000"/>
          </a:xfrm>
        </p:spPr>
        <p:txBody>
          <a:bodyPr>
            <a:normAutofit fontScale="92500"/>
          </a:bodyPr>
          <a:lstStyle/>
          <a:p>
            <a:pPr algn="ctr">
              <a:defRPr/>
            </a:pPr>
            <a:r>
              <a:rPr lang="en-US" sz="4800" b="1" dirty="0"/>
              <a:t>Introduction</a:t>
            </a:r>
            <a:r>
              <a:rPr lang="en-US" sz="4800" b="1" dirty="0">
                <a:solidFill>
                  <a:srgbClr val="008080"/>
                </a:solidFill>
              </a:rPr>
              <a:t> </a:t>
            </a:r>
            <a:r>
              <a:rPr lang="en-US" sz="4800" b="1" dirty="0"/>
              <a:t>to Sociology</a:t>
            </a:r>
          </a:p>
          <a:p>
            <a:pPr algn="ctr">
              <a:defRPr/>
            </a:pPr>
            <a:r>
              <a:rPr lang="en-US" sz="3500" b="1" dirty="0">
                <a:solidFill>
                  <a:srgbClr val="336699"/>
                </a:solidFill>
                <a:latin typeface="Arial" charset="0"/>
              </a:rPr>
              <a:t>Chapter </a:t>
            </a:r>
            <a:r>
              <a:rPr lang="en-US" sz="3500" b="1" dirty="0" smtClean="0">
                <a:solidFill>
                  <a:srgbClr val="336699"/>
                </a:solidFill>
                <a:latin typeface="Arial" charset="0"/>
              </a:rPr>
              <a:t>3b</a:t>
            </a:r>
            <a:endParaRPr lang="en-US" sz="3500" b="1" dirty="0" smtClean="0">
              <a:solidFill>
                <a:srgbClr val="336699"/>
              </a:solidFill>
              <a:latin typeface="Arial" charset="0"/>
            </a:endParaRPr>
          </a:p>
          <a:p>
            <a:pPr algn="ctr">
              <a:defRPr/>
            </a:pPr>
            <a:r>
              <a:rPr lang="en-US" sz="3500" b="1" dirty="0" smtClean="0">
                <a:solidFill>
                  <a:srgbClr val="336699"/>
                </a:solidFill>
                <a:latin typeface="Arial" charset="0"/>
              </a:rPr>
              <a:t>Social </a:t>
            </a:r>
            <a:r>
              <a:rPr lang="en-US" sz="3500" b="1" dirty="0" smtClean="0">
                <a:solidFill>
                  <a:srgbClr val="336699"/>
                </a:solidFill>
                <a:latin typeface="Arial" charset="0"/>
              </a:rPr>
              <a:t>Interaction</a:t>
            </a:r>
            <a:endParaRPr lang="en-US" sz="3500" b="1" dirty="0">
              <a:solidFill>
                <a:srgbClr val="336699"/>
              </a:solidFill>
              <a:latin typeface="Arial" charset="0"/>
            </a:endParaRPr>
          </a:p>
        </p:txBody>
      </p:sp>
      <p:sp>
        <p:nvSpPr>
          <p:cNvPr id="3076" name="Text Box 4"/>
          <p:cNvSpPr txBox="1">
            <a:spLocks noChangeArrowheads="1"/>
          </p:cNvSpPr>
          <p:nvPr/>
        </p:nvSpPr>
        <p:spPr bwMode="auto">
          <a:xfrm>
            <a:off x="3505200" y="5562600"/>
            <a:ext cx="5943600" cy="457200"/>
          </a:xfrm>
          <a:prstGeom prst="rect">
            <a:avLst/>
          </a:prstGeom>
          <a:noFill/>
          <a:ln w="9525">
            <a:noFill/>
            <a:miter lim="800000"/>
            <a:headEnd/>
            <a:tailEnd/>
          </a:ln>
        </p:spPr>
        <p:txBody>
          <a:bodyPr>
            <a:spAutoFit/>
          </a:bodyPr>
          <a:lstStyle/>
          <a:p>
            <a:pPr eaLnBrk="1" hangingPunct="1">
              <a:spcBef>
                <a:spcPct val="50000"/>
              </a:spcBef>
            </a:pPr>
            <a:r>
              <a:rPr lang="en-US" sz="2400" b="1" dirty="0">
                <a:solidFill>
                  <a:srgbClr val="0099FF"/>
                </a:solidFill>
                <a:latin typeface="Times New Roman" pitchFamily="18" charset="0"/>
              </a:rPr>
              <a:t>Prepared </a:t>
            </a:r>
            <a:r>
              <a:rPr lang="en-US" sz="2400" b="1">
                <a:solidFill>
                  <a:srgbClr val="0099FF"/>
                </a:solidFill>
                <a:latin typeface="Times New Roman" pitchFamily="18" charset="0"/>
              </a:rPr>
              <a:t>For </a:t>
            </a:r>
            <a:r>
              <a:rPr lang="en-US" sz="2400" b="1" smtClean="0">
                <a:solidFill>
                  <a:srgbClr val="0099FF"/>
                </a:solidFill>
                <a:latin typeface="Times New Roman" pitchFamily="18" charset="0"/>
              </a:rPr>
              <a:t>BPA 2</a:t>
            </a:r>
            <a:r>
              <a:rPr lang="en-US" sz="2400" b="1" baseline="30000" smtClean="0">
                <a:solidFill>
                  <a:srgbClr val="0099FF"/>
                </a:solidFill>
                <a:latin typeface="Times New Roman" pitchFamily="18" charset="0"/>
              </a:rPr>
              <a:t>nd</a:t>
            </a:r>
            <a:r>
              <a:rPr lang="en-US" sz="2400" b="1" smtClean="0">
                <a:solidFill>
                  <a:srgbClr val="0099FF"/>
                </a:solidFill>
                <a:latin typeface="Times New Roman" pitchFamily="18" charset="0"/>
              </a:rPr>
              <a:t> Semester</a:t>
            </a:r>
            <a:endParaRPr lang="en-US" sz="2800" b="1" dirty="0">
              <a:solidFill>
                <a:srgbClr val="0099FF"/>
              </a:solidFill>
              <a:latin typeface="Arial Unicode MS" pitchFamily="34" charset="-128"/>
            </a:endParaRPr>
          </a:p>
        </p:txBody>
      </p:sp>
      <p:pic>
        <p:nvPicPr>
          <p:cNvPr id="5" name="Picture 1028" descr="popula2"/>
          <p:cNvPicPr>
            <a:picLocks noChangeAspect="1" noChangeArrowheads="1"/>
          </p:cNvPicPr>
          <p:nvPr/>
        </p:nvPicPr>
        <p:blipFill>
          <a:blip r:embed="rId3"/>
          <a:srcRect/>
          <a:stretch>
            <a:fillRect/>
          </a:stretch>
        </p:blipFill>
        <p:spPr bwMode="auto">
          <a:xfrm>
            <a:off x="9446624" y="1676400"/>
            <a:ext cx="1905000" cy="2667000"/>
          </a:xfrm>
          <a:prstGeom prst="rect">
            <a:avLst/>
          </a:prstGeom>
          <a:noFill/>
          <a:ln w="9525">
            <a:noFill/>
            <a:miter lim="800000"/>
            <a:headEnd/>
            <a:tailEnd/>
          </a:ln>
        </p:spPr>
      </p:pic>
    </p:spTree>
    <p:extLst>
      <p:ext uri="{BB962C8B-B14F-4D97-AF65-F5344CB8AC3E}">
        <p14:creationId xmlns:p14="http://schemas.microsoft.com/office/powerpoint/2010/main" val="4127068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a:t>
            </a:r>
            <a:endParaRPr lang="en-US" dirty="0"/>
          </a:p>
        </p:txBody>
      </p:sp>
      <p:sp>
        <p:nvSpPr>
          <p:cNvPr id="3" name="Content Placeholder 2"/>
          <p:cNvSpPr>
            <a:spLocks noGrp="1"/>
          </p:cNvSpPr>
          <p:nvPr>
            <p:ph idx="1"/>
          </p:nvPr>
        </p:nvSpPr>
        <p:spPr/>
        <p:txBody>
          <a:bodyPr/>
          <a:lstStyle/>
          <a:p>
            <a:r>
              <a:rPr lang="en-US" dirty="0" smtClean="0"/>
              <a:t>Prepare </a:t>
            </a:r>
            <a:r>
              <a:rPr lang="en-US" dirty="0"/>
              <a:t>a chart of all the roles that you play as a member of your society, beginning from your family.  Relate the kind of status that you occupy as per that role and what are the duties or privileges that you enjoy as a result of your status. </a:t>
            </a:r>
            <a:endParaRPr lang="en-US" dirty="0" smtClean="0"/>
          </a:p>
          <a:p>
            <a:r>
              <a:rPr lang="en-US" dirty="0" smtClean="0"/>
              <a:t> </a:t>
            </a:r>
            <a:r>
              <a:rPr lang="en-US" dirty="0"/>
              <a:t>Write an essay of about two pages on “My Role and Status in My Society”.  </a:t>
            </a:r>
          </a:p>
        </p:txBody>
      </p:sp>
    </p:spTree>
    <p:extLst>
      <p:ext uri="{BB962C8B-B14F-4D97-AF65-F5344CB8AC3E}">
        <p14:creationId xmlns:p14="http://schemas.microsoft.com/office/powerpoint/2010/main" val="1767371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5">
              <a:shade val="50000"/>
            </a:schemeClr>
          </a:lnRef>
          <a:fillRef idx="1">
            <a:schemeClr val="accent5"/>
          </a:fillRef>
          <a:effectRef idx="0">
            <a:schemeClr val="accent5"/>
          </a:effectRef>
          <a:fontRef idx="minor">
            <a:schemeClr val="lt1"/>
          </a:fontRef>
        </p:style>
        <p:txBody>
          <a:bodyPr>
            <a:normAutofit/>
          </a:bodyPr>
          <a:lstStyle/>
          <a:p>
            <a:r>
              <a:rPr lang="en-US" dirty="0" smtClean="0"/>
              <a:t>What is the Most Common Type</a:t>
            </a:r>
            <a:br>
              <a:rPr lang="en-US" dirty="0" smtClean="0"/>
            </a:br>
            <a:r>
              <a:rPr lang="en-US" dirty="0" smtClean="0"/>
              <a:t>of Social Interaction?</a:t>
            </a:r>
            <a:endParaRPr lang="en-US" dirty="0"/>
          </a:p>
        </p:txBody>
      </p:sp>
      <p:sp>
        <p:nvSpPr>
          <p:cNvPr id="3" name="Content Placeholder 2"/>
          <p:cNvSpPr>
            <a:spLocks noGrp="1"/>
          </p:cNvSpPr>
          <p:nvPr>
            <p:ph sz="half" idx="1"/>
          </p:nvPr>
        </p:nvSpPr>
        <p:spPr>
          <a:xfrm>
            <a:off x="5638800" y="1690688"/>
            <a:ext cx="5715000" cy="5014912"/>
          </a:xfrm>
        </p:spPr>
        <p:style>
          <a:lnRef idx="1">
            <a:schemeClr val="accent5"/>
          </a:lnRef>
          <a:fillRef idx="2">
            <a:schemeClr val="accent5"/>
          </a:fillRef>
          <a:effectRef idx="1">
            <a:schemeClr val="accent5"/>
          </a:effectRef>
          <a:fontRef idx="minor">
            <a:schemeClr val="dk1"/>
          </a:fontRef>
        </p:style>
        <p:txBody>
          <a:bodyPr>
            <a:normAutofit/>
          </a:bodyPr>
          <a:lstStyle/>
          <a:p>
            <a:r>
              <a:rPr lang="en-US" dirty="0" smtClean="0"/>
              <a:t>When you play a role – you are interacting with others</a:t>
            </a:r>
          </a:p>
          <a:p>
            <a:r>
              <a:rPr lang="en-US" dirty="0" smtClean="0"/>
              <a:t>Some interactions stabilize the social structure</a:t>
            </a:r>
          </a:p>
          <a:p>
            <a:r>
              <a:rPr lang="en-US" dirty="0" smtClean="0"/>
              <a:t>Some interactions promote change.</a:t>
            </a:r>
          </a:p>
          <a:p>
            <a:r>
              <a:rPr lang="en-US" dirty="0" smtClean="0"/>
              <a:t>There are five (5) types of interaction that takes place in society</a:t>
            </a:r>
            <a:endParaRPr 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7384" y="1600201"/>
            <a:ext cx="4088674" cy="49051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5447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1704" y="1397727"/>
            <a:ext cx="9026434" cy="5109438"/>
          </a:xfrm>
        </p:spPr>
        <p:style>
          <a:lnRef idx="1">
            <a:schemeClr val="accent5"/>
          </a:lnRef>
          <a:fillRef idx="2">
            <a:schemeClr val="accent5"/>
          </a:fillRef>
          <a:effectRef idx="1">
            <a:schemeClr val="accent5"/>
          </a:effectRef>
          <a:fontRef idx="minor">
            <a:schemeClr val="dk1"/>
          </a:fontRef>
        </p:style>
        <p:txBody>
          <a:bodyPr>
            <a:normAutofit/>
          </a:bodyPr>
          <a:lstStyle/>
          <a:p>
            <a:r>
              <a:rPr lang="en-US" dirty="0" smtClean="0"/>
              <a:t>Interacting in an effort to receive a reward or return for actions.</a:t>
            </a:r>
          </a:p>
          <a:p>
            <a:r>
              <a:rPr lang="en-US" dirty="0" smtClean="0"/>
              <a:t>Most common form of interaction</a:t>
            </a:r>
          </a:p>
          <a:p>
            <a:pPr marL="0" indent="0">
              <a:buNone/>
            </a:pPr>
            <a:r>
              <a:rPr lang="en-US" b="1" dirty="0" smtClean="0"/>
              <a:t>Example: </a:t>
            </a:r>
            <a:r>
              <a:rPr lang="en-US" dirty="0" smtClean="0"/>
              <a:t>Working, dating, family life, friendship, politics.</a:t>
            </a:r>
          </a:p>
          <a:p>
            <a:r>
              <a:rPr lang="en-US" b="1" i="1" dirty="0" smtClean="0"/>
              <a:t>Reciprocity: </a:t>
            </a:r>
            <a:r>
              <a:rPr lang="en-US" dirty="0" smtClean="0"/>
              <a:t>you do something – other person owes you. Basis for Exchange.</a:t>
            </a:r>
          </a:p>
          <a:p>
            <a:pPr marL="0" indent="0">
              <a:buNone/>
            </a:pPr>
            <a:r>
              <a:rPr lang="en-US" b="1" dirty="0" smtClean="0"/>
              <a:t>Example</a:t>
            </a:r>
            <a:r>
              <a:rPr lang="en-US" dirty="0" smtClean="0"/>
              <a:t>: a “Thank You” from your parents when you wash the dishes.</a:t>
            </a:r>
          </a:p>
          <a:p>
            <a:r>
              <a:rPr lang="en-US" b="1" i="1" dirty="0" smtClean="0"/>
              <a:t>Exchange Theory</a:t>
            </a:r>
            <a:r>
              <a:rPr lang="en-US" i="1" dirty="0" smtClean="0"/>
              <a:t>: </a:t>
            </a:r>
            <a:r>
              <a:rPr lang="en-US" dirty="0" smtClean="0"/>
              <a:t>Belief that people are motivated by self interest. Cost/Benefit analysis.</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71017" y="1397727"/>
            <a:ext cx="2103393" cy="51094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3"/>
          <p:cNvSpPr>
            <a:spLocks noGrp="1"/>
          </p:cNvSpPr>
          <p:nvPr>
            <p:ph type="title"/>
          </p:nvPr>
        </p:nvSpPr>
        <p:spPr/>
        <p:txBody>
          <a:bodyPr/>
          <a:lstStyle/>
          <a:p>
            <a:r>
              <a:rPr lang="en-US" dirty="0"/>
              <a:t>1.) Exchange</a:t>
            </a:r>
          </a:p>
        </p:txBody>
      </p:sp>
    </p:spTree>
    <p:extLst>
      <p:ext uri="{BB962C8B-B14F-4D97-AF65-F5344CB8AC3E}">
        <p14:creationId xmlns:p14="http://schemas.microsoft.com/office/powerpoint/2010/main" val="4229936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22466" y="1295399"/>
            <a:ext cx="2950265" cy="51576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pPr algn="l"/>
            <a:r>
              <a:rPr lang="en-US" dirty="0" smtClean="0"/>
              <a:t>2.) Competition</a:t>
            </a:r>
            <a:endParaRPr lang="en-US" dirty="0"/>
          </a:p>
        </p:txBody>
      </p:sp>
      <p:sp>
        <p:nvSpPr>
          <p:cNvPr id="3" name="Content Placeholder 2"/>
          <p:cNvSpPr>
            <a:spLocks noGrp="1"/>
          </p:cNvSpPr>
          <p:nvPr>
            <p:ph idx="1"/>
          </p:nvPr>
        </p:nvSpPr>
        <p:spPr>
          <a:xfrm>
            <a:off x="406400" y="1554163"/>
            <a:ext cx="8716066" cy="4525963"/>
          </a:xfrm>
        </p:spPr>
        <p:txBody>
          <a:bodyPr/>
          <a:lstStyle/>
          <a:p>
            <a:r>
              <a:rPr lang="en-US" dirty="0" smtClean="0"/>
              <a:t>When two or more people oppose each other to achieve a goal only one can have.</a:t>
            </a:r>
          </a:p>
          <a:p>
            <a:pPr marL="0" indent="0">
              <a:buNone/>
            </a:pPr>
            <a:r>
              <a:rPr lang="en-US" b="1" dirty="0" smtClean="0"/>
              <a:t>Example</a:t>
            </a:r>
            <a:r>
              <a:rPr lang="en-US" dirty="0" smtClean="0"/>
              <a:t>: College applications, Football Games, Contests</a:t>
            </a:r>
          </a:p>
          <a:p>
            <a:r>
              <a:rPr lang="en-US" b="1" dirty="0" smtClean="0">
                <a:solidFill>
                  <a:srgbClr val="FF0000"/>
                </a:solidFill>
              </a:rPr>
              <a:t>Positive</a:t>
            </a:r>
            <a:r>
              <a:rPr lang="en-US" dirty="0" smtClean="0"/>
              <a:t>: Rules of accepted proper conduct are followed.</a:t>
            </a:r>
          </a:p>
          <a:p>
            <a:r>
              <a:rPr lang="en-US" b="1" dirty="0" smtClean="0">
                <a:solidFill>
                  <a:srgbClr val="FF0000"/>
                </a:solidFill>
              </a:rPr>
              <a:t>Negative: </a:t>
            </a:r>
            <a:r>
              <a:rPr lang="en-US" b="1" dirty="0" smtClean="0"/>
              <a:t>Can lead to stress, lack of cooperation, inequality and conflict</a:t>
            </a:r>
            <a:endParaRPr lang="en-US" b="1" dirty="0"/>
          </a:p>
        </p:txBody>
      </p:sp>
    </p:spTree>
    <p:extLst>
      <p:ext uri="{BB962C8B-B14F-4D97-AF65-F5344CB8AC3E}">
        <p14:creationId xmlns:p14="http://schemas.microsoft.com/office/powerpoint/2010/main" val="3351679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53475" y="846138"/>
            <a:ext cx="3438525" cy="44181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1981200" y="274638"/>
            <a:ext cx="3200400" cy="1143000"/>
          </a:xfrm>
        </p:spPr>
        <p:txBody>
          <a:bodyPr/>
          <a:lstStyle/>
          <a:p>
            <a:pPr algn="l"/>
            <a:r>
              <a:rPr lang="en-US" dirty="0" smtClean="0"/>
              <a:t>3.) Conflict</a:t>
            </a:r>
            <a:endParaRPr lang="en-US" dirty="0"/>
          </a:p>
        </p:txBody>
      </p:sp>
      <p:sp>
        <p:nvSpPr>
          <p:cNvPr id="3" name="Content Placeholder 2"/>
          <p:cNvSpPr>
            <a:spLocks noGrp="1"/>
          </p:cNvSpPr>
          <p:nvPr>
            <p:ph idx="1"/>
          </p:nvPr>
        </p:nvSpPr>
        <p:spPr>
          <a:xfrm>
            <a:off x="574766" y="1293223"/>
            <a:ext cx="8178709" cy="5442541"/>
          </a:xfrm>
        </p:spPr>
        <p:txBody>
          <a:bodyPr>
            <a:normAutofit/>
          </a:bodyPr>
          <a:lstStyle/>
          <a:p>
            <a:r>
              <a:rPr lang="en-US" dirty="0" smtClean="0"/>
              <a:t>Competition is about achieving a goal – but with </a:t>
            </a:r>
            <a:r>
              <a:rPr lang="en-US" b="1" dirty="0" smtClean="0">
                <a:solidFill>
                  <a:srgbClr val="C00000"/>
                </a:solidFill>
              </a:rPr>
              <a:t>Conflict, </a:t>
            </a:r>
            <a:r>
              <a:rPr lang="en-US" dirty="0" smtClean="0"/>
              <a:t>the emphasis is on defeating the opponent.</a:t>
            </a:r>
          </a:p>
          <a:p>
            <a:r>
              <a:rPr lang="en-US" dirty="0" smtClean="0"/>
              <a:t>Deliberate attempt to control a person by force, oppose or harm someone.</a:t>
            </a:r>
          </a:p>
          <a:p>
            <a:r>
              <a:rPr lang="en-US" b="1" dirty="0" smtClean="0"/>
              <a:t>Four major sources of Conflict</a:t>
            </a:r>
            <a:r>
              <a:rPr lang="en-US" dirty="0" smtClean="0"/>
              <a:t>: wars, disagreements, legal disputes, ideology</a:t>
            </a:r>
          </a:p>
          <a:p>
            <a:r>
              <a:rPr lang="en-US" dirty="0" smtClean="0"/>
              <a:t>Sometimes competition becomes conflict</a:t>
            </a:r>
          </a:p>
          <a:p>
            <a:r>
              <a:rPr lang="en-US" b="1" dirty="0" smtClean="0"/>
              <a:t>Example: </a:t>
            </a:r>
            <a:r>
              <a:rPr lang="en-US" dirty="0" smtClean="0"/>
              <a:t>Business undercuts another business on price to force them into bankruptcy.</a:t>
            </a:r>
          </a:p>
          <a:p>
            <a:r>
              <a:rPr lang="en-US" dirty="0" smtClean="0"/>
              <a:t>Can be negative, but also </a:t>
            </a:r>
            <a:r>
              <a:rPr lang="en-US" dirty="0" smtClean="0">
                <a:solidFill>
                  <a:srgbClr val="C00000"/>
                </a:solidFill>
              </a:rPr>
              <a:t>Positive: </a:t>
            </a:r>
            <a:r>
              <a:rPr lang="en-US" i="1" dirty="0" smtClean="0"/>
              <a:t>reinforces loyalty by focusing on outside threat, draws attention away from internal problems, can lead to social change</a:t>
            </a:r>
            <a:endParaRPr lang="en-US" i="1" dirty="0"/>
          </a:p>
        </p:txBody>
      </p:sp>
    </p:spTree>
    <p:extLst>
      <p:ext uri="{BB962C8B-B14F-4D97-AF65-F5344CB8AC3E}">
        <p14:creationId xmlns:p14="http://schemas.microsoft.com/office/powerpoint/2010/main" val="276844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4.) Cooperation</a:t>
            </a:r>
            <a:endParaRPr lang="en-US" dirty="0"/>
          </a:p>
        </p:txBody>
      </p:sp>
      <p:sp>
        <p:nvSpPr>
          <p:cNvPr id="3" name="Content Placeholder 2"/>
          <p:cNvSpPr>
            <a:spLocks noGrp="1"/>
          </p:cNvSpPr>
          <p:nvPr>
            <p:ph idx="1"/>
          </p:nvPr>
        </p:nvSpPr>
        <p:spPr>
          <a:xfrm>
            <a:off x="406399" y="1397726"/>
            <a:ext cx="8084663" cy="5098324"/>
          </a:xfrm>
        </p:spPr>
        <p:style>
          <a:lnRef idx="0">
            <a:schemeClr val="accent6"/>
          </a:lnRef>
          <a:fillRef idx="3">
            <a:schemeClr val="accent6"/>
          </a:fillRef>
          <a:effectRef idx="3">
            <a:schemeClr val="accent6"/>
          </a:effectRef>
          <a:fontRef idx="minor">
            <a:schemeClr val="lt1"/>
          </a:fontRef>
        </p:style>
        <p:txBody>
          <a:bodyPr>
            <a:normAutofit/>
          </a:bodyPr>
          <a:lstStyle/>
          <a:p>
            <a:r>
              <a:rPr lang="en-US" dirty="0" smtClean="0"/>
              <a:t>Two or more people work together to achieve a goal that benefits more than one person.</a:t>
            </a:r>
          </a:p>
          <a:p>
            <a:pPr marL="0" indent="0">
              <a:buNone/>
            </a:pPr>
            <a:r>
              <a:rPr lang="en-US" b="1" dirty="0" smtClean="0"/>
              <a:t>Example: </a:t>
            </a:r>
            <a:r>
              <a:rPr lang="en-US" dirty="0" smtClean="0"/>
              <a:t>Employees of a company work together to increase sales.</a:t>
            </a:r>
          </a:p>
          <a:p>
            <a:r>
              <a:rPr lang="en-US" dirty="0" smtClean="0"/>
              <a:t>Gets things done. No group can achieve its </a:t>
            </a:r>
            <a:r>
              <a:rPr lang="en-US" smtClean="0"/>
              <a:t>goals without </a:t>
            </a:r>
            <a:r>
              <a:rPr lang="en-US" dirty="0" smtClean="0"/>
              <a:t>cooperation.</a:t>
            </a:r>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1063" y="1295400"/>
            <a:ext cx="3497737" cy="2609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61643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1143000"/>
          </a:xfrm>
        </p:spPr>
        <p:txBody>
          <a:bodyPr/>
          <a:lstStyle/>
          <a:p>
            <a:pPr algn="l"/>
            <a:r>
              <a:rPr lang="en-US" dirty="0" smtClean="0"/>
              <a:t>5.) Accommodation</a:t>
            </a:r>
            <a:endParaRPr lang="en-US" dirty="0"/>
          </a:p>
        </p:txBody>
      </p:sp>
      <p:sp>
        <p:nvSpPr>
          <p:cNvPr id="3" name="Content Placeholder 2"/>
          <p:cNvSpPr>
            <a:spLocks noGrp="1"/>
          </p:cNvSpPr>
          <p:nvPr>
            <p:ph idx="1"/>
          </p:nvPr>
        </p:nvSpPr>
        <p:spPr>
          <a:xfrm>
            <a:off x="692331" y="1449976"/>
            <a:ext cx="10985863" cy="2330715"/>
          </a:xfrm>
        </p:spPr>
        <p:style>
          <a:lnRef idx="0">
            <a:schemeClr val="accent3"/>
          </a:lnRef>
          <a:fillRef idx="3">
            <a:schemeClr val="accent3"/>
          </a:fillRef>
          <a:effectRef idx="3">
            <a:schemeClr val="accent3"/>
          </a:effectRef>
          <a:fontRef idx="minor">
            <a:schemeClr val="lt1"/>
          </a:fontRef>
        </p:style>
        <p:txBody>
          <a:bodyPr>
            <a:normAutofit/>
          </a:bodyPr>
          <a:lstStyle/>
          <a:p>
            <a:r>
              <a:rPr lang="en-US" dirty="0" smtClean="0"/>
              <a:t>State of balance between cooperation and conflict</a:t>
            </a:r>
          </a:p>
          <a:p>
            <a:r>
              <a:rPr lang="en-US" dirty="0" smtClean="0"/>
              <a:t>Give a little, take a little.</a:t>
            </a:r>
          </a:p>
          <a:p>
            <a:r>
              <a:rPr lang="en-US" dirty="0" smtClean="0"/>
              <a:t>Example: compromise, truce, mediation, arbitration</a:t>
            </a:r>
          </a:p>
          <a:p>
            <a:endParaRPr lang="en-US"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4087667"/>
            <a:ext cx="4114800" cy="24655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07992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r>
              <a:rPr lang="en-US" altLang="en-US" sz="3600" dirty="0">
                <a:solidFill>
                  <a:schemeClr val="tx1"/>
                </a:solidFill>
                <a:latin typeface="Arial" panose="020B0604020202020204" pitchFamily="34" charset="0"/>
              </a:rPr>
              <a:t>Question</a:t>
            </a:r>
          </a:p>
          <a:p>
            <a:pPr algn="ctr"/>
            <a:endParaRPr lang="en-US" altLang="en-US" dirty="0">
              <a:solidFill>
                <a:schemeClr val="tx1"/>
              </a:solidFill>
              <a:latin typeface="Arial" panose="020B0604020202020204" pitchFamily="34" charset="0"/>
            </a:endParaRPr>
          </a:p>
          <a:p>
            <a:pPr marL="0" indent="0" algn="ctr">
              <a:buNone/>
            </a:pPr>
            <a:r>
              <a:rPr lang="en-US" altLang="en-US" dirty="0">
                <a:solidFill>
                  <a:schemeClr val="tx1"/>
                </a:solidFill>
                <a:latin typeface="Arial" panose="020B0604020202020204" pitchFamily="34" charset="0"/>
              </a:rPr>
              <a:t>Which types of interactions </a:t>
            </a:r>
            <a:br>
              <a:rPr lang="en-US" altLang="en-US" dirty="0">
                <a:solidFill>
                  <a:schemeClr val="tx1"/>
                </a:solidFill>
                <a:latin typeface="Arial" panose="020B0604020202020204" pitchFamily="34" charset="0"/>
              </a:rPr>
            </a:br>
            <a:r>
              <a:rPr lang="en-US" altLang="en-US" dirty="0">
                <a:solidFill>
                  <a:schemeClr val="tx1"/>
                </a:solidFill>
                <a:latin typeface="Arial" panose="020B0604020202020204" pitchFamily="34" charset="0"/>
              </a:rPr>
              <a:t>stabilize social structure and </a:t>
            </a:r>
            <a:br>
              <a:rPr lang="en-US" altLang="en-US" dirty="0">
                <a:solidFill>
                  <a:schemeClr val="tx1"/>
                </a:solidFill>
                <a:latin typeface="Arial" panose="020B0604020202020204" pitchFamily="34" charset="0"/>
              </a:rPr>
            </a:br>
            <a:r>
              <a:rPr lang="en-US" altLang="en-US" dirty="0">
                <a:solidFill>
                  <a:schemeClr val="tx1"/>
                </a:solidFill>
                <a:latin typeface="Arial" panose="020B0604020202020204" pitchFamily="34" charset="0"/>
              </a:rPr>
              <a:t>which can disrupt it?</a:t>
            </a:r>
          </a:p>
          <a:p>
            <a:endParaRPr lang="en-US" dirty="0"/>
          </a:p>
        </p:txBody>
      </p:sp>
    </p:spTree>
    <p:extLst>
      <p:ext uri="{BB962C8B-B14F-4D97-AF65-F5344CB8AC3E}">
        <p14:creationId xmlns:p14="http://schemas.microsoft.com/office/powerpoint/2010/main" val="1887277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457199"/>
            <a:ext cx="11582400" cy="1750423"/>
          </a:xfrm>
        </p:spPr>
        <p:txBody>
          <a:bodyPr>
            <a:noAutofit/>
          </a:bodyPr>
          <a:lstStyle/>
          <a:p>
            <a:r>
              <a:rPr lang="en-US" altLang="en-US" sz="2800" dirty="0">
                <a:solidFill>
                  <a:schemeClr val="tx1"/>
                </a:solidFill>
                <a:latin typeface="Arial" panose="020B0604020202020204" pitchFamily="34" charset="0"/>
              </a:rPr>
              <a:t>Which types of interactions </a:t>
            </a:r>
            <a:r>
              <a:rPr lang="en-US" altLang="en-US" sz="2800" dirty="0" smtClean="0">
                <a:solidFill>
                  <a:schemeClr val="tx1"/>
                </a:solidFill>
                <a:latin typeface="Arial" panose="020B0604020202020204" pitchFamily="34" charset="0"/>
              </a:rPr>
              <a:t> stabilize </a:t>
            </a:r>
            <a:r>
              <a:rPr lang="en-US" altLang="en-US" sz="2800" dirty="0">
                <a:solidFill>
                  <a:schemeClr val="tx1"/>
                </a:solidFill>
                <a:latin typeface="Arial" panose="020B0604020202020204" pitchFamily="34" charset="0"/>
              </a:rPr>
              <a:t>social structure and </a:t>
            </a:r>
            <a:r>
              <a:rPr lang="en-US" altLang="en-US" sz="2800" dirty="0" smtClean="0">
                <a:solidFill>
                  <a:schemeClr val="tx1"/>
                </a:solidFill>
                <a:latin typeface="Arial" panose="020B0604020202020204" pitchFamily="34" charset="0"/>
              </a:rPr>
              <a:t> which </a:t>
            </a:r>
            <a:r>
              <a:rPr lang="en-US" altLang="en-US" sz="2800" dirty="0">
                <a:solidFill>
                  <a:schemeClr val="tx1"/>
                </a:solidFill>
                <a:latin typeface="Arial" panose="020B0604020202020204" pitchFamily="34" charset="0"/>
              </a:rPr>
              <a:t>can disrupt it?</a:t>
            </a:r>
            <a:br>
              <a:rPr lang="en-US" altLang="en-US" sz="2800" dirty="0">
                <a:solidFill>
                  <a:schemeClr val="tx1"/>
                </a:solidFill>
                <a:latin typeface="Arial" panose="020B0604020202020204" pitchFamily="34" charset="0"/>
              </a:rPr>
            </a:br>
            <a:endParaRPr lang="en-US" sz="2800" dirty="0"/>
          </a:p>
        </p:txBody>
      </p:sp>
      <p:sp>
        <p:nvSpPr>
          <p:cNvPr id="3" name="Content Placeholder 2"/>
          <p:cNvSpPr>
            <a:spLocks noGrp="1"/>
          </p:cNvSpPr>
          <p:nvPr>
            <p:ph idx="1"/>
          </p:nvPr>
        </p:nvSpPr>
        <p:spPr>
          <a:xfrm>
            <a:off x="406400" y="2429691"/>
            <a:ext cx="11582400" cy="3650435"/>
          </a:xfrm>
        </p:spPr>
        <p:txBody>
          <a:bodyPr/>
          <a:lstStyle/>
          <a:p>
            <a:pPr>
              <a:spcBef>
                <a:spcPct val="0"/>
              </a:spcBef>
              <a:spcAft>
                <a:spcPct val="50000"/>
              </a:spcAft>
              <a:buClr>
                <a:schemeClr val="tx1"/>
              </a:buClr>
            </a:pPr>
            <a:r>
              <a:rPr lang="en-US" altLang="en-US" i="1" dirty="0">
                <a:solidFill>
                  <a:srgbClr val="FF3300"/>
                </a:solidFill>
              </a:rPr>
              <a:t>Accommodation</a:t>
            </a:r>
            <a:r>
              <a:rPr lang="en-US" altLang="en-US" dirty="0"/>
              <a:t>, </a:t>
            </a:r>
            <a:r>
              <a:rPr lang="en-US" altLang="en-US" i="1" dirty="0">
                <a:solidFill>
                  <a:srgbClr val="FF3300"/>
                </a:solidFill>
              </a:rPr>
              <a:t>Exchange</a:t>
            </a:r>
            <a:r>
              <a:rPr lang="en-US" altLang="en-US" dirty="0"/>
              <a:t>, and </a:t>
            </a:r>
            <a:r>
              <a:rPr lang="en-US" altLang="en-US" i="1" dirty="0">
                <a:solidFill>
                  <a:srgbClr val="FF3300"/>
                </a:solidFill>
              </a:rPr>
              <a:t>Cooperation</a:t>
            </a:r>
            <a:r>
              <a:rPr lang="en-US" altLang="en-US" dirty="0">
                <a:cs typeface="Arial" panose="020B0604020202020204" pitchFamily="34" charset="0"/>
              </a:rPr>
              <a:t>—</a:t>
            </a:r>
            <a:r>
              <a:rPr lang="en-US" altLang="en-US" dirty="0"/>
              <a:t>stabilize social structure</a:t>
            </a:r>
          </a:p>
          <a:p>
            <a:pPr>
              <a:spcBef>
                <a:spcPct val="0"/>
              </a:spcBef>
              <a:spcAft>
                <a:spcPct val="50000"/>
              </a:spcAft>
              <a:buClr>
                <a:schemeClr val="tx1"/>
              </a:buClr>
            </a:pPr>
            <a:r>
              <a:rPr lang="en-US" altLang="en-US" i="1" dirty="0">
                <a:solidFill>
                  <a:srgbClr val="FF3300"/>
                </a:solidFill>
              </a:rPr>
              <a:t>Competition</a:t>
            </a:r>
            <a:r>
              <a:rPr lang="en-US" altLang="en-US" dirty="0"/>
              <a:t> and </a:t>
            </a:r>
            <a:r>
              <a:rPr lang="en-US" altLang="en-US" i="1" dirty="0">
                <a:solidFill>
                  <a:srgbClr val="FF3300"/>
                </a:solidFill>
              </a:rPr>
              <a:t>Conflict</a:t>
            </a:r>
            <a:r>
              <a:rPr lang="en-US" altLang="en-US" dirty="0">
                <a:cs typeface="Arial" panose="020B0604020202020204" pitchFamily="34" charset="0"/>
              </a:rPr>
              <a:t>—can </a:t>
            </a:r>
            <a:r>
              <a:rPr lang="en-US" altLang="en-US" dirty="0"/>
              <a:t>disrupt social structure</a:t>
            </a:r>
          </a:p>
          <a:p>
            <a:endParaRPr lang="en-US" dirty="0"/>
          </a:p>
        </p:txBody>
      </p:sp>
    </p:spTree>
    <p:extLst>
      <p:ext uri="{BB962C8B-B14F-4D97-AF65-F5344CB8AC3E}">
        <p14:creationId xmlns:p14="http://schemas.microsoft.com/office/powerpoint/2010/main" val="38905953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458</Words>
  <Application>Microsoft Office PowerPoint</Application>
  <PresentationFormat>Widescreen</PresentationFormat>
  <Paragraphs>47</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 Unicode MS</vt:lpstr>
      <vt:lpstr>Arial</vt:lpstr>
      <vt:lpstr>Calibri</vt:lpstr>
      <vt:lpstr>Calibri Light</vt:lpstr>
      <vt:lpstr>Times New Roman</vt:lpstr>
      <vt:lpstr>Office Theme</vt:lpstr>
      <vt:lpstr> Resource Person  Ms Mahwish Talib</vt:lpstr>
      <vt:lpstr>What is the Most Common Type of Social Interaction?</vt:lpstr>
      <vt:lpstr>1.) Exchange</vt:lpstr>
      <vt:lpstr>2.) Competition</vt:lpstr>
      <vt:lpstr>3.) Conflict</vt:lpstr>
      <vt:lpstr>4.) Cooperation</vt:lpstr>
      <vt:lpstr>5.) Accommodation</vt:lpstr>
      <vt:lpstr>PowerPoint Presentation</vt:lpstr>
      <vt:lpstr>Which types of interactions  stabilize social structure and  which can disrupt it? </vt:lpstr>
      <vt:lpstr>ASSIGNMENT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Resource Person  Ms Mahwish Talib</dc:title>
  <dc:creator>Mehwish Talib</dc:creator>
  <cp:lastModifiedBy>Mehwish Talib</cp:lastModifiedBy>
  <cp:revision>1</cp:revision>
  <dcterms:created xsi:type="dcterms:W3CDTF">2020-06-09T05:55:20Z</dcterms:created>
  <dcterms:modified xsi:type="dcterms:W3CDTF">2020-06-09T05:56:19Z</dcterms:modified>
</cp:coreProperties>
</file>