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4051" r:id="rId1"/>
  </p:sldMasterIdLst>
  <p:notesMasterIdLst>
    <p:notesMasterId r:id="rId32"/>
  </p:notesMasterIdLst>
  <p:sldIdLst>
    <p:sldId id="256" r:id="rId2"/>
    <p:sldId id="398" r:id="rId3"/>
    <p:sldId id="540" r:id="rId4"/>
    <p:sldId id="390" r:id="rId5"/>
    <p:sldId id="475" r:id="rId6"/>
    <p:sldId id="490" r:id="rId7"/>
    <p:sldId id="492" r:id="rId8"/>
    <p:sldId id="404" r:id="rId9"/>
    <p:sldId id="406" r:id="rId10"/>
    <p:sldId id="403" r:id="rId11"/>
    <p:sldId id="402" r:id="rId12"/>
    <p:sldId id="526" r:id="rId13"/>
    <p:sldId id="407" r:id="rId14"/>
    <p:sldId id="410" r:id="rId15"/>
    <p:sldId id="530" r:id="rId16"/>
    <p:sldId id="411" r:id="rId17"/>
    <p:sldId id="532" r:id="rId18"/>
    <p:sldId id="421" r:id="rId19"/>
    <p:sldId id="537" r:id="rId20"/>
    <p:sldId id="425" r:id="rId21"/>
    <p:sldId id="307" r:id="rId22"/>
    <p:sldId id="427" r:id="rId23"/>
    <p:sldId id="426" r:id="rId24"/>
    <p:sldId id="428" r:id="rId25"/>
    <p:sldId id="429" r:id="rId26"/>
    <p:sldId id="430" r:id="rId27"/>
    <p:sldId id="470" r:id="rId28"/>
    <p:sldId id="431" r:id="rId29"/>
    <p:sldId id="432" r:id="rId30"/>
    <p:sldId id="53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4737" autoAdjust="0"/>
  </p:normalViewPr>
  <p:slideViewPr>
    <p:cSldViewPr>
      <p:cViewPr>
        <p:scale>
          <a:sx n="77" d="100"/>
          <a:sy n="77" d="100"/>
        </p:scale>
        <p:origin x="-912" y="6"/>
      </p:cViewPr>
      <p:guideLst>
        <p:guide orient="horz" pos="2160"/>
        <p:guide pos="2880"/>
      </p:guideLst>
    </p:cSldViewPr>
  </p:slideViewPr>
  <p:outlineViewPr>
    <p:cViewPr>
      <p:scale>
        <a:sx n="33" d="100"/>
        <a:sy n="33" d="100"/>
      </p:scale>
      <p:origin x="0" y="507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2A1D69-F4A2-465B-94E8-35AFBE7F9891}" type="datetimeFigureOut">
              <a:rPr lang="en-US" smtClean="0"/>
              <a:pPr/>
              <a:t>4/22/2020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6B0CAC-DB5B-479B-8B6C-466DF223BC59}" type="slidenum">
              <a:rPr lang="en-US" smtClean="0"/>
              <a:pPr/>
              <a:t>‹#›</a:t>
            </a:fld>
            <a:endParaRPr lang="en-US" dirty="0"/>
          </a:p>
        </p:txBody>
      </p:sp>
    </p:spTree>
    <p:extLst>
      <p:ext uri="{BB962C8B-B14F-4D97-AF65-F5344CB8AC3E}">
        <p14:creationId xmlns:p14="http://schemas.microsoft.com/office/powerpoint/2010/main" val="127822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6B0CAC-DB5B-479B-8B6C-466DF223BC59}" type="slidenum">
              <a:rPr lang="en-US" smtClean="0"/>
              <a:pPr/>
              <a:t>1</a:t>
            </a:fld>
            <a:endParaRPr lang="en-US" dirty="0"/>
          </a:p>
        </p:txBody>
      </p:sp>
    </p:spTree>
    <p:extLst>
      <p:ext uri="{BB962C8B-B14F-4D97-AF65-F5344CB8AC3E}">
        <p14:creationId xmlns:p14="http://schemas.microsoft.com/office/powerpoint/2010/main" val="912054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7E3A88-46B8-43C1-A319-A5866C8A54E8}" type="slidenum">
              <a:rPr lang="en-US" altLang="en-US"/>
              <a:pPr/>
              <a:t>19</a:t>
            </a:fld>
            <a:endParaRPr lang="en-US" altLang="en-US"/>
          </a:p>
        </p:txBody>
      </p:sp>
      <p:sp>
        <p:nvSpPr>
          <p:cNvPr id="49155" name="Rectangle 2"/>
          <p:cNvSpPr>
            <a:spLocks noGrp="1" noRot="1" noChangeAspect="1" noChangeArrowheads="1" noTextEdit="1"/>
          </p:cNvSpPr>
          <p:nvPr>
            <p:ph type="sldImg"/>
          </p:nvPr>
        </p:nvSpPr>
        <p:spPr>
          <a:xfrm>
            <a:off x="917575" y="744538"/>
            <a:ext cx="4962525" cy="3722687"/>
          </a:xfrm>
          <a:ln/>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anose="020B0604020202020204" pitchFamily="34" charset="0"/>
              </a:rPr>
              <a:t>NPLC</a:t>
            </a:r>
            <a:r>
              <a:rPr lang="en-US" altLang="en-US" smtClean="0">
                <a:latin typeface="Arial" panose="020B0604020202020204" pitchFamily="34" charset="0"/>
              </a:rPr>
              <a:t>- Separation based on polarity</a:t>
            </a:r>
          </a:p>
          <a:p>
            <a:pPr eaLnBrk="1" hangingPunct="1"/>
            <a:r>
              <a:rPr lang="en-US" altLang="en-US" smtClean="0">
                <a:latin typeface="Arial" panose="020B0604020202020204" pitchFamily="34" charset="0"/>
              </a:rPr>
              <a:t>Stationary phase : Polar Mobile phase: Non polar </a:t>
            </a:r>
          </a:p>
          <a:p>
            <a:pPr eaLnBrk="1" hangingPunct="1"/>
            <a:r>
              <a:rPr lang="en-US" altLang="en-US" smtClean="0">
                <a:latin typeface="Arial" panose="020B0604020202020204" pitchFamily="34" charset="0"/>
              </a:rPr>
              <a:t>Mainly used for : Highly Polar analyte separation</a:t>
            </a:r>
          </a:p>
          <a:p>
            <a:pPr eaLnBrk="1" hangingPunct="1"/>
            <a:r>
              <a:rPr lang="en-US" altLang="en-US" b="1" smtClean="0">
                <a:latin typeface="Arial" panose="020B0604020202020204" pitchFamily="34" charset="0"/>
              </a:rPr>
              <a:t>RPLC: </a:t>
            </a:r>
            <a:r>
              <a:rPr lang="en-US" altLang="en-US" smtClean="0">
                <a:latin typeface="Arial" panose="020B0604020202020204" pitchFamily="34" charset="0"/>
              </a:rPr>
              <a:t>Separation based on polarity</a:t>
            </a:r>
          </a:p>
          <a:p>
            <a:pPr eaLnBrk="1" hangingPunct="1"/>
            <a:r>
              <a:rPr lang="en-US" altLang="en-US" smtClean="0">
                <a:latin typeface="Arial" panose="020B0604020202020204" pitchFamily="34" charset="0"/>
              </a:rPr>
              <a:t>Stationary phase : Non Polar Mobile phase: polar </a:t>
            </a:r>
          </a:p>
          <a:p>
            <a:pPr eaLnBrk="1" hangingPunct="1"/>
            <a:r>
              <a:rPr lang="en-US" altLang="en-US" smtClean="0">
                <a:latin typeface="Arial" panose="020B0604020202020204" pitchFamily="34" charset="0"/>
              </a:rPr>
              <a:t>Mainly used for : Highly Non Polar analyte separation</a:t>
            </a:r>
          </a:p>
          <a:p>
            <a:pPr eaLnBrk="1" hangingPunct="1"/>
            <a:r>
              <a:rPr lang="en-US" altLang="en-US" b="1" smtClean="0">
                <a:latin typeface="Arial" panose="020B0604020202020204" pitchFamily="34" charset="0"/>
              </a:rPr>
              <a:t>IEC: </a:t>
            </a:r>
          </a:p>
        </p:txBody>
      </p:sp>
    </p:spTree>
    <p:extLst>
      <p:ext uri="{BB962C8B-B14F-4D97-AF65-F5344CB8AC3E}">
        <p14:creationId xmlns:p14="http://schemas.microsoft.com/office/powerpoint/2010/main" val="2745398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ln>
            <a:miter lim="800000"/>
            <a:headEnd/>
            <a:tailEnd/>
          </a:ln>
        </p:spPr>
        <p:txBody>
          <a:bodyPr/>
          <a:lstStyle/>
          <a:p>
            <a:fld id="{4982DCAD-7595-4F09-922D-BDD7E78C88A8}" type="slidenum">
              <a:rPr lang="en-US"/>
              <a:pPr/>
              <a:t>27</a:t>
            </a:fld>
            <a:endParaRPr lang="en-US"/>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205698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87CFF7-765E-4FA3-B7C2-8F7371CB2651}" type="datetime1">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4215824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E5A3B-3B03-46F8-9776-11EA36398611}" type="datetime1">
              <a:rPr lang="en-US" smtClean="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3387512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315478-0F4B-44F7-8DF2-C3BE3593070A}" type="datetime1">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2055657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71330F-27D8-4ED1-AC14-B74AA4B59428}" type="datetime1">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6F040-B305-4281-B21E-EAAED6A2BF31}"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265532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43F658-1FA2-4723-95F7-B0C7A9D07366}" type="datetime1">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689375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E6D8A5B-A873-4510-BD0F-635DA735DE57}" type="datetime1">
              <a:rPr lang="en-US" smtClean="0"/>
              <a:t>4/22/2020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6295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8E03CE4-5FE4-40E6-B476-E0E2394C3908}" type="datetime1">
              <a:rPr lang="en-US" smtClean="0"/>
              <a:t>4/22/2020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3230959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B94E9B-6FCC-4694-A4F1-46913793C499}" type="datetime1">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4184519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4B23B3-8BA9-44D1-8EDB-8672B7993855}" type="datetime1">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589992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7D5537B-7272-47EC-8636-DBA93BD6A69D}" type="datetime1">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1902075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97C109-5527-42AB-B64B-DFFB4EE0C7DA}" type="datetime1">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3064864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431359-9265-4BF1-9786-80848B067D78}" type="datetime1">
              <a:rPr lang="en-US" smtClean="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3959110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943507-8DB6-4E3B-9171-825BA0AF3CC4}" type="datetime1">
              <a:rPr lang="en-US" smtClean="0"/>
              <a:t>4/22/2020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138888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2E1CB2C-DA0B-4CB3-9E4C-C8943F5D1B96}" type="datetime1">
              <a:rPr lang="en-US" smtClean="0"/>
              <a:t>4/22/2020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3893569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62F0D1F-74B9-4DCA-9668-94759118328F}" type="datetime1">
              <a:rPr lang="en-US" smtClean="0"/>
              <a:t>4/22/2020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4246014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044B7750-4022-4A14-BC71-A70CF419BC27}" type="datetime1">
              <a:rPr lang="en-US" smtClean="0"/>
              <a:t>4/22/2020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3828062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0834FF-2D22-419C-A25B-F7172460023B}" type="datetime1">
              <a:rPr lang="en-US" smtClean="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656284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0100EDD-4FD3-40AC-9CE2-647BF3B5592F}" type="datetime1">
              <a:rPr lang="en-US" smtClean="0"/>
              <a:t>4/22/2020</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128996610"/>
      </p:ext>
    </p:extLst>
  </p:cSld>
  <p:clrMap bg1="dk1" tx1="lt1" bg2="dk2" tx2="lt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image" Target="../media/image13.png"/><Relationship Id="rId12"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2.png"/><Relationship Id="rId11" Type="http://schemas.openxmlformats.org/officeDocument/2006/relationships/image" Target="../media/image8.png"/><Relationship Id="rId5" Type="http://schemas.openxmlformats.org/officeDocument/2006/relationships/image" Target="../media/image11.png"/><Relationship Id="rId10" Type="http://schemas.openxmlformats.org/officeDocument/2006/relationships/oleObject" Target="../embeddings/oleObject2.bin"/><Relationship Id="rId4" Type="http://schemas.openxmlformats.org/officeDocument/2006/relationships/image" Target="../media/image10.png"/><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ivya\Desktop\New folder\hplc template.png"/>
          <p:cNvPicPr>
            <a:picLocks noChangeAspect="1" noChangeArrowheads="1"/>
          </p:cNvPicPr>
          <p:nvPr/>
        </p:nvPicPr>
        <p:blipFill>
          <a:blip r:embed="rId3" cstate="print"/>
          <a:srcRect/>
          <a:stretch>
            <a:fillRect/>
          </a:stretch>
        </p:blipFill>
        <p:spPr bwMode="auto">
          <a:xfrm>
            <a:off x="0" y="13010"/>
            <a:ext cx="9144000" cy="6858000"/>
          </a:xfrm>
          <a:prstGeom prst="rect">
            <a:avLst/>
          </a:prstGeom>
          <a:noFill/>
        </p:spPr>
      </p:pic>
      <p:sp>
        <p:nvSpPr>
          <p:cNvPr id="2" name="Title 1"/>
          <p:cNvSpPr>
            <a:spLocks noGrp="1"/>
          </p:cNvSpPr>
          <p:nvPr>
            <p:ph type="ctrTitle"/>
          </p:nvPr>
        </p:nvSpPr>
        <p:spPr>
          <a:xfrm>
            <a:off x="530416" y="4914"/>
            <a:ext cx="3352800" cy="1058509"/>
          </a:xfrm>
          <a:noFill/>
        </p:spPr>
        <p:txBody>
          <a:bodyPr>
            <a:noAutofit/>
          </a:bodyPr>
          <a:lstStyle/>
          <a:p>
            <a:r>
              <a:rPr lang="en-US" sz="6600" dirty="0" smtClean="0">
                <a:solidFill>
                  <a:schemeClr val="accent1">
                    <a:lumMod val="60000"/>
                    <a:lumOff val="40000"/>
                  </a:schemeClr>
                </a:solidFill>
                <a:latin typeface="Broadway BT" pitchFamily="82" charset="0"/>
              </a:rPr>
              <a:t>HPLC</a:t>
            </a:r>
            <a:endParaRPr lang="en-US" sz="6600" dirty="0">
              <a:solidFill>
                <a:schemeClr val="accent1">
                  <a:lumMod val="60000"/>
                  <a:lumOff val="40000"/>
                </a:schemeClr>
              </a:solidFill>
              <a:latin typeface="Broadway BT" pitchFamily="82" charset="0"/>
            </a:endParaRPr>
          </a:p>
        </p:txBody>
      </p:sp>
      <p:pic>
        <p:nvPicPr>
          <p:cNvPr id="1026" name="Picture 2"/>
          <p:cNvPicPr>
            <a:picLocks noChangeAspect="1" noChangeArrowheads="1"/>
          </p:cNvPicPr>
          <p:nvPr/>
        </p:nvPicPr>
        <p:blipFill>
          <a:blip r:embed="rId4" cstate="print"/>
          <a:srcRect/>
          <a:stretch>
            <a:fillRect/>
          </a:stretch>
        </p:blipFill>
        <p:spPr bwMode="auto">
          <a:xfrm>
            <a:off x="5410200" y="3429000"/>
            <a:ext cx="3333750" cy="2819400"/>
          </a:xfrm>
          <a:prstGeom prst="rect">
            <a:avLst/>
          </a:prstGeom>
          <a:ln>
            <a:noFill/>
          </a:ln>
          <a:effectLst>
            <a:softEdge rad="112500"/>
          </a:effectLst>
        </p:spPr>
      </p:pic>
      <p:sp>
        <p:nvSpPr>
          <p:cNvPr id="6" name="TextBox 5"/>
          <p:cNvSpPr txBox="1"/>
          <p:nvPr/>
        </p:nvSpPr>
        <p:spPr>
          <a:xfrm>
            <a:off x="22302" y="1532291"/>
            <a:ext cx="5791200"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i="1" cap="all" dirty="0" smtClean="0">
                <a:ln w="0"/>
                <a:solidFill>
                  <a:schemeClr val="accent1">
                    <a:lumMod val="60000"/>
                    <a:lumOff val="40000"/>
                  </a:schemeClr>
                </a:solidFill>
                <a:effectLst>
                  <a:reflection blurRad="12700" stA="50000" endPos="50000" dist="5000" dir="5400000" sy="-100000" rotWithShape="0"/>
                </a:effectLst>
              </a:rPr>
              <a:t>High performance liquid chromatography</a:t>
            </a:r>
            <a:endParaRPr lang="en-US" b="1" i="1" cap="all" dirty="0">
              <a:ln w="0"/>
              <a:solidFill>
                <a:schemeClr val="accent1">
                  <a:lumMod val="60000"/>
                  <a:lumOff val="40000"/>
                </a:schemeClr>
              </a:soli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grpId="0" nodeType="clickEffect">
                                  <p:stCondLst>
                                    <p:cond delay="0"/>
                                  </p:stCondLst>
                                  <p:childTnLst>
                                    <p:animEffect transition="out" filter="fade">
                                      <p:cBhvr>
                                        <p:cTn id="13" dur="2000"/>
                                        <p:tgtEl>
                                          <p:spTgt spid="6"/>
                                        </p:tgtEl>
                                      </p:cBhvr>
                                    </p:animEffect>
                                    <p:anim calcmode="lin" valueType="num">
                                      <p:cBhvr>
                                        <p:cTn id="14"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6"/>
                                        </p:tgtEl>
                                        <p:attrNameLst>
                                          <p:attrName>ppt_h</p:attrName>
                                        </p:attrNameLst>
                                      </p:cBhvr>
                                      <p:tavLst>
                                        <p:tav tm="0">
                                          <p:val>
                                            <p:strVal val="ppt_h"/>
                                          </p:val>
                                        </p:tav>
                                        <p:tav tm="100000">
                                          <p:val>
                                            <p:strVal val="ppt_h"/>
                                          </p:val>
                                        </p:tav>
                                      </p:tavLst>
                                    </p:anim>
                                    <p:set>
                                      <p:cBhvr>
                                        <p:cTn id="16" dur="1" fill="hold">
                                          <p:stCondLst>
                                            <p:cond delay="1999"/>
                                          </p:stCondLst>
                                        </p:cTn>
                                        <p:tgtEl>
                                          <p:spTgt spid="6"/>
                                        </p:tgtEl>
                                        <p:attrNameLst>
                                          <p:attrName>style.visibility</p:attrName>
                                        </p:attrNameLst>
                                      </p:cBhvr>
                                      <p:to>
                                        <p:strVal val="hidden"/>
                                      </p:to>
                                    </p:set>
                                  </p:childTnLst>
                                </p:cTn>
                              </p:par>
                            </p:childTnLst>
                          </p:cTn>
                        </p:par>
                        <p:par>
                          <p:cTn id="17" fill="hold">
                            <p:stCondLst>
                              <p:cond delay="2000"/>
                            </p:stCondLst>
                            <p:childTnLst>
                              <p:par>
                                <p:cTn id="18" presetID="26" presetClass="entr" presetSubtype="0"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ipe(down)">
                                      <p:cBhvr>
                                        <p:cTn id="20" dur="290">
                                          <p:stCondLst>
                                            <p:cond delay="0"/>
                                          </p:stCondLst>
                                        </p:cTn>
                                        <p:tgtEl>
                                          <p:spTgt spid="1026"/>
                                        </p:tgtEl>
                                      </p:cBhvr>
                                    </p:animEffect>
                                    <p:anim calcmode="lin" valueType="num">
                                      <p:cBhvr>
                                        <p:cTn id="21" dur="911"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2" dur="332"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3" dur="332" tmFilter="0, 0; 0.125,0.2665; 0.25,0.4; 0.375,0.465; 0.5,0.5;  0.625,0.535; 0.75,0.6; 0.875,0.7335; 1,1">
                                          <p:stCondLst>
                                            <p:cond delay="332"/>
                                          </p:stCondLst>
                                        </p:cTn>
                                        <p:tgtEl>
                                          <p:spTgt spid="1026"/>
                                        </p:tgtEl>
                                        <p:attrNameLst>
                                          <p:attrName>ppt_y</p:attrName>
                                        </p:attrNameLst>
                                      </p:cBhvr>
                                      <p:tavLst>
                                        <p:tav tm="0" fmla="#ppt_y-sin(pi*$)/9">
                                          <p:val>
                                            <p:fltVal val="0"/>
                                          </p:val>
                                        </p:tav>
                                        <p:tav tm="100000">
                                          <p:val>
                                            <p:fltVal val="1"/>
                                          </p:val>
                                        </p:tav>
                                      </p:tavLst>
                                    </p:anim>
                                    <p:anim calcmode="lin" valueType="num">
                                      <p:cBhvr>
                                        <p:cTn id="24" dur="166" tmFilter="0, 0; 0.125,0.2665; 0.25,0.4; 0.375,0.465; 0.5,0.5;  0.625,0.535; 0.75,0.6; 0.875,0.7335; 1,1">
                                          <p:stCondLst>
                                            <p:cond delay="662"/>
                                          </p:stCondLst>
                                        </p:cTn>
                                        <p:tgtEl>
                                          <p:spTgt spid="1026"/>
                                        </p:tgtEl>
                                        <p:attrNameLst>
                                          <p:attrName>ppt_y</p:attrName>
                                        </p:attrNameLst>
                                      </p:cBhvr>
                                      <p:tavLst>
                                        <p:tav tm="0" fmla="#ppt_y-sin(pi*$)/27">
                                          <p:val>
                                            <p:fltVal val="0"/>
                                          </p:val>
                                        </p:tav>
                                        <p:tav tm="100000">
                                          <p:val>
                                            <p:fltVal val="1"/>
                                          </p:val>
                                        </p:tav>
                                      </p:tavLst>
                                    </p:anim>
                                    <p:anim calcmode="lin" valueType="num">
                                      <p:cBhvr>
                                        <p:cTn id="25" dur="82" tmFilter="0, 0; 0.125,0.2665; 0.25,0.4; 0.375,0.465; 0.5,0.5;  0.625,0.535; 0.75,0.6; 0.875,0.7335; 1,1">
                                          <p:stCondLst>
                                            <p:cond delay="828"/>
                                          </p:stCondLst>
                                        </p:cTn>
                                        <p:tgtEl>
                                          <p:spTgt spid="1026"/>
                                        </p:tgtEl>
                                        <p:attrNameLst>
                                          <p:attrName>ppt_y</p:attrName>
                                        </p:attrNameLst>
                                      </p:cBhvr>
                                      <p:tavLst>
                                        <p:tav tm="0" fmla="#ppt_y-sin(pi*$)/81">
                                          <p:val>
                                            <p:fltVal val="0"/>
                                          </p:val>
                                        </p:tav>
                                        <p:tav tm="100000">
                                          <p:val>
                                            <p:fltVal val="1"/>
                                          </p:val>
                                        </p:tav>
                                      </p:tavLst>
                                    </p:anim>
                                    <p:animScale>
                                      <p:cBhvr>
                                        <p:cTn id="26" dur="13">
                                          <p:stCondLst>
                                            <p:cond delay="325"/>
                                          </p:stCondLst>
                                        </p:cTn>
                                        <p:tgtEl>
                                          <p:spTgt spid="1026"/>
                                        </p:tgtEl>
                                      </p:cBhvr>
                                      <p:to x="100000" y="60000"/>
                                    </p:animScale>
                                    <p:animScale>
                                      <p:cBhvr>
                                        <p:cTn id="27" dur="83" decel="50000">
                                          <p:stCondLst>
                                            <p:cond delay="338"/>
                                          </p:stCondLst>
                                        </p:cTn>
                                        <p:tgtEl>
                                          <p:spTgt spid="1026"/>
                                        </p:tgtEl>
                                      </p:cBhvr>
                                      <p:to x="100000" y="100000"/>
                                    </p:animScale>
                                    <p:animScale>
                                      <p:cBhvr>
                                        <p:cTn id="28" dur="13">
                                          <p:stCondLst>
                                            <p:cond delay="656"/>
                                          </p:stCondLst>
                                        </p:cTn>
                                        <p:tgtEl>
                                          <p:spTgt spid="1026"/>
                                        </p:tgtEl>
                                      </p:cBhvr>
                                      <p:to x="100000" y="80000"/>
                                    </p:animScale>
                                    <p:animScale>
                                      <p:cBhvr>
                                        <p:cTn id="29" dur="83" decel="50000">
                                          <p:stCondLst>
                                            <p:cond delay="669"/>
                                          </p:stCondLst>
                                        </p:cTn>
                                        <p:tgtEl>
                                          <p:spTgt spid="1026"/>
                                        </p:tgtEl>
                                      </p:cBhvr>
                                      <p:to x="100000" y="100000"/>
                                    </p:animScale>
                                    <p:animScale>
                                      <p:cBhvr>
                                        <p:cTn id="30" dur="13">
                                          <p:stCondLst>
                                            <p:cond delay="821"/>
                                          </p:stCondLst>
                                        </p:cTn>
                                        <p:tgtEl>
                                          <p:spTgt spid="1026"/>
                                        </p:tgtEl>
                                      </p:cBhvr>
                                      <p:to x="100000" y="90000"/>
                                    </p:animScale>
                                    <p:animScale>
                                      <p:cBhvr>
                                        <p:cTn id="31" dur="83" decel="50000">
                                          <p:stCondLst>
                                            <p:cond delay="834"/>
                                          </p:stCondLst>
                                        </p:cTn>
                                        <p:tgtEl>
                                          <p:spTgt spid="1026"/>
                                        </p:tgtEl>
                                      </p:cBhvr>
                                      <p:to x="100000" y="100000"/>
                                    </p:animScale>
                                    <p:animScale>
                                      <p:cBhvr>
                                        <p:cTn id="32" dur="13">
                                          <p:stCondLst>
                                            <p:cond delay="904"/>
                                          </p:stCondLst>
                                        </p:cTn>
                                        <p:tgtEl>
                                          <p:spTgt spid="1026"/>
                                        </p:tgtEl>
                                      </p:cBhvr>
                                      <p:to x="100000" y="95000"/>
                                    </p:animScale>
                                    <p:animScale>
                                      <p:cBhvr>
                                        <p:cTn id="33" dur="83" decel="50000">
                                          <p:stCondLst>
                                            <p:cond delay="917"/>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610" y="1600200"/>
            <a:ext cx="7995634" cy="3810001"/>
          </a:xfrm>
        </p:spPr>
        <p:txBody>
          <a:bodyPr/>
          <a:lstStyle/>
          <a:p>
            <a:pPr marL="342860" indent="-342860">
              <a:spcBef>
                <a:spcPct val="0"/>
              </a:spcBef>
              <a:buClrTx/>
              <a:buSzTx/>
              <a:buFontTx/>
              <a:buAutoNum type="arabicPeriod" startAt="2"/>
              <a:defRPr/>
            </a:pPr>
            <a:endParaRPr lang="en-US" sz="1800" b="1" kern="1200" dirty="0" smtClean="0">
              <a:solidFill>
                <a:srgbClr val="FFC000"/>
              </a:solidFill>
              <a:effectLst/>
            </a:endParaRPr>
          </a:p>
          <a:p>
            <a:pPr marL="0" indent="0">
              <a:spcBef>
                <a:spcPct val="0"/>
              </a:spcBef>
              <a:buClrTx/>
              <a:buSzTx/>
              <a:buFont typeface="Wingdings" panose="05000000000000000000" pitchFamily="2" charset="2"/>
              <a:buNone/>
              <a:defRPr/>
            </a:pPr>
            <a:r>
              <a:rPr lang="en-US" sz="1800" kern="1200" dirty="0" smtClean="0">
                <a:solidFill>
                  <a:srgbClr val="FFC000"/>
                </a:solidFill>
                <a:effectLst/>
              </a:rPr>
              <a:t>•The injector serves to introduce the liquid sample into the flow stream of  the mobile phase.</a:t>
            </a:r>
          </a:p>
          <a:p>
            <a:pPr marL="0" indent="0">
              <a:spcBef>
                <a:spcPct val="0"/>
              </a:spcBef>
              <a:buClrTx/>
              <a:buSzTx/>
              <a:buFont typeface="Wingdings" panose="05000000000000000000" pitchFamily="2" charset="2"/>
              <a:buNone/>
              <a:defRPr/>
            </a:pPr>
            <a:endParaRPr lang="en-US" sz="1800" kern="1200" dirty="0" smtClean="0">
              <a:solidFill>
                <a:srgbClr val="FFC000"/>
              </a:solidFill>
              <a:effectLst/>
            </a:endParaRPr>
          </a:p>
          <a:p>
            <a:pPr marL="0" indent="0">
              <a:spcBef>
                <a:spcPct val="0"/>
              </a:spcBef>
              <a:buClrTx/>
              <a:buSzTx/>
              <a:buFont typeface="Wingdings" panose="05000000000000000000" pitchFamily="2" charset="2"/>
              <a:buNone/>
              <a:defRPr/>
            </a:pPr>
            <a:r>
              <a:rPr lang="en-US" sz="1800" kern="1200" dirty="0" smtClean="0">
                <a:solidFill>
                  <a:srgbClr val="FFC000"/>
                </a:solidFill>
                <a:effectLst/>
              </a:rPr>
              <a:t>•Typical sample volumes are 5-20 microliters (</a:t>
            </a:r>
            <a:r>
              <a:rPr lang="en-US" sz="1800" kern="1200" dirty="0" err="1" smtClean="0">
                <a:solidFill>
                  <a:srgbClr val="FFC000"/>
                </a:solidFill>
                <a:effectLst/>
              </a:rPr>
              <a:t>μL</a:t>
            </a:r>
            <a:r>
              <a:rPr lang="en-US" sz="1800" kern="1200" dirty="0" smtClean="0">
                <a:solidFill>
                  <a:srgbClr val="FFC000"/>
                </a:solidFill>
                <a:effectLst/>
              </a:rPr>
              <a:t>).</a:t>
            </a:r>
          </a:p>
          <a:p>
            <a:pPr marL="0" indent="0">
              <a:spcBef>
                <a:spcPct val="0"/>
              </a:spcBef>
              <a:buClrTx/>
              <a:buSzTx/>
              <a:buFont typeface="Wingdings" panose="05000000000000000000" pitchFamily="2" charset="2"/>
              <a:buNone/>
              <a:defRPr/>
            </a:pPr>
            <a:endParaRPr lang="en-US" sz="1800" kern="1200" dirty="0" smtClean="0">
              <a:solidFill>
                <a:srgbClr val="FFC000"/>
              </a:solidFill>
              <a:effectLst/>
            </a:endParaRPr>
          </a:p>
          <a:p>
            <a:pPr marL="0" indent="0">
              <a:spcBef>
                <a:spcPct val="0"/>
              </a:spcBef>
              <a:buClrTx/>
              <a:buSzTx/>
              <a:buFont typeface="Wingdings" panose="05000000000000000000" pitchFamily="2" charset="2"/>
              <a:buNone/>
              <a:defRPr/>
            </a:pPr>
            <a:r>
              <a:rPr lang="en-US" sz="1800" kern="1200" dirty="0" smtClean="0">
                <a:solidFill>
                  <a:srgbClr val="FFC000"/>
                </a:solidFill>
                <a:effectLst/>
              </a:rPr>
              <a:t>•The injector must also be able to withstand the high pressures of </a:t>
            </a:r>
          </a:p>
          <a:p>
            <a:pPr marL="0" indent="0">
              <a:spcBef>
                <a:spcPct val="0"/>
              </a:spcBef>
              <a:buClrTx/>
              <a:buSzTx/>
              <a:buFont typeface="Wingdings" panose="05000000000000000000" pitchFamily="2" charset="2"/>
              <a:buNone/>
              <a:defRPr/>
            </a:pPr>
            <a:r>
              <a:rPr lang="en-US" sz="1800" kern="1200" dirty="0" smtClean="0">
                <a:solidFill>
                  <a:srgbClr val="FFC000"/>
                </a:solidFill>
                <a:effectLst/>
              </a:rPr>
              <a:t>    the liquid system.</a:t>
            </a:r>
          </a:p>
          <a:p>
            <a:pPr marL="0" indent="0">
              <a:spcBef>
                <a:spcPct val="0"/>
              </a:spcBef>
              <a:buClrTx/>
              <a:buSzTx/>
              <a:buFont typeface="Wingdings" panose="05000000000000000000" pitchFamily="2" charset="2"/>
              <a:buNone/>
              <a:defRPr/>
            </a:pPr>
            <a:endParaRPr lang="en-US" sz="1800" kern="1200" dirty="0" smtClean="0">
              <a:solidFill>
                <a:srgbClr val="FFC000"/>
              </a:solidFill>
              <a:effectLst/>
            </a:endParaRPr>
          </a:p>
          <a:p>
            <a:pPr marL="0" indent="0">
              <a:spcBef>
                <a:spcPct val="0"/>
              </a:spcBef>
              <a:buClrTx/>
              <a:buSzTx/>
              <a:buFont typeface="Wingdings" panose="05000000000000000000" pitchFamily="2" charset="2"/>
              <a:buNone/>
              <a:defRPr/>
            </a:pPr>
            <a:r>
              <a:rPr lang="en-US" sz="1800" kern="1200" dirty="0" smtClean="0">
                <a:solidFill>
                  <a:srgbClr val="FFC000"/>
                </a:solidFill>
                <a:effectLst/>
              </a:rPr>
              <a:t> •An auto sampler is the automatic version for when the user has many samples to analyze or when manual injection is not practical .</a:t>
            </a:r>
          </a:p>
          <a:p>
            <a:pPr>
              <a:defRPr/>
            </a:pPr>
            <a:endParaRPr lang="en-IN" dirty="0">
              <a:solidFill>
                <a:srgbClr val="FFC000"/>
              </a:solidFill>
            </a:endParaRPr>
          </a:p>
        </p:txBody>
      </p:sp>
      <p:sp>
        <p:nvSpPr>
          <p:cNvPr id="2" name="Rectangle 1"/>
          <p:cNvSpPr/>
          <p:nvPr/>
        </p:nvSpPr>
        <p:spPr>
          <a:xfrm>
            <a:off x="399610" y="398893"/>
            <a:ext cx="2667000" cy="584775"/>
          </a:xfrm>
          <a:prstGeom prst="rect">
            <a:avLst/>
          </a:prstGeom>
        </p:spPr>
        <p:txBody>
          <a:bodyPr wrap="square">
            <a:spAutoFit/>
          </a:bodyPr>
          <a:lstStyle/>
          <a:p>
            <a:pPr>
              <a:spcBef>
                <a:spcPct val="0"/>
              </a:spcBef>
              <a:buClrTx/>
              <a:buSzTx/>
              <a:defRPr/>
            </a:pPr>
            <a:r>
              <a:rPr lang="en-US" sz="3200" b="1" u="sng" dirty="0" smtClean="0">
                <a:solidFill>
                  <a:srgbClr val="00B050"/>
                </a:solidFill>
              </a:rPr>
              <a:t>Injector</a:t>
            </a:r>
            <a:endParaRPr lang="en-US" sz="3200" b="1" u="sng" dirty="0">
              <a:solidFill>
                <a:srgbClr val="00B050"/>
              </a:solidFill>
            </a:endParaRPr>
          </a:p>
        </p:txBody>
      </p:sp>
      <p:sp>
        <p:nvSpPr>
          <p:cNvPr id="4" name="Slide Number Placeholder 3"/>
          <p:cNvSpPr>
            <a:spLocks noGrp="1"/>
          </p:cNvSpPr>
          <p:nvPr>
            <p:ph type="sldNum" sz="quarter" idx="12"/>
          </p:nvPr>
        </p:nvSpPr>
        <p:spPr/>
        <p:txBody>
          <a:bodyPr/>
          <a:lstStyle/>
          <a:p>
            <a:fld id="{D7A6F040-B305-4281-B21E-EAAED6A2BF31}" type="slidenum">
              <a:rPr lang="en-US" smtClean="0"/>
              <a:pPr/>
              <a:t>10</a:t>
            </a:fld>
            <a:endParaRPr lang="en-US" dirty="0"/>
          </a:p>
        </p:txBody>
      </p:sp>
    </p:spTree>
    <p:extLst>
      <p:ext uri="{BB962C8B-B14F-4D97-AF65-F5344CB8AC3E}">
        <p14:creationId xmlns:p14="http://schemas.microsoft.com/office/powerpoint/2010/main" val="2255373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247" y="306887"/>
            <a:ext cx="7055380" cy="2442882"/>
          </a:xfrm>
        </p:spPr>
        <p:txBody>
          <a:bodyPr/>
          <a:lstStyle/>
          <a:p>
            <a:r>
              <a:rPr lang="en-US" sz="3200" b="1" u="sng" dirty="0">
                <a:solidFill>
                  <a:srgbClr val="00B050"/>
                </a:solidFill>
              </a:rPr>
              <a:t>Manual </a:t>
            </a:r>
            <a:r>
              <a:rPr lang="en-US" sz="3200" b="1" u="sng" dirty="0" smtClean="0">
                <a:solidFill>
                  <a:srgbClr val="00B050"/>
                </a:solidFill>
              </a:rPr>
              <a:t>Injector</a:t>
            </a:r>
            <a:r>
              <a:rPr lang="en-US" sz="3200" u="sng" dirty="0" smtClean="0">
                <a:solidFill>
                  <a:srgbClr val="00B050"/>
                </a:solidFill>
              </a:rPr>
              <a:t> </a:t>
            </a:r>
            <a:r>
              <a:rPr lang="en-US" sz="4400" u="sng" dirty="0" smtClean="0">
                <a:solidFill>
                  <a:srgbClr val="00B050"/>
                </a:solidFill>
              </a:rPr>
              <a:t/>
            </a:r>
            <a:br>
              <a:rPr lang="en-US" sz="4400" u="sng" dirty="0" smtClean="0">
                <a:solidFill>
                  <a:srgbClr val="00B050"/>
                </a:solidFill>
              </a:rPr>
            </a:br>
            <a:r>
              <a:rPr lang="en-US" sz="4400" u="sng" dirty="0">
                <a:solidFill>
                  <a:srgbClr val="00B050"/>
                </a:solidFill>
              </a:rPr>
              <a:t/>
            </a:r>
            <a:br>
              <a:rPr lang="en-US" sz="4400" u="sng" dirty="0">
                <a:solidFill>
                  <a:srgbClr val="00B050"/>
                </a:solidFill>
              </a:rPr>
            </a:br>
            <a:r>
              <a:rPr lang="en-US" sz="1800" dirty="0" smtClean="0">
                <a:solidFill>
                  <a:srgbClr val="FFC000"/>
                </a:solidFill>
              </a:rPr>
              <a:t>1.User </a:t>
            </a:r>
            <a:r>
              <a:rPr lang="en-US" sz="1800" dirty="0">
                <a:solidFill>
                  <a:srgbClr val="FFC000"/>
                </a:solidFill>
              </a:rPr>
              <a:t>manually loads sample into the injector using a syringe and then turns the handle to inject sample into the flowing mobile  phase… which transports the sample into the beginning (head) of </a:t>
            </a:r>
            <a:r>
              <a:rPr lang="en-US" sz="1800" dirty="0" smtClean="0">
                <a:solidFill>
                  <a:srgbClr val="FFC000"/>
                </a:solidFill>
              </a:rPr>
              <a:t>the column</a:t>
            </a:r>
            <a:r>
              <a:rPr lang="en-US" sz="1800" dirty="0">
                <a:solidFill>
                  <a:srgbClr val="FFC000"/>
                </a:solidFill>
              </a:rPr>
              <a:t>, which is at high pressure </a:t>
            </a:r>
            <a:r>
              <a:rPr lang="en-US" sz="4400" dirty="0"/>
              <a:t/>
            </a:r>
            <a:br>
              <a:rPr lang="en-US" sz="4400" dirty="0"/>
            </a:br>
            <a:r>
              <a:rPr lang="en-US" sz="4400" u="sng" dirty="0">
                <a:solidFill>
                  <a:srgbClr val="00B050"/>
                </a:solidFill>
              </a:rPr>
              <a:t/>
            </a:r>
            <a:br>
              <a:rPr lang="en-US" sz="4400" u="sng" dirty="0">
                <a:solidFill>
                  <a:srgbClr val="00B050"/>
                </a:solidFill>
              </a:rPr>
            </a:br>
            <a:endParaRPr lang="en-US" dirty="0"/>
          </a:p>
        </p:txBody>
      </p:sp>
      <p:sp>
        <p:nvSpPr>
          <p:cNvPr id="3" name="Content Placeholder 2"/>
          <p:cNvSpPr>
            <a:spLocks noGrp="1"/>
          </p:cNvSpPr>
          <p:nvPr>
            <p:ph idx="1"/>
          </p:nvPr>
        </p:nvSpPr>
        <p:spPr>
          <a:xfrm>
            <a:off x="484710" y="3124200"/>
            <a:ext cx="7054644" cy="3124206"/>
          </a:xfrm>
        </p:spPr>
        <p:txBody>
          <a:bodyPr>
            <a:normAutofit fontScale="85000" lnSpcReduction="10000"/>
          </a:bodyPr>
          <a:lstStyle/>
          <a:p>
            <a:pPr marL="342860" indent="-342860">
              <a:buFont typeface="Wingdings" panose="05000000000000000000" pitchFamily="2" charset="2"/>
              <a:buNone/>
              <a:defRPr/>
            </a:pPr>
            <a:r>
              <a:rPr lang="en-US" sz="3800" b="1" u="sng" dirty="0" smtClean="0">
                <a:solidFill>
                  <a:srgbClr val="00B050"/>
                </a:solidFill>
              </a:rPr>
              <a:t>Auto sampler</a:t>
            </a:r>
            <a:endParaRPr lang="en-US" sz="3800" u="sng" dirty="0">
              <a:solidFill>
                <a:srgbClr val="00B050"/>
              </a:solidFill>
            </a:endParaRPr>
          </a:p>
          <a:p>
            <a:pPr marL="342860" indent="-342860">
              <a:buFont typeface="Wingdings" panose="05000000000000000000" pitchFamily="2" charset="2"/>
              <a:buNone/>
              <a:defRPr/>
            </a:pPr>
            <a:r>
              <a:rPr lang="en-US" dirty="0" smtClean="0">
                <a:solidFill>
                  <a:srgbClr val="FFC000"/>
                </a:solidFill>
              </a:rPr>
              <a:t>1.User </a:t>
            </a:r>
            <a:r>
              <a:rPr lang="en-US" dirty="0">
                <a:solidFill>
                  <a:srgbClr val="FFC000"/>
                </a:solidFill>
              </a:rPr>
              <a:t>loads vials filled with sample solution into the auto sampler tray </a:t>
            </a:r>
            <a:r>
              <a:rPr lang="en-US" dirty="0" smtClean="0">
                <a:solidFill>
                  <a:srgbClr val="FFC000"/>
                </a:solidFill>
              </a:rPr>
              <a:t>(</a:t>
            </a:r>
            <a:r>
              <a:rPr lang="en-US" dirty="0">
                <a:solidFill>
                  <a:srgbClr val="FFC000"/>
                </a:solidFill>
              </a:rPr>
              <a:t>100 samples) </a:t>
            </a:r>
            <a:r>
              <a:rPr lang="en-US" dirty="0" smtClean="0">
                <a:solidFill>
                  <a:srgbClr val="FFC000"/>
                </a:solidFill>
              </a:rPr>
              <a:t>and </a:t>
            </a:r>
            <a:r>
              <a:rPr lang="en-US" dirty="0">
                <a:solidFill>
                  <a:srgbClr val="FFC000"/>
                </a:solidFill>
              </a:rPr>
              <a:t>the auto sampler automatically </a:t>
            </a:r>
          </a:p>
          <a:p>
            <a:pPr marL="342860" indent="-342860">
              <a:buFont typeface="Wingdings" panose="05000000000000000000" pitchFamily="2" charset="2"/>
              <a:buNone/>
              <a:defRPr/>
            </a:pPr>
            <a:r>
              <a:rPr lang="en-US" dirty="0">
                <a:solidFill>
                  <a:srgbClr val="FFC000"/>
                </a:solidFill>
              </a:rPr>
              <a:t>       </a:t>
            </a:r>
            <a:r>
              <a:rPr lang="en-US" dirty="0" smtClean="0">
                <a:solidFill>
                  <a:srgbClr val="FFC000"/>
                </a:solidFill>
              </a:rPr>
              <a:t>a</a:t>
            </a:r>
            <a:r>
              <a:rPr lang="en-US" dirty="0">
                <a:solidFill>
                  <a:srgbClr val="FFC000"/>
                </a:solidFill>
              </a:rPr>
              <a:t>.   measures the appropriate sample volume,</a:t>
            </a:r>
          </a:p>
          <a:p>
            <a:pPr marL="342860" indent="-342860">
              <a:buFont typeface="Wingdings" panose="05000000000000000000" pitchFamily="2" charset="2"/>
              <a:buNone/>
              <a:defRPr/>
            </a:pPr>
            <a:r>
              <a:rPr lang="en-US" dirty="0">
                <a:solidFill>
                  <a:srgbClr val="FFC000"/>
                </a:solidFill>
              </a:rPr>
              <a:t>             </a:t>
            </a:r>
            <a:r>
              <a:rPr lang="en-US" dirty="0" smtClean="0">
                <a:solidFill>
                  <a:srgbClr val="FFC000"/>
                </a:solidFill>
              </a:rPr>
              <a:t>b</a:t>
            </a:r>
            <a:r>
              <a:rPr lang="en-US" dirty="0">
                <a:solidFill>
                  <a:srgbClr val="FFC000"/>
                </a:solidFill>
              </a:rPr>
              <a:t>.   injects the sample,</a:t>
            </a:r>
          </a:p>
          <a:p>
            <a:pPr marL="342860" indent="-342860">
              <a:buFont typeface="Wingdings" panose="05000000000000000000" pitchFamily="2" charset="2"/>
              <a:buNone/>
              <a:defRPr/>
            </a:pPr>
            <a:r>
              <a:rPr lang="en-US" dirty="0">
                <a:solidFill>
                  <a:srgbClr val="FFC000"/>
                </a:solidFill>
              </a:rPr>
              <a:t>                  </a:t>
            </a:r>
            <a:r>
              <a:rPr lang="en-US" dirty="0" smtClean="0">
                <a:solidFill>
                  <a:srgbClr val="FFC000"/>
                </a:solidFill>
              </a:rPr>
              <a:t>c</a:t>
            </a:r>
            <a:r>
              <a:rPr lang="en-US" dirty="0">
                <a:solidFill>
                  <a:srgbClr val="FFC000"/>
                </a:solidFill>
              </a:rPr>
              <a:t>.    then flushes the injector to be ready for the next </a:t>
            </a:r>
            <a:r>
              <a:rPr lang="en-US" dirty="0" smtClean="0">
                <a:solidFill>
                  <a:srgbClr val="FFC000"/>
                </a:solidFill>
              </a:rPr>
              <a:t>					sample, etc., until </a:t>
            </a:r>
            <a:r>
              <a:rPr lang="en-US" dirty="0">
                <a:solidFill>
                  <a:srgbClr val="FFC000"/>
                </a:solidFill>
              </a:rPr>
              <a:t>all sample vials are </a:t>
            </a:r>
            <a:r>
              <a:rPr lang="en-US" dirty="0" smtClean="0">
                <a:solidFill>
                  <a:srgbClr val="FFC000"/>
                </a:solidFill>
              </a:rPr>
              <a:t>								processed for unattended automatic 							    operation.</a:t>
            </a:r>
          </a:p>
          <a:p>
            <a:pPr>
              <a:defRPr/>
            </a:pPr>
            <a:endParaRPr lang="en-IN" dirty="0"/>
          </a:p>
        </p:txBody>
      </p:sp>
      <p:sp>
        <p:nvSpPr>
          <p:cNvPr id="2" name="Slide Number Placeholder 1"/>
          <p:cNvSpPr>
            <a:spLocks noGrp="1"/>
          </p:cNvSpPr>
          <p:nvPr>
            <p:ph type="sldNum" sz="quarter" idx="12"/>
          </p:nvPr>
        </p:nvSpPr>
        <p:spPr/>
        <p:txBody>
          <a:bodyPr/>
          <a:lstStyle/>
          <a:p>
            <a:fld id="{D7A6F040-B305-4281-B21E-EAAED6A2BF31}" type="slidenum">
              <a:rPr lang="en-US" smtClean="0"/>
              <a:pPr/>
              <a:t>11</a:t>
            </a:fld>
            <a:endParaRPr lang="en-US" dirty="0"/>
          </a:p>
        </p:txBody>
      </p:sp>
    </p:spTree>
    <p:extLst>
      <p:ext uri="{BB962C8B-B14F-4D97-AF65-F5344CB8AC3E}">
        <p14:creationId xmlns:p14="http://schemas.microsoft.com/office/powerpoint/2010/main" val="2185858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2400" y="228600"/>
            <a:ext cx="7123113" cy="923925"/>
          </a:xfrm>
        </p:spPr>
        <p:txBody>
          <a:bodyPr/>
          <a:lstStyle/>
          <a:p>
            <a:pPr marL="800100" indent="-800100" eaLnBrk="1" hangingPunct="1"/>
            <a:r>
              <a:rPr lang="en-US" altLang="en-US" sz="3200" b="1" u="sng" dirty="0" smtClean="0">
                <a:solidFill>
                  <a:srgbClr val="00B050"/>
                </a:solidFill>
                <a:latin typeface="Tahoma" panose="020B0604030504040204" pitchFamily="34" charset="0"/>
                <a:ea typeface="Tahoma" panose="020B0604030504040204" pitchFamily="34" charset="0"/>
                <a:cs typeface="Tahoma" panose="020B0604030504040204" pitchFamily="34" charset="0"/>
              </a:rPr>
              <a:t>Sample injection system</a:t>
            </a:r>
            <a:r>
              <a:rPr lang="en-US" altLang="en-US" sz="3500" dirty="0" smtClean="0">
                <a:cs typeface="Trebuchet MS" panose="020B0603020202020204" pitchFamily="34" charset="0"/>
              </a:rPr>
              <a:t/>
            </a:r>
            <a:br>
              <a:rPr lang="en-US" altLang="en-US" sz="3500" dirty="0" smtClean="0">
                <a:cs typeface="Trebuchet MS" panose="020B0603020202020204" pitchFamily="34" charset="0"/>
              </a:rPr>
            </a:br>
            <a:endParaRPr lang="en-US" altLang="en-US" sz="3500" dirty="0" smtClean="0">
              <a:cs typeface="Trebuchet MS" panose="020B0603020202020204" pitchFamily="34" charset="0"/>
            </a:endParaRPr>
          </a:p>
        </p:txBody>
      </p:sp>
      <p:sp>
        <p:nvSpPr>
          <p:cNvPr id="39939" name="Rectangle 3"/>
          <p:cNvSpPr>
            <a:spLocks noGrp="1" noChangeArrowheads="1"/>
          </p:cNvSpPr>
          <p:nvPr>
            <p:ph sz="half" idx="1"/>
          </p:nvPr>
        </p:nvSpPr>
        <p:spPr>
          <a:xfrm>
            <a:off x="381000" y="1524000"/>
            <a:ext cx="8001000" cy="3844925"/>
          </a:xfrm>
        </p:spPr>
        <p:txBody>
          <a:bodyPr rtlCol="0">
            <a:normAutofit/>
          </a:bodyPr>
          <a:lstStyle/>
          <a:p>
            <a:pPr eaLnBrk="1" fontAlgn="auto" hangingPunct="1">
              <a:lnSpc>
                <a:spcPct val="110000"/>
              </a:lnSpc>
              <a:buClr>
                <a:schemeClr val="tx1">
                  <a:lumMod val="75000"/>
                  <a:lumOff val="25000"/>
                </a:schemeClr>
              </a:buClr>
              <a:buFont typeface="Wingdings 2" charset="2"/>
              <a:buChar char=""/>
              <a:defRPr/>
            </a:pPr>
            <a:r>
              <a:rPr lang="en-US" altLang="en-US" sz="2000" dirty="0" smtClean="0">
                <a:solidFill>
                  <a:srgbClr val="FFC000"/>
                </a:solidFill>
              </a:rPr>
              <a:t>Sample Injection system:</a:t>
            </a:r>
          </a:p>
          <a:p>
            <a:pPr eaLnBrk="1" fontAlgn="auto" hangingPunct="1">
              <a:lnSpc>
                <a:spcPct val="110000"/>
              </a:lnSpc>
              <a:buClr>
                <a:schemeClr val="tx1">
                  <a:lumMod val="75000"/>
                  <a:lumOff val="25000"/>
                </a:schemeClr>
              </a:buClr>
              <a:buFont typeface="Wingdings" pitchFamily="2" charset="2"/>
              <a:buChar char="Ø"/>
              <a:defRPr/>
            </a:pPr>
            <a:r>
              <a:rPr lang="en-US" altLang="en-US" sz="2000" dirty="0" smtClean="0">
                <a:solidFill>
                  <a:srgbClr val="FFC000"/>
                </a:solidFill>
              </a:rPr>
              <a:t>Limit of precision of HPLC</a:t>
            </a:r>
          </a:p>
          <a:p>
            <a:pPr eaLnBrk="1" fontAlgn="auto" hangingPunct="1">
              <a:lnSpc>
                <a:spcPct val="110000"/>
              </a:lnSpc>
              <a:buClr>
                <a:schemeClr val="tx1">
                  <a:lumMod val="75000"/>
                  <a:lumOff val="25000"/>
                </a:schemeClr>
              </a:buClr>
              <a:buFont typeface="Wingdings" pitchFamily="2" charset="2"/>
              <a:buChar char="Ø"/>
              <a:defRPr/>
            </a:pPr>
            <a:r>
              <a:rPr lang="en-US" altLang="en-US" sz="2000" dirty="0" smtClean="0">
                <a:solidFill>
                  <a:srgbClr val="FFC000"/>
                </a:solidFill>
              </a:rPr>
              <a:t>Sample size: 0.5 ~ 500 </a:t>
            </a:r>
            <a:r>
              <a:rPr lang="en-US" altLang="en-US" sz="2000" dirty="0" err="1" smtClean="0">
                <a:solidFill>
                  <a:srgbClr val="FFC000"/>
                </a:solidFill>
              </a:rPr>
              <a:t>μL</a:t>
            </a:r>
            <a:endParaRPr lang="en-US" altLang="en-US" sz="2000" dirty="0" smtClean="0">
              <a:solidFill>
                <a:srgbClr val="FFC000"/>
              </a:solidFill>
            </a:endParaRPr>
          </a:p>
          <a:p>
            <a:pPr eaLnBrk="1" fontAlgn="auto" hangingPunct="1">
              <a:lnSpc>
                <a:spcPct val="110000"/>
              </a:lnSpc>
              <a:buClr>
                <a:schemeClr val="tx1">
                  <a:lumMod val="75000"/>
                  <a:lumOff val="25000"/>
                </a:schemeClr>
              </a:buClr>
              <a:buFont typeface="Wingdings" pitchFamily="2" charset="2"/>
              <a:buChar char="Ø"/>
              <a:defRPr/>
            </a:pPr>
            <a:r>
              <a:rPr lang="en-US" altLang="en-US" sz="2000" dirty="0" smtClean="0">
                <a:solidFill>
                  <a:srgbClr val="FFC000"/>
                </a:solidFill>
              </a:rPr>
              <a:t>No interference with the pressure</a:t>
            </a:r>
          </a:p>
          <a:p>
            <a:pPr eaLnBrk="1" fontAlgn="auto" hangingPunct="1">
              <a:lnSpc>
                <a:spcPct val="110000"/>
              </a:lnSpc>
              <a:buClr>
                <a:schemeClr val="tx1">
                  <a:lumMod val="75000"/>
                  <a:lumOff val="25000"/>
                </a:schemeClr>
              </a:buClr>
              <a:buFont typeface="Wingdings" pitchFamily="2" charset="2"/>
              <a:buChar char="Ø"/>
              <a:defRPr/>
            </a:pPr>
            <a:r>
              <a:rPr lang="en-US" altLang="en-US" sz="2000" dirty="0" smtClean="0">
                <a:solidFill>
                  <a:srgbClr val="FFC000"/>
                </a:solidFill>
              </a:rPr>
              <a:t>Sample loop, 1 ~ 100 </a:t>
            </a:r>
            <a:r>
              <a:rPr lang="en-US" altLang="en-US" sz="2000" dirty="0" err="1" smtClean="0">
                <a:solidFill>
                  <a:srgbClr val="FFC000"/>
                </a:solidFill>
              </a:rPr>
              <a:t>μL</a:t>
            </a:r>
            <a:r>
              <a:rPr lang="en-US" altLang="en-US" sz="2000" dirty="0" smtClean="0">
                <a:solidFill>
                  <a:srgbClr val="FFC000"/>
                </a:solidFill>
              </a:rPr>
              <a:t>,</a:t>
            </a:r>
          </a:p>
          <a:p>
            <a:pPr eaLnBrk="1" fontAlgn="auto" hangingPunct="1">
              <a:lnSpc>
                <a:spcPct val="110000"/>
              </a:lnSpc>
              <a:buClr>
                <a:schemeClr val="tx1">
                  <a:lumMod val="75000"/>
                  <a:lumOff val="25000"/>
                </a:schemeClr>
              </a:buClr>
              <a:buFont typeface="Wingdings" pitchFamily="2" charset="2"/>
              <a:buChar char="Ø"/>
              <a:defRPr/>
            </a:pPr>
            <a:r>
              <a:rPr lang="en-US" altLang="en-US" sz="2000" dirty="0" smtClean="0">
                <a:solidFill>
                  <a:srgbClr val="FFC000"/>
                </a:solidFill>
              </a:rPr>
              <a:t>Auto sampler: inject continuously</a:t>
            </a:r>
          </a:p>
          <a:p>
            <a:pPr eaLnBrk="1" fontAlgn="auto" hangingPunct="1">
              <a:lnSpc>
                <a:spcPct val="110000"/>
              </a:lnSpc>
              <a:buClr>
                <a:schemeClr val="tx1">
                  <a:lumMod val="75000"/>
                  <a:lumOff val="25000"/>
                </a:schemeClr>
              </a:buClr>
              <a:buFont typeface="Wingdings 2" charset="2"/>
              <a:buChar char=""/>
              <a:defRPr/>
            </a:pPr>
            <a:r>
              <a:rPr lang="en-US" altLang="en-US" sz="2000" dirty="0" smtClean="0">
                <a:solidFill>
                  <a:srgbClr val="FFC000"/>
                </a:solidFill>
              </a:rPr>
              <a:t>Volume uptake: 1 </a:t>
            </a:r>
            <a:r>
              <a:rPr lang="en-US" altLang="en-US" sz="2000" dirty="0" err="1" smtClean="0">
                <a:solidFill>
                  <a:srgbClr val="FFC000"/>
                </a:solidFill>
              </a:rPr>
              <a:t>μL</a:t>
            </a:r>
            <a:r>
              <a:rPr lang="en-US" altLang="en-US" sz="2000" dirty="0" smtClean="0">
                <a:solidFill>
                  <a:srgbClr val="FFC000"/>
                </a:solidFill>
              </a:rPr>
              <a:t> – 1 mL</a:t>
            </a:r>
          </a:p>
          <a:p>
            <a:pPr eaLnBrk="1" fontAlgn="auto" hangingPunct="1">
              <a:lnSpc>
                <a:spcPct val="110000"/>
              </a:lnSpc>
              <a:buClr>
                <a:schemeClr val="tx1">
                  <a:lumMod val="75000"/>
                  <a:lumOff val="25000"/>
                </a:schemeClr>
              </a:buClr>
              <a:buFont typeface="Wingdings 2" charset="2"/>
              <a:buChar char=""/>
              <a:defRPr/>
            </a:pPr>
            <a:r>
              <a:rPr lang="en-US" altLang="en-US" sz="2000" dirty="0" smtClean="0">
                <a:solidFill>
                  <a:srgbClr val="FFC000"/>
                </a:solidFill>
              </a:rPr>
              <a:t>Controlled temperature environment</a:t>
            </a:r>
          </a:p>
        </p:txBody>
      </p:sp>
    </p:spTree>
    <p:extLst>
      <p:ext uri="{BB962C8B-B14F-4D97-AF65-F5344CB8AC3E}">
        <p14:creationId xmlns:p14="http://schemas.microsoft.com/office/powerpoint/2010/main" val="3836219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7706700" cy="4419600"/>
          </a:xfrm>
        </p:spPr>
        <p:txBody>
          <a:bodyPr>
            <a:normAutofit/>
          </a:bodyPr>
          <a:lstStyle/>
          <a:p>
            <a:pPr marL="342860" indent="-342860">
              <a:buFont typeface="Wingdings" panose="05000000000000000000" pitchFamily="2" charset="2"/>
              <a:buAutoNum type="arabicPeriod" startAt="3"/>
              <a:defRPr/>
            </a:pPr>
            <a:endParaRPr lang="en-US" sz="900" b="1" u="sng" dirty="0">
              <a:solidFill>
                <a:srgbClr val="FFC000"/>
              </a:solidFill>
            </a:endParaRPr>
          </a:p>
          <a:p>
            <a:pPr marL="342860" indent="-342860">
              <a:buFont typeface="Wingdings" panose="05000000000000000000" pitchFamily="2" charset="2"/>
              <a:buNone/>
              <a:defRPr/>
            </a:pPr>
            <a:r>
              <a:rPr lang="en-US" dirty="0">
                <a:solidFill>
                  <a:srgbClr val="FFC000"/>
                </a:solidFill>
              </a:rPr>
              <a:t>     • Considered the “heart of the chromatograph” the </a:t>
            </a:r>
            <a:r>
              <a:rPr lang="en-US" dirty="0" smtClean="0">
                <a:solidFill>
                  <a:srgbClr val="FFC000"/>
                </a:solidFill>
              </a:rPr>
              <a:t>   	 		  column’s stationary phase </a:t>
            </a:r>
            <a:r>
              <a:rPr lang="en-US" dirty="0">
                <a:solidFill>
                  <a:srgbClr val="FFC000"/>
                </a:solidFill>
              </a:rPr>
              <a:t>separates the sample </a:t>
            </a:r>
            <a:r>
              <a:rPr lang="en-US" dirty="0" smtClean="0">
                <a:solidFill>
                  <a:srgbClr val="FFC000"/>
                </a:solidFill>
              </a:rPr>
              <a:t> 	 			  components </a:t>
            </a:r>
            <a:r>
              <a:rPr lang="en-US" dirty="0">
                <a:solidFill>
                  <a:srgbClr val="FFC000"/>
                </a:solidFill>
              </a:rPr>
              <a:t>of interest </a:t>
            </a:r>
            <a:r>
              <a:rPr lang="en-US" dirty="0" smtClean="0">
                <a:solidFill>
                  <a:srgbClr val="FFC000"/>
                </a:solidFill>
              </a:rPr>
              <a:t>using </a:t>
            </a:r>
            <a:r>
              <a:rPr lang="en-US" dirty="0">
                <a:solidFill>
                  <a:srgbClr val="FFC000"/>
                </a:solidFill>
              </a:rPr>
              <a:t>various </a:t>
            </a:r>
            <a:r>
              <a:rPr lang="en-US" dirty="0" smtClean="0">
                <a:solidFill>
                  <a:srgbClr val="FFC000"/>
                </a:solidFill>
              </a:rPr>
              <a:t>physical 					and  chemical </a:t>
            </a:r>
            <a:r>
              <a:rPr lang="en-US" dirty="0">
                <a:solidFill>
                  <a:srgbClr val="FFC000"/>
                </a:solidFill>
              </a:rPr>
              <a:t>parameters</a:t>
            </a:r>
            <a:r>
              <a:rPr lang="en-US" dirty="0" smtClean="0">
                <a:solidFill>
                  <a:srgbClr val="FFC000"/>
                </a:solidFill>
              </a:rPr>
              <a:t>.</a:t>
            </a:r>
            <a:endParaRPr lang="en-US" dirty="0">
              <a:solidFill>
                <a:srgbClr val="FFC000"/>
              </a:solidFill>
            </a:endParaRPr>
          </a:p>
          <a:p>
            <a:pPr marL="342860" indent="-342860">
              <a:buFont typeface="Wingdings" panose="05000000000000000000" pitchFamily="2" charset="2"/>
              <a:buNone/>
              <a:defRPr/>
            </a:pPr>
            <a:r>
              <a:rPr lang="en-US" dirty="0">
                <a:solidFill>
                  <a:srgbClr val="FFC000"/>
                </a:solidFill>
              </a:rPr>
              <a:t>     </a:t>
            </a:r>
            <a:r>
              <a:rPr lang="en-US" dirty="0" smtClean="0">
                <a:solidFill>
                  <a:srgbClr val="FFC000"/>
                </a:solidFill>
              </a:rPr>
              <a:t>•  The </a:t>
            </a:r>
            <a:r>
              <a:rPr lang="en-US" dirty="0">
                <a:solidFill>
                  <a:srgbClr val="FFC000"/>
                </a:solidFill>
              </a:rPr>
              <a:t>small particles inside the column are what cause </a:t>
            </a:r>
            <a:r>
              <a:rPr lang="en-US" dirty="0" smtClean="0">
                <a:solidFill>
                  <a:srgbClr val="FFC000"/>
                </a:solidFill>
              </a:rPr>
              <a:t>			  the high  </a:t>
            </a:r>
            <a:r>
              <a:rPr lang="en-US" dirty="0">
                <a:solidFill>
                  <a:srgbClr val="FFC000"/>
                </a:solidFill>
              </a:rPr>
              <a:t>back pressure at normal flow rates</a:t>
            </a:r>
            <a:r>
              <a:rPr lang="en-US" dirty="0" smtClean="0">
                <a:solidFill>
                  <a:srgbClr val="FFC000"/>
                </a:solidFill>
              </a:rPr>
              <a:t>.</a:t>
            </a:r>
            <a:endParaRPr lang="en-US" dirty="0">
              <a:solidFill>
                <a:srgbClr val="FFC000"/>
              </a:solidFill>
            </a:endParaRPr>
          </a:p>
          <a:p>
            <a:pPr marL="342860" indent="-342860">
              <a:buFont typeface="Wingdings" panose="05000000000000000000" pitchFamily="2" charset="2"/>
              <a:buNone/>
              <a:defRPr/>
            </a:pPr>
            <a:r>
              <a:rPr lang="en-US" dirty="0">
                <a:solidFill>
                  <a:srgbClr val="FFC000"/>
                </a:solidFill>
              </a:rPr>
              <a:t>     </a:t>
            </a:r>
            <a:r>
              <a:rPr lang="en-US" dirty="0" smtClean="0">
                <a:solidFill>
                  <a:srgbClr val="FFC000"/>
                </a:solidFill>
              </a:rPr>
              <a:t>•   The </a:t>
            </a:r>
            <a:r>
              <a:rPr lang="en-US" dirty="0">
                <a:solidFill>
                  <a:srgbClr val="FFC000"/>
                </a:solidFill>
              </a:rPr>
              <a:t>pump must push hard to move the mobile phase </a:t>
            </a:r>
            <a:r>
              <a:rPr lang="en-US" dirty="0" smtClean="0">
                <a:solidFill>
                  <a:srgbClr val="FFC000"/>
                </a:solidFill>
              </a:rPr>
              <a:t>     		    through </a:t>
            </a:r>
            <a:r>
              <a:rPr lang="en-US" dirty="0">
                <a:solidFill>
                  <a:srgbClr val="FFC000"/>
                </a:solidFill>
              </a:rPr>
              <a:t>the </a:t>
            </a:r>
            <a:r>
              <a:rPr lang="en-US" dirty="0" smtClean="0">
                <a:solidFill>
                  <a:srgbClr val="FFC000"/>
                </a:solidFill>
              </a:rPr>
              <a:t>column </a:t>
            </a:r>
            <a:r>
              <a:rPr lang="en-US" dirty="0">
                <a:solidFill>
                  <a:srgbClr val="FFC000"/>
                </a:solidFill>
              </a:rPr>
              <a:t>and this resistance causes a </a:t>
            </a:r>
            <a:r>
              <a:rPr lang="en-US" dirty="0" smtClean="0">
                <a:solidFill>
                  <a:srgbClr val="FFC000"/>
                </a:solidFill>
              </a:rPr>
              <a:t>				  high </a:t>
            </a:r>
            <a:r>
              <a:rPr lang="en-US" dirty="0">
                <a:solidFill>
                  <a:srgbClr val="FFC000"/>
                </a:solidFill>
              </a:rPr>
              <a:t>pressure within the </a:t>
            </a:r>
            <a:r>
              <a:rPr lang="en-US" dirty="0" smtClean="0">
                <a:solidFill>
                  <a:srgbClr val="FFC000"/>
                </a:solidFill>
              </a:rPr>
              <a:t> chromatograph</a:t>
            </a:r>
            <a:r>
              <a:rPr lang="en-US" dirty="0">
                <a:solidFill>
                  <a:srgbClr val="FFC000"/>
                </a:solidFill>
              </a:rPr>
              <a:t>.</a:t>
            </a:r>
          </a:p>
          <a:p>
            <a:endParaRPr lang="en-US" dirty="0"/>
          </a:p>
        </p:txBody>
      </p:sp>
      <p:sp>
        <p:nvSpPr>
          <p:cNvPr id="4" name="Rectangle 3"/>
          <p:cNvSpPr/>
          <p:nvPr/>
        </p:nvSpPr>
        <p:spPr>
          <a:xfrm>
            <a:off x="533400" y="387191"/>
            <a:ext cx="1745991" cy="584775"/>
          </a:xfrm>
          <a:prstGeom prst="rect">
            <a:avLst/>
          </a:prstGeom>
        </p:spPr>
        <p:txBody>
          <a:bodyPr wrap="none">
            <a:spAutoFit/>
          </a:bodyPr>
          <a:lstStyle/>
          <a:p>
            <a:pPr>
              <a:defRPr/>
            </a:pPr>
            <a:r>
              <a:rPr lang="en-US" sz="3200" b="1" u="sng" dirty="0" smtClean="0">
                <a:solidFill>
                  <a:srgbClr val="00B050"/>
                </a:solidFill>
              </a:rPr>
              <a:t>Column</a:t>
            </a:r>
            <a:endParaRPr lang="en-US" sz="3200" b="1" u="sng" dirty="0">
              <a:solidFill>
                <a:srgbClr val="00B050"/>
              </a:solidFill>
            </a:endParaRPr>
          </a:p>
        </p:txBody>
      </p:sp>
      <p:sp>
        <p:nvSpPr>
          <p:cNvPr id="2" name="Slide Number Placeholder 1"/>
          <p:cNvSpPr>
            <a:spLocks noGrp="1"/>
          </p:cNvSpPr>
          <p:nvPr>
            <p:ph type="sldNum" sz="quarter" idx="12"/>
          </p:nvPr>
        </p:nvSpPr>
        <p:spPr/>
        <p:txBody>
          <a:bodyPr/>
          <a:lstStyle/>
          <a:p>
            <a:fld id="{D7A6F040-B305-4281-B21E-EAAED6A2BF31}" type="slidenum">
              <a:rPr lang="en-US" smtClean="0"/>
              <a:pPr/>
              <a:t>13</a:t>
            </a:fld>
            <a:endParaRPr lang="en-US" dirty="0"/>
          </a:p>
        </p:txBody>
      </p:sp>
    </p:spTree>
    <p:extLst>
      <p:ext uri="{BB962C8B-B14F-4D97-AF65-F5344CB8AC3E}">
        <p14:creationId xmlns:p14="http://schemas.microsoft.com/office/powerpoint/2010/main" val="2937674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9612"/>
            <a:ext cx="6347713" cy="823811"/>
          </a:xfrm>
        </p:spPr>
        <p:txBody>
          <a:bodyPr/>
          <a:lstStyle/>
          <a:p>
            <a:r>
              <a:rPr lang="en-US" sz="3200" b="1" u="sng" dirty="0">
                <a:solidFill>
                  <a:srgbClr val="00B050"/>
                </a:solidFill>
              </a:rPr>
              <a:t>HPLC  Columns</a:t>
            </a:r>
            <a:endParaRPr lang="en-US" sz="3200" u="sng" dirty="0">
              <a:solidFill>
                <a:srgbClr val="00B050"/>
              </a:solidFill>
            </a:endParaRPr>
          </a:p>
        </p:txBody>
      </p:sp>
      <p:sp>
        <p:nvSpPr>
          <p:cNvPr id="3" name="Content Placeholder 2"/>
          <p:cNvSpPr>
            <a:spLocks noGrp="1"/>
          </p:cNvSpPr>
          <p:nvPr>
            <p:ph idx="1"/>
          </p:nvPr>
        </p:nvSpPr>
        <p:spPr>
          <a:xfrm>
            <a:off x="609600" y="1371600"/>
            <a:ext cx="7570631" cy="4397375"/>
          </a:xfrm>
        </p:spPr>
        <p:txBody>
          <a:bodyPr>
            <a:normAutofit fontScale="70000" lnSpcReduction="20000"/>
          </a:bodyPr>
          <a:lstStyle/>
          <a:p>
            <a:pPr marL="342860" indent="-342860">
              <a:buFont typeface="Wingdings" panose="05000000000000000000" pitchFamily="2" charset="2"/>
              <a:buNone/>
              <a:defRPr/>
            </a:pPr>
            <a:r>
              <a:rPr lang="en-US" sz="2900" b="1" u="sng" dirty="0" smtClean="0">
                <a:solidFill>
                  <a:srgbClr val="00B050"/>
                </a:solidFill>
              </a:rPr>
              <a:t>Within </a:t>
            </a:r>
            <a:r>
              <a:rPr lang="en-US" sz="2900" b="1" u="sng" dirty="0">
                <a:solidFill>
                  <a:srgbClr val="00B050"/>
                </a:solidFill>
              </a:rPr>
              <a:t>the Column is where separation occurs</a:t>
            </a:r>
            <a:r>
              <a:rPr lang="en-US" b="1" u="sng" dirty="0" smtClean="0">
                <a:solidFill>
                  <a:srgbClr val="00B050"/>
                </a:solidFill>
              </a:rPr>
              <a:t>.</a:t>
            </a:r>
            <a:endParaRPr lang="en-US" u="sng" dirty="0">
              <a:solidFill>
                <a:srgbClr val="00B050"/>
              </a:solidFill>
            </a:endParaRPr>
          </a:p>
          <a:p>
            <a:pPr marL="342860" indent="-342860">
              <a:buFont typeface="Wingdings" panose="05000000000000000000" pitchFamily="2" charset="2"/>
              <a:buNone/>
              <a:defRPr/>
            </a:pPr>
            <a:r>
              <a:rPr lang="en-US" dirty="0">
                <a:solidFill>
                  <a:schemeClr val="accent1">
                    <a:lumMod val="60000"/>
                    <a:lumOff val="40000"/>
                  </a:schemeClr>
                </a:solidFill>
              </a:rPr>
              <a:t>     </a:t>
            </a:r>
            <a:r>
              <a:rPr lang="en-US" u="sng" dirty="0">
                <a:solidFill>
                  <a:schemeClr val="accent1">
                    <a:lumMod val="60000"/>
                    <a:lumOff val="40000"/>
                  </a:schemeClr>
                </a:solidFill>
              </a:rPr>
              <a:t> </a:t>
            </a:r>
          </a:p>
          <a:p>
            <a:pPr marL="342860" indent="-342860">
              <a:buFont typeface="Wingdings" panose="05000000000000000000" pitchFamily="2" charset="2"/>
              <a:buNone/>
              <a:defRPr/>
            </a:pPr>
            <a:r>
              <a:rPr lang="en-US" sz="3300" dirty="0">
                <a:solidFill>
                  <a:schemeClr val="accent1">
                    <a:lumMod val="60000"/>
                    <a:lumOff val="40000"/>
                  </a:schemeClr>
                </a:solidFill>
              </a:rPr>
              <a:t> </a:t>
            </a:r>
            <a:r>
              <a:rPr lang="en-US" sz="3300" dirty="0" smtClean="0">
                <a:solidFill>
                  <a:schemeClr val="accent1">
                    <a:lumMod val="60000"/>
                    <a:lumOff val="40000"/>
                  </a:schemeClr>
                </a:solidFill>
              </a:rPr>
              <a:t>  </a:t>
            </a:r>
            <a:r>
              <a:rPr lang="en-US" sz="3300" b="1" u="sng" dirty="0" smtClean="0">
                <a:solidFill>
                  <a:srgbClr val="00B050"/>
                </a:solidFill>
              </a:rPr>
              <a:t>Materials </a:t>
            </a:r>
            <a:r>
              <a:rPr lang="en-US" sz="3300" b="1" u="sng" dirty="0">
                <a:solidFill>
                  <a:srgbClr val="00B050"/>
                </a:solidFill>
              </a:rPr>
              <a:t>of construction for the tubing</a:t>
            </a:r>
          </a:p>
          <a:p>
            <a:pPr marL="342860" indent="-342860">
              <a:defRPr/>
            </a:pPr>
            <a:r>
              <a:rPr lang="en-US" dirty="0">
                <a:solidFill>
                  <a:srgbClr val="FFC000"/>
                </a:solidFill>
              </a:rPr>
              <a:t>Stainless steel (the most popular; gives high pressure capabilities)</a:t>
            </a:r>
          </a:p>
          <a:p>
            <a:pPr marL="342860" indent="-342860">
              <a:defRPr/>
            </a:pPr>
            <a:r>
              <a:rPr lang="en-US" dirty="0">
                <a:solidFill>
                  <a:srgbClr val="FFC000"/>
                </a:solidFill>
              </a:rPr>
              <a:t>Glass (mostly for biomolecules)</a:t>
            </a:r>
          </a:p>
          <a:p>
            <a:pPr marL="342860" indent="-342860">
              <a:defRPr/>
            </a:pPr>
            <a:r>
              <a:rPr lang="en-US" dirty="0">
                <a:solidFill>
                  <a:srgbClr val="FFC000"/>
                </a:solidFill>
              </a:rPr>
              <a:t>PEEK polymer (biocompatible and chemically inert to most solvents</a:t>
            </a:r>
          </a:p>
          <a:p>
            <a:pPr marL="342860" indent="-342860">
              <a:buFont typeface="Wingdings" panose="05000000000000000000" pitchFamily="2" charset="2"/>
              <a:buNone/>
              <a:defRPr/>
            </a:pPr>
            <a:r>
              <a:rPr lang="en-US" dirty="0">
                <a:solidFill>
                  <a:schemeClr val="accent1">
                    <a:lumMod val="60000"/>
                    <a:lumOff val="40000"/>
                  </a:schemeClr>
                </a:solidFill>
              </a:rPr>
              <a:t>     </a:t>
            </a:r>
          </a:p>
          <a:p>
            <a:pPr marL="342860" indent="-342860">
              <a:buFont typeface="Wingdings" panose="05000000000000000000" pitchFamily="2" charset="2"/>
              <a:buNone/>
              <a:defRPr/>
            </a:pPr>
            <a:r>
              <a:rPr lang="en-US" dirty="0">
                <a:solidFill>
                  <a:schemeClr val="accent1">
                    <a:lumMod val="60000"/>
                    <a:lumOff val="40000"/>
                  </a:schemeClr>
                </a:solidFill>
              </a:rPr>
              <a:t>     </a:t>
            </a:r>
            <a:r>
              <a:rPr lang="en-US" sz="3300" b="1" u="sng" dirty="0">
                <a:solidFill>
                  <a:srgbClr val="00B050"/>
                </a:solidFill>
              </a:rPr>
              <a:t>Packing material:</a:t>
            </a:r>
          </a:p>
          <a:p>
            <a:pPr marL="342860" indent="-342860">
              <a:buFont typeface="Wingdings" panose="05000000000000000000" pitchFamily="2" charset="2"/>
              <a:buNone/>
              <a:defRPr/>
            </a:pPr>
            <a:r>
              <a:rPr lang="en-US" dirty="0">
                <a:solidFill>
                  <a:srgbClr val="FFC000"/>
                </a:solidFill>
              </a:rPr>
              <a:t>     The</a:t>
            </a:r>
            <a:r>
              <a:rPr lang="en-US" u="sng" dirty="0">
                <a:solidFill>
                  <a:srgbClr val="FFC000"/>
                </a:solidFill>
              </a:rPr>
              <a:t> </a:t>
            </a:r>
            <a:r>
              <a:rPr lang="en-US" dirty="0">
                <a:solidFill>
                  <a:srgbClr val="FFC000"/>
                </a:solidFill>
              </a:rPr>
              <a:t>packing material is prepared from SILICA particle, ALUMINA particle and ion exchange  RESIN.</a:t>
            </a:r>
          </a:p>
          <a:p>
            <a:pPr marL="342860" indent="-342860">
              <a:buFont typeface="Wingdings" panose="05000000000000000000" pitchFamily="2" charset="2"/>
              <a:buNone/>
              <a:defRPr/>
            </a:pPr>
            <a:r>
              <a:rPr lang="en-US" dirty="0">
                <a:solidFill>
                  <a:srgbClr val="FFC000"/>
                </a:solidFill>
              </a:rPr>
              <a:t>      Porous plug of stainless steel or Teflon are used in the end of the columns to retain the packing material.</a:t>
            </a:r>
          </a:p>
          <a:p>
            <a:pPr marL="342860" indent="-342860">
              <a:buFont typeface="Wingdings" panose="05000000000000000000" pitchFamily="2" charset="2"/>
              <a:buNone/>
              <a:defRPr/>
            </a:pPr>
            <a:r>
              <a:rPr lang="en-US" dirty="0">
                <a:solidFill>
                  <a:srgbClr val="FFC000"/>
                </a:solidFill>
              </a:rPr>
              <a:t>     According to the mode of HPLC , they are available in different size , diameters, pore size or they can have special materials attached ( such as antigen or antibody </a:t>
            </a:r>
            <a:r>
              <a:rPr lang="en-US" dirty="0" smtClean="0">
                <a:solidFill>
                  <a:srgbClr val="FFC000"/>
                </a:solidFill>
              </a:rPr>
              <a:t>).</a:t>
            </a:r>
            <a:endParaRPr lang="en-US" dirty="0">
              <a:solidFill>
                <a:srgbClr val="FFC000"/>
              </a:solidFill>
            </a:endParaRPr>
          </a:p>
          <a:p>
            <a:pPr marL="0" indent="0">
              <a:buNone/>
            </a:pPr>
            <a:endParaRPr lang="en-US" dirty="0"/>
          </a:p>
        </p:txBody>
      </p:sp>
      <p:sp>
        <p:nvSpPr>
          <p:cNvPr id="5" name="Slide Number Placeholder 4"/>
          <p:cNvSpPr>
            <a:spLocks noGrp="1"/>
          </p:cNvSpPr>
          <p:nvPr>
            <p:ph type="sldNum" sz="quarter" idx="12"/>
          </p:nvPr>
        </p:nvSpPr>
        <p:spPr/>
        <p:txBody>
          <a:bodyPr/>
          <a:lstStyle/>
          <a:p>
            <a:fld id="{D7A6F040-B305-4281-B21E-EAAED6A2BF31}" type="slidenum">
              <a:rPr lang="en-US" smtClean="0"/>
              <a:pPr/>
              <a:t>14</a:t>
            </a:fld>
            <a:endParaRPr lang="en-US" dirty="0"/>
          </a:p>
        </p:txBody>
      </p:sp>
    </p:spTree>
    <p:extLst>
      <p:ext uri="{BB962C8B-B14F-4D97-AF65-F5344CB8AC3E}">
        <p14:creationId xmlns:p14="http://schemas.microsoft.com/office/powerpoint/2010/main" val="1057863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 y="228600"/>
            <a:ext cx="3962400" cy="609600"/>
          </a:xfrm>
        </p:spPr>
        <p:txBody>
          <a:bodyPr/>
          <a:lstStyle/>
          <a:p>
            <a:pPr algn="ctr" eaLnBrk="1" hangingPunct="1"/>
            <a:r>
              <a:rPr lang="en-US" altLang="en-US" sz="32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HPLC Column</a:t>
            </a:r>
          </a:p>
        </p:txBody>
      </p:sp>
      <p:pic>
        <p:nvPicPr>
          <p:cNvPr id="40963"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010400" y="1317702"/>
            <a:ext cx="1981200" cy="4530725"/>
          </a:xfrm>
          <a:noFill/>
        </p:spPr>
      </p:pic>
      <p:sp>
        <p:nvSpPr>
          <p:cNvPr id="41988" name="Rectangle 5"/>
          <p:cNvSpPr>
            <a:spLocks noGrp="1" noChangeArrowheads="1"/>
          </p:cNvSpPr>
          <p:nvPr>
            <p:ph sz="half" idx="2"/>
          </p:nvPr>
        </p:nvSpPr>
        <p:spPr>
          <a:xfrm>
            <a:off x="152400" y="1295400"/>
            <a:ext cx="6706737" cy="5029200"/>
          </a:xfrm>
        </p:spPr>
        <p:txBody>
          <a:bodyPr rtlCol="0">
            <a:normAutofit lnSpcReduction="10000"/>
          </a:bodyPr>
          <a:lstStyle/>
          <a:p>
            <a:pPr eaLnBrk="1" fontAlgn="auto" hangingPunct="1">
              <a:lnSpc>
                <a:spcPct val="110000"/>
              </a:lnSpc>
              <a:buClr>
                <a:schemeClr val="tx1">
                  <a:lumMod val="75000"/>
                  <a:lumOff val="25000"/>
                </a:schemeClr>
              </a:buClr>
              <a:buFont typeface="Wingdings 2" charset="2"/>
              <a:buChar char=""/>
              <a:defRPr/>
            </a:pPr>
            <a:r>
              <a:rPr lang="en-US" altLang="en-US" sz="1600" dirty="0" smtClean="0">
                <a:solidFill>
                  <a:srgbClr val="FFC000"/>
                </a:solidFill>
              </a:rPr>
              <a:t>Made of Stainless steel tubing for high pressure.</a:t>
            </a:r>
          </a:p>
          <a:p>
            <a:pPr eaLnBrk="1" fontAlgn="auto" hangingPunct="1">
              <a:lnSpc>
                <a:spcPct val="110000"/>
              </a:lnSpc>
              <a:buClr>
                <a:schemeClr val="tx1">
                  <a:lumMod val="75000"/>
                  <a:lumOff val="25000"/>
                </a:schemeClr>
              </a:buClr>
              <a:buFont typeface="Wingdings 2" charset="2"/>
              <a:buChar char=""/>
              <a:defRPr/>
            </a:pPr>
            <a:r>
              <a:rPr lang="en-US" altLang="en-US" sz="1600" b="1" dirty="0" smtClean="0">
                <a:solidFill>
                  <a:srgbClr val="FFC000"/>
                </a:solidFill>
              </a:rPr>
              <a:t>Analytical column:</a:t>
            </a:r>
            <a:r>
              <a:rPr lang="en-US" altLang="en-US" sz="1600" dirty="0" smtClean="0">
                <a:solidFill>
                  <a:srgbClr val="FFC000"/>
                </a:solidFill>
              </a:rPr>
              <a:t> straight, L(5 ~ 25 cm), d (3 ~ 5 mm), </a:t>
            </a:r>
            <a:r>
              <a:rPr lang="en-US" altLang="en-US" sz="1600" dirty="0" err="1" smtClean="0">
                <a:solidFill>
                  <a:srgbClr val="FFC000"/>
                </a:solidFill>
              </a:rPr>
              <a:t>dp</a:t>
            </a:r>
            <a:r>
              <a:rPr lang="en-US" altLang="en-US" sz="1600" dirty="0" smtClean="0">
                <a:solidFill>
                  <a:srgbClr val="FFC000"/>
                </a:solidFill>
              </a:rPr>
              <a:t>(3~5 </a:t>
            </a:r>
            <a:r>
              <a:rPr lang="en-US" altLang="en-US" sz="1600" dirty="0" err="1" smtClean="0">
                <a:solidFill>
                  <a:srgbClr val="FFC000"/>
                </a:solidFill>
              </a:rPr>
              <a:t>μm</a:t>
            </a:r>
            <a:r>
              <a:rPr lang="en-US" altLang="en-US" sz="1600" dirty="0" smtClean="0">
                <a:solidFill>
                  <a:srgbClr val="FFC000"/>
                </a:solidFill>
              </a:rPr>
              <a:t>). N (40 k ~ 70 k plates/m)</a:t>
            </a:r>
          </a:p>
          <a:p>
            <a:pPr eaLnBrk="1" fontAlgn="auto" hangingPunct="1">
              <a:lnSpc>
                <a:spcPct val="110000"/>
              </a:lnSpc>
              <a:buClr>
                <a:schemeClr val="tx1">
                  <a:lumMod val="75000"/>
                  <a:lumOff val="25000"/>
                </a:schemeClr>
              </a:buClr>
              <a:buFont typeface="Wingdings 2" charset="2"/>
              <a:buChar char=""/>
              <a:defRPr/>
            </a:pPr>
            <a:r>
              <a:rPr lang="en-US" altLang="en-US" sz="1600" b="1" dirty="0" smtClean="0">
                <a:solidFill>
                  <a:srgbClr val="FFC000"/>
                </a:solidFill>
              </a:rPr>
              <a:t>Micro column:</a:t>
            </a:r>
            <a:r>
              <a:rPr lang="en-US" altLang="en-US" sz="1600" dirty="0" smtClean="0">
                <a:solidFill>
                  <a:srgbClr val="FFC000"/>
                </a:solidFill>
              </a:rPr>
              <a:t> L (3 ~ 7.5 cm), d (1 ~ 5 mm), </a:t>
            </a:r>
            <a:r>
              <a:rPr lang="en-US" altLang="en-US" sz="1600" dirty="0" err="1" smtClean="0">
                <a:solidFill>
                  <a:srgbClr val="FFC000"/>
                </a:solidFill>
              </a:rPr>
              <a:t>dp</a:t>
            </a:r>
            <a:r>
              <a:rPr lang="en-US" altLang="en-US" sz="1600" dirty="0" smtClean="0">
                <a:solidFill>
                  <a:srgbClr val="FFC000"/>
                </a:solidFill>
              </a:rPr>
              <a:t>: (3 ~ 5 </a:t>
            </a:r>
            <a:r>
              <a:rPr lang="en-US" altLang="en-US" sz="1600" dirty="0" err="1" smtClean="0">
                <a:solidFill>
                  <a:srgbClr val="FFC000"/>
                </a:solidFill>
              </a:rPr>
              <a:t>μm</a:t>
            </a:r>
            <a:r>
              <a:rPr lang="en-US" altLang="en-US" sz="1600" dirty="0" smtClean="0">
                <a:solidFill>
                  <a:srgbClr val="FFC000"/>
                </a:solidFill>
              </a:rPr>
              <a:t>) , N: ~100k plates/m, high speed and minimum solvent consumption</a:t>
            </a:r>
          </a:p>
          <a:p>
            <a:pPr eaLnBrk="1" fontAlgn="auto" hangingPunct="1">
              <a:lnSpc>
                <a:spcPct val="110000"/>
              </a:lnSpc>
              <a:buClr>
                <a:schemeClr val="tx1">
                  <a:lumMod val="75000"/>
                  <a:lumOff val="25000"/>
                </a:schemeClr>
              </a:buClr>
              <a:buFont typeface="Wingdings 2" charset="2"/>
              <a:buChar char=""/>
              <a:defRPr/>
            </a:pPr>
            <a:r>
              <a:rPr lang="en-US" altLang="en-US" sz="1600" b="1" dirty="0" smtClean="0">
                <a:solidFill>
                  <a:srgbClr val="FFC000"/>
                </a:solidFill>
              </a:rPr>
              <a:t>Guard column:</a:t>
            </a:r>
            <a:r>
              <a:rPr lang="en-US" altLang="en-US" sz="1600" dirty="0" smtClean="0">
                <a:solidFill>
                  <a:srgbClr val="FFC000"/>
                </a:solidFill>
              </a:rPr>
              <a:t> protects analytical column, similar packing, remove particulate matter and contamination.</a:t>
            </a:r>
          </a:p>
          <a:p>
            <a:pPr eaLnBrk="1" fontAlgn="auto" hangingPunct="1">
              <a:lnSpc>
                <a:spcPct val="110000"/>
              </a:lnSpc>
              <a:buClr>
                <a:schemeClr val="tx1">
                  <a:lumMod val="75000"/>
                  <a:lumOff val="25000"/>
                </a:schemeClr>
              </a:buClr>
              <a:buFont typeface="Wingdings 2" charset="2"/>
              <a:buChar char=""/>
              <a:defRPr/>
            </a:pPr>
            <a:r>
              <a:rPr lang="en-US" altLang="en-US" sz="1600" b="1" dirty="0" smtClean="0">
                <a:solidFill>
                  <a:srgbClr val="FFC000"/>
                </a:solidFill>
              </a:rPr>
              <a:t>Temperature control:</a:t>
            </a:r>
            <a:r>
              <a:rPr lang="en-US" altLang="en-US" sz="1600" dirty="0" smtClean="0">
                <a:solidFill>
                  <a:srgbClr val="FFC000"/>
                </a:solidFill>
              </a:rPr>
              <a:t> 0.1 °C - 150 °C.</a:t>
            </a:r>
          </a:p>
          <a:p>
            <a:pPr eaLnBrk="1" fontAlgn="auto" hangingPunct="1">
              <a:lnSpc>
                <a:spcPct val="110000"/>
              </a:lnSpc>
              <a:buClr>
                <a:schemeClr val="tx1">
                  <a:lumMod val="75000"/>
                  <a:lumOff val="25000"/>
                </a:schemeClr>
              </a:buClr>
              <a:buFont typeface="Wingdings 2" charset="2"/>
              <a:buChar char=""/>
              <a:defRPr/>
            </a:pPr>
            <a:r>
              <a:rPr lang="en-US" altLang="en-US" sz="1600" b="1" dirty="0" smtClean="0">
                <a:solidFill>
                  <a:srgbClr val="FFC000"/>
                </a:solidFill>
              </a:rPr>
              <a:t>Column packing:</a:t>
            </a:r>
            <a:r>
              <a:rPr lang="en-US" altLang="en-US" sz="1600" dirty="0" smtClean="0">
                <a:solidFill>
                  <a:srgbClr val="FFC000"/>
                </a:solidFill>
              </a:rPr>
              <a:t> silica, alumina, a polystyrene-</a:t>
            </a:r>
            <a:r>
              <a:rPr lang="en-US" altLang="en-US" sz="1600" dirty="0" err="1" smtClean="0">
                <a:solidFill>
                  <a:srgbClr val="FFC000"/>
                </a:solidFill>
              </a:rPr>
              <a:t>divinylbenzene</a:t>
            </a:r>
            <a:r>
              <a:rPr lang="en-US" altLang="en-US" sz="1600" dirty="0" smtClean="0">
                <a:solidFill>
                  <a:srgbClr val="FFC000"/>
                </a:solidFill>
              </a:rPr>
              <a:t>, synthetic or an ion-exchange resin</a:t>
            </a:r>
          </a:p>
          <a:p>
            <a:pPr eaLnBrk="1" fontAlgn="auto" hangingPunct="1">
              <a:lnSpc>
                <a:spcPct val="110000"/>
              </a:lnSpc>
              <a:buClr>
                <a:schemeClr val="tx1">
                  <a:lumMod val="75000"/>
                  <a:lumOff val="25000"/>
                </a:schemeClr>
              </a:buClr>
              <a:buFont typeface="Wingdings 2" charset="2"/>
              <a:buChar char=""/>
              <a:defRPr/>
            </a:pPr>
            <a:r>
              <a:rPr lang="en-US" altLang="en-US" sz="1600" b="1" dirty="0" err="1" smtClean="0">
                <a:solidFill>
                  <a:srgbClr val="FFC000"/>
                </a:solidFill>
              </a:rPr>
              <a:t>Pellicular</a:t>
            </a:r>
            <a:r>
              <a:rPr lang="en-US" altLang="en-US" sz="1600" b="1" dirty="0" smtClean="0">
                <a:solidFill>
                  <a:srgbClr val="FFC000"/>
                </a:solidFill>
              </a:rPr>
              <a:t> particle:</a:t>
            </a:r>
            <a:r>
              <a:rPr lang="en-US" altLang="en-US" sz="1600" dirty="0" smtClean="0">
                <a:solidFill>
                  <a:srgbClr val="FFC000"/>
                </a:solidFill>
              </a:rPr>
              <a:t> original, spherical, nonporous beads, proteins and large biomolecules separation (</a:t>
            </a:r>
            <a:r>
              <a:rPr lang="en-US" altLang="en-US" sz="1600" dirty="0" err="1" smtClean="0">
                <a:solidFill>
                  <a:srgbClr val="FFC000"/>
                </a:solidFill>
              </a:rPr>
              <a:t>dp</a:t>
            </a:r>
            <a:r>
              <a:rPr lang="en-US" altLang="en-US" sz="1600" dirty="0" smtClean="0">
                <a:solidFill>
                  <a:srgbClr val="FFC000"/>
                </a:solidFill>
              </a:rPr>
              <a:t>: 5 </a:t>
            </a:r>
            <a:r>
              <a:rPr lang="en-US" altLang="en-US" sz="1600" dirty="0" err="1" smtClean="0">
                <a:solidFill>
                  <a:srgbClr val="FFC000"/>
                </a:solidFill>
              </a:rPr>
              <a:t>μm</a:t>
            </a:r>
            <a:r>
              <a:rPr lang="en-US" altLang="en-US" sz="1600" dirty="0" smtClean="0">
                <a:solidFill>
                  <a:srgbClr val="FFC000"/>
                </a:solidFill>
              </a:rPr>
              <a:t>)</a:t>
            </a:r>
          </a:p>
          <a:p>
            <a:pPr eaLnBrk="1" fontAlgn="auto" hangingPunct="1">
              <a:lnSpc>
                <a:spcPct val="110000"/>
              </a:lnSpc>
              <a:buClr>
                <a:schemeClr val="tx1">
                  <a:lumMod val="75000"/>
                  <a:lumOff val="25000"/>
                </a:schemeClr>
              </a:buClr>
              <a:buFont typeface="Wingdings 2" charset="2"/>
              <a:buChar char=""/>
              <a:defRPr/>
            </a:pPr>
            <a:r>
              <a:rPr lang="en-US" altLang="en-US" sz="1600" b="1" dirty="0" smtClean="0">
                <a:solidFill>
                  <a:srgbClr val="FFC000"/>
                </a:solidFill>
              </a:rPr>
              <a:t>Porous particle:</a:t>
            </a:r>
            <a:r>
              <a:rPr lang="en-US" altLang="en-US" sz="1600" dirty="0" smtClean="0">
                <a:solidFill>
                  <a:srgbClr val="FFC000"/>
                </a:solidFill>
              </a:rPr>
              <a:t> commonly used, </a:t>
            </a:r>
            <a:r>
              <a:rPr lang="en-US" altLang="en-US" sz="1600" dirty="0" err="1" smtClean="0">
                <a:solidFill>
                  <a:srgbClr val="FFC000"/>
                </a:solidFill>
              </a:rPr>
              <a:t>dp</a:t>
            </a:r>
            <a:r>
              <a:rPr lang="en-US" altLang="en-US" sz="1600" dirty="0" smtClean="0">
                <a:solidFill>
                  <a:srgbClr val="FFC000"/>
                </a:solidFill>
              </a:rPr>
              <a:t>: 3 ~ 10 </a:t>
            </a:r>
            <a:r>
              <a:rPr lang="en-US" altLang="en-US" sz="1600" dirty="0" err="1" smtClean="0">
                <a:solidFill>
                  <a:srgbClr val="FFC000"/>
                </a:solidFill>
              </a:rPr>
              <a:t>μm</a:t>
            </a:r>
            <a:r>
              <a:rPr lang="en-US" altLang="en-US" sz="1600" dirty="0" smtClean="0">
                <a:solidFill>
                  <a:srgbClr val="FFC000"/>
                </a:solidFill>
              </a:rPr>
              <a:t>. Narrow size distribution, porous micro particle coated with thin </a:t>
            </a:r>
            <a:r>
              <a:rPr lang="en-US" altLang="en-US" sz="1600" dirty="0" smtClean="0">
                <a:solidFill>
                  <a:srgbClr val="002060"/>
                </a:solidFill>
              </a:rPr>
              <a:t>organic films.</a:t>
            </a:r>
          </a:p>
          <a:p>
            <a:pPr eaLnBrk="1" fontAlgn="auto" hangingPunct="1">
              <a:lnSpc>
                <a:spcPct val="110000"/>
              </a:lnSpc>
              <a:buClr>
                <a:schemeClr val="tx1">
                  <a:lumMod val="75000"/>
                  <a:lumOff val="25000"/>
                </a:schemeClr>
              </a:buClr>
              <a:buFont typeface="Wingdings 2" charset="2"/>
              <a:buChar char=""/>
              <a:defRPr/>
            </a:pPr>
            <a:endParaRPr lang="en-US" altLang="en-US" sz="1600" dirty="0" smtClean="0">
              <a:solidFill>
                <a:schemeClr val="tx1">
                  <a:lumMod val="75000"/>
                  <a:lumOff val="25000"/>
                </a:schemeClr>
              </a:solidFill>
            </a:endParaRPr>
          </a:p>
        </p:txBody>
      </p:sp>
    </p:spTree>
    <p:extLst>
      <p:ext uri="{BB962C8B-B14F-4D97-AF65-F5344CB8AC3E}">
        <p14:creationId xmlns:p14="http://schemas.microsoft.com/office/powerpoint/2010/main" val="2560438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95400"/>
            <a:ext cx="8534400" cy="4001069"/>
          </a:xfrm>
        </p:spPr>
        <p:txBody>
          <a:bodyPr>
            <a:normAutofit/>
          </a:bodyPr>
          <a:lstStyle/>
          <a:p>
            <a:pPr marL="342860" indent="-342860">
              <a:buFont typeface="Wingdings" panose="05000000000000000000" pitchFamily="2" charset="2"/>
              <a:buAutoNum type="arabicPeriod" startAt="4"/>
              <a:defRPr/>
            </a:pPr>
            <a:endParaRPr lang="en-US" b="1" dirty="0"/>
          </a:p>
          <a:p>
            <a:pPr marL="342860" indent="-342860">
              <a:buFont typeface="Wingdings" panose="05000000000000000000" pitchFamily="2" charset="2"/>
              <a:buNone/>
              <a:defRPr/>
            </a:pPr>
            <a:r>
              <a:rPr lang="en-US" dirty="0"/>
              <a:t>     </a:t>
            </a:r>
            <a:r>
              <a:rPr lang="en-US" dirty="0">
                <a:solidFill>
                  <a:srgbClr val="FFC000"/>
                </a:solidFill>
              </a:rPr>
              <a:t>• The detector can see (detect) the individual molecules </a:t>
            </a:r>
            <a:r>
              <a:rPr lang="en-US" dirty="0" smtClean="0">
                <a:solidFill>
                  <a:srgbClr val="FFC000"/>
                </a:solidFill>
              </a:rPr>
              <a:t>  	  that </a:t>
            </a:r>
            <a:r>
              <a:rPr lang="en-US" dirty="0">
                <a:solidFill>
                  <a:srgbClr val="FFC000"/>
                </a:solidFill>
              </a:rPr>
              <a:t>come out (elute) from the column.</a:t>
            </a:r>
          </a:p>
          <a:p>
            <a:pPr marL="342860" indent="-342860">
              <a:buFont typeface="Wingdings" panose="05000000000000000000" pitchFamily="2" charset="2"/>
              <a:buNone/>
              <a:defRPr/>
            </a:pPr>
            <a:r>
              <a:rPr lang="en-US" dirty="0">
                <a:solidFill>
                  <a:srgbClr val="FFC000"/>
                </a:solidFill>
              </a:rPr>
              <a:t>     </a:t>
            </a:r>
            <a:r>
              <a:rPr lang="en-US" dirty="0" smtClean="0">
                <a:solidFill>
                  <a:srgbClr val="FFC000"/>
                </a:solidFill>
              </a:rPr>
              <a:t>•</a:t>
            </a:r>
            <a:r>
              <a:rPr lang="en-US" dirty="0">
                <a:solidFill>
                  <a:srgbClr val="FFC000"/>
                </a:solidFill>
              </a:rPr>
              <a:t>A detector serves to measure the amount of those </a:t>
            </a:r>
            <a:r>
              <a:rPr lang="en-US" dirty="0" smtClean="0">
                <a:solidFill>
                  <a:srgbClr val="FFC000"/>
                </a:solidFill>
              </a:rPr>
              <a:t>   	molecules so </a:t>
            </a:r>
            <a:r>
              <a:rPr lang="en-US" dirty="0">
                <a:solidFill>
                  <a:srgbClr val="FFC000"/>
                </a:solidFill>
              </a:rPr>
              <a:t>that the chemist can quantitatively </a:t>
            </a:r>
            <a:r>
              <a:rPr lang="en-US" dirty="0" smtClean="0">
                <a:solidFill>
                  <a:srgbClr val="FFC000"/>
                </a:solidFill>
              </a:rPr>
              <a:t>analyze the     	sample components</a:t>
            </a:r>
            <a:r>
              <a:rPr lang="en-US" dirty="0">
                <a:solidFill>
                  <a:srgbClr val="FFC000"/>
                </a:solidFill>
              </a:rPr>
              <a:t>.</a:t>
            </a:r>
          </a:p>
          <a:p>
            <a:pPr marL="342860" indent="-342860">
              <a:buFont typeface="Wingdings" panose="05000000000000000000" pitchFamily="2" charset="2"/>
              <a:buNone/>
              <a:defRPr/>
            </a:pPr>
            <a:r>
              <a:rPr lang="en-US" dirty="0">
                <a:solidFill>
                  <a:srgbClr val="FFC000"/>
                </a:solidFill>
              </a:rPr>
              <a:t>      </a:t>
            </a:r>
            <a:r>
              <a:rPr lang="en-US" dirty="0" smtClean="0">
                <a:solidFill>
                  <a:srgbClr val="FFC000"/>
                </a:solidFill>
              </a:rPr>
              <a:t>•</a:t>
            </a:r>
            <a:r>
              <a:rPr lang="en-US" dirty="0">
                <a:solidFill>
                  <a:srgbClr val="FFC000"/>
                </a:solidFill>
              </a:rPr>
              <a:t>The detector provides an output to a recorder or </a:t>
            </a:r>
            <a:r>
              <a:rPr lang="en-US" dirty="0" smtClean="0">
                <a:solidFill>
                  <a:srgbClr val="FFC000"/>
                </a:solidFill>
              </a:rPr>
              <a:t>	computer 	that </a:t>
            </a:r>
            <a:r>
              <a:rPr lang="en-US" dirty="0">
                <a:solidFill>
                  <a:srgbClr val="FFC000"/>
                </a:solidFill>
              </a:rPr>
              <a:t>results in the liquid </a:t>
            </a:r>
            <a:r>
              <a:rPr lang="en-US" dirty="0" smtClean="0">
                <a:solidFill>
                  <a:srgbClr val="FFC000"/>
                </a:solidFill>
              </a:rPr>
              <a:t>chromatogram (</a:t>
            </a:r>
            <a:r>
              <a:rPr lang="en-US" dirty="0">
                <a:solidFill>
                  <a:srgbClr val="FFC000"/>
                </a:solidFill>
              </a:rPr>
              <a:t>i.e., the </a:t>
            </a:r>
            <a:r>
              <a:rPr lang="en-US" dirty="0" smtClean="0">
                <a:solidFill>
                  <a:srgbClr val="FFC000"/>
                </a:solidFill>
              </a:rPr>
              <a:t>graph </a:t>
            </a:r>
            <a:r>
              <a:rPr lang="en-US" dirty="0">
                <a:solidFill>
                  <a:srgbClr val="FFC000"/>
                </a:solidFill>
              </a:rPr>
              <a:t>of the </a:t>
            </a:r>
            <a:r>
              <a:rPr lang="en-US" dirty="0" smtClean="0">
                <a:solidFill>
                  <a:srgbClr val="FFC000"/>
                </a:solidFill>
              </a:rPr>
              <a:t>	detector </a:t>
            </a:r>
            <a:r>
              <a:rPr lang="en-US" dirty="0">
                <a:solidFill>
                  <a:srgbClr val="FFC000"/>
                </a:solidFill>
              </a:rPr>
              <a:t>response).</a:t>
            </a:r>
          </a:p>
          <a:p>
            <a:endParaRPr lang="en-US" dirty="0"/>
          </a:p>
        </p:txBody>
      </p:sp>
      <p:sp>
        <p:nvSpPr>
          <p:cNvPr id="4" name="Rectangle 3"/>
          <p:cNvSpPr/>
          <p:nvPr/>
        </p:nvSpPr>
        <p:spPr>
          <a:xfrm>
            <a:off x="381000" y="387191"/>
            <a:ext cx="1901483" cy="584775"/>
          </a:xfrm>
          <a:prstGeom prst="rect">
            <a:avLst/>
          </a:prstGeom>
        </p:spPr>
        <p:txBody>
          <a:bodyPr wrap="none">
            <a:spAutoFit/>
          </a:bodyPr>
          <a:lstStyle/>
          <a:p>
            <a:pPr>
              <a:defRPr/>
            </a:pPr>
            <a:r>
              <a:rPr lang="en-US" sz="3200" b="1" u="sng" dirty="0" smtClean="0">
                <a:solidFill>
                  <a:srgbClr val="00B050"/>
                </a:solidFill>
              </a:rPr>
              <a:t>Detector</a:t>
            </a:r>
            <a:endParaRPr lang="en-US" sz="3200" b="1" dirty="0">
              <a:solidFill>
                <a:srgbClr val="00B050"/>
              </a:solidFill>
            </a:endParaRPr>
          </a:p>
        </p:txBody>
      </p:sp>
      <p:sp>
        <p:nvSpPr>
          <p:cNvPr id="2" name="Slide Number Placeholder 1"/>
          <p:cNvSpPr>
            <a:spLocks noGrp="1"/>
          </p:cNvSpPr>
          <p:nvPr>
            <p:ph type="sldNum" sz="quarter" idx="12"/>
          </p:nvPr>
        </p:nvSpPr>
        <p:spPr/>
        <p:txBody>
          <a:bodyPr/>
          <a:lstStyle/>
          <a:p>
            <a:fld id="{D7A6F040-B305-4281-B21E-EAAED6A2BF31}" type="slidenum">
              <a:rPr lang="en-US" smtClean="0"/>
              <a:pPr/>
              <a:t>16</a:t>
            </a:fld>
            <a:endParaRPr lang="en-US" dirty="0"/>
          </a:p>
        </p:txBody>
      </p:sp>
    </p:spTree>
    <p:extLst>
      <p:ext uri="{BB962C8B-B14F-4D97-AF65-F5344CB8AC3E}">
        <p14:creationId xmlns:p14="http://schemas.microsoft.com/office/powerpoint/2010/main" val="980130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8600" y="228600"/>
            <a:ext cx="2971800" cy="838200"/>
          </a:xfrm>
        </p:spPr>
        <p:txBody>
          <a:bodyPr/>
          <a:lstStyle/>
          <a:p>
            <a:pPr algn="ctr" eaLnBrk="1" hangingPunct="1"/>
            <a:r>
              <a:rPr lang="en-US" altLang="en-US" sz="3200" b="1" u="sng" dirty="0" smtClean="0">
                <a:solidFill>
                  <a:srgbClr val="00B050"/>
                </a:solidFill>
                <a:cs typeface="Trebuchet MS" panose="020B0603020202020204" pitchFamily="34" charset="0"/>
              </a:rPr>
              <a:t>Detectors</a:t>
            </a:r>
          </a:p>
        </p:txBody>
      </p:sp>
      <p:sp>
        <p:nvSpPr>
          <p:cNvPr id="43011" name="Rectangle 3"/>
          <p:cNvSpPr>
            <a:spLocks noGrp="1" noChangeArrowheads="1"/>
          </p:cNvSpPr>
          <p:nvPr>
            <p:ph idx="1"/>
          </p:nvPr>
        </p:nvSpPr>
        <p:spPr>
          <a:xfrm>
            <a:off x="762000" y="1447800"/>
            <a:ext cx="7086600" cy="4343400"/>
          </a:xfrm>
        </p:spPr>
        <p:txBody>
          <a:bodyPr rtlCol="0">
            <a:normAutofit fontScale="92500" lnSpcReduction="10000"/>
          </a:bodyPr>
          <a:lstStyle/>
          <a:p>
            <a:pPr eaLnBrk="1" fontAlgn="auto" hangingPunct="1">
              <a:buClr>
                <a:schemeClr val="tx1">
                  <a:lumMod val="75000"/>
                  <a:lumOff val="25000"/>
                </a:schemeClr>
              </a:buClr>
              <a:buFont typeface="Wingdings 2" charset="2"/>
              <a:buChar char=""/>
              <a:defRPr/>
            </a:pPr>
            <a:r>
              <a:rPr lang="en-US" altLang="en-US" sz="2600" dirty="0" smtClean="0">
                <a:solidFill>
                  <a:srgbClr val="FFC000"/>
                </a:solidFill>
              </a:rPr>
              <a:t>Ideal Detector Properties:</a:t>
            </a:r>
          </a:p>
          <a:p>
            <a:pPr eaLnBrk="1" fontAlgn="auto" hangingPunct="1">
              <a:buClr>
                <a:schemeClr val="tx1">
                  <a:lumMod val="75000"/>
                  <a:lumOff val="25000"/>
                </a:schemeClr>
              </a:buClr>
              <a:buFont typeface="Wingdings" pitchFamily="2" charset="2"/>
              <a:buChar char="Ø"/>
              <a:defRPr/>
            </a:pPr>
            <a:r>
              <a:rPr lang="en-US" altLang="en-US" sz="2400" dirty="0" smtClean="0">
                <a:solidFill>
                  <a:srgbClr val="FFC000"/>
                </a:solidFill>
              </a:rPr>
              <a:t>High Sensitivity </a:t>
            </a:r>
          </a:p>
          <a:p>
            <a:pPr eaLnBrk="1" fontAlgn="auto" hangingPunct="1">
              <a:buClr>
                <a:schemeClr val="tx1">
                  <a:lumMod val="75000"/>
                  <a:lumOff val="25000"/>
                </a:schemeClr>
              </a:buClr>
              <a:buFont typeface="Wingdings" pitchFamily="2" charset="2"/>
              <a:buChar char="Ø"/>
              <a:defRPr/>
            </a:pPr>
            <a:r>
              <a:rPr lang="en-US" altLang="en-US" sz="2400" dirty="0" smtClean="0">
                <a:solidFill>
                  <a:srgbClr val="FFC000"/>
                </a:solidFill>
              </a:rPr>
              <a:t> specificity</a:t>
            </a:r>
          </a:p>
          <a:p>
            <a:pPr eaLnBrk="1" fontAlgn="auto" hangingPunct="1">
              <a:buClr>
                <a:schemeClr val="tx1">
                  <a:lumMod val="75000"/>
                  <a:lumOff val="25000"/>
                </a:schemeClr>
              </a:buClr>
              <a:buFont typeface="Wingdings" pitchFamily="2" charset="2"/>
              <a:buChar char="Ø"/>
              <a:defRPr/>
            </a:pPr>
            <a:r>
              <a:rPr lang="en-US" altLang="en-US" sz="2400" dirty="0" smtClean="0">
                <a:solidFill>
                  <a:srgbClr val="FFC000"/>
                </a:solidFill>
              </a:rPr>
              <a:t>Large linear response range </a:t>
            </a:r>
          </a:p>
          <a:p>
            <a:pPr eaLnBrk="1" fontAlgn="auto" hangingPunct="1">
              <a:buClr>
                <a:schemeClr val="tx1">
                  <a:lumMod val="75000"/>
                  <a:lumOff val="25000"/>
                </a:schemeClr>
              </a:buClr>
              <a:buFont typeface="Wingdings" pitchFamily="2" charset="2"/>
              <a:buChar char="Ø"/>
              <a:defRPr/>
            </a:pPr>
            <a:r>
              <a:rPr lang="en-US" altLang="en-US" sz="2400" dirty="0" smtClean="0">
                <a:solidFill>
                  <a:srgbClr val="FFC000"/>
                </a:solidFill>
              </a:rPr>
              <a:t>Low dead volume</a:t>
            </a:r>
          </a:p>
          <a:p>
            <a:pPr eaLnBrk="1" fontAlgn="auto" hangingPunct="1">
              <a:buClr>
                <a:schemeClr val="tx1">
                  <a:lumMod val="75000"/>
                  <a:lumOff val="25000"/>
                </a:schemeClr>
              </a:buClr>
              <a:buFont typeface="Wingdings" pitchFamily="2" charset="2"/>
              <a:buChar char="Ø"/>
              <a:defRPr/>
            </a:pPr>
            <a:r>
              <a:rPr lang="en-US" altLang="en-US" sz="2400" dirty="0" smtClean="0">
                <a:solidFill>
                  <a:srgbClr val="FFC000"/>
                </a:solidFill>
              </a:rPr>
              <a:t>Non-Destructive</a:t>
            </a:r>
          </a:p>
          <a:p>
            <a:pPr eaLnBrk="1" fontAlgn="auto" hangingPunct="1">
              <a:buClr>
                <a:schemeClr val="tx1">
                  <a:lumMod val="75000"/>
                  <a:lumOff val="25000"/>
                </a:schemeClr>
              </a:buClr>
              <a:buFont typeface="Wingdings" pitchFamily="2" charset="2"/>
              <a:buChar char="Ø"/>
              <a:defRPr/>
            </a:pPr>
            <a:r>
              <a:rPr lang="en-US" altLang="en-US" sz="2400" dirty="0" smtClean="0">
                <a:solidFill>
                  <a:srgbClr val="FFC000"/>
                </a:solidFill>
              </a:rPr>
              <a:t>Insensitive to temperature &amp; mobile phase</a:t>
            </a:r>
          </a:p>
          <a:p>
            <a:pPr eaLnBrk="1" fontAlgn="auto" hangingPunct="1">
              <a:buClr>
                <a:schemeClr val="tx1">
                  <a:lumMod val="75000"/>
                  <a:lumOff val="25000"/>
                </a:schemeClr>
              </a:buClr>
              <a:buFont typeface="Wingdings" pitchFamily="2" charset="2"/>
              <a:buChar char="Ø"/>
              <a:defRPr/>
            </a:pPr>
            <a:r>
              <a:rPr lang="en-US" altLang="en-US" sz="2400" dirty="0" smtClean="0">
                <a:solidFill>
                  <a:srgbClr val="FFC000"/>
                </a:solidFill>
              </a:rPr>
              <a:t>Continuous operation</a:t>
            </a:r>
          </a:p>
          <a:p>
            <a:pPr eaLnBrk="1" fontAlgn="auto" hangingPunct="1">
              <a:buClr>
                <a:schemeClr val="tx1">
                  <a:lumMod val="75000"/>
                  <a:lumOff val="25000"/>
                </a:schemeClr>
              </a:buClr>
              <a:buFont typeface="Wingdings" pitchFamily="2" charset="2"/>
              <a:buChar char="Ø"/>
              <a:defRPr/>
            </a:pPr>
            <a:r>
              <a:rPr lang="en-US" altLang="en-US" sz="2400" dirty="0" smtClean="0">
                <a:solidFill>
                  <a:srgbClr val="FFC000"/>
                </a:solidFill>
              </a:rPr>
              <a:t>Reliable and easy to use</a:t>
            </a:r>
          </a:p>
          <a:p>
            <a:pPr eaLnBrk="1" fontAlgn="auto" hangingPunct="1">
              <a:buClr>
                <a:schemeClr val="tx1">
                  <a:lumMod val="75000"/>
                  <a:lumOff val="25000"/>
                </a:schemeClr>
              </a:buClr>
              <a:buFont typeface="Wingdings" pitchFamily="2" charset="2"/>
              <a:buChar char="Ø"/>
              <a:defRPr/>
            </a:pPr>
            <a:r>
              <a:rPr lang="en-US" altLang="en-US" sz="2400" dirty="0" smtClean="0">
                <a:solidFill>
                  <a:srgbClr val="FFC000"/>
                </a:solidFill>
              </a:rPr>
              <a:t>No single detector fits all these criteria</a:t>
            </a:r>
          </a:p>
          <a:p>
            <a:pPr eaLnBrk="1" fontAlgn="auto" hangingPunct="1">
              <a:buClr>
                <a:schemeClr val="tx1">
                  <a:lumMod val="75000"/>
                  <a:lumOff val="25000"/>
                </a:schemeClr>
              </a:buClr>
              <a:buFont typeface="Wingdings" pitchFamily="2" charset="2"/>
              <a:buChar char="Ø"/>
              <a:defRPr/>
            </a:pPr>
            <a:endParaRPr lang="en-US" altLang="en-US" sz="2400" dirty="0" smtClean="0">
              <a:solidFill>
                <a:srgbClr val="002060"/>
              </a:solidFill>
            </a:endParaRPr>
          </a:p>
        </p:txBody>
      </p:sp>
    </p:spTree>
    <p:extLst>
      <p:ext uri="{BB962C8B-B14F-4D97-AF65-F5344CB8AC3E}">
        <p14:creationId xmlns:p14="http://schemas.microsoft.com/office/powerpoint/2010/main" val="3668516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172" y="1524000"/>
            <a:ext cx="7162800" cy="2928810"/>
          </a:xfrm>
        </p:spPr>
        <p:txBody>
          <a:bodyPr/>
          <a:lstStyle/>
          <a:p>
            <a:pPr marL="342860" indent="-342860">
              <a:buFont typeface="Wingdings" panose="05000000000000000000" pitchFamily="2" charset="2"/>
              <a:buAutoNum type="arabicPeriod" startAt="5"/>
              <a:defRPr/>
            </a:pPr>
            <a:endParaRPr lang="en-US" sz="1800" b="1" dirty="0" smtClean="0">
              <a:solidFill>
                <a:srgbClr val="FF0000"/>
              </a:solidFill>
            </a:endParaRPr>
          </a:p>
          <a:p>
            <a:pPr marL="342860" indent="-342860">
              <a:buFont typeface="Wingdings" panose="05000000000000000000" pitchFamily="2" charset="2"/>
              <a:buNone/>
              <a:defRPr/>
            </a:pPr>
            <a:r>
              <a:rPr lang="en-US" sz="1800" dirty="0" smtClean="0"/>
              <a:t>    </a:t>
            </a:r>
            <a:r>
              <a:rPr lang="en-US" sz="1800" dirty="0" smtClean="0">
                <a:solidFill>
                  <a:srgbClr val="FFC000"/>
                </a:solidFill>
              </a:rPr>
              <a:t> Frequently called the data system,      </a:t>
            </a:r>
          </a:p>
          <a:p>
            <a:pPr marL="342860" indent="-342860">
              <a:buFont typeface="Wingdings" panose="05000000000000000000" pitchFamily="2" charset="2"/>
              <a:buNone/>
              <a:defRPr/>
            </a:pPr>
            <a:r>
              <a:rPr lang="en-US" sz="1800" dirty="0" smtClean="0">
                <a:solidFill>
                  <a:srgbClr val="FFC000"/>
                </a:solidFill>
              </a:rPr>
              <a:t>     The computer not only controls all the modules of the HPLC instrument but it takes the signal from the detector and uses it to:  </a:t>
            </a:r>
          </a:p>
          <a:p>
            <a:pPr marL="342860" indent="-342860">
              <a:buFont typeface="Wingdings" panose="05000000000000000000" pitchFamily="2" charset="2"/>
              <a:buNone/>
              <a:defRPr/>
            </a:pPr>
            <a:r>
              <a:rPr lang="en-US" sz="1800" dirty="0" smtClean="0">
                <a:solidFill>
                  <a:srgbClr val="FFC000"/>
                </a:solidFill>
              </a:rPr>
              <a:t>    1. determine the time of elution (retention time) of the sample components (qualitative analysis) and </a:t>
            </a:r>
          </a:p>
          <a:p>
            <a:pPr marL="342860" indent="-342860">
              <a:buFont typeface="Wingdings" panose="05000000000000000000" pitchFamily="2" charset="2"/>
              <a:buNone/>
              <a:defRPr/>
            </a:pPr>
            <a:r>
              <a:rPr lang="en-US" sz="1800" dirty="0" smtClean="0">
                <a:solidFill>
                  <a:srgbClr val="FFC000"/>
                </a:solidFill>
              </a:rPr>
              <a:t>    2. the  amount of sample ( quantitative analysis) .</a:t>
            </a:r>
          </a:p>
          <a:p>
            <a:pPr marL="342860" indent="-342860">
              <a:buFont typeface="Wingdings" panose="05000000000000000000" pitchFamily="2" charset="2"/>
              <a:buNone/>
              <a:defRPr/>
            </a:pPr>
            <a:endParaRPr lang="en-US" sz="1800" dirty="0" smtClean="0">
              <a:solidFill>
                <a:srgbClr val="FFC000"/>
              </a:solidFill>
            </a:endParaRPr>
          </a:p>
        </p:txBody>
      </p:sp>
      <p:sp>
        <p:nvSpPr>
          <p:cNvPr id="2" name="Rectangle 1"/>
          <p:cNvSpPr/>
          <p:nvPr/>
        </p:nvSpPr>
        <p:spPr>
          <a:xfrm>
            <a:off x="457200" y="314321"/>
            <a:ext cx="3517152" cy="584775"/>
          </a:xfrm>
          <a:prstGeom prst="rect">
            <a:avLst/>
          </a:prstGeom>
        </p:spPr>
        <p:txBody>
          <a:bodyPr wrap="square">
            <a:spAutoFit/>
          </a:bodyPr>
          <a:lstStyle/>
          <a:p>
            <a:pPr>
              <a:defRPr/>
            </a:pPr>
            <a:r>
              <a:rPr lang="en-US" sz="3200" b="1" u="sng" dirty="0" smtClean="0">
                <a:solidFill>
                  <a:srgbClr val="00B050"/>
                </a:solidFill>
              </a:rPr>
              <a:t>Computer</a:t>
            </a:r>
            <a:r>
              <a:rPr lang="en-US" sz="3200" b="1" dirty="0" smtClean="0">
                <a:solidFill>
                  <a:srgbClr val="00B050"/>
                </a:solidFill>
              </a:rPr>
              <a:t> </a:t>
            </a:r>
            <a:endParaRPr lang="en-US" sz="3200" b="1" dirty="0">
              <a:solidFill>
                <a:srgbClr val="00B050"/>
              </a:solidFill>
            </a:endParaRPr>
          </a:p>
        </p:txBody>
      </p:sp>
      <p:sp>
        <p:nvSpPr>
          <p:cNvPr id="4" name="Slide Number Placeholder 3"/>
          <p:cNvSpPr>
            <a:spLocks noGrp="1"/>
          </p:cNvSpPr>
          <p:nvPr>
            <p:ph type="sldNum" sz="quarter" idx="12"/>
          </p:nvPr>
        </p:nvSpPr>
        <p:spPr/>
        <p:txBody>
          <a:bodyPr/>
          <a:lstStyle/>
          <a:p>
            <a:fld id="{D7A6F040-B305-4281-B21E-EAAED6A2BF31}" type="slidenum">
              <a:rPr lang="en-US" smtClean="0"/>
              <a:pPr/>
              <a:t>18</a:t>
            </a:fld>
            <a:endParaRPr lang="en-US" dirty="0"/>
          </a:p>
        </p:txBody>
      </p:sp>
    </p:spTree>
    <p:extLst>
      <p:ext uri="{BB962C8B-B14F-4D97-AF65-F5344CB8AC3E}">
        <p14:creationId xmlns:p14="http://schemas.microsoft.com/office/powerpoint/2010/main" val="1078595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228600"/>
            <a:ext cx="3810000" cy="625759"/>
          </a:xfrm>
        </p:spPr>
        <p:txBody>
          <a:bodyPr/>
          <a:lstStyle/>
          <a:p>
            <a:pPr eaLnBrk="1" hangingPunct="1"/>
            <a:r>
              <a:rPr lang="en-US" altLang="en-US" sz="3200" b="1" u="sng" dirty="0" smtClean="0">
                <a:solidFill>
                  <a:srgbClr val="00B050"/>
                </a:solidFill>
                <a:latin typeface="Tahoma" panose="020B0604030504040204" pitchFamily="34" charset="0"/>
                <a:ea typeface="Tahoma" panose="020B0604030504040204" pitchFamily="34" charset="0"/>
                <a:cs typeface="Tahoma" panose="020B0604030504040204" pitchFamily="34" charset="0"/>
              </a:rPr>
              <a:t>Types of HPLC</a:t>
            </a:r>
            <a:r>
              <a:rPr lang="en-US" altLang="en-US" sz="3800" dirty="0" smtClean="0">
                <a:cs typeface="Trebuchet MS" panose="020B0603020202020204" pitchFamily="34" charset="0"/>
              </a:rPr>
              <a:t/>
            </a:r>
            <a:br>
              <a:rPr lang="en-US" altLang="en-US" sz="3800" dirty="0" smtClean="0">
                <a:cs typeface="Trebuchet MS" panose="020B0603020202020204" pitchFamily="34" charset="0"/>
              </a:rPr>
            </a:br>
            <a:endParaRPr lang="en-US" altLang="en-US" sz="3800" dirty="0" smtClean="0">
              <a:cs typeface="Trebuchet MS" panose="020B0603020202020204" pitchFamily="34" charset="0"/>
            </a:endParaRPr>
          </a:p>
        </p:txBody>
      </p:sp>
      <p:sp>
        <p:nvSpPr>
          <p:cNvPr id="13315" name="Rectangle 3"/>
          <p:cNvSpPr>
            <a:spLocks noGrp="1" noChangeArrowheads="1"/>
          </p:cNvSpPr>
          <p:nvPr>
            <p:ph idx="1"/>
          </p:nvPr>
        </p:nvSpPr>
        <p:spPr>
          <a:xfrm>
            <a:off x="351263" y="1600200"/>
            <a:ext cx="8001000" cy="3352800"/>
          </a:xfrm>
        </p:spPr>
        <p:txBody>
          <a:bodyPr rtlCol="0">
            <a:noAutofit/>
          </a:bodyPr>
          <a:lstStyle/>
          <a:p>
            <a:pPr eaLnBrk="1" fontAlgn="auto" hangingPunct="1">
              <a:lnSpc>
                <a:spcPct val="90000"/>
              </a:lnSpc>
              <a:buClr>
                <a:schemeClr val="tx1">
                  <a:lumMod val="75000"/>
                  <a:lumOff val="25000"/>
                </a:schemeClr>
              </a:buClr>
              <a:buFont typeface="Wingdings 2" charset="2"/>
              <a:buChar char=""/>
              <a:defRPr/>
            </a:pPr>
            <a:r>
              <a:rPr kumimoji="1" lang="en-US" altLang="en-US" sz="1800" b="1" dirty="0" smtClean="0">
                <a:solidFill>
                  <a:srgbClr val="FFC000"/>
                </a:solidFill>
              </a:rPr>
              <a:t>Normal Phase</a:t>
            </a:r>
            <a:r>
              <a:rPr kumimoji="1" lang="en-US" altLang="en-US" sz="1800" dirty="0" smtClean="0">
                <a:solidFill>
                  <a:srgbClr val="FFC000"/>
                </a:solidFill>
              </a:rPr>
              <a:t>: Separation of polar </a:t>
            </a:r>
            <a:r>
              <a:rPr kumimoji="1" lang="en-US" altLang="en-US" sz="1800" dirty="0" err="1" smtClean="0">
                <a:solidFill>
                  <a:srgbClr val="FFC000"/>
                </a:solidFill>
              </a:rPr>
              <a:t>analytes</a:t>
            </a:r>
            <a:r>
              <a:rPr kumimoji="1" lang="en-US" altLang="en-US" sz="1800" dirty="0" smtClean="0">
                <a:solidFill>
                  <a:srgbClr val="FFC000"/>
                </a:solidFill>
              </a:rPr>
              <a:t> by partitioning onto a polar, bonded stationary phase using non polar mobile phase.</a:t>
            </a:r>
          </a:p>
          <a:p>
            <a:pPr eaLnBrk="1" fontAlgn="auto" hangingPunct="1">
              <a:lnSpc>
                <a:spcPct val="90000"/>
              </a:lnSpc>
              <a:buClr>
                <a:schemeClr val="tx1">
                  <a:lumMod val="75000"/>
                  <a:lumOff val="25000"/>
                </a:schemeClr>
              </a:buClr>
              <a:buFont typeface="Wingdings 2" charset="2"/>
              <a:buChar char=""/>
              <a:defRPr/>
            </a:pPr>
            <a:r>
              <a:rPr kumimoji="1" lang="en-US" altLang="en-US" sz="1800" b="1" dirty="0" smtClean="0">
                <a:solidFill>
                  <a:srgbClr val="FFC000"/>
                </a:solidFill>
              </a:rPr>
              <a:t>Reversed Phase</a:t>
            </a:r>
            <a:r>
              <a:rPr kumimoji="1" lang="en-US" altLang="en-US" sz="1800" dirty="0" smtClean="0">
                <a:solidFill>
                  <a:srgbClr val="FFC000"/>
                </a:solidFill>
              </a:rPr>
              <a:t>: Separation of non-polar </a:t>
            </a:r>
            <a:r>
              <a:rPr kumimoji="1" lang="en-US" altLang="en-US" sz="1800" dirty="0" err="1" smtClean="0">
                <a:solidFill>
                  <a:srgbClr val="FFC000"/>
                </a:solidFill>
              </a:rPr>
              <a:t>analytes</a:t>
            </a:r>
            <a:r>
              <a:rPr kumimoji="1" lang="en-US" altLang="en-US" sz="1800" dirty="0" smtClean="0">
                <a:solidFill>
                  <a:srgbClr val="FFC000"/>
                </a:solidFill>
              </a:rPr>
              <a:t> by partitioning onto a non-polar, bonded stationary phase using polar mobile phase.</a:t>
            </a:r>
          </a:p>
          <a:p>
            <a:pPr eaLnBrk="1" fontAlgn="auto" hangingPunct="1">
              <a:lnSpc>
                <a:spcPct val="90000"/>
              </a:lnSpc>
              <a:buClr>
                <a:schemeClr val="tx1">
                  <a:lumMod val="75000"/>
                  <a:lumOff val="25000"/>
                </a:schemeClr>
              </a:buClr>
              <a:buFont typeface="Wingdings 2" charset="2"/>
              <a:buChar char=""/>
              <a:defRPr/>
            </a:pPr>
            <a:r>
              <a:rPr kumimoji="1" lang="en-US" altLang="en-US" sz="1800" b="1" dirty="0" smtClean="0">
                <a:solidFill>
                  <a:srgbClr val="FFC000"/>
                </a:solidFill>
              </a:rPr>
              <a:t>Adsorption</a:t>
            </a:r>
            <a:r>
              <a:rPr kumimoji="1" lang="en-US" altLang="en-US" sz="1800" dirty="0" smtClean="0">
                <a:solidFill>
                  <a:srgbClr val="FFC000"/>
                </a:solidFill>
              </a:rPr>
              <a:t>: In Between Normal and Reversed. Separation of moderately polar </a:t>
            </a:r>
            <a:r>
              <a:rPr kumimoji="1" lang="en-US" altLang="en-US" sz="1800" dirty="0" err="1" smtClean="0">
                <a:solidFill>
                  <a:srgbClr val="FFC000"/>
                </a:solidFill>
              </a:rPr>
              <a:t>analytes</a:t>
            </a:r>
            <a:r>
              <a:rPr kumimoji="1" lang="en-US" altLang="en-US" sz="1800" dirty="0" smtClean="0">
                <a:solidFill>
                  <a:srgbClr val="FFC000"/>
                </a:solidFill>
              </a:rPr>
              <a:t> using adsorption onto a pure stationary phase (e.g. alumina or silica)</a:t>
            </a:r>
          </a:p>
          <a:p>
            <a:pPr eaLnBrk="1" fontAlgn="auto" hangingPunct="1">
              <a:lnSpc>
                <a:spcPct val="90000"/>
              </a:lnSpc>
              <a:buClr>
                <a:schemeClr val="tx1">
                  <a:lumMod val="75000"/>
                  <a:lumOff val="25000"/>
                </a:schemeClr>
              </a:buClr>
              <a:buFont typeface="Wingdings 2" charset="2"/>
              <a:buChar char=""/>
              <a:defRPr/>
            </a:pPr>
            <a:r>
              <a:rPr kumimoji="1" lang="en-US" altLang="en-US" sz="1800" b="1" dirty="0" smtClean="0">
                <a:solidFill>
                  <a:srgbClr val="FFC000"/>
                </a:solidFill>
              </a:rPr>
              <a:t>Ion Exchange Chromatography</a:t>
            </a:r>
            <a:r>
              <a:rPr kumimoji="1" lang="en-US" altLang="en-US" sz="1800" dirty="0" smtClean="0">
                <a:solidFill>
                  <a:srgbClr val="FFC000"/>
                </a:solidFill>
              </a:rPr>
              <a:t>: Separation of organic and inorganic ions by their partitioning onto ionic stationary phases bonded to a solid support.</a:t>
            </a:r>
          </a:p>
          <a:p>
            <a:pPr eaLnBrk="1" fontAlgn="auto" hangingPunct="1">
              <a:lnSpc>
                <a:spcPct val="90000"/>
              </a:lnSpc>
              <a:buClr>
                <a:schemeClr val="tx1">
                  <a:lumMod val="75000"/>
                  <a:lumOff val="25000"/>
                </a:schemeClr>
              </a:buClr>
              <a:buFont typeface="Wingdings 2" charset="2"/>
              <a:buChar char=""/>
              <a:defRPr/>
            </a:pPr>
            <a:r>
              <a:rPr kumimoji="1" lang="en-US" altLang="en-US" sz="1800" b="1" dirty="0" smtClean="0">
                <a:solidFill>
                  <a:srgbClr val="FFC000"/>
                </a:solidFill>
              </a:rPr>
              <a:t>Size Exclusion Chromatography</a:t>
            </a:r>
            <a:r>
              <a:rPr kumimoji="1" lang="en-US" altLang="en-US" sz="1800" dirty="0" smtClean="0">
                <a:solidFill>
                  <a:srgbClr val="FFC000"/>
                </a:solidFill>
              </a:rPr>
              <a:t>: Also called as Gel filtration chromatography. Separation of molecules based on their size.</a:t>
            </a:r>
          </a:p>
        </p:txBody>
      </p:sp>
    </p:spTree>
    <p:extLst>
      <p:ext uri="{BB962C8B-B14F-4D97-AF65-F5344CB8AC3E}">
        <p14:creationId xmlns:p14="http://schemas.microsoft.com/office/powerpoint/2010/main" val="11892089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Effect transition="in" filter="fade">
                                      <p:cBhvr>
                                        <p:cTn id="9" dur="500"/>
                                        <p:tgtEl>
                                          <p:spTgt spid="133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315">
                                            <p:txEl>
                                              <p:pRg st="0" end="0"/>
                                            </p:txEl>
                                          </p:spTgt>
                                        </p:tgtEl>
                                        <p:attrNameLst>
                                          <p:attrName>style.visibility</p:attrName>
                                        </p:attrNameLst>
                                      </p:cBhvr>
                                      <p:to>
                                        <p:strVal val="visible"/>
                                      </p:to>
                                    </p:set>
                                    <p:animEffect transition="in" filter="fade">
                                      <p:cBhvr>
                                        <p:cTn id="14" dur="1000">
                                          <p:stCondLst>
                                            <p:cond delay="0"/>
                                          </p:stCondLst>
                                        </p:cTn>
                                        <p:tgtEl>
                                          <p:spTgt spid="1331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315">
                                            <p:txEl>
                                              <p:pRg st="1" end="1"/>
                                            </p:txEl>
                                          </p:spTgt>
                                        </p:tgtEl>
                                        <p:attrNameLst>
                                          <p:attrName>style.visibility</p:attrName>
                                        </p:attrNameLst>
                                      </p:cBhvr>
                                      <p:to>
                                        <p:strVal val="visible"/>
                                      </p:to>
                                    </p:set>
                                    <p:animEffect transition="in" filter="fade">
                                      <p:cBhvr>
                                        <p:cTn id="19" dur="1000">
                                          <p:stCondLst>
                                            <p:cond delay="0"/>
                                          </p:stCondLst>
                                        </p:cTn>
                                        <p:tgtEl>
                                          <p:spTgt spid="1331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315">
                                            <p:txEl>
                                              <p:pRg st="2" end="2"/>
                                            </p:txEl>
                                          </p:spTgt>
                                        </p:tgtEl>
                                        <p:attrNameLst>
                                          <p:attrName>style.visibility</p:attrName>
                                        </p:attrNameLst>
                                      </p:cBhvr>
                                      <p:to>
                                        <p:strVal val="visible"/>
                                      </p:to>
                                    </p:set>
                                    <p:animEffect transition="in" filter="fade">
                                      <p:cBhvr>
                                        <p:cTn id="24" dur="1000">
                                          <p:stCondLst>
                                            <p:cond delay="0"/>
                                          </p:stCondLst>
                                        </p:cTn>
                                        <p:tgtEl>
                                          <p:spTgt spid="1331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315">
                                            <p:txEl>
                                              <p:pRg st="3" end="3"/>
                                            </p:txEl>
                                          </p:spTgt>
                                        </p:tgtEl>
                                        <p:attrNameLst>
                                          <p:attrName>style.visibility</p:attrName>
                                        </p:attrNameLst>
                                      </p:cBhvr>
                                      <p:to>
                                        <p:strVal val="visible"/>
                                      </p:to>
                                    </p:set>
                                    <p:animEffect transition="in" filter="fade">
                                      <p:cBhvr>
                                        <p:cTn id="29" dur="1000">
                                          <p:stCondLst>
                                            <p:cond delay="0"/>
                                          </p:stCondLst>
                                        </p:cTn>
                                        <p:tgtEl>
                                          <p:spTgt spid="13315">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315">
                                            <p:txEl>
                                              <p:pRg st="4" end="4"/>
                                            </p:txEl>
                                          </p:spTgt>
                                        </p:tgtEl>
                                        <p:attrNameLst>
                                          <p:attrName>style.visibility</p:attrName>
                                        </p:attrNameLst>
                                      </p:cBhvr>
                                      <p:to>
                                        <p:strVal val="visible"/>
                                      </p:to>
                                    </p:set>
                                    <p:animEffect transition="in" filter="fade">
                                      <p:cBhvr>
                                        <p:cTn id="34" dur="1000">
                                          <p:stCondLst>
                                            <p:cond delay="0"/>
                                          </p:stCondLst>
                                        </p:cTn>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447800"/>
            <a:ext cx="7620000" cy="3693319"/>
          </a:xfrm>
          <a:prstGeom prst="rect">
            <a:avLst/>
          </a:prstGeom>
        </p:spPr>
        <p:txBody>
          <a:bodyPr wrap="square">
            <a:spAutoFit/>
          </a:bodyPr>
          <a:lstStyle/>
          <a:p>
            <a:pPr>
              <a:buFont typeface="Arial" pitchFamily="34" charset="0"/>
              <a:buChar char="•"/>
            </a:pPr>
            <a:endParaRPr lang="en-US" b="1" dirty="0">
              <a:solidFill>
                <a:srgbClr val="FFC000"/>
              </a:solidFill>
              <a:latin typeface="Times New Roman" pitchFamily="18" charset="0"/>
              <a:cs typeface="Times New Roman" pitchFamily="18" charset="0"/>
            </a:endParaRPr>
          </a:p>
          <a:p>
            <a:pPr>
              <a:buFont typeface="Arial" pitchFamily="34" charset="0"/>
              <a:buChar char="•"/>
            </a:pPr>
            <a:r>
              <a:rPr lang="en-US" b="1" dirty="0" smtClean="0">
                <a:solidFill>
                  <a:srgbClr val="FFC000"/>
                </a:solidFill>
                <a:latin typeface="Times New Roman" pitchFamily="18" charset="0"/>
                <a:cs typeface="Times New Roman" pitchFamily="18" charset="0"/>
              </a:rPr>
              <a:t>HPLC </a:t>
            </a:r>
            <a:r>
              <a:rPr lang="en-US" b="1" dirty="0">
                <a:solidFill>
                  <a:srgbClr val="FFC000"/>
                </a:solidFill>
                <a:latin typeface="Times New Roman" pitchFamily="18" charset="0"/>
                <a:cs typeface="Times New Roman" pitchFamily="18" charset="0"/>
              </a:rPr>
              <a:t>stands for  “High-performance liquid chromatography”(sometimes referred to as High-pressure liquid chromatography). </a:t>
            </a:r>
          </a:p>
          <a:p>
            <a:endParaRPr lang="en-US" b="1" dirty="0">
              <a:solidFill>
                <a:srgbClr val="FFC000"/>
              </a:solidFill>
              <a:latin typeface="Times New Roman" pitchFamily="18" charset="0"/>
              <a:cs typeface="Times New Roman" pitchFamily="18" charset="0"/>
            </a:endParaRPr>
          </a:p>
          <a:p>
            <a:pPr>
              <a:buFont typeface="Arial" pitchFamily="34" charset="0"/>
              <a:buChar char="•"/>
            </a:pPr>
            <a:r>
              <a:rPr lang="en-US" b="1" dirty="0">
                <a:solidFill>
                  <a:srgbClr val="FFC000"/>
                </a:solidFill>
                <a:latin typeface="Times New Roman" pitchFamily="18" charset="0"/>
                <a:cs typeface="Times New Roman" pitchFamily="18" charset="0"/>
              </a:rPr>
              <a:t>High performance liquid chromatography is a powerful tool in analysis, it yields high performance  and high speed compared to traditional columns chromatography because of the </a:t>
            </a:r>
            <a:r>
              <a:rPr lang="en-US" b="1" dirty="0" smtClean="0">
                <a:solidFill>
                  <a:srgbClr val="FFC000"/>
                </a:solidFill>
                <a:latin typeface="Times New Roman" pitchFamily="18" charset="0"/>
                <a:cs typeface="Times New Roman" pitchFamily="18" charset="0"/>
              </a:rPr>
              <a:t> </a:t>
            </a:r>
            <a:r>
              <a:rPr lang="en-US" b="1" dirty="0">
                <a:solidFill>
                  <a:srgbClr val="FFC000"/>
                </a:solidFill>
                <a:latin typeface="Times New Roman" pitchFamily="18" charset="0"/>
                <a:cs typeface="Times New Roman" pitchFamily="18" charset="0"/>
              </a:rPr>
              <a:t>pumped mobile phase.</a:t>
            </a:r>
          </a:p>
          <a:p>
            <a:pPr>
              <a:buFont typeface="Arial" pitchFamily="34" charset="0"/>
              <a:buChar char="•"/>
            </a:pPr>
            <a:endParaRPr lang="en-US" b="1" dirty="0">
              <a:solidFill>
                <a:srgbClr val="FFC000"/>
              </a:solidFill>
              <a:latin typeface="Times New Roman" pitchFamily="18" charset="0"/>
              <a:cs typeface="Times New Roman" pitchFamily="18" charset="0"/>
            </a:endParaRPr>
          </a:p>
          <a:p>
            <a:pPr>
              <a:buFont typeface="Arial" pitchFamily="34" charset="0"/>
              <a:buChar char="•"/>
            </a:pPr>
            <a:r>
              <a:rPr lang="en-US" b="1" dirty="0">
                <a:solidFill>
                  <a:srgbClr val="FFC000"/>
                </a:solidFill>
                <a:latin typeface="Times New Roman" pitchFamily="18" charset="0"/>
                <a:cs typeface="Times New Roman" pitchFamily="18" charset="0"/>
              </a:rPr>
              <a:t>HPLC is a chromatographic technique that can separate a mixture of compounds</a:t>
            </a:r>
          </a:p>
          <a:p>
            <a:pPr>
              <a:buFont typeface="Arial" pitchFamily="34" charset="0"/>
              <a:buChar char="•"/>
            </a:pPr>
            <a:endParaRPr lang="en-US" b="1" dirty="0">
              <a:solidFill>
                <a:srgbClr val="FFC000"/>
              </a:solidFill>
              <a:latin typeface="Times New Roman" pitchFamily="18" charset="0"/>
              <a:cs typeface="Times New Roman" pitchFamily="18" charset="0"/>
            </a:endParaRPr>
          </a:p>
          <a:p>
            <a:pPr>
              <a:buFont typeface="Arial" pitchFamily="34" charset="0"/>
              <a:buChar char="•"/>
            </a:pPr>
            <a:r>
              <a:rPr lang="en-US" b="1" dirty="0">
                <a:solidFill>
                  <a:srgbClr val="FFC000"/>
                </a:solidFill>
                <a:latin typeface="Times New Roman" pitchFamily="18" charset="0"/>
                <a:cs typeface="Times New Roman" pitchFamily="18" charset="0"/>
              </a:rPr>
              <a:t>It is used in biochemistry and analytical chemistry to identify, quantify and purify the individual components of a mixture.</a:t>
            </a:r>
          </a:p>
        </p:txBody>
      </p:sp>
      <p:sp>
        <p:nvSpPr>
          <p:cNvPr id="2" name="Rectangle 1"/>
          <p:cNvSpPr/>
          <p:nvPr/>
        </p:nvSpPr>
        <p:spPr>
          <a:xfrm>
            <a:off x="381000" y="295736"/>
            <a:ext cx="2576346" cy="584775"/>
          </a:xfrm>
          <a:prstGeom prst="rect">
            <a:avLst/>
          </a:prstGeom>
        </p:spPr>
        <p:txBody>
          <a:bodyPr wrap="none">
            <a:spAutoFit/>
          </a:bodyPr>
          <a:lstStyle/>
          <a:p>
            <a:r>
              <a:rPr lang="en-US" sz="3200" b="1" u="sng" dirty="0">
                <a:solidFill>
                  <a:srgbClr val="00B050"/>
                </a:solidFill>
                <a:latin typeface="+mj-lt"/>
                <a:ea typeface="Batang" pitchFamily="18" charset="-127"/>
              </a:rPr>
              <a:t>Introduction</a:t>
            </a:r>
            <a:endParaRPr lang="en-US" sz="3200" u="sng" dirty="0">
              <a:solidFill>
                <a:srgbClr val="00B050"/>
              </a:solidFill>
              <a:latin typeface="+mj-lt"/>
            </a:endParaRPr>
          </a:p>
        </p:txBody>
      </p:sp>
      <p:sp>
        <p:nvSpPr>
          <p:cNvPr id="3" name="Slide Number Placeholder 2"/>
          <p:cNvSpPr>
            <a:spLocks noGrp="1"/>
          </p:cNvSpPr>
          <p:nvPr>
            <p:ph type="sldNum" sz="quarter" idx="12"/>
          </p:nvPr>
        </p:nvSpPr>
        <p:spPr/>
        <p:txBody>
          <a:bodyPr/>
          <a:lstStyle/>
          <a:p>
            <a:fld id="{D7A6F040-B305-4281-B21E-EAAED6A2BF31}" type="slidenum">
              <a:rPr lang="en-US" smtClean="0"/>
              <a:pPr/>
              <a:t>2</a:t>
            </a:fld>
            <a:endParaRPr lang="en-US" dirty="0"/>
          </a:p>
        </p:txBody>
      </p:sp>
    </p:spTree>
    <p:extLst>
      <p:ext uri="{BB962C8B-B14F-4D97-AF65-F5344CB8AC3E}">
        <p14:creationId xmlns:p14="http://schemas.microsoft.com/office/powerpoint/2010/main" val="42174559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Users\divya\Desktop\hplc\hplc6.jpg"/>
          <p:cNvPicPr>
            <a:picLocks noChangeAspect="1" noChangeArrowheads="1"/>
          </p:cNvPicPr>
          <p:nvPr/>
        </p:nvPicPr>
        <p:blipFill>
          <a:blip r:embed="rId2" cstate="print">
            <a:duotone>
              <a:schemeClr val="bg2">
                <a:shade val="45000"/>
                <a:satMod val="135000"/>
              </a:schemeClr>
              <a:prstClr val="white"/>
            </a:duotone>
            <a:lum bright="10000"/>
          </a:blip>
          <a:srcRect r="8572" b="25238"/>
          <a:stretch>
            <a:fillRect/>
          </a:stretch>
        </p:blipFill>
        <p:spPr bwMode="auto">
          <a:xfrm>
            <a:off x="-13648" y="-38100"/>
            <a:ext cx="9143999" cy="6858000"/>
          </a:xfrm>
          <a:prstGeom prst="rect">
            <a:avLst/>
          </a:prstGeom>
          <a:noFill/>
        </p:spPr>
      </p:pic>
      <p:sp>
        <p:nvSpPr>
          <p:cNvPr id="2" name="Flowchart: Process 1"/>
          <p:cNvSpPr/>
          <p:nvPr/>
        </p:nvSpPr>
        <p:spPr>
          <a:xfrm>
            <a:off x="2839303" y="1562100"/>
            <a:ext cx="29718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Switch on instrument  </a:t>
            </a:r>
            <a:endParaRPr lang="en-US" dirty="0"/>
          </a:p>
        </p:txBody>
      </p:sp>
      <p:sp>
        <p:nvSpPr>
          <p:cNvPr id="3" name="Down Arrow 2"/>
          <p:cNvSpPr/>
          <p:nvPr/>
        </p:nvSpPr>
        <p:spPr>
          <a:xfrm>
            <a:off x="4229100" y="215265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Process 3"/>
          <p:cNvSpPr/>
          <p:nvPr/>
        </p:nvSpPr>
        <p:spPr>
          <a:xfrm>
            <a:off x="2839303" y="2667000"/>
            <a:ext cx="3048000" cy="609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Check system set up</a:t>
            </a:r>
            <a:endParaRPr lang="en-US" dirty="0"/>
          </a:p>
        </p:txBody>
      </p:sp>
      <p:sp>
        <p:nvSpPr>
          <p:cNvPr id="6" name="Down Arrow 5"/>
          <p:cNvSpPr/>
          <p:nvPr/>
        </p:nvSpPr>
        <p:spPr>
          <a:xfrm flipH="1">
            <a:off x="4191000" y="33909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19400" y="3962400"/>
            <a:ext cx="3048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Prime the pump</a:t>
            </a:r>
            <a:endParaRPr lang="en-US" dirty="0"/>
          </a:p>
        </p:txBody>
      </p:sp>
      <p:sp>
        <p:nvSpPr>
          <p:cNvPr id="8" name="Down Arrow 7"/>
          <p:cNvSpPr/>
          <p:nvPr/>
        </p:nvSpPr>
        <p:spPr>
          <a:xfrm>
            <a:off x="4229100" y="4648200"/>
            <a:ext cx="2286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95600" y="5275428"/>
            <a:ext cx="3048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Prepare the column</a:t>
            </a:r>
            <a:endParaRPr lang="en-US" dirty="0"/>
          </a:p>
        </p:txBody>
      </p:sp>
      <p:sp>
        <p:nvSpPr>
          <p:cNvPr id="10" name="Down Arrow 9"/>
          <p:cNvSpPr/>
          <p:nvPr/>
        </p:nvSpPr>
        <p:spPr>
          <a:xfrm>
            <a:off x="4191000" y="5867400"/>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2400" y="636657"/>
            <a:ext cx="3307316" cy="707886"/>
          </a:xfrm>
          <a:prstGeom prst="rect">
            <a:avLst/>
          </a:prstGeom>
          <a:noFill/>
        </p:spPr>
        <p:txBody>
          <a:bodyPr wrap="none" rtlCol="0">
            <a:spAutoFit/>
          </a:bodyPr>
          <a:lstStyle/>
          <a:p>
            <a:r>
              <a:rPr lang="en-US" sz="4000" b="1" u="sng" dirty="0" smtClean="0">
                <a:solidFill>
                  <a:srgbClr val="00B050"/>
                </a:solidFill>
                <a:latin typeface="Tahoma" panose="020B0604030504040204" pitchFamily="34" charset="0"/>
                <a:ea typeface="Tahoma" panose="020B0604030504040204" pitchFamily="34" charset="0"/>
                <a:cs typeface="Tahoma" panose="020B0604030504040204" pitchFamily="34" charset="0"/>
              </a:rPr>
              <a:t>OPERATION</a:t>
            </a:r>
            <a:endParaRPr lang="en-US" sz="4000" b="1" u="sng"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fld id="{D7A6F040-B305-4281-B21E-EAAED6A2BF31}" type="slidenum">
              <a:rPr lang="en-US" smtClean="0"/>
              <a:pPr/>
              <a:t>20</a:t>
            </a:fld>
            <a:endParaRPr lang="en-US" dirty="0"/>
          </a:p>
        </p:txBody>
      </p:sp>
    </p:spTree>
    <p:extLst>
      <p:ext uri="{BB962C8B-B14F-4D97-AF65-F5344CB8AC3E}">
        <p14:creationId xmlns:p14="http://schemas.microsoft.com/office/powerpoint/2010/main" val="2929051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Users\divya\Desktop\hplc\hplc6.jpg"/>
          <p:cNvPicPr>
            <a:picLocks noChangeAspect="1" noChangeArrowheads="1"/>
          </p:cNvPicPr>
          <p:nvPr/>
        </p:nvPicPr>
        <p:blipFill>
          <a:blip r:embed="rId2" cstate="print">
            <a:duotone>
              <a:schemeClr val="bg2">
                <a:shade val="45000"/>
                <a:satMod val="135000"/>
              </a:schemeClr>
              <a:prstClr val="white"/>
            </a:duotone>
            <a:lum bright="10000"/>
          </a:blip>
          <a:srcRect r="8572" b="25238"/>
          <a:stretch>
            <a:fillRect/>
          </a:stretch>
        </p:blipFill>
        <p:spPr bwMode="auto">
          <a:xfrm>
            <a:off x="1" y="0"/>
            <a:ext cx="9143999" cy="6858000"/>
          </a:xfrm>
          <a:prstGeom prst="rect">
            <a:avLst/>
          </a:prstGeom>
          <a:noFill/>
        </p:spPr>
      </p:pic>
      <p:sp>
        <p:nvSpPr>
          <p:cNvPr id="2" name="Rectangle 1"/>
          <p:cNvSpPr/>
          <p:nvPr/>
        </p:nvSpPr>
        <p:spPr>
          <a:xfrm>
            <a:off x="2895600" y="1554139"/>
            <a:ext cx="3200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Set-up software(for system flushing)</a:t>
            </a:r>
            <a:endParaRPr lang="en-US" dirty="0"/>
          </a:p>
        </p:txBody>
      </p:sp>
      <p:sp>
        <p:nvSpPr>
          <p:cNvPr id="3" name="Down Arrow 2"/>
          <p:cNvSpPr/>
          <p:nvPr/>
        </p:nvSpPr>
        <p:spPr>
          <a:xfrm>
            <a:off x="4275730" y="2125710"/>
            <a:ext cx="304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895600" y="2849681"/>
            <a:ext cx="3276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Software set up(for sample run)</a:t>
            </a:r>
            <a:endParaRPr lang="en-US" dirty="0"/>
          </a:p>
        </p:txBody>
      </p:sp>
      <p:sp>
        <p:nvSpPr>
          <p:cNvPr id="5" name="Down Arrow 4"/>
          <p:cNvSpPr/>
          <p:nvPr/>
        </p:nvSpPr>
        <p:spPr>
          <a:xfrm>
            <a:off x="4305300" y="3489846"/>
            <a:ext cx="304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933700" y="4221423"/>
            <a:ext cx="3352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Sample injection</a:t>
            </a:r>
            <a:endParaRPr lang="en-US" dirty="0"/>
          </a:p>
        </p:txBody>
      </p:sp>
      <p:sp>
        <p:nvSpPr>
          <p:cNvPr id="7" name="Down Arrow 6"/>
          <p:cNvSpPr/>
          <p:nvPr/>
        </p:nvSpPr>
        <p:spPr>
          <a:xfrm>
            <a:off x="4305300" y="4800600"/>
            <a:ext cx="304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85933" y="5586484"/>
            <a:ext cx="3352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Chromatograph data acquisition</a:t>
            </a:r>
            <a:endParaRPr lang="en-US" dirty="0"/>
          </a:p>
        </p:txBody>
      </p:sp>
      <p:sp>
        <p:nvSpPr>
          <p:cNvPr id="9" name="Slide Number Placeholder 8"/>
          <p:cNvSpPr>
            <a:spLocks noGrp="1"/>
          </p:cNvSpPr>
          <p:nvPr>
            <p:ph type="sldNum" sz="quarter" idx="12"/>
          </p:nvPr>
        </p:nvSpPr>
        <p:spPr/>
        <p:txBody>
          <a:bodyPr/>
          <a:lstStyle/>
          <a:p>
            <a:fld id="{D7A6F040-B305-4281-B21E-EAAED6A2BF31}"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690" y="1981200"/>
            <a:ext cx="7772400" cy="2585323"/>
          </a:xfrm>
          <a:prstGeom prst="rect">
            <a:avLst/>
          </a:prstGeom>
        </p:spPr>
        <p:txBody>
          <a:bodyPr wrap="square">
            <a:spAutoFit/>
          </a:bodyPr>
          <a:lstStyle/>
          <a:p>
            <a:pPr marL="457200" indent="-457200" algn="just">
              <a:spcBef>
                <a:spcPct val="50000"/>
              </a:spcBef>
            </a:pPr>
            <a:r>
              <a:rPr lang="en-US" dirty="0">
                <a:solidFill>
                  <a:srgbClr val="FFC000"/>
                </a:solidFill>
                <a:latin typeface="Times New Roman" pitchFamily="18" charset="0"/>
              </a:rPr>
              <a:t>HPLC is one of the most widely applied analytical separation techniques</a:t>
            </a:r>
            <a:r>
              <a:rPr lang="en-US" b="1" dirty="0" smtClean="0">
                <a:solidFill>
                  <a:srgbClr val="FFC000"/>
                </a:solidFill>
                <a:latin typeface="Times New Roman" pitchFamily="18" charset="0"/>
              </a:rPr>
              <a:t>.</a:t>
            </a:r>
          </a:p>
          <a:p>
            <a:pPr marL="457200" indent="-457200" algn="just">
              <a:spcBef>
                <a:spcPct val="50000"/>
              </a:spcBef>
            </a:pPr>
            <a:r>
              <a:rPr lang="en-US" dirty="0" smtClean="0">
                <a:solidFill>
                  <a:srgbClr val="FFC000"/>
                </a:solidFill>
                <a:latin typeface="Times New Roman" pitchFamily="18" charset="0"/>
              </a:rPr>
              <a:t> </a:t>
            </a:r>
            <a:r>
              <a:rPr lang="en-US" sz="2400" b="1" u="sng" dirty="0" smtClean="0">
                <a:solidFill>
                  <a:srgbClr val="00B050"/>
                </a:solidFill>
                <a:latin typeface="Times New Roman" pitchFamily="18" charset="0"/>
              </a:rPr>
              <a:t>Pharmaceutical</a:t>
            </a:r>
            <a:endParaRPr lang="en-US" sz="2400" b="1" u="sng" dirty="0">
              <a:solidFill>
                <a:srgbClr val="00B050"/>
              </a:solidFill>
              <a:latin typeface="Times New Roman" pitchFamily="18" charset="0"/>
            </a:endParaRPr>
          </a:p>
          <a:p>
            <a:pPr marL="457200" indent="-457200" algn="just">
              <a:spcBef>
                <a:spcPct val="50000"/>
              </a:spcBef>
              <a:buFont typeface="Arial" pitchFamily="34" charset="0"/>
              <a:buChar char="•"/>
            </a:pPr>
            <a:r>
              <a:rPr lang="en-US" dirty="0">
                <a:solidFill>
                  <a:srgbClr val="FFC000"/>
                </a:solidFill>
                <a:latin typeface="Times New Roman" pitchFamily="18" charset="0"/>
              </a:rPr>
              <a:t>Tablet dissolution of pharmaceutical dosages.</a:t>
            </a:r>
          </a:p>
          <a:p>
            <a:pPr marL="457200" indent="-457200" algn="just">
              <a:spcBef>
                <a:spcPct val="50000"/>
              </a:spcBef>
              <a:buFont typeface="Arial" pitchFamily="34" charset="0"/>
              <a:buChar char="•"/>
            </a:pPr>
            <a:r>
              <a:rPr lang="en-US" dirty="0">
                <a:solidFill>
                  <a:srgbClr val="FFC000"/>
                </a:solidFill>
                <a:latin typeface="Times New Roman" pitchFamily="18" charset="0"/>
              </a:rPr>
              <a:t>Shelf life determinations of pharmaceutical products.</a:t>
            </a:r>
          </a:p>
          <a:p>
            <a:pPr marL="457200" indent="-457200" algn="just">
              <a:spcBef>
                <a:spcPct val="50000"/>
              </a:spcBef>
              <a:buFont typeface="Arial" pitchFamily="34" charset="0"/>
              <a:buChar char="•"/>
            </a:pPr>
            <a:r>
              <a:rPr lang="en-US" dirty="0">
                <a:solidFill>
                  <a:srgbClr val="FFC000"/>
                </a:solidFill>
                <a:latin typeface="Times New Roman" pitchFamily="18" charset="0"/>
              </a:rPr>
              <a:t>Identification of counterfeit drug products.</a:t>
            </a:r>
          </a:p>
          <a:p>
            <a:pPr marL="457200" indent="-457200" algn="just">
              <a:spcBef>
                <a:spcPct val="50000"/>
              </a:spcBef>
              <a:buFont typeface="Arial" pitchFamily="34" charset="0"/>
              <a:buChar char="•"/>
            </a:pPr>
            <a:r>
              <a:rPr lang="en-US" dirty="0">
                <a:solidFill>
                  <a:srgbClr val="FFC000"/>
                </a:solidFill>
                <a:latin typeface="Times New Roman" pitchFamily="18" charset="0"/>
              </a:rPr>
              <a:t>Pharmaceutical quality control.</a:t>
            </a:r>
          </a:p>
        </p:txBody>
      </p:sp>
      <p:sp>
        <p:nvSpPr>
          <p:cNvPr id="3" name="Rectangle 2"/>
          <p:cNvSpPr/>
          <p:nvPr/>
        </p:nvSpPr>
        <p:spPr>
          <a:xfrm>
            <a:off x="228600" y="228600"/>
            <a:ext cx="2823209" cy="646331"/>
          </a:xfrm>
          <a:prstGeom prst="rect">
            <a:avLst/>
          </a:prstGeom>
        </p:spPr>
        <p:txBody>
          <a:bodyPr wrap="none">
            <a:spAutoFit/>
          </a:bodyPr>
          <a:lstStyle/>
          <a:p>
            <a:r>
              <a:rPr lang="en-US" sz="3600" b="1" u="sng" dirty="0">
                <a:solidFill>
                  <a:srgbClr val="00B050"/>
                </a:solidFill>
                <a:latin typeface="+mj-lt"/>
              </a:rPr>
              <a:t>Applications</a:t>
            </a:r>
          </a:p>
        </p:txBody>
      </p:sp>
      <p:sp>
        <p:nvSpPr>
          <p:cNvPr id="4" name="Slide Number Placeholder 3"/>
          <p:cNvSpPr>
            <a:spLocks noGrp="1"/>
          </p:cNvSpPr>
          <p:nvPr>
            <p:ph type="sldNum" sz="quarter" idx="12"/>
          </p:nvPr>
        </p:nvSpPr>
        <p:spPr/>
        <p:txBody>
          <a:bodyPr/>
          <a:lstStyle/>
          <a:p>
            <a:fld id="{D7A6F040-B305-4281-B21E-EAAED6A2BF31}" type="slidenum">
              <a:rPr lang="en-US" smtClean="0"/>
              <a:pPr/>
              <a:t>22</a:t>
            </a:fld>
            <a:endParaRPr lang="en-US" dirty="0"/>
          </a:p>
        </p:txBody>
      </p:sp>
    </p:spTree>
    <p:extLst>
      <p:ext uri="{BB962C8B-B14F-4D97-AF65-F5344CB8AC3E}">
        <p14:creationId xmlns:p14="http://schemas.microsoft.com/office/powerpoint/2010/main" val="2882406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3415" y="1063423"/>
            <a:ext cx="7620000" cy="4662815"/>
          </a:xfrm>
          <a:prstGeom prst="rect">
            <a:avLst/>
          </a:prstGeom>
        </p:spPr>
        <p:txBody>
          <a:bodyPr wrap="square">
            <a:spAutoFit/>
          </a:bodyPr>
          <a:lstStyle/>
          <a:p>
            <a:pPr>
              <a:spcBef>
                <a:spcPct val="50000"/>
              </a:spcBef>
            </a:pPr>
            <a:endParaRPr lang="en-US" dirty="0">
              <a:latin typeface="Times New Roman" pitchFamily="18" charset="0"/>
              <a:cs typeface="Times New Roman" pitchFamily="18" charset="0"/>
            </a:endParaRPr>
          </a:p>
          <a:p>
            <a:pPr>
              <a:spcBef>
                <a:spcPct val="50000"/>
              </a:spcBef>
              <a:buFont typeface="Arial" pitchFamily="34" charset="0"/>
              <a:buChar char="•"/>
            </a:pPr>
            <a:r>
              <a:rPr lang="en-US" dirty="0" smtClean="0">
                <a:solidFill>
                  <a:srgbClr val="FFC000"/>
                </a:solidFill>
                <a:latin typeface="Times New Roman" pitchFamily="18" charset="0"/>
                <a:cs typeface="Times New Roman" pitchFamily="18" charset="0"/>
              </a:rPr>
              <a:t>Phenols </a:t>
            </a:r>
            <a:r>
              <a:rPr lang="en-US" dirty="0">
                <a:solidFill>
                  <a:srgbClr val="FFC000"/>
                </a:solidFill>
                <a:latin typeface="Times New Roman" pitchFamily="18" charset="0"/>
                <a:cs typeface="Times New Roman" pitchFamily="18" charset="0"/>
              </a:rPr>
              <a:t>in Drinking Water.</a:t>
            </a:r>
            <a:br>
              <a:rPr lang="en-US" dirty="0">
                <a:solidFill>
                  <a:srgbClr val="FFC000"/>
                </a:solidFill>
                <a:latin typeface="Times New Roman" pitchFamily="18" charset="0"/>
                <a:cs typeface="Times New Roman" pitchFamily="18" charset="0"/>
              </a:rPr>
            </a:br>
            <a:endParaRPr lang="en-US" dirty="0">
              <a:solidFill>
                <a:srgbClr val="FFC000"/>
              </a:solidFill>
              <a:latin typeface="Times New Roman" pitchFamily="18" charset="0"/>
              <a:cs typeface="Times New Roman" pitchFamily="18" charset="0"/>
            </a:endParaRPr>
          </a:p>
          <a:p>
            <a:pPr>
              <a:spcBef>
                <a:spcPct val="50000"/>
              </a:spcBef>
              <a:buFont typeface="Arial" pitchFamily="34" charset="0"/>
              <a:buChar char="•"/>
            </a:pPr>
            <a:r>
              <a:rPr lang="en-US" dirty="0">
                <a:solidFill>
                  <a:srgbClr val="FFC000"/>
                </a:solidFill>
                <a:latin typeface="Times New Roman" pitchFamily="18" charset="0"/>
                <a:cs typeface="Times New Roman" pitchFamily="18" charset="0"/>
              </a:rPr>
              <a:t>Identification of diphenhydramine in sediment samples. </a:t>
            </a:r>
            <a:br>
              <a:rPr lang="en-US" dirty="0">
                <a:solidFill>
                  <a:srgbClr val="FFC000"/>
                </a:solidFill>
                <a:latin typeface="Times New Roman" pitchFamily="18" charset="0"/>
                <a:cs typeface="Times New Roman" pitchFamily="18" charset="0"/>
              </a:rPr>
            </a:br>
            <a:endParaRPr lang="en-US" dirty="0">
              <a:solidFill>
                <a:srgbClr val="FFC000"/>
              </a:solidFill>
              <a:latin typeface="Times New Roman" pitchFamily="18" charset="0"/>
              <a:cs typeface="Times New Roman" pitchFamily="18" charset="0"/>
            </a:endParaRPr>
          </a:p>
          <a:p>
            <a:pPr>
              <a:spcBef>
                <a:spcPct val="50000"/>
              </a:spcBef>
              <a:buFont typeface="Arial" pitchFamily="34" charset="0"/>
              <a:buChar char="•"/>
            </a:pPr>
            <a:r>
              <a:rPr lang="en-US" dirty="0" err="1">
                <a:solidFill>
                  <a:srgbClr val="FFC000"/>
                </a:solidFill>
                <a:latin typeface="Times New Roman" pitchFamily="18" charset="0"/>
                <a:cs typeface="Times New Roman" pitchFamily="18" charset="0"/>
              </a:rPr>
              <a:t>Biomonitering</a:t>
            </a:r>
            <a:r>
              <a:rPr lang="en-US" dirty="0">
                <a:solidFill>
                  <a:srgbClr val="FFC000"/>
                </a:solidFill>
                <a:latin typeface="Times New Roman" pitchFamily="18" charset="0"/>
                <a:cs typeface="Times New Roman" pitchFamily="18" charset="0"/>
              </a:rPr>
              <a:t> of PAH pollution in high-altitude mountain lakes through the analysis of fish bile.</a:t>
            </a:r>
            <a:br>
              <a:rPr lang="en-US" dirty="0">
                <a:solidFill>
                  <a:srgbClr val="FFC000"/>
                </a:solidFill>
                <a:latin typeface="Times New Roman" pitchFamily="18" charset="0"/>
                <a:cs typeface="Times New Roman" pitchFamily="18" charset="0"/>
              </a:rPr>
            </a:br>
            <a:endParaRPr lang="en-US" dirty="0">
              <a:solidFill>
                <a:srgbClr val="FFC000"/>
              </a:solidFill>
              <a:latin typeface="Times New Roman" pitchFamily="18" charset="0"/>
              <a:cs typeface="Times New Roman" pitchFamily="18" charset="0"/>
            </a:endParaRPr>
          </a:p>
          <a:p>
            <a:pPr>
              <a:spcBef>
                <a:spcPct val="50000"/>
              </a:spcBef>
              <a:buFont typeface="Arial" pitchFamily="34" charset="0"/>
              <a:buChar char="•"/>
            </a:pPr>
            <a:r>
              <a:rPr lang="en-US" dirty="0">
                <a:solidFill>
                  <a:srgbClr val="FFC000"/>
                </a:solidFill>
                <a:latin typeface="Times New Roman" pitchFamily="18" charset="0"/>
                <a:cs typeface="Times New Roman" pitchFamily="18" charset="0"/>
              </a:rPr>
              <a:t>Estrogens in coastal waters - The sewage source.</a:t>
            </a:r>
            <a:br>
              <a:rPr lang="en-US" dirty="0">
                <a:solidFill>
                  <a:srgbClr val="FFC000"/>
                </a:solidFill>
                <a:latin typeface="Times New Roman" pitchFamily="18" charset="0"/>
                <a:cs typeface="Times New Roman" pitchFamily="18" charset="0"/>
              </a:rPr>
            </a:br>
            <a:endParaRPr lang="en-US" dirty="0">
              <a:solidFill>
                <a:srgbClr val="FFC000"/>
              </a:solidFill>
              <a:latin typeface="Times New Roman" pitchFamily="18" charset="0"/>
              <a:cs typeface="Times New Roman" pitchFamily="18" charset="0"/>
            </a:endParaRPr>
          </a:p>
          <a:p>
            <a:pPr>
              <a:spcBef>
                <a:spcPct val="50000"/>
              </a:spcBef>
              <a:buFont typeface="Arial" pitchFamily="34" charset="0"/>
              <a:buChar char="•"/>
            </a:pPr>
            <a:r>
              <a:rPr lang="en-US" dirty="0">
                <a:solidFill>
                  <a:srgbClr val="FFC000"/>
                </a:solidFill>
                <a:latin typeface="Times New Roman" pitchFamily="18" charset="0"/>
                <a:cs typeface="Times New Roman" pitchFamily="18" charset="0"/>
              </a:rPr>
              <a:t>Toxicity of </a:t>
            </a:r>
            <a:r>
              <a:rPr lang="en-US" dirty="0" err="1">
                <a:solidFill>
                  <a:srgbClr val="FFC000"/>
                </a:solidFill>
                <a:latin typeface="Times New Roman" pitchFamily="18" charset="0"/>
                <a:cs typeface="Times New Roman" pitchFamily="18" charset="0"/>
              </a:rPr>
              <a:t>tetracyclines</a:t>
            </a:r>
            <a:r>
              <a:rPr lang="en-US" dirty="0">
                <a:solidFill>
                  <a:srgbClr val="FFC000"/>
                </a:solidFill>
                <a:latin typeface="Times New Roman" pitchFamily="18" charset="0"/>
                <a:cs typeface="Times New Roman" pitchFamily="18" charset="0"/>
              </a:rPr>
              <a:t> and tetracycline degradation products to </a:t>
            </a:r>
          </a:p>
          <a:p>
            <a:pPr>
              <a:spcBef>
                <a:spcPct val="50000"/>
              </a:spcBef>
              <a:buFont typeface="Arial" pitchFamily="34" charset="0"/>
              <a:buChar char="•"/>
            </a:pPr>
            <a:r>
              <a:rPr lang="en-US" dirty="0">
                <a:solidFill>
                  <a:srgbClr val="FFC000"/>
                </a:solidFill>
                <a:latin typeface="Times New Roman" pitchFamily="18" charset="0"/>
                <a:cs typeface="Times New Roman" pitchFamily="18" charset="0"/>
              </a:rPr>
              <a:t>environmentally relevant bacteria</a:t>
            </a:r>
            <a:r>
              <a:rPr lang="en-US" dirty="0" smtClean="0">
                <a:solidFill>
                  <a:srgbClr val="FFC000"/>
                </a:solidFill>
                <a:latin typeface="Times New Roman" pitchFamily="18" charset="0"/>
                <a:cs typeface="Times New Roman" pitchFamily="18" charset="0"/>
              </a:rPr>
              <a:t>.</a:t>
            </a:r>
            <a:endParaRPr lang="en-US" dirty="0">
              <a:solidFill>
                <a:srgbClr val="FFC000"/>
              </a:solidFill>
              <a:latin typeface="Times New Roman" pitchFamily="18" charset="0"/>
              <a:cs typeface="Times New Roman" pitchFamily="18" charset="0"/>
            </a:endParaRPr>
          </a:p>
          <a:p>
            <a:pPr>
              <a:spcBef>
                <a:spcPct val="50000"/>
              </a:spcBef>
              <a:buFont typeface="Arial" pitchFamily="34" charset="0"/>
              <a:buChar char="•"/>
            </a:pPr>
            <a:r>
              <a:rPr lang="en-US" dirty="0">
                <a:solidFill>
                  <a:srgbClr val="FFC000"/>
                </a:solidFill>
                <a:latin typeface="Times New Roman" pitchFamily="18" charset="0"/>
                <a:cs typeface="Times New Roman" pitchFamily="18" charset="0"/>
              </a:rPr>
              <a:t>Assessment of TNT toxicity in sediment..</a:t>
            </a:r>
          </a:p>
        </p:txBody>
      </p:sp>
      <p:sp>
        <p:nvSpPr>
          <p:cNvPr id="3" name="Rectangle 2"/>
          <p:cNvSpPr/>
          <p:nvPr/>
        </p:nvSpPr>
        <p:spPr>
          <a:xfrm>
            <a:off x="762000" y="228837"/>
            <a:ext cx="2820580" cy="584775"/>
          </a:xfrm>
          <a:prstGeom prst="rect">
            <a:avLst/>
          </a:prstGeom>
        </p:spPr>
        <p:txBody>
          <a:bodyPr wrap="none">
            <a:spAutoFit/>
          </a:bodyPr>
          <a:lstStyle/>
          <a:p>
            <a:pPr>
              <a:spcBef>
                <a:spcPct val="50000"/>
              </a:spcBef>
            </a:pPr>
            <a:r>
              <a:rPr lang="en-US" sz="3200" b="1" u="sng" dirty="0">
                <a:solidFill>
                  <a:srgbClr val="00B050"/>
                </a:solidFill>
                <a:latin typeface="Times New Roman" pitchFamily="18" charset="0"/>
                <a:cs typeface="Times New Roman" pitchFamily="18" charset="0"/>
              </a:rPr>
              <a:t>Environmental</a:t>
            </a:r>
          </a:p>
        </p:txBody>
      </p:sp>
      <p:sp>
        <p:nvSpPr>
          <p:cNvPr id="4" name="Slide Number Placeholder 3"/>
          <p:cNvSpPr>
            <a:spLocks noGrp="1"/>
          </p:cNvSpPr>
          <p:nvPr>
            <p:ph type="sldNum" sz="quarter" idx="12"/>
          </p:nvPr>
        </p:nvSpPr>
        <p:spPr/>
        <p:txBody>
          <a:bodyPr/>
          <a:lstStyle/>
          <a:p>
            <a:fld id="{D7A6F040-B305-4281-B21E-EAAED6A2BF31}" type="slidenum">
              <a:rPr lang="en-US" smtClean="0"/>
              <a:pPr/>
              <a:t>23</a:t>
            </a:fld>
            <a:endParaRPr lang="en-US" dirty="0"/>
          </a:p>
        </p:txBody>
      </p:sp>
    </p:spTree>
    <p:extLst>
      <p:ext uri="{BB962C8B-B14F-4D97-AF65-F5344CB8AC3E}">
        <p14:creationId xmlns:p14="http://schemas.microsoft.com/office/powerpoint/2010/main" val="3923887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6439" y="1981200"/>
            <a:ext cx="7239000" cy="2862322"/>
          </a:xfrm>
          <a:prstGeom prst="rect">
            <a:avLst/>
          </a:prstGeom>
        </p:spPr>
        <p:txBody>
          <a:bodyPr wrap="square">
            <a:spAutoFit/>
          </a:bodyPr>
          <a:lstStyle/>
          <a:p>
            <a:pPr>
              <a:spcBef>
                <a:spcPct val="50000"/>
              </a:spcBef>
              <a:buFont typeface="Arial" pitchFamily="34" charset="0"/>
              <a:buChar char="•"/>
            </a:pPr>
            <a:r>
              <a:rPr lang="en-US" dirty="0" smtClean="0">
                <a:solidFill>
                  <a:srgbClr val="FFC000"/>
                </a:solidFill>
                <a:latin typeface="Times New Roman" pitchFamily="18" charset="0"/>
              </a:rPr>
              <a:t>A </a:t>
            </a:r>
            <a:r>
              <a:rPr lang="en-US" dirty="0">
                <a:solidFill>
                  <a:srgbClr val="FFC000"/>
                </a:solidFill>
                <a:latin typeface="Times New Roman" pitchFamily="18" charset="0"/>
              </a:rPr>
              <a:t>mobile HPLC apparatus at dance parties - on-site identification and quantification of the drug Ecstasy.</a:t>
            </a:r>
            <a:br>
              <a:rPr lang="en-US" dirty="0">
                <a:solidFill>
                  <a:srgbClr val="FFC000"/>
                </a:solidFill>
                <a:latin typeface="Times New Roman" pitchFamily="18" charset="0"/>
              </a:rPr>
            </a:br>
            <a:endParaRPr lang="en-US" dirty="0">
              <a:solidFill>
                <a:srgbClr val="FFC000"/>
              </a:solidFill>
              <a:latin typeface="Times New Roman" pitchFamily="18" charset="0"/>
            </a:endParaRPr>
          </a:p>
          <a:p>
            <a:pPr>
              <a:spcBef>
                <a:spcPct val="50000"/>
              </a:spcBef>
              <a:buFont typeface="Arial" pitchFamily="34" charset="0"/>
              <a:buChar char="•"/>
            </a:pPr>
            <a:r>
              <a:rPr lang="en-US" dirty="0">
                <a:solidFill>
                  <a:srgbClr val="FFC000"/>
                </a:solidFill>
                <a:latin typeface="Times New Roman" pitchFamily="18" charset="0"/>
              </a:rPr>
              <a:t>Identification of anabolic steroids in serum, urine, sweat and hair.                                  </a:t>
            </a:r>
          </a:p>
          <a:p>
            <a:pPr>
              <a:spcBef>
                <a:spcPct val="50000"/>
              </a:spcBef>
              <a:buFont typeface="Arial" pitchFamily="34" charset="0"/>
              <a:buChar char="•"/>
            </a:pPr>
            <a:r>
              <a:rPr lang="en-US" dirty="0">
                <a:solidFill>
                  <a:srgbClr val="FFC000"/>
                </a:solidFill>
                <a:latin typeface="Times New Roman" pitchFamily="18" charset="0"/>
              </a:rPr>
              <a:t>Forensic analysis of textile dyes.</a:t>
            </a:r>
            <a:br>
              <a:rPr lang="en-US" dirty="0">
                <a:solidFill>
                  <a:srgbClr val="FFC000"/>
                </a:solidFill>
                <a:latin typeface="Times New Roman" pitchFamily="18" charset="0"/>
              </a:rPr>
            </a:br>
            <a:endParaRPr lang="en-US" dirty="0">
              <a:solidFill>
                <a:srgbClr val="FFC000"/>
              </a:solidFill>
              <a:latin typeface="Times New Roman" pitchFamily="18" charset="0"/>
            </a:endParaRPr>
          </a:p>
          <a:p>
            <a:pPr>
              <a:spcBef>
                <a:spcPct val="50000"/>
              </a:spcBef>
              <a:buFont typeface="Arial" pitchFamily="34" charset="0"/>
              <a:buChar char="•"/>
            </a:pPr>
            <a:r>
              <a:rPr lang="en-US" dirty="0">
                <a:solidFill>
                  <a:srgbClr val="FFC000"/>
                </a:solidFill>
                <a:latin typeface="Times New Roman" pitchFamily="18" charset="0"/>
              </a:rPr>
              <a:t>Determination of cocaine and metabolites in meconium.                                                    </a:t>
            </a:r>
          </a:p>
          <a:p>
            <a:pPr>
              <a:spcBef>
                <a:spcPct val="50000"/>
              </a:spcBef>
              <a:buFont typeface="Arial" pitchFamily="34" charset="0"/>
              <a:buChar char="•"/>
            </a:pPr>
            <a:r>
              <a:rPr lang="en-US" dirty="0">
                <a:solidFill>
                  <a:srgbClr val="FFC000"/>
                </a:solidFill>
                <a:latin typeface="Times New Roman" pitchFamily="18" charset="0"/>
              </a:rPr>
              <a:t>Simultaneous quantification of psychotherapeutic drugs in human plasma.</a:t>
            </a:r>
          </a:p>
        </p:txBody>
      </p:sp>
      <p:sp>
        <p:nvSpPr>
          <p:cNvPr id="3" name="Rectangle 2"/>
          <p:cNvSpPr/>
          <p:nvPr/>
        </p:nvSpPr>
        <p:spPr>
          <a:xfrm>
            <a:off x="990600" y="517906"/>
            <a:ext cx="1842749" cy="584775"/>
          </a:xfrm>
          <a:prstGeom prst="rect">
            <a:avLst/>
          </a:prstGeom>
        </p:spPr>
        <p:txBody>
          <a:bodyPr wrap="none">
            <a:spAutoFit/>
          </a:bodyPr>
          <a:lstStyle/>
          <a:p>
            <a:pPr>
              <a:spcBef>
                <a:spcPct val="50000"/>
              </a:spcBef>
            </a:pPr>
            <a:r>
              <a:rPr lang="en-US" sz="3200" b="1" u="sng" dirty="0">
                <a:solidFill>
                  <a:srgbClr val="00B050"/>
                </a:solidFill>
                <a:latin typeface="Times New Roman" pitchFamily="18" charset="0"/>
              </a:rPr>
              <a:t>Forensics</a:t>
            </a:r>
          </a:p>
        </p:txBody>
      </p:sp>
      <p:sp>
        <p:nvSpPr>
          <p:cNvPr id="4" name="Slide Number Placeholder 3"/>
          <p:cNvSpPr>
            <a:spLocks noGrp="1"/>
          </p:cNvSpPr>
          <p:nvPr>
            <p:ph type="sldNum" sz="quarter" idx="12"/>
          </p:nvPr>
        </p:nvSpPr>
        <p:spPr/>
        <p:txBody>
          <a:bodyPr/>
          <a:lstStyle/>
          <a:p>
            <a:fld id="{D7A6F040-B305-4281-B21E-EAAED6A2BF31}" type="slidenum">
              <a:rPr lang="en-US" smtClean="0"/>
              <a:pPr/>
              <a:t>24</a:t>
            </a:fld>
            <a:endParaRPr lang="en-US" dirty="0"/>
          </a:p>
        </p:txBody>
      </p:sp>
    </p:spTree>
    <p:extLst>
      <p:ext uri="{BB962C8B-B14F-4D97-AF65-F5344CB8AC3E}">
        <p14:creationId xmlns:p14="http://schemas.microsoft.com/office/powerpoint/2010/main" val="2532372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8037" y="1752600"/>
            <a:ext cx="7162800" cy="2446824"/>
          </a:xfrm>
          <a:prstGeom prst="rect">
            <a:avLst/>
          </a:prstGeom>
        </p:spPr>
        <p:txBody>
          <a:bodyPr wrap="square">
            <a:spAutoFit/>
          </a:bodyPr>
          <a:lstStyle/>
          <a:p>
            <a:pPr>
              <a:spcBef>
                <a:spcPct val="50000"/>
              </a:spcBef>
              <a:buFont typeface="Arial" pitchFamily="34" charset="0"/>
              <a:buChar char="•"/>
            </a:pPr>
            <a:r>
              <a:rPr lang="en-US" dirty="0" smtClean="0">
                <a:solidFill>
                  <a:srgbClr val="FFC000"/>
                </a:solidFill>
                <a:latin typeface="Times New Roman" pitchFamily="18" charset="0"/>
              </a:rPr>
              <a:t>Quantification </a:t>
            </a:r>
            <a:r>
              <a:rPr lang="en-US" dirty="0">
                <a:solidFill>
                  <a:srgbClr val="FFC000"/>
                </a:solidFill>
                <a:latin typeface="Times New Roman" pitchFamily="18" charset="0"/>
              </a:rPr>
              <a:t>of DEET in Human Urine.</a:t>
            </a:r>
            <a:br>
              <a:rPr lang="en-US" dirty="0">
                <a:solidFill>
                  <a:srgbClr val="FFC000"/>
                </a:solidFill>
                <a:latin typeface="Times New Roman" pitchFamily="18" charset="0"/>
              </a:rPr>
            </a:br>
            <a:endParaRPr lang="en-US" dirty="0">
              <a:solidFill>
                <a:srgbClr val="FFC000"/>
              </a:solidFill>
              <a:latin typeface="Times New Roman" pitchFamily="18" charset="0"/>
            </a:endParaRPr>
          </a:p>
          <a:p>
            <a:pPr>
              <a:spcBef>
                <a:spcPct val="50000"/>
              </a:spcBef>
              <a:buFont typeface="Arial" pitchFamily="34" charset="0"/>
              <a:buChar char="•"/>
            </a:pPr>
            <a:r>
              <a:rPr lang="en-US" dirty="0">
                <a:solidFill>
                  <a:srgbClr val="FFC000"/>
                </a:solidFill>
                <a:latin typeface="Times New Roman" pitchFamily="18" charset="0"/>
              </a:rPr>
              <a:t>Analysis of antibiotics.</a:t>
            </a:r>
            <a:br>
              <a:rPr lang="en-US" dirty="0">
                <a:solidFill>
                  <a:srgbClr val="FFC000"/>
                </a:solidFill>
                <a:latin typeface="Times New Roman" pitchFamily="18" charset="0"/>
              </a:rPr>
            </a:br>
            <a:endParaRPr lang="en-US" dirty="0">
              <a:solidFill>
                <a:srgbClr val="FFC000"/>
              </a:solidFill>
              <a:latin typeface="Times New Roman" pitchFamily="18" charset="0"/>
            </a:endParaRPr>
          </a:p>
          <a:p>
            <a:pPr>
              <a:spcBef>
                <a:spcPct val="50000"/>
              </a:spcBef>
              <a:buFont typeface="Arial" pitchFamily="34" charset="0"/>
              <a:buChar char="•"/>
            </a:pPr>
            <a:r>
              <a:rPr lang="en-US" dirty="0">
                <a:solidFill>
                  <a:srgbClr val="FFC000"/>
                </a:solidFill>
                <a:latin typeface="Times New Roman" pitchFamily="18" charset="0"/>
              </a:rPr>
              <a:t>Increased urinary excretion of </a:t>
            </a:r>
            <a:r>
              <a:rPr lang="en-US" dirty="0" smtClean="0">
                <a:solidFill>
                  <a:srgbClr val="FFC000"/>
                </a:solidFill>
                <a:latin typeface="Times New Roman" pitchFamily="18" charset="0"/>
              </a:rPr>
              <a:t>AQP </a:t>
            </a:r>
            <a:r>
              <a:rPr lang="en-US" dirty="0">
                <a:solidFill>
                  <a:srgbClr val="FFC000"/>
                </a:solidFill>
                <a:latin typeface="Times New Roman" pitchFamily="18" charset="0"/>
              </a:rPr>
              <a:t>in patients with liver cirrhosis.</a:t>
            </a:r>
            <a:br>
              <a:rPr lang="en-US" dirty="0">
                <a:solidFill>
                  <a:srgbClr val="FFC000"/>
                </a:solidFill>
                <a:latin typeface="Times New Roman" pitchFamily="18" charset="0"/>
              </a:rPr>
            </a:br>
            <a:endParaRPr lang="en-US" dirty="0">
              <a:solidFill>
                <a:srgbClr val="FFC000"/>
              </a:solidFill>
              <a:latin typeface="Times New Roman" pitchFamily="18" charset="0"/>
            </a:endParaRPr>
          </a:p>
          <a:p>
            <a:pPr>
              <a:spcBef>
                <a:spcPct val="50000"/>
              </a:spcBef>
              <a:buFont typeface="Arial" pitchFamily="34" charset="0"/>
              <a:buChar char="•"/>
            </a:pPr>
            <a:r>
              <a:rPr lang="en-US" dirty="0">
                <a:solidFill>
                  <a:srgbClr val="FFC000"/>
                </a:solidFill>
                <a:latin typeface="Times New Roman" pitchFamily="18" charset="0"/>
              </a:rPr>
              <a:t>Detection of endogenous neuropeptides in brain extracellular fluids</a:t>
            </a:r>
            <a:endParaRPr lang="en-US" dirty="0">
              <a:solidFill>
                <a:srgbClr val="FFC000"/>
              </a:solidFill>
            </a:endParaRPr>
          </a:p>
        </p:txBody>
      </p:sp>
      <p:sp>
        <p:nvSpPr>
          <p:cNvPr id="3" name="Rectangle 2"/>
          <p:cNvSpPr/>
          <p:nvPr/>
        </p:nvSpPr>
        <p:spPr>
          <a:xfrm>
            <a:off x="990600" y="506755"/>
            <a:ext cx="1905000" cy="584775"/>
          </a:xfrm>
          <a:prstGeom prst="rect">
            <a:avLst/>
          </a:prstGeom>
        </p:spPr>
        <p:txBody>
          <a:bodyPr wrap="square">
            <a:spAutoFit/>
          </a:bodyPr>
          <a:lstStyle/>
          <a:p>
            <a:pPr>
              <a:spcBef>
                <a:spcPct val="50000"/>
              </a:spcBef>
            </a:pPr>
            <a:r>
              <a:rPr lang="en-US" sz="3200" b="1" u="sng" dirty="0">
                <a:solidFill>
                  <a:srgbClr val="00B050"/>
                </a:solidFill>
                <a:latin typeface="+mj-lt"/>
              </a:rPr>
              <a:t>Clinical</a:t>
            </a:r>
          </a:p>
        </p:txBody>
      </p:sp>
      <p:sp>
        <p:nvSpPr>
          <p:cNvPr id="4" name="Slide Number Placeholder 3"/>
          <p:cNvSpPr>
            <a:spLocks noGrp="1"/>
          </p:cNvSpPr>
          <p:nvPr>
            <p:ph type="sldNum" sz="quarter" idx="12"/>
          </p:nvPr>
        </p:nvSpPr>
        <p:spPr/>
        <p:txBody>
          <a:bodyPr/>
          <a:lstStyle/>
          <a:p>
            <a:fld id="{D7A6F040-B305-4281-B21E-EAAED6A2BF31}" type="slidenum">
              <a:rPr lang="en-US" smtClean="0"/>
              <a:pPr/>
              <a:t>25</a:t>
            </a:fld>
            <a:endParaRPr lang="en-US" dirty="0"/>
          </a:p>
        </p:txBody>
      </p:sp>
    </p:spTree>
    <p:extLst>
      <p:ext uri="{BB962C8B-B14F-4D97-AF65-F5344CB8AC3E}">
        <p14:creationId xmlns:p14="http://schemas.microsoft.com/office/powerpoint/2010/main" val="21861896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752600"/>
            <a:ext cx="6934200" cy="2446824"/>
          </a:xfrm>
          <a:prstGeom prst="rect">
            <a:avLst/>
          </a:prstGeom>
        </p:spPr>
        <p:txBody>
          <a:bodyPr wrap="square">
            <a:spAutoFit/>
          </a:bodyPr>
          <a:lstStyle/>
          <a:p>
            <a:pPr>
              <a:spcBef>
                <a:spcPct val="50000"/>
              </a:spcBef>
              <a:buFont typeface="Arial" pitchFamily="34" charset="0"/>
              <a:buChar char="•"/>
            </a:pPr>
            <a:r>
              <a:rPr lang="en-US" dirty="0" smtClean="0">
                <a:solidFill>
                  <a:srgbClr val="FFC000"/>
                </a:solidFill>
                <a:latin typeface="Times New Roman" pitchFamily="18" charset="0"/>
              </a:rPr>
              <a:t>Ensuring </a:t>
            </a:r>
            <a:r>
              <a:rPr lang="en-US" dirty="0">
                <a:solidFill>
                  <a:srgbClr val="FFC000"/>
                </a:solidFill>
                <a:latin typeface="Times New Roman" pitchFamily="18" charset="0"/>
              </a:rPr>
              <a:t>soft drink consistency and quality</a:t>
            </a:r>
            <a:r>
              <a:rPr lang="en-US" dirty="0" smtClean="0">
                <a:solidFill>
                  <a:srgbClr val="FFC000"/>
                </a:solidFill>
                <a:latin typeface="Times New Roman" pitchFamily="18" charset="0"/>
              </a:rPr>
              <a:t>.</a:t>
            </a:r>
            <a:endParaRPr lang="en-US" dirty="0">
              <a:solidFill>
                <a:srgbClr val="FFC000"/>
              </a:solidFill>
              <a:latin typeface="Times New Roman" pitchFamily="18" charset="0"/>
            </a:endParaRPr>
          </a:p>
          <a:p>
            <a:pPr>
              <a:spcBef>
                <a:spcPct val="50000"/>
              </a:spcBef>
              <a:buFont typeface="Arial" pitchFamily="34" charset="0"/>
              <a:buChar char="•"/>
            </a:pPr>
            <a:r>
              <a:rPr lang="en-US" dirty="0">
                <a:solidFill>
                  <a:srgbClr val="FFC000"/>
                </a:solidFill>
                <a:latin typeface="Times New Roman" pitchFamily="18" charset="0"/>
              </a:rPr>
              <a:t>Analysis of vicinal </a:t>
            </a:r>
            <a:r>
              <a:rPr lang="en-US" dirty="0" smtClean="0">
                <a:solidFill>
                  <a:srgbClr val="FFC000"/>
                </a:solidFill>
                <a:latin typeface="Times New Roman" pitchFamily="18" charset="0"/>
              </a:rPr>
              <a:t>ketones </a:t>
            </a:r>
            <a:r>
              <a:rPr lang="en-US" dirty="0">
                <a:solidFill>
                  <a:srgbClr val="FFC000"/>
                </a:solidFill>
                <a:latin typeface="Times New Roman" pitchFamily="18" charset="0"/>
              </a:rPr>
              <a:t>in beer</a:t>
            </a:r>
            <a:r>
              <a:rPr lang="en-US" dirty="0" smtClean="0">
                <a:solidFill>
                  <a:srgbClr val="FFC000"/>
                </a:solidFill>
                <a:latin typeface="Times New Roman" pitchFamily="18" charset="0"/>
              </a:rPr>
              <a:t>.</a:t>
            </a:r>
            <a:endParaRPr lang="en-US" dirty="0">
              <a:solidFill>
                <a:srgbClr val="FFC000"/>
              </a:solidFill>
              <a:latin typeface="Times New Roman" pitchFamily="18" charset="0"/>
            </a:endParaRPr>
          </a:p>
          <a:p>
            <a:pPr>
              <a:spcBef>
                <a:spcPct val="50000"/>
              </a:spcBef>
              <a:buFont typeface="Arial" pitchFamily="34" charset="0"/>
              <a:buChar char="•"/>
            </a:pPr>
            <a:r>
              <a:rPr lang="en-US" dirty="0">
                <a:solidFill>
                  <a:srgbClr val="FFC000"/>
                </a:solidFill>
                <a:latin typeface="Times New Roman" pitchFamily="18" charset="0"/>
              </a:rPr>
              <a:t>Sugar analysis in fruit juices</a:t>
            </a:r>
            <a:r>
              <a:rPr lang="en-US" dirty="0" smtClean="0">
                <a:solidFill>
                  <a:srgbClr val="FFC000"/>
                </a:solidFill>
                <a:latin typeface="Times New Roman" pitchFamily="18" charset="0"/>
              </a:rPr>
              <a:t>.</a:t>
            </a:r>
            <a:endParaRPr lang="en-US" dirty="0">
              <a:solidFill>
                <a:srgbClr val="FFC000"/>
              </a:solidFill>
              <a:latin typeface="Times New Roman" pitchFamily="18" charset="0"/>
            </a:endParaRPr>
          </a:p>
          <a:p>
            <a:pPr>
              <a:spcBef>
                <a:spcPct val="50000"/>
              </a:spcBef>
              <a:buFont typeface="Arial" pitchFamily="34" charset="0"/>
              <a:buChar char="•"/>
            </a:pPr>
            <a:r>
              <a:rPr lang="en-US" dirty="0">
                <a:solidFill>
                  <a:srgbClr val="FFC000"/>
                </a:solidFill>
                <a:latin typeface="Times New Roman" pitchFamily="18" charset="0"/>
              </a:rPr>
              <a:t>Polycyclic aromatic hydrocarbons </a:t>
            </a:r>
            <a:r>
              <a:rPr lang="en-US" dirty="0" smtClean="0">
                <a:solidFill>
                  <a:srgbClr val="FFC000"/>
                </a:solidFill>
                <a:latin typeface="Times New Roman" pitchFamily="18" charset="0"/>
              </a:rPr>
              <a:t>in </a:t>
            </a:r>
            <a:r>
              <a:rPr lang="en-US" dirty="0">
                <a:solidFill>
                  <a:srgbClr val="FFC000"/>
                </a:solidFill>
                <a:latin typeface="Times New Roman" pitchFamily="18" charset="0"/>
              </a:rPr>
              <a:t>vegetables and fruits</a:t>
            </a:r>
            <a:r>
              <a:rPr lang="en-US" dirty="0" smtClean="0">
                <a:solidFill>
                  <a:srgbClr val="FFC000"/>
                </a:solidFill>
                <a:latin typeface="Times New Roman" pitchFamily="18" charset="0"/>
              </a:rPr>
              <a:t>.</a:t>
            </a:r>
            <a:endParaRPr lang="en-US" dirty="0">
              <a:solidFill>
                <a:srgbClr val="FFC000"/>
              </a:solidFill>
              <a:latin typeface="Times New Roman" pitchFamily="18" charset="0"/>
            </a:endParaRPr>
          </a:p>
          <a:p>
            <a:pPr>
              <a:spcBef>
                <a:spcPct val="50000"/>
              </a:spcBef>
              <a:buFont typeface="Arial" pitchFamily="34" charset="0"/>
              <a:buChar char="•"/>
            </a:pPr>
            <a:r>
              <a:rPr lang="en-US" dirty="0">
                <a:solidFill>
                  <a:srgbClr val="FFC000"/>
                </a:solidFill>
                <a:latin typeface="Times New Roman" pitchFamily="18" charset="0"/>
              </a:rPr>
              <a:t>Trace analysis of military high explosives in agricultural </a:t>
            </a:r>
            <a:r>
              <a:rPr lang="en-US" dirty="0" smtClean="0">
                <a:solidFill>
                  <a:srgbClr val="FFC000"/>
                </a:solidFill>
                <a:latin typeface="Times New Roman" pitchFamily="18" charset="0"/>
              </a:rPr>
              <a:t>crops.</a:t>
            </a:r>
            <a:endParaRPr lang="en-US" dirty="0">
              <a:solidFill>
                <a:srgbClr val="FFC000"/>
              </a:solidFill>
              <a:latin typeface="Times New Roman" pitchFamily="18" charset="0"/>
            </a:endParaRPr>
          </a:p>
          <a:p>
            <a:pPr>
              <a:spcBef>
                <a:spcPct val="50000"/>
              </a:spcBef>
              <a:buFont typeface="Arial" pitchFamily="34" charset="0"/>
              <a:buChar char="•"/>
            </a:pPr>
            <a:r>
              <a:rPr lang="en-US" dirty="0" smtClean="0">
                <a:solidFill>
                  <a:srgbClr val="FFC000"/>
                </a:solidFill>
                <a:latin typeface="Times New Roman" pitchFamily="18" charset="0"/>
              </a:rPr>
              <a:t>Stability </a:t>
            </a:r>
            <a:r>
              <a:rPr lang="en-US" dirty="0">
                <a:solidFill>
                  <a:srgbClr val="FFC000"/>
                </a:solidFill>
                <a:latin typeface="Times New Roman" pitchFamily="18" charset="0"/>
              </a:rPr>
              <a:t>of aspartame in the presence of glucose and vanillin</a:t>
            </a:r>
            <a:endParaRPr lang="en-US" dirty="0">
              <a:solidFill>
                <a:srgbClr val="FFC000"/>
              </a:solidFill>
            </a:endParaRPr>
          </a:p>
        </p:txBody>
      </p:sp>
      <p:sp>
        <p:nvSpPr>
          <p:cNvPr id="3" name="Rectangle 2"/>
          <p:cNvSpPr/>
          <p:nvPr/>
        </p:nvSpPr>
        <p:spPr>
          <a:xfrm>
            <a:off x="533400" y="152400"/>
            <a:ext cx="3100529" cy="584775"/>
          </a:xfrm>
          <a:prstGeom prst="rect">
            <a:avLst/>
          </a:prstGeom>
        </p:spPr>
        <p:txBody>
          <a:bodyPr wrap="none">
            <a:spAutoFit/>
          </a:bodyPr>
          <a:lstStyle/>
          <a:p>
            <a:pPr>
              <a:spcBef>
                <a:spcPct val="50000"/>
              </a:spcBef>
            </a:pPr>
            <a:r>
              <a:rPr lang="en-US" sz="3200" b="1" u="sng" dirty="0">
                <a:solidFill>
                  <a:srgbClr val="00B050"/>
                </a:solidFill>
                <a:latin typeface="Times New Roman" pitchFamily="18" charset="0"/>
              </a:rPr>
              <a:t>Food and Flavor</a:t>
            </a:r>
          </a:p>
        </p:txBody>
      </p:sp>
      <p:sp>
        <p:nvSpPr>
          <p:cNvPr id="4" name="Slide Number Placeholder 3"/>
          <p:cNvSpPr>
            <a:spLocks noGrp="1"/>
          </p:cNvSpPr>
          <p:nvPr>
            <p:ph type="sldNum" sz="quarter" idx="12"/>
          </p:nvPr>
        </p:nvSpPr>
        <p:spPr/>
        <p:txBody>
          <a:bodyPr/>
          <a:lstStyle/>
          <a:p>
            <a:fld id="{D7A6F040-B305-4281-B21E-EAAED6A2BF31}" type="slidenum">
              <a:rPr lang="en-US" smtClean="0"/>
              <a:pPr/>
              <a:t>26</a:t>
            </a:fld>
            <a:endParaRPr lang="en-US" dirty="0"/>
          </a:p>
        </p:txBody>
      </p:sp>
    </p:spTree>
    <p:extLst>
      <p:ext uri="{BB962C8B-B14F-4D97-AF65-F5344CB8AC3E}">
        <p14:creationId xmlns:p14="http://schemas.microsoft.com/office/powerpoint/2010/main" val="101100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a:xfrm>
            <a:off x="183159" y="234743"/>
            <a:ext cx="5431304" cy="805826"/>
          </a:xfrm>
        </p:spPr>
        <p:txBody>
          <a:bodyPr/>
          <a:lstStyle/>
          <a:p>
            <a:pPr eaLnBrk="1" hangingPunct="1"/>
            <a:r>
              <a:rPr lang="en-US" altLang="en-US" sz="3200" b="1" u="sng" dirty="0" smtClean="0">
                <a:solidFill>
                  <a:srgbClr val="00B050"/>
                </a:solidFill>
                <a:latin typeface="Tahoma" panose="020B0604030504040204" pitchFamily="34" charset="0"/>
                <a:ea typeface="Tahoma" panose="020B0604030504040204" pitchFamily="34" charset="0"/>
                <a:cs typeface="Tahoma" panose="020B0604030504040204" pitchFamily="34" charset="0"/>
              </a:rPr>
              <a:t>HPLC Applications</a:t>
            </a:r>
          </a:p>
        </p:txBody>
      </p:sp>
      <p:grpSp>
        <p:nvGrpSpPr>
          <p:cNvPr id="103428" name="Group 30"/>
          <p:cNvGrpSpPr>
            <a:grpSpLocks/>
          </p:cNvGrpSpPr>
          <p:nvPr/>
        </p:nvGrpSpPr>
        <p:grpSpPr bwMode="auto">
          <a:xfrm>
            <a:off x="304800" y="1371600"/>
            <a:ext cx="8090444" cy="4267200"/>
            <a:chOff x="624" y="933"/>
            <a:chExt cx="5027" cy="3788"/>
          </a:xfrm>
        </p:grpSpPr>
        <p:pic>
          <p:nvPicPr>
            <p:cNvPr id="103429" name="Picture 3" descr="environ_i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 y="3099"/>
              <a:ext cx="1200"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0" name="Picture 4" descr="CHEM_I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 y="1452"/>
              <a:ext cx="582"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5" descr="consum_i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1" y="2121"/>
              <a:ext cx="786"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2" name="Picture 6" descr="pharm_i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4" y="2067"/>
              <a:ext cx="804"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3433" name="Object 2"/>
            <p:cNvGraphicFramePr>
              <a:graphicFrameLocks noChangeAspect="1"/>
            </p:cNvGraphicFramePr>
            <p:nvPr/>
          </p:nvGraphicFramePr>
          <p:xfrm>
            <a:off x="3497" y="933"/>
            <a:ext cx="669" cy="891"/>
          </p:xfrm>
          <a:graphic>
            <a:graphicData uri="http://schemas.openxmlformats.org/presentationml/2006/ole">
              <mc:AlternateContent xmlns:mc="http://schemas.openxmlformats.org/markup-compatibility/2006">
                <mc:Choice xmlns:v="urn:schemas-microsoft-com:vml" Requires="v">
                  <p:oleObj spid="_x0000_s12428" name="CorelPhotoPaint.Image.7" r:id="rId8" imgW="990350" imgH="758889" progId="">
                    <p:embed/>
                  </p:oleObj>
                </mc:Choice>
                <mc:Fallback>
                  <p:oleObj name="CorelPhotoPaint.Image.7" r:id="rId8" imgW="990350" imgH="758889"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l="2153" t="3746" r="44498" b="3539"/>
                        <a:stretch>
                          <a:fillRect/>
                        </a:stretch>
                      </p:blipFill>
                      <p:spPr bwMode="auto">
                        <a:xfrm>
                          <a:off x="3497" y="933"/>
                          <a:ext cx="669" cy="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3434" name="Group 10"/>
            <p:cNvGrpSpPr>
              <a:grpSpLocks/>
            </p:cNvGrpSpPr>
            <p:nvPr/>
          </p:nvGrpSpPr>
          <p:grpSpPr bwMode="auto">
            <a:xfrm>
              <a:off x="3168" y="3648"/>
              <a:ext cx="1245" cy="795"/>
              <a:chOff x="3219" y="3120"/>
              <a:chExt cx="1245" cy="795"/>
            </a:xfrm>
          </p:grpSpPr>
          <p:graphicFrame>
            <p:nvGraphicFramePr>
              <p:cNvPr id="103448" name="Object 3"/>
              <p:cNvGraphicFramePr>
                <a:graphicFrameLocks noChangeAspect="1"/>
              </p:cNvGraphicFramePr>
              <p:nvPr/>
            </p:nvGraphicFramePr>
            <p:xfrm>
              <a:off x="3480" y="3120"/>
              <a:ext cx="984" cy="795"/>
            </p:xfrm>
            <a:graphic>
              <a:graphicData uri="http://schemas.openxmlformats.org/presentationml/2006/ole">
                <mc:AlternateContent xmlns:mc="http://schemas.openxmlformats.org/markup-compatibility/2006">
                  <mc:Choice xmlns:v="urn:schemas-microsoft-com:vml" Requires="v">
                    <p:oleObj spid="_x0000_s12429" name="CorelPhotoPaint.Image.7" r:id="rId10" imgW="990350" imgH="801354" progId="">
                      <p:embed/>
                    </p:oleObj>
                  </mc:Choice>
                  <mc:Fallback>
                    <p:oleObj name="CorelPhotoPaint.Image.7" r:id="rId10" imgW="990350" imgH="801354"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80" y="3120"/>
                            <a:ext cx="984" cy="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49" name="Object 4"/>
              <p:cNvGraphicFramePr>
                <a:graphicFrameLocks noChangeAspect="1"/>
              </p:cNvGraphicFramePr>
              <p:nvPr/>
            </p:nvGraphicFramePr>
            <p:xfrm>
              <a:off x="3219" y="3434"/>
              <a:ext cx="380" cy="472"/>
            </p:xfrm>
            <a:graphic>
              <a:graphicData uri="http://schemas.openxmlformats.org/presentationml/2006/ole">
                <mc:AlternateContent xmlns:mc="http://schemas.openxmlformats.org/markup-compatibility/2006">
                  <mc:Choice xmlns:v="urn:schemas-microsoft-com:vml" Requires="v">
                    <p:oleObj spid="_x0000_s12430" name="CorelPhotoPaint.Image.7" r:id="rId12" imgW="990350" imgH="1231186" progId="">
                      <p:embed/>
                    </p:oleObj>
                  </mc:Choice>
                  <mc:Fallback>
                    <p:oleObj name="CorelPhotoPaint.Image.7" r:id="rId12" imgW="990350" imgH="1231186"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19" y="3434"/>
                            <a:ext cx="380"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3435" name="Text Box 11"/>
            <p:cNvSpPr txBox="1">
              <a:spLocks noChangeArrowheads="1"/>
            </p:cNvSpPr>
            <p:nvPr/>
          </p:nvSpPr>
          <p:spPr bwMode="auto">
            <a:xfrm>
              <a:off x="1440" y="1428"/>
              <a:ext cx="80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buClr>
                  <a:schemeClr val="tx1"/>
                </a:buClr>
                <a:buFont typeface="Symbol" panose="05050102010706020507" pitchFamily="18" charset="2"/>
                <a:buChar char="·"/>
                <a:defRPr sz="2400">
                  <a:solidFill>
                    <a:schemeClr val="tx1"/>
                  </a:solidFill>
                  <a:latin typeface="Times New Roman" panose="02020603050405020304" pitchFamily="18" charset="0"/>
                </a:defRPr>
              </a:lvl1pPr>
              <a:lvl2pPr marL="742950" indent="-285750" eaLnBrk="0" hangingPunct="0">
                <a:buClr>
                  <a:schemeClr val="tx1"/>
                </a:buClr>
                <a:buChar char="–"/>
                <a:defRPr sz="2000">
                  <a:solidFill>
                    <a:schemeClr val="tx1"/>
                  </a:solidFill>
                  <a:latin typeface="Arial" panose="020B0604020202020204" pitchFamily="34" charset="0"/>
                </a:defRPr>
              </a:lvl2pPr>
              <a:lvl3pPr marL="1143000" indent="-228600" eaLnBrk="0" hangingPunct="0">
                <a:buClr>
                  <a:schemeClr val="tx1"/>
                </a:buClr>
                <a:buFont typeface="Symbol" panose="05050102010706020507" pitchFamily="18" charset="2"/>
                <a:buChar char="·"/>
                <a:defRPr sz="2400" i="1">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FontTx/>
                <a:buNone/>
              </a:pPr>
              <a:r>
                <a:rPr lang="en-US" altLang="en-US" sz="1600" b="1" dirty="0">
                  <a:solidFill>
                    <a:srgbClr val="00B050"/>
                  </a:solidFill>
                  <a:latin typeface="Futura Md BT"/>
                </a:rPr>
                <a:t>Chemical </a:t>
              </a:r>
              <a:endParaRPr lang="en-US" altLang="en-US" sz="1600" b="1" dirty="0">
                <a:solidFill>
                  <a:srgbClr val="00B050"/>
                </a:solidFill>
                <a:latin typeface="Bazooka"/>
              </a:endParaRPr>
            </a:p>
          </p:txBody>
        </p:sp>
        <p:sp>
          <p:nvSpPr>
            <p:cNvPr id="103436" name="Text Box 13"/>
            <p:cNvSpPr txBox="1">
              <a:spLocks noChangeArrowheads="1"/>
            </p:cNvSpPr>
            <p:nvPr/>
          </p:nvSpPr>
          <p:spPr bwMode="auto">
            <a:xfrm>
              <a:off x="1440" y="3753"/>
              <a:ext cx="111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buClr>
                  <a:schemeClr val="tx1"/>
                </a:buClr>
                <a:buFont typeface="Symbol" panose="05050102010706020507" pitchFamily="18" charset="2"/>
                <a:buChar char="·"/>
                <a:defRPr sz="2400">
                  <a:solidFill>
                    <a:schemeClr val="tx1"/>
                  </a:solidFill>
                  <a:latin typeface="Times New Roman" panose="02020603050405020304" pitchFamily="18" charset="0"/>
                </a:defRPr>
              </a:lvl1pPr>
              <a:lvl2pPr marL="742950" indent="-285750" eaLnBrk="0" hangingPunct="0">
                <a:buClr>
                  <a:schemeClr val="tx1"/>
                </a:buClr>
                <a:buChar char="–"/>
                <a:defRPr sz="2000">
                  <a:solidFill>
                    <a:schemeClr val="tx1"/>
                  </a:solidFill>
                  <a:latin typeface="Arial" panose="020B0604020202020204" pitchFamily="34" charset="0"/>
                </a:defRPr>
              </a:lvl2pPr>
              <a:lvl3pPr marL="1143000" indent="-228600" eaLnBrk="0" hangingPunct="0">
                <a:buClr>
                  <a:schemeClr val="tx1"/>
                </a:buClr>
                <a:buFont typeface="Symbol" panose="05050102010706020507" pitchFamily="18" charset="2"/>
                <a:buChar char="·"/>
                <a:defRPr sz="2400" i="1">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FontTx/>
                <a:buNone/>
              </a:pPr>
              <a:r>
                <a:rPr lang="en-US" altLang="en-US" sz="1600" b="1" dirty="0">
                  <a:solidFill>
                    <a:srgbClr val="00B050"/>
                  </a:solidFill>
                  <a:latin typeface="Futura Md BT"/>
                </a:rPr>
                <a:t>Environmental</a:t>
              </a:r>
            </a:p>
          </p:txBody>
        </p:sp>
        <p:sp>
          <p:nvSpPr>
            <p:cNvPr id="103437" name="Text Box 14"/>
            <p:cNvSpPr txBox="1">
              <a:spLocks noChangeArrowheads="1"/>
            </p:cNvSpPr>
            <p:nvPr/>
          </p:nvSpPr>
          <p:spPr bwMode="auto">
            <a:xfrm>
              <a:off x="1440" y="2845"/>
              <a:ext cx="1258"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buClr>
                  <a:schemeClr val="tx1"/>
                </a:buClr>
                <a:buFont typeface="Symbol" panose="05050102010706020507" pitchFamily="18" charset="2"/>
                <a:buChar char="·"/>
                <a:defRPr sz="2400">
                  <a:solidFill>
                    <a:schemeClr val="tx1"/>
                  </a:solidFill>
                  <a:latin typeface="Times New Roman" panose="02020603050405020304" pitchFamily="18" charset="0"/>
                </a:defRPr>
              </a:lvl1pPr>
              <a:lvl2pPr marL="742950" indent="-285750" eaLnBrk="0" hangingPunct="0">
                <a:buClr>
                  <a:schemeClr val="tx1"/>
                </a:buClr>
                <a:buChar char="–"/>
                <a:defRPr sz="2000">
                  <a:solidFill>
                    <a:schemeClr val="tx1"/>
                  </a:solidFill>
                  <a:latin typeface="Arial" panose="020B0604020202020204" pitchFamily="34" charset="0"/>
                </a:defRPr>
              </a:lvl2pPr>
              <a:lvl3pPr marL="1143000" indent="-228600" eaLnBrk="0" hangingPunct="0">
                <a:buClr>
                  <a:schemeClr val="tx1"/>
                </a:buClr>
                <a:buFont typeface="Symbol" panose="05050102010706020507" pitchFamily="18" charset="2"/>
                <a:buChar char="·"/>
                <a:defRPr sz="2400" i="1">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FontTx/>
                <a:buNone/>
              </a:pPr>
              <a:r>
                <a:rPr lang="en-US" altLang="en-US" sz="1600" b="1" dirty="0">
                  <a:solidFill>
                    <a:srgbClr val="00B050"/>
                  </a:solidFill>
                  <a:latin typeface="Futura Md BT"/>
                </a:rPr>
                <a:t>Pharmaceuticals</a:t>
              </a:r>
              <a:endParaRPr lang="en-US" altLang="en-US" sz="1600" b="1" dirty="0">
                <a:solidFill>
                  <a:srgbClr val="00B050"/>
                </a:solidFill>
                <a:latin typeface="Bazooka"/>
              </a:endParaRPr>
            </a:p>
          </p:txBody>
        </p:sp>
        <p:sp>
          <p:nvSpPr>
            <p:cNvPr id="103438" name="Text Box 16"/>
            <p:cNvSpPr txBox="1">
              <a:spLocks noChangeArrowheads="1"/>
            </p:cNvSpPr>
            <p:nvPr/>
          </p:nvSpPr>
          <p:spPr bwMode="auto">
            <a:xfrm>
              <a:off x="4166" y="2997"/>
              <a:ext cx="148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buClr>
                  <a:schemeClr val="tx1"/>
                </a:buClr>
                <a:buFont typeface="Symbol" panose="05050102010706020507" pitchFamily="18" charset="2"/>
                <a:buChar char="·"/>
                <a:defRPr sz="2400">
                  <a:solidFill>
                    <a:schemeClr val="tx1"/>
                  </a:solidFill>
                  <a:latin typeface="Times New Roman" panose="02020603050405020304" pitchFamily="18" charset="0"/>
                </a:defRPr>
              </a:lvl1pPr>
              <a:lvl2pPr marL="742950" indent="-285750" eaLnBrk="0" hangingPunct="0">
                <a:buClr>
                  <a:schemeClr val="tx1"/>
                </a:buClr>
                <a:buChar char="–"/>
                <a:defRPr sz="2000">
                  <a:solidFill>
                    <a:schemeClr val="tx1"/>
                  </a:solidFill>
                  <a:latin typeface="Arial" panose="020B0604020202020204" pitchFamily="34" charset="0"/>
                </a:defRPr>
              </a:lvl2pPr>
              <a:lvl3pPr marL="1143000" indent="-228600" eaLnBrk="0" hangingPunct="0">
                <a:buClr>
                  <a:schemeClr val="tx1"/>
                </a:buClr>
                <a:buFont typeface="Symbol" panose="05050102010706020507" pitchFamily="18" charset="2"/>
                <a:buChar char="·"/>
                <a:defRPr sz="2400" i="1">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FontTx/>
                <a:buNone/>
              </a:pPr>
              <a:r>
                <a:rPr lang="en-US" altLang="en-US" sz="1600" b="1" dirty="0">
                  <a:solidFill>
                    <a:srgbClr val="00B050"/>
                  </a:solidFill>
                  <a:latin typeface="Futura Md BT"/>
                </a:rPr>
                <a:t>Consumer Products</a:t>
              </a:r>
              <a:endParaRPr lang="en-US" altLang="en-US" sz="1600" b="1" dirty="0">
                <a:solidFill>
                  <a:srgbClr val="00B050"/>
                </a:solidFill>
                <a:latin typeface="Bazooka"/>
              </a:endParaRPr>
            </a:p>
          </p:txBody>
        </p:sp>
        <p:sp>
          <p:nvSpPr>
            <p:cNvPr id="103439" name="Text Box 17"/>
            <p:cNvSpPr txBox="1">
              <a:spLocks noChangeArrowheads="1"/>
            </p:cNvSpPr>
            <p:nvPr/>
          </p:nvSpPr>
          <p:spPr bwMode="auto">
            <a:xfrm>
              <a:off x="4567" y="3952"/>
              <a:ext cx="63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buClr>
                  <a:schemeClr val="tx1"/>
                </a:buClr>
                <a:buFont typeface="Symbol" panose="05050102010706020507" pitchFamily="18" charset="2"/>
                <a:buChar char="·"/>
                <a:defRPr sz="2400">
                  <a:solidFill>
                    <a:schemeClr val="tx1"/>
                  </a:solidFill>
                  <a:latin typeface="Times New Roman" panose="02020603050405020304" pitchFamily="18" charset="0"/>
                </a:defRPr>
              </a:lvl1pPr>
              <a:lvl2pPr marL="742950" indent="-285750" eaLnBrk="0" hangingPunct="0">
                <a:buClr>
                  <a:schemeClr val="tx1"/>
                </a:buClr>
                <a:buChar char="–"/>
                <a:defRPr sz="2000">
                  <a:solidFill>
                    <a:schemeClr val="tx1"/>
                  </a:solidFill>
                  <a:latin typeface="Arial" panose="020B0604020202020204" pitchFamily="34" charset="0"/>
                </a:defRPr>
              </a:lvl2pPr>
              <a:lvl3pPr marL="1143000" indent="-228600" eaLnBrk="0" hangingPunct="0">
                <a:buClr>
                  <a:schemeClr val="tx1"/>
                </a:buClr>
                <a:buFont typeface="Symbol" panose="05050102010706020507" pitchFamily="18" charset="2"/>
                <a:buChar char="·"/>
                <a:defRPr sz="2400" i="1">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FontTx/>
                <a:buNone/>
              </a:pPr>
              <a:r>
                <a:rPr lang="en-US" altLang="en-US" sz="1600" b="1" dirty="0">
                  <a:solidFill>
                    <a:srgbClr val="00B050"/>
                  </a:solidFill>
                  <a:latin typeface="Futura Md BT"/>
                </a:rPr>
                <a:t>Clinical</a:t>
              </a:r>
              <a:endParaRPr lang="en-US" altLang="en-US" sz="1600" b="1" dirty="0">
                <a:solidFill>
                  <a:srgbClr val="00B050"/>
                </a:solidFill>
                <a:latin typeface="Bazooka"/>
              </a:endParaRPr>
            </a:p>
          </p:txBody>
        </p:sp>
        <p:sp>
          <p:nvSpPr>
            <p:cNvPr id="103440" name="Text Box 21"/>
            <p:cNvSpPr txBox="1">
              <a:spLocks noChangeArrowheads="1"/>
            </p:cNvSpPr>
            <p:nvPr/>
          </p:nvSpPr>
          <p:spPr bwMode="auto">
            <a:xfrm>
              <a:off x="1440" y="1824"/>
              <a:ext cx="821" cy="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buClr>
                  <a:schemeClr val="tx1"/>
                </a:buClr>
                <a:buFont typeface="Symbol" panose="05050102010706020507" pitchFamily="18" charset="2"/>
                <a:buChar char="·"/>
                <a:defRPr sz="2400">
                  <a:solidFill>
                    <a:schemeClr val="tx1"/>
                  </a:solidFill>
                  <a:latin typeface="Times New Roman" panose="02020603050405020304" pitchFamily="18" charset="0"/>
                </a:defRPr>
              </a:lvl1pPr>
              <a:lvl2pPr marL="742950" indent="-285750" eaLnBrk="0" hangingPunct="0">
                <a:buClr>
                  <a:schemeClr val="tx1"/>
                </a:buClr>
                <a:buChar char="–"/>
                <a:defRPr sz="2000">
                  <a:solidFill>
                    <a:schemeClr val="tx1"/>
                  </a:solidFill>
                  <a:latin typeface="Arial" panose="020B0604020202020204" pitchFamily="34" charset="0"/>
                </a:defRPr>
              </a:lvl2pPr>
              <a:lvl3pPr marL="1143000" indent="-228600" eaLnBrk="0" hangingPunct="0">
                <a:buClr>
                  <a:schemeClr val="tx1"/>
                </a:buClr>
                <a:buFont typeface="Symbol" panose="05050102010706020507" pitchFamily="18" charset="2"/>
                <a:buChar char="·"/>
                <a:defRPr sz="2400" i="1">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FontTx/>
                <a:buNone/>
              </a:pPr>
              <a:r>
                <a:rPr lang="en-US" altLang="en-US" sz="1400" dirty="0">
                  <a:solidFill>
                    <a:srgbClr val="FFC000"/>
                  </a:solidFill>
                </a:rPr>
                <a:t>polystyrenes</a:t>
              </a:r>
            </a:p>
            <a:p>
              <a:pPr>
                <a:buClrTx/>
                <a:buFontTx/>
                <a:buNone/>
              </a:pPr>
              <a:r>
                <a:rPr lang="en-US" altLang="en-US" sz="1400" dirty="0">
                  <a:solidFill>
                    <a:srgbClr val="FFC000"/>
                  </a:solidFill>
                </a:rPr>
                <a:t>dyes</a:t>
              </a:r>
            </a:p>
            <a:p>
              <a:pPr>
                <a:buClrTx/>
                <a:buFontTx/>
                <a:buNone/>
              </a:pPr>
              <a:r>
                <a:rPr lang="en-US" altLang="en-US" sz="1400" dirty="0">
                  <a:solidFill>
                    <a:srgbClr val="FFC000"/>
                  </a:solidFill>
                </a:rPr>
                <a:t>phthalates</a:t>
              </a:r>
            </a:p>
            <a:p>
              <a:pPr>
                <a:buClrTx/>
                <a:buFontTx/>
                <a:buNone/>
              </a:pPr>
              <a:endParaRPr lang="en-US" altLang="en-US" sz="1400" dirty="0"/>
            </a:p>
            <a:p>
              <a:pPr>
                <a:buClrTx/>
                <a:buFontTx/>
                <a:buNone/>
              </a:pPr>
              <a:endParaRPr lang="en-US" altLang="en-US" sz="1400" dirty="0"/>
            </a:p>
          </p:txBody>
        </p:sp>
        <p:sp>
          <p:nvSpPr>
            <p:cNvPr id="103441" name="Text Box 22"/>
            <p:cNvSpPr txBox="1">
              <a:spLocks noChangeArrowheads="1"/>
            </p:cNvSpPr>
            <p:nvPr/>
          </p:nvSpPr>
          <p:spPr bwMode="auto">
            <a:xfrm>
              <a:off x="2613" y="2659"/>
              <a:ext cx="1157" cy="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eaLnBrk="0" hangingPunct="0">
                <a:buClr>
                  <a:schemeClr val="tx1"/>
                </a:buClr>
                <a:buFont typeface="Symbol" panose="05050102010706020507" pitchFamily="18" charset="2"/>
                <a:buChar char="·"/>
                <a:defRPr sz="2400">
                  <a:solidFill>
                    <a:schemeClr val="tx1"/>
                  </a:solidFill>
                  <a:latin typeface="Times New Roman" panose="02020603050405020304" pitchFamily="18" charset="0"/>
                </a:defRPr>
              </a:lvl1pPr>
              <a:lvl2pPr marL="742950" indent="-285750" eaLnBrk="0" hangingPunct="0">
                <a:buClr>
                  <a:schemeClr val="tx1"/>
                </a:buClr>
                <a:buChar char="–"/>
                <a:defRPr sz="2000">
                  <a:solidFill>
                    <a:schemeClr val="tx1"/>
                  </a:solidFill>
                  <a:latin typeface="Arial" panose="020B0604020202020204" pitchFamily="34" charset="0"/>
                </a:defRPr>
              </a:lvl2pPr>
              <a:lvl3pPr marL="1143000" indent="-228600" eaLnBrk="0" hangingPunct="0">
                <a:buClr>
                  <a:schemeClr val="tx1"/>
                </a:buClr>
                <a:buFont typeface="Symbol" panose="05050102010706020507" pitchFamily="18" charset="2"/>
                <a:buChar char="·"/>
                <a:defRPr sz="2400" i="1">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FontTx/>
                <a:buNone/>
              </a:pPr>
              <a:r>
                <a:rPr lang="en-US" altLang="en-US" sz="1400" dirty="0" err="1">
                  <a:solidFill>
                    <a:srgbClr val="FFC000"/>
                  </a:solidFill>
                </a:rPr>
                <a:t>tetracyclines</a:t>
              </a:r>
              <a:endParaRPr lang="en-US" altLang="en-US" sz="1400" dirty="0">
                <a:solidFill>
                  <a:srgbClr val="FFC000"/>
                </a:solidFill>
              </a:endParaRPr>
            </a:p>
            <a:p>
              <a:pPr>
                <a:buClrTx/>
                <a:buFontTx/>
                <a:buNone/>
              </a:pPr>
              <a:r>
                <a:rPr lang="en-US" altLang="en-US" sz="1400" dirty="0">
                  <a:solidFill>
                    <a:srgbClr val="FFC000"/>
                  </a:solidFill>
                </a:rPr>
                <a:t>corticosteroids</a:t>
              </a:r>
            </a:p>
            <a:p>
              <a:pPr>
                <a:buClrTx/>
                <a:buFontTx/>
                <a:buNone/>
              </a:pPr>
              <a:r>
                <a:rPr lang="en-US" altLang="en-US" sz="1400" dirty="0">
                  <a:solidFill>
                    <a:srgbClr val="FFC000"/>
                  </a:solidFill>
                </a:rPr>
                <a:t>antidepressants</a:t>
              </a:r>
            </a:p>
            <a:p>
              <a:pPr>
                <a:buClrTx/>
                <a:buFontTx/>
                <a:buNone/>
              </a:pPr>
              <a:r>
                <a:rPr lang="en-US" altLang="en-US" sz="1400" dirty="0">
                  <a:solidFill>
                    <a:srgbClr val="FFC000"/>
                  </a:solidFill>
                </a:rPr>
                <a:t>barbiturates</a:t>
              </a:r>
            </a:p>
            <a:p>
              <a:pPr>
                <a:buClrTx/>
                <a:buFontTx/>
                <a:buNone/>
              </a:pPr>
              <a:endParaRPr lang="en-US" altLang="en-US" sz="1400" dirty="0"/>
            </a:p>
            <a:p>
              <a:pPr>
                <a:buClrTx/>
                <a:buFontTx/>
                <a:buNone/>
              </a:pPr>
              <a:endParaRPr lang="en-US" altLang="en-US" sz="1400" dirty="0"/>
            </a:p>
          </p:txBody>
        </p:sp>
        <p:sp>
          <p:nvSpPr>
            <p:cNvPr id="103442" name="Text Box 23"/>
            <p:cNvSpPr txBox="1">
              <a:spLocks noChangeArrowheads="1"/>
            </p:cNvSpPr>
            <p:nvPr/>
          </p:nvSpPr>
          <p:spPr bwMode="auto">
            <a:xfrm>
              <a:off x="4499" y="4194"/>
              <a:ext cx="820"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buClr>
                  <a:schemeClr val="tx1"/>
                </a:buClr>
                <a:buFont typeface="Symbol" panose="05050102010706020507" pitchFamily="18" charset="2"/>
                <a:buChar char="·"/>
                <a:defRPr sz="2400">
                  <a:solidFill>
                    <a:schemeClr val="tx1"/>
                  </a:solidFill>
                  <a:latin typeface="Times New Roman" panose="02020603050405020304" pitchFamily="18" charset="0"/>
                </a:defRPr>
              </a:lvl1pPr>
              <a:lvl2pPr marL="742950" indent="-285750" eaLnBrk="0" hangingPunct="0">
                <a:buClr>
                  <a:schemeClr val="tx1"/>
                </a:buClr>
                <a:buChar char="–"/>
                <a:defRPr sz="2000">
                  <a:solidFill>
                    <a:schemeClr val="tx1"/>
                  </a:solidFill>
                  <a:latin typeface="Arial" panose="020B0604020202020204" pitchFamily="34" charset="0"/>
                </a:defRPr>
              </a:lvl2pPr>
              <a:lvl3pPr marL="1143000" indent="-228600" eaLnBrk="0" hangingPunct="0">
                <a:buClr>
                  <a:schemeClr val="tx1"/>
                </a:buClr>
                <a:buFont typeface="Symbol" panose="05050102010706020507" pitchFamily="18" charset="2"/>
                <a:buChar char="·"/>
                <a:defRPr sz="2400" i="1">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FontTx/>
                <a:buNone/>
              </a:pPr>
              <a:r>
                <a:rPr lang="en-US" altLang="en-US" sz="1400" dirty="0">
                  <a:solidFill>
                    <a:srgbClr val="FFC000"/>
                  </a:solidFill>
                </a:rPr>
                <a:t>amino acids</a:t>
              </a:r>
            </a:p>
            <a:p>
              <a:pPr>
                <a:buClrTx/>
                <a:buFontTx/>
                <a:buNone/>
              </a:pPr>
              <a:r>
                <a:rPr lang="en-US" altLang="en-US" sz="1400" dirty="0">
                  <a:solidFill>
                    <a:srgbClr val="FFC000"/>
                  </a:solidFill>
                </a:rPr>
                <a:t>vitamins</a:t>
              </a:r>
            </a:p>
            <a:p>
              <a:pPr>
                <a:buClrTx/>
                <a:buFontTx/>
                <a:buNone/>
              </a:pPr>
              <a:r>
                <a:rPr lang="en-US" altLang="en-US" sz="1400" dirty="0" err="1">
                  <a:solidFill>
                    <a:srgbClr val="FFC000"/>
                  </a:solidFill>
                </a:rPr>
                <a:t>homocysteine</a:t>
              </a:r>
              <a:endParaRPr lang="en-US" altLang="en-US" sz="1400" dirty="0">
                <a:solidFill>
                  <a:srgbClr val="FFC000"/>
                </a:solidFill>
              </a:endParaRPr>
            </a:p>
          </p:txBody>
        </p:sp>
        <p:grpSp>
          <p:nvGrpSpPr>
            <p:cNvPr id="103443" name="Group 29"/>
            <p:cNvGrpSpPr>
              <a:grpSpLocks/>
            </p:cNvGrpSpPr>
            <p:nvPr/>
          </p:nvGrpSpPr>
          <p:grpSpPr bwMode="auto">
            <a:xfrm>
              <a:off x="4166" y="1248"/>
              <a:ext cx="878" cy="746"/>
              <a:chOff x="4251" y="1452"/>
              <a:chExt cx="878" cy="746"/>
            </a:xfrm>
          </p:grpSpPr>
          <p:sp>
            <p:nvSpPr>
              <p:cNvPr id="103446" name="Text Box 15"/>
              <p:cNvSpPr txBox="1">
                <a:spLocks noChangeArrowheads="1"/>
              </p:cNvSpPr>
              <p:nvPr/>
            </p:nvSpPr>
            <p:spPr bwMode="auto">
              <a:xfrm>
                <a:off x="4251" y="1452"/>
                <a:ext cx="878"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buClr>
                    <a:schemeClr val="tx1"/>
                  </a:buClr>
                  <a:buFont typeface="Symbol" panose="05050102010706020507" pitchFamily="18" charset="2"/>
                  <a:buChar char="·"/>
                  <a:defRPr sz="2400">
                    <a:solidFill>
                      <a:schemeClr val="tx1"/>
                    </a:solidFill>
                    <a:latin typeface="Times New Roman" panose="02020603050405020304" pitchFamily="18" charset="0"/>
                  </a:defRPr>
                </a:lvl1pPr>
                <a:lvl2pPr marL="742950" indent="-285750" eaLnBrk="0" hangingPunct="0">
                  <a:buClr>
                    <a:schemeClr val="tx1"/>
                  </a:buClr>
                  <a:buChar char="–"/>
                  <a:defRPr sz="2000">
                    <a:solidFill>
                      <a:schemeClr val="tx1"/>
                    </a:solidFill>
                    <a:latin typeface="Arial" panose="020B0604020202020204" pitchFamily="34" charset="0"/>
                  </a:defRPr>
                </a:lvl2pPr>
                <a:lvl3pPr marL="1143000" indent="-228600" eaLnBrk="0" hangingPunct="0">
                  <a:buClr>
                    <a:schemeClr val="tx1"/>
                  </a:buClr>
                  <a:buFont typeface="Symbol" panose="05050102010706020507" pitchFamily="18" charset="2"/>
                  <a:buChar char="·"/>
                  <a:defRPr sz="2400" i="1">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FontTx/>
                  <a:buNone/>
                </a:pPr>
                <a:r>
                  <a:rPr lang="en-US" altLang="en-US" sz="1600" b="1" dirty="0">
                    <a:solidFill>
                      <a:srgbClr val="00B050"/>
                    </a:solidFill>
                    <a:latin typeface="Futura Md BT"/>
                  </a:rPr>
                  <a:t>Bioscience</a:t>
                </a:r>
                <a:endParaRPr lang="en-US" altLang="en-US" sz="1600" b="1" dirty="0">
                  <a:solidFill>
                    <a:srgbClr val="00B050"/>
                  </a:solidFill>
                  <a:latin typeface="Bazooka"/>
                </a:endParaRPr>
              </a:p>
            </p:txBody>
          </p:sp>
          <p:sp>
            <p:nvSpPr>
              <p:cNvPr id="103447" name="Text Box 25"/>
              <p:cNvSpPr txBox="1">
                <a:spLocks noChangeArrowheads="1"/>
              </p:cNvSpPr>
              <p:nvPr/>
            </p:nvSpPr>
            <p:spPr bwMode="auto">
              <a:xfrm>
                <a:off x="4273" y="1671"/>
                <a:ext cx="696"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buClr>
                    <a:schemeClr val="tx1"/>
                  </a:buClr>
                  <a:buFont typeface="Symbol" panose="05050102010706020507" pitchFamily="18" charset="2"/>
                  <a:buChar char="·"/>
                  <a:defRPr sz="2400">
                    <a:solidFill>
                      <a:schemeClr val="tx1"/>
                    </a:solidFill>
                    <a:latin typeface="Times New Roman" panose="02020603050405020304" pitchFamily="18" charset="0"/>
                  </a:defRPr>
                </a:lvl1pPr>
                <a:lvl2pPr marL="742950" indent="-285750" eaLnBrk="0" hangingPunct="0">
                  <a:buClr>
                    <a:schemeClr val="tx1"/>
                  </a:buClr>
                  <a:buChar char="–"/>
                  <a:defRPr sz="2000">
                    <a:solidFill>
                      <a:schemeClr val="tx1"/>
                    </a:solidFill>
                    <a:latin typeface="Arial" panose="020B0604020202020204" pitchFamily="34" charset="0"/>
                  </a:defRPr>
                </a:lvl2pPr>
                <a:lvl3pPr marL="1143000" indent="-228600" eaLnBrk="0" hangingPunct="0">
                  <a:buClr>
                    <a:schemeClr val="tx1"/>
                  </a:buClr>
                  <a:buFont typeface="Symbol" panose="05050102010706020507" pitchFamily="18" charset="2"/>
                  <a:buChar char="·"/>
                  <a:defRPr sz="2400" i="1">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FontTx/>
                  <a:buNone/>
                </a:pPr>
                <a:r>
                  <a:rPr lang="en-US" altLang="en-US" sz="1400" dirty="0">
                    <a:solidFill>
                      <a:srgbClr val="FFC000"/>
                    </a:solidFill>
                  </a:rPr>
                  <a:t>proteins</a:t>
                </a:r>
              </a:p>
              <a:p>
                <a:pPr>
                  <a:buClrTx/>
                  <a:buFontTx/>
                  <a:buNone/>
                </a:pPr>
                <a:r>
                  <a:rPr lang="en-US" altLang="en-US" sz="1400" dirty="0">
                    <a:solidFill>
                      <a:srgbClr val="FFC000"/>
                    </a:solidFill>
                  </a:rPr>
                  <a:t>peptides</a:t>
                </a:r>
              </a:p>
              <a:p>
                <a:pPr>
                  <a:buClrTx/>
                  <a:buFontTx/>
                  <a:buNone/>
                </a:pPr>
                <a:r>
                  <a:rPr lang="en-US" altLang="en-US" sz="1400" dirty="0">
                    <a:solidFill>
                      <a:srgbClr val="FFC000"/>
                    </a:solidFill>
                  </a:rPr>
                  <a:t>nucleotides</a:t>
                </a:r>
              </a:p>
            </p:txBody>
          </p:sp>
        </p:grpSp>
        <p:sp>
          <p:nvSpPr>
            <p:cNvPr id="103444" name="Text Box 27"/>
            <p:cNvSpPr txBox="1">
              <a:spLocks noChangeArrowheads="1"/>
            </p:cNvSpPr>
            <p:nvPr/>
          </p:nvSpPr>
          <p:spPr bwMode="auto">
            <a:xfrm>
              <a:off x="4518" y="3175"/>
              <a:ext cx="73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buClr>
                  <a:schemeClr val="tx1"/>
                </a:buClr>
                <a:buFont typeface="Symbol" panose="05050102010706020507" pitchFamily="18" charset="2"/>
                <a:buChar char="·"/>
                <a:defRPr sz="2400">
                  <a:solidFill>
                    <a:schemeClr val="tx1"/>
                  </a:solidFill>
                  <a:latin typeface="Times New Roman" panose="02020603050405020304" pitchFamily="18" charset="0"/>
                </a:defRPr>
              </a:lvl1pPr>
              <a:lvl2pPr marL="742950" indent="-285750" eaLnBrk="0" hangingPunct="0">
                <a:buClr>
                  <a:schemeClr val="tx1"/>
                </a:buClr>
                <a:buChar char="–"/>
                <a:defRPr sz="2000">
                  <a:solidFill>
                    <a:schemeClr val="tx1"/>
                  </a:solidFill>
                  <a:latin typeface="Arial" panose="020B0604020202020204" pitchFamily="34" charset="0"/>
                </a:defRPr>
              </a:lvl2pPr>
              <a:lvl3pPr marL="1143000" indent="-228600" eaLnBrk="0" hangingPunct="0">
                <a:buClr>
                  <a:schemeClr val="tx1"/>
                </a:buClr>
                <a:buFont typeface="Symbol" panose="05050102010706020507" pitchFamily="18" charset="2"/>
                <a:buChar char="·"/>
                <a:defRPr sz="2400" i="1">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FontTx/>
                <a:buNone/>
              </a:pPr>
              <a:r>
                <a:rPr lang="en-US" altLang="en-US" sz="1400" dirty="0">
                  <a:solidFill>
                    <a:srgbClr val="FFC000"/>
                  </a:solidFill>
                </a:rPr>
                <a:t>lipids</a:t>
              </a:r>
            </a:p>
            <a:p>
              <a:pPr>
                <a:buClrTx/>
                <a:buFontTx/>
                <a:buNone/>
              </a:pPr>
              <a:r>
                <a:rPr lang="en-US" altLang="en-US" sz="1400" dirty="0">
                  <a:solidFill>
                    <a:srgbClr val="FFC000"/>
                  </a:solidFill>
                </a:rPr>
                <a:t>antioxidants</a:t>
              </a:r>
            </a:p>
            <a:p>
              <a:pPr>
                <a:buClrTx/>
                <a:buFontTx/>
                <a:buNone/>
              </a:pPr>
              <a:r>
                <a:rPr lang="en-US" altLang="en-US" sz="1400" dirty="0">
                  <a:solidFill>
                    <a:srgbClr val="FFC000"/>
                  </a:solidFill>
                </a:rPr>
                <a:t>sugars</a:t>
              </a:r>
            </a:p>
            <a:p>
              <a:pPr>
                <a:buClrTx/>
                <a:buFontTx/>
                <a:buNone/>
              </a:pPr>
              <a:endParaRPr lang="en-US" altLang="en-US" sz="1400" dirty="0"/>
            </a:p>
          </p:txBody>
        </p:sp>
        <p:sp>
          <p:nvSpPr>
            <p:cNvPr id="103445" name="Text Box 28"/>
            <p:cNvSpPr txBox="1">
              <a:spLocks noChangeArrowheads="1"/>
            </p:cNvSpPr>
            <p:nvPr/>
          </p:nvSpPr>
          <p:spPr bwMode="auto">
            <a:xfrm>
              <a:off x="1382" y="4014"/>
              <a:ext cx="1493"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eaLnBrk="0" hangingPunct="0">
                <a:buClr>
                  <a:schemeClr val="tx1"/>
                </a:buClr>
                <a:buFont typeface="Symbol" panose="05050102010706020507" pitchFamily="18" charset="2"/>
                <a:buChar char="·"/>
                <a:defRPr sz="2400">
                  <a:solidFill>
                    <a:schemeClr val="tx1"/>
                  </a:solidFill>
                  <a:latin typeface="Times New Roman" panose="02020603050405020304" pitchFamily="18" charset="0"/>
                </a:defRPr>
              </a:lvl1pPr>
              <a:lvl2pPr marL="742950" indent="-285750" eaLnBrk="0" hangingPunct="0">
                <a:buClr>
                  <a:schemeClr val="tx1"/>
                </a:buClr>
                <a:buChar char="–"/>
                <a:defRPr sz="2000">
                  <a:solidFill>
                    <a:schemeClr val="tx1"/>
                  </a:solidFill>
                  <a:latin typeface="Arial" panose="020B0604020202020204" pitchFamily="34" charset="0"/>
                </a:defRPr>
              </a:lvl2pPr>
              <a:lvl3pPr marL="1143000" indent="-228600" eaLnBrk="0" hangingPunct="0">
                <a:buClr>
                  <a:schemeClr val="tx1"/>
                </a:buClr>
                <a:buFont typeface="Symbol" panose="05050102010706020507" pitchFamily="18" charset="2"/>
                <a:buChar char="·"/>
                <a:defRPr sz="2400" i="1">
                  <a:solidFill>
                    <a:schemeClr val="tx1"/>
                  </a:solidFill>
                  <a:latin typeface="Arial" panose="020B060402020202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FontTx/>
                <a:buNone/>
              </a:pPr>
              <a:r>
                <a:rPr lang="en-US" altLang="en-US" sz="1400" dirty="0" err="1">
                  <a:solidFill>
                    <a:srgbClr val="FFC000"/>
                  </a:solidFill>
                </a:rPr>
                <a:t>polyaromatic</a:t>
              </a:r>
              <a:r>
                <a:rPr lang="en-US" altLang="en-US" sz="1400" dirty="0">
                  <a:solidFill>
                    <a:srgbClr val="FFC000"/>
                  </a:solidFill>
                </a:rPr>
                <a:t> hydrocarbons</a:t>
              </a:r>
            </a:p>
            <a:p>
              <a:pPr>
                <a:buClrTx/>
                <a:buFontTx/>
                <a:buNone/>
              </a:pPr>
              <a:r>
                <a:rPr lang="en-US" altLang="en-US" sz="1400" dirty="0">
                  <a:solidFill>
                    <a:srgbClr val="FFC000"/>
                  </a:solidFill>
                </a:rPr>
                <a:t>Inorganic ions</a:t>
              </a:r>
            </a:p>
            <a:p>
              <a:pPr>
                <a:buClrTx/>
                <a:buFontTx/>
                <a:buNone/>
              </a:pPr>
              <a:r>
                <a:rPr lang="en-US" altLang="en-US" sz="1400" dirty="0">
                  <a:solidFill>
                    <a:srgbClr val="FFC000"/>
                  </a:solidFill>
                </a:rPr>
                <a:t>herbicides</a:t>
              </a:r>
            </a:p>
          </p:txBody>
        </p:sp>
      </p:grpSp>
      <p:sp>
        <p:nvSpPr>
          <p:cNvPr id="2" name="Slide Number Placeholder 1"/>
          <p:cNvSpPr>
            <a:spLocks noGrp="1"/>
          </p:cNvSpPr>
          <p:nvPr>
            <p:ph type="sldNum" sz="quarter" idx="12"/>
          </p:nvPr>
        </p:nvSpPr>
        <p:spPr/>
        <p:txBody>
          <a:bodyPr/>
          <a:lstStyle/>
          <a:p>
            <a:fld id="{D7A6F040-B305-4281-B21E-EAAED6A2BF31}" type="slidenum">
              <a:rPr lang="en-US" smtClean="0"/>
              <a:pPr/>
              <a:t>27</a:t>
            </a:fld>
            <a:endParaRPr lang="en-US" dirty="0"/>
          </a:p>
        </p:txBody>
      </p:sp>
    </p:spTree>
    <p:extLst>
      <p:ext uri="{BB962C8B-B14F-4D97-AF65-F5344CB8AC3E}">
        <p14:creationId xmlns:p14="http://schemas.microsoft.com/office/powerpoint/2010/main" val="1542106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447800"/>
            <a:ext cx="8153400" cy="3693319"/>
          </a:xfrm>
          <a:prstGeom prst="rect">
            <a:avLst/>
          </a:prstGeom>
        </p:spPr>
        <p:txBody>
          <a:bodyPr wrap="square">
            <a:spAutoFit/>
          </a:bodyPr>
          <a:lstStyle/>
          <a:p>
            <a:pPr marL="457200" indent="-457200">
              <a:spcBef>
                <a:spcPct val="50000"/>
              </a:spcBef>
              <a:buFontTx/>
              <a:buAutoNum type="arabicPeriod"/>
            </a:pPr>
            <a:r>
              <a:rPr lang="en-US" dirty="0" smtClean="0">
                <a:solidFill>
                  <a:srgbClr val="FFC000"/>
                </a:solidFill>
                <a:latin typeface="Times New Roman" pitchFamily="18" charset="0"/>
              </a:rPr>
              <a:t>Separations </a:t>
            </a:r>
            <a:r>
              <a:rPr lang="en-US" dirty="0">
                <a:solidFill>
                  <a:srgbClr val="FFC000"/>
                </a:solidFill>
                <a:latin typeface="Times New Roman" pitchFamily="18" charset="0"/>
              </a:rPr>
              <a:t>fast and efficient (high resolution power)</a:t>
            </a:r>
          </a:p>
          <a:p>
            <a:pPr marL="457200" indent="-457200">
              <a:spcBef>
                <a:spcPct val="50000"/>
              </a:spcBef>
              <a:buFontTx/>
              <a:buAutoNum type="arabicPeriod"/>
            </a:pPr>
            <a:r>
              <a:rPr lang="en-US" dirty="0">
                <a:solidFill>
                  <a:srgbClr val="FFC000"/>
                </a:solidFill>
                <a:latin typeface="Times New Roman" pitchFamily="18" charset="0"/>
              </a:rPr>
              <a:t>Continuous monitoring of the column effluent</a:t>
            </a:r>
          </a:p>
          <a:p>
            <a:pPr marL="457200" indent="-457200">
              <a:spcBef>
                <a:spcPct val="50000"/>
              </a:spcBef>
              <a:buFontTx/>
              <a:buAutoNum type="arabicPeriod"/>
            </a:pPr>
            <a:r>
              <a:rPr lang="en-US" dirty="0">
                <a:solidFill>
                  <a:srgbClr val="FFC000"/>
                </a:solidFill>
                <a:latin typeface="Times New Roman" pitchFamily="18" charset="0"/>
              </a:rPr>
              <a:t>It can be applied to the separation and analysis of very complex mixtures</a:t>
            </a:r>
          </a:p>
          <a:p>
            <a:pPr marL="457200" indent="-457200">
              <a:spcBef>
                <a:spcPct val="50000"/>
              </a:spcBef>
              <a:buFontTx/>
              <a:buAutoNum type="arabicPeriod"/>
            </a:pPr>
            <a:r>
              <a:rPr lang="en-US" dirty="0">
                <a:solidFill>
                  <a:srgbClr val="FFC000"/>
                </a:solidFill>
                <a:latin typeface="Times New Roman" pitchFamily="18" charset="0"/>
              </a:rPr>
              <a:t>Accurate quantitative measurements.</a:t>
            </a:r>
          </a:p>
          <a:p>
            <a:pPr marL="457200" indent="-457200">
              <a:spcBef>
                <a:spcPct val="50000"/>
              </a:spcBef>
              <a:buFontTx/>
              <a:buAutoNum type="arabicPeriod"/>
            </a:pPr>
            <a:r>
              <a:rPr lang="en-US" dirty="0">
                <a:solidFill>
                  <a:srgbClr val="FFC000"/>
                </a:solidFill>
                <a:latin typeface="Times New Roman" pitchFamily="18" charset="0"/>
              </a:rPr>
              <a:t>Repetitive and reproducible analysis using the same column.</a:t>
            </a:r>
          </a:p>
          <a:p>
            <a:pPr marL="457200" indent="-457200">
              <a:spcBef>
                <a:spcPct val="50000"/>
              </a:spcBef>
              <a:buFontTx/>
              <a:buAutoNum type="arabicPeriod"/>
            </a:pPr>
            <a:r>
              <a:rPr lang="en-US" dirty="0">
                <a:solidFill>
                  <a:srgbClr val="FFC000"/>
                </a:solidFill>
                <a:latin typeface="Times New Roman" pitchFamily="18" charset="0"/>
              </a:rPr>
              <a:t>Adsorption, partition, ion exchange and exclusion column separations are excellently made.	</a:t>
            </a:r>
          </a:p>
          <a:p>
            <a:pPr marL="457200" indent="-457200">
              <a:spcBef>
                <a:spcPct val="50000"/>
              </a:spcBef>
            </a:pPr>
            <a:r>
              <a:rPr lang="en-US" dirty="0">
                <a:solidFill>
                  <a:srgbClr val="FFC000"/>
                </a:solidFill>
                <a:latin typeface="Times New Roman" pitchFamily="18" charset="0"/>
              </a:rPr>
              <a:t>7. </a:t>
            </a:r>
            <a:r>
              <a:rPr lang="en-US" dirty="0" smtClean="0">
                <a:solidFill>
                  <a:srgbClr val="FFC000"/>
                </a:solidFill>
                <a:latin typeface="Times New Roman" pitchFamily="18" charset="0"/>
              </a:rPr>
              <a:t>    HPLC </a:t>
            </a:r>
            <a:r>
              <a:rPr lang="en-US" dirty="0">
                <a:solidFill>
                  <a:srgbClr val="FFC000"/>
                </a:solidFill>
                <a:latin typeface="Times New Roman" pitchFamily="18" charset="0"/>
              </a:rPr>
              <a:t>is more versatile than GLC in some respects, because it has the advantage of not being restricted to volatile and thermally stable solute and the choice of mobile and stationary phases is much wider in HPLC</a:t>
            </a:r>
          </a:p>
        </p:txBody>
      </p:sp>
      <p:sp>
        <p:nvSpPr>
          <p:cNvPr id="3" name="Rectangle 2"/>
          <p:cNvSpPr/>
          <p:nvPr/>
        </p:nvSpPr>
        <p:spPr>
          <a:xfrm>
            <a:off x="756102" y="284585"/>
            <a:ext cx="4889480" cy="584775"/>
          </a:xfrm>
          <a:prstGeom prst="rect">
            <a:avLst/>
          </a:prstGeom>
        </p:spPr>
        <p:txBody>
          <a:bodyPr wrap="none">
            <a:spAutoFit/>
          </a:bodyPr>
          <a:lstStyle/>
          <a:p>
            <a:pPr marL="457200" indent="-457200" algn="just">
              <a:spcBef>
                <a:spcPct val="50000"/>
              </a:spcBef>
            </a:pPr>
            <a:r>
              <a:rPr lang="en-US" sz="3200" b="1" u="sng" dirty="0" smtClean="0">
                <a:solidFill>
                  <a:srgbClr val="00B050"/>
                </a:solidFill>
                <a:latin typeface="Tahoma" panose="020B0604030504040204" pitchFamily="34" charset="0"/>
                <a:ea typeface="Tahoma" panose="020B0604030504040204" pitchFamily="34" charset="0"/>
                <a:cs typeface="Tahoma" panose="020B0604030504040204" pitchFamily="34" charset="0"/>
              </a:rPr>
              <a:t>ADVANTAGES OF HPLC</a:t>
            </a:r>
            <a:endParaRPr lang="en-US" sz="3200" b="1" u="sng"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D7A6F040-B305-4281-B21E-EAAED6A2BF31}" type="slidenum">
              <a:rPr lang="en-US" smtClean="0"/>
              <a:pPr/>
              <a:t>28</a:t>
            </a:fld>
            <a:endParaRPr lang="en-US" dirty="0"/>
          </a:p>
        </p:txBody>
      </p:sp>
    </p:spTree>
    <p:extLst>
      <p:ext uri="{BB962C8B-B14F-4D97-AF65-F5344CB8AC3E}">
        <p14:creationId xmlns:p14="http://schemas.microsoft.com/office/powerpoint/2010/main" val="19741889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737" y="1981200"/>
            <a:ext cx="7924800" cy="2031325"/>
          </a:xfrm>
          <a:prstGeom prst="rect">
            <a:avLst/>
          </a:prstGeom>
        </p:spPr>
        <p:txBody>
          <a:bodyPr wrap="square">
            <a:spAutoFit/>
          </a:bodyPr>
          <a:lstStyle/>
          <a:p>
            <a:pPr algn="just">
              <a:spcBef>
                <a:spcPct val="50000"/>
              </a:spcBef>
            </a:pPr>
            <a:r>
              <a:rPr lang="en-US" dirty="0">
                <a:solidFill>
                  <a:srgbClr val="FFC000"/>
                </a:solidFill>
                <a:latin typeface="Times New Roman" pitchFamily="18" charset="0"/>
              </a:rPr>
              <a:t>8. Both aqueous and non aqueous samples can be analyzed with little or no sample pre </a:t>
            </a:r>
            <a:r>
              <a:rPr lang="en-US" dirty="0" smtClean="0">
                <a:solidFill>
                  <a:srgbClr val="FFC000"/>
                </a:solidFill>
                <a:latin typeface="Times New Roman" pitchFamily="18" charset="0"/>
              </a:rPr>
              <a:t>treatment</a:t>
            </a:r>
            <a:endParaRPr lang="en-US" dirty="0">
              <a:solidFill>
                <a:srgbClr val="FFC000"/>
              </a:solidFill>
              <a:latin typeface="Times New Roman" pitchFamily="18" charset="0"/>
            </a:endParaRPr>
          </a:p>
          <a:p>
            <a:pPr algn="just">
              <a:spcBef>
                <a:spcPct val="50000"/>
              </a:spcBef>
            </a:pPr>
            <a:r>
              <a:rPr lang="en-US" dirty="0">
                <a:solidFill>
                  <a:srgbClr val="FFC000"/>
                </a:solidFill>
                <a:latin typeface="Times New Roman" pitchFamily="18" charset="0"/>
              </a:rPr>
              <a:t>9. A variety of solvents and column packing are available, providing a high degree of selectivity for specific analyses</a:t>
            </a:r>
            <a:r>
              <a:rPr lang="en-US" dirty="0" smtClean="0">
                <a:solidFill>
                  <a:srgbClr val="FFC000"/>
                </a:solidFill>
                <a:latin typeface="Times New Roman" pitchFamily="18" charset="0"/>
              </a:rPr>
              <a:t>.</a:t>
            </a:r>
            <a:endParaRPr lang="en-US" dirty="0">
              <a:solidFill>
                <a:srgbClr val="FFC000"/>
              </a:solidFill>
              <a:latin typeface="Times New Roman" pitchFamily="18" charset="0"/>
            </a:endParaRPr>
          </a:p>
          <a:p>
            <a:pPr algn="just">
              <a:spcBef>
                <a:spcPct val="50000"/>
              </a:spcBef>
            </a:pPr>
            <a:r>
              <a:rPr lang="en-US" dirty="0">
                <a:solidFill>
                  <a:srgbClr val="FFC000"/>
                </a:solidFill>
                <a:latin typeface="Times New Roman" pitchFamily="18" charset="0"/>
              </a:rPr>
              <a:t>10. It provides a means for determination of multiple components in a single analysis.</a:t>
            </a:r>
          </a:p>
        </p:txBody>
      </p:sp>
      <p:sp>
        <p:nvSpPr>
          <p:cNvPr id="4" name="Title 3"/>
          <p:cNvSpPr>
            <a:spLocks noGrp="1"/>
          </p:cNvSpPr>
          <p:nvPr>
            <p:ph type="title"/>
          </p:nvPr>
        </p:nvSpPr>
        <p:spPr>
          <a:xfrm>
            <a:off x="457200" y="295736"/>
            <a:ext cx="6754290" cy="766482"/>
          </a:xfrm>
        </p:spPr>
        <p:txBody>
          <a:bodyPr/>
          <a:lstStyle/>
          <a:p>
            <a:r>
              <a:rPr lang="en-US" sz="3200" b="1" u="sng" dirty="0">
                <a:solidFill>
                  <a:srgbClr val="00B050"/>
                </a:solidFill>
                <a:latin typeface="Tahoma" panose="020B0604030504040204" pitchFamily="34" charset="0"/>
                <a:ea typeface="Tahoma" panose="020B0604030504040204" pitchFamily="34" charset="0"/>
                <a:cs typeface="Tahoma" panose="020B0604030504040204" pitchFamily="34" charset="0"/>
              </a:rPr>
              <a:t>ADVANTAGES OF HPLC</a:t>
            </a:r>
            <a:r>
              <a:rPr lang="en-US" sz="4400" b="1" u="sng" dirty="0">
                <a:solidFill>
                  <a:srgbClr val="00B050"/>
                </a:solidFill>
                <a:latin typeface="Tahoma" panose="020B0604030504040204" pitchFamily="34" charset="0"/>
                <a:ea typeface="Tahoma" panose="020B0604030504040204" pitchFamily="34" charset="0"/>
                <a:cs typeface="Tahoma" panose="020B0604030504040204" pitchFamily="34" charset="0"/>
              </a:rPr>
              <a:t/>
            </a:r>
            <a:br>
              <a:rPr lang="en-US" sz="4400" b="1" u="sng" dirty="0">
                <a:solidFill>
                  <a:srgbClr val="00B050"/>
                </a:solidFill>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3" name="Slide Number Placeholder 2"/>
          <p:cNvSpPr>
            <a:spLocks noGrp="1"/>
          </p:cNvSpPr>
          <p:nvPr>
            <p:ph type="sldNum" sz="quarter" idx="12"/>
          </p:nvPr>
        </p:nvSpPr>
        <p:spPr/>
        <p:txBody>
          <a:bodyPr/>
          <a:lstStyle/>
          <a:p>
            <a:fld id="{D7A6F040-B305-4281-B21E-EAAED6A2BF31}" type="slidenum">
              <a:rPr lang="en-US" smtClean="0"/>
              <a:pPr/>
              <a:t>29</a:t>
            </a:fld>
            <a:endParaRPr lang="en-US" dirty="0"/>
          </a:p>
        </p:txBody>
      </p:sp>
    </p:spTree>
    <p:extLst>
      <p:ext uri="{BB962C8B-B14F-4D97-AF65-F5344CB8AC3E}">
        <p14:creationId xmlns:p14="http://schemas.microsoft.com/office/powerpoint/2010/main" val="1181033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524000"/>
            <a:ext cx="7861844" cy="4093428"/>
          </a:xfrm>
          <a:prstGeom prst="rect">
            <a:avLst/>
          </a:prstGeom>
        </p:spPr>
        <p:txBody>
          <a:bodyPr wrap="square">
            <a:spAutoFit/>
          </a:bodyPr>
          <a:lstStyle/>
          <a:p>
            <a:pPr>
              <a:buFont typeface="Arial" pitchFamily="34" charset="0"/>
              <a:buChar char="•"/>
            </a:pPr>
            <a:r>
              <a:rPr lang="en-US" sz="2000" dirty="0">
                <a:solidFill>
                  <a:srgbClr val="FFC000"/>
                </a:solidFill>
                <a:latin typeface="Times New Roman" pitchFamily="18" charset="0"/>
              </a:rPr>
              <a:t>When a mixture of components are introduced into the </a:t>
            </a:r>
            <a:r>
              <a:rPr lang="en-US" sz="2000" dirty="0">
                <a:solidFill>
                  <a:srgbClr val="FFC000"/>
                </a:solidFill>
                <a:latin typeface="Times New Roman" pitchFamily="18" charset="0"/>
                <a:cs typeface="Times New Roman" pitchFamily="18" charset="0"/>
              </a:rPr>
              <a:t>column  various chemical and physical interactions take place between the sample molecules and the particles of the column packing </a:t>
            </a:r>
            <a:r>
              <a:rPr lang="en-US" sz="2000" dirty="0" smtClean="0">
                <a:solidFill>
                  <a:srgbClr val="FFC000"/>
                </a:solidFill>
                <a:latin typeface="Times New Roman" pitchFamily="18" charset="0"/>
                <a:cs typeface="Times New Roman" pitchFamily="18" charset="0"/>
              </a:rPr>
              <a:t>.</a:t>
            </a:r>
            <a:endParaRPr lang="en-US" sz="2000" dirty="0">
              <a:solidFill>
                <a:srgbClr val="FFC000"/>
              </a:solidFill>
              <a:latin typeface="Times New Roman" pitchFamily="18" charset="0"/>
              <a:cs typeface="Times New Roman" pitchFamily="18" charset="0"/>
            </a:endParaRPr>
          </a:p>
          <a:p>
            <a:endParaRPr lang="en-US" sz="2000" dirty="0">
              <a:solidFill>
                <a:srgbClr val="FFC000"/>
              </a:solidFill>
              <a:latin typeface="Times New Roman" pitchFamily="18" charset="0"/>
              <a:cs typeface="Times New Roman" pitchFamily="18" charset="0"/>
            </a:endParaRPr>
          </a:p>
          <a:p>
            <a:pPr>
              <a:buFont typeface="Arial" pitchFamily="34" charset="0"/>
              <a:buChar char="•"/>
            </a:pPr>
            <a:r>
              <a:rPr lang="en-US" sz="2000" dirty="0">
                <a:solidFill>
                  <a:srgbClr val="FFC000"/>
                </a:solidFill>
                <a:latin typeface="Times New Roman" pitchFamily="18" charset="0"/>
              </a:rPr>
              <a:t>They travel according to their relative affinities towards the stationary phase. The component which has more affinity towards the adsorbent, travels slower</a:t>
            </a:r>
            <a:r>
              <a:rPr lang="en-US" sz="2000" dirty="0" smtClean="0">
                <a:solidFill>
                  <a:srgbClr val="FFC000"/>
                </a:solidFill>
                <a:latin typeface="Times New Roman" pitchFamily="18" charset="0"/>
              </a:rPr>
              <a:t>. </a:t>
            </a:r>
          </a:p>
          <a:p>
            <a:pPr>
              <a:buFont typeface="Arial" pitchFamily="34" charset="0"/>
              <a:buChar char="•"/>
            </a:pPr>
            <a:endParaRPr lang="en-US" sz="2000" dirty="0">
              <a:solidFill>
                <a:srgbClr val="FFC000"/>
              </a:solidFill>
              <a:latin typeface="Times New Roman" pitchFamily="18" charset="0"/>
            </a:endParaRPr>
          </a:p>
          <a:p>
            <a:pPr>
              <a:buFont typeface="Arial" pitchFamily="34" charset="0"/>
              <a:buChar char="•"/>
            </a:pPr>
            <a:r>
              <a:rPr lang="en-US" sz="2000" dirty="0" smtClean="0">
                <a:solidFill>
                  <a:srgbClr val="FFC000"/>
                </a:solidFill>
                <a:latin typeface="Times New Roman" pitchFamily="18" charset="0"/>
              </a:rPr>
              <a:t>The </a:t>
            </a:r>
            <a:r>
              <a:rPr lang="en-US" sz="2000" dirty="0">
                <a:solidFill>
                  <a:srgbClr val="FFC000"/>
                </a:solidFill>
                <a:latin typeface="Times New Roman" pitchFamily="18" charset="0"/>
              </a:rPr>
              <a:t>component which has less affinity towards the stationary phase travels faster</a:t>
            </a:r>
            <a:r>
              <a:rPr lang="en-US" sz="2000" dirty="0" smtClean="0">
                <a:solidFill>
                  <a:srgbClr val="FFC000"/>
                </a:solidFill>
                <a:latin typeface="Times New Roman" pitchFamily="18" charset="0"/>
              </a:rPr>
              <a:t>.</a:t>
            </a:r>
            <a:endParaRPr lang="en-US" sz="2000" dirty="0">
              <a:solidFill>
                <a:srgbClr val="FFC000"/>
              </a:solidFill>
              <a:latin typeface="Times New Roman" pitchFamily="18" charset="0"/>
            </a:endParaRPr>
          </a:p>
          <a:p>
            <a:endParaRPr lang="en-US" sz="2000" dirty="0">
              <a:solidFill>
                <a:srgbClr val="FFC000"/>
              </a:solidFill>
              <a:latin typeface="Times New Roman" pitchFamily="18" charset="0"/>
            </a:endParaRPr>
          </a:p>
          <a:p>
            <a:pPr>
              <a:buFont typeface="Arial" pitchFamily="34" charset="0"/>
              <a:buChar char="•"/>
            </a:pPr>
            <a:r>
              <a:rPr lang="en-US" sz="2000" dirty="0">
                <a:solidFill>
                  <a:srgbClr val="FFC000"/>
                </a:solidFill>
                <a:latin typeface="Times New Roman" pitchFamily="18" charset="0"/>
              </a:rPr>
              <a:t>Since no two components have the same affinity towards the stationary phase, the components get separated</a:t>
            </a:r>
            <a:endParaRPr lang="en-US" sz="2000" dirty="0">
              <a:solidFill>
                <a:srgbClr val="FFC000"/>
              </a:solidFill>
            </a:endParaRPr>
          </a:p>
        </p:txBody>
      </p:sp>
      <p:sp>
        <p:nvSpPr>
          <p:cNvPr id="2" name="Slide Number Placeholder 1"/>
          <p:cNvSpPr>
            <a:spLocks noGrp="1"/>
          </p:cNvSpPr>
          <p:nvPr>
            <p:ph type="sldNum" sz="quarter" idx="12"/>
          </p:nvPr>
        </p:nvSpPr>
        <p:spPr/>
        <p:txBody>
          <a:bodyPr/>
          <a:lstStyle/>
          <a:p>
            <a:fld id="{D7A6F040-B305-4281-B21E-EAAED6A2BF31}" type="slidenum">
              <a:rPr lang="en-US" smtClean="0"/>
              <a:pPr/>
              <a:t>3</a:t>
            </a:fld>
            <a:endParaRPr lang="en-US" dirty="0"/>
          </a:p>
        </p:txBody>
      </p:sp>
    </p:spTree>
    <p:extLst>
      <p:ext uri="{BB962C8B-B14F-4D97-AF65-F5344CB8AC3E}">
        <p14:creationId xmlns:p14="http://schemas.microsoft.com/office/powerpoint/2010/main" val="23089938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807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974431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33686"/>
            <a:ext cx="7467600" cy="3200399"/>
          </a:xfrm>
        </p:spPr>
        <p:txBody>
          <a:bodyPr>
            <a:normAutofit fontScale="77500" lnSpcReduction="20000"/>
          </a:bodyPr>
          <a:lstStyle/>
          <a:p>
            <a:pPr marL="342860" indent="-342860">
              <a:buFont typeface="Wingdings" panose="05000000000000000000" pitchFamily="2" charset="2"/>
              <a:buNone/>
              <a:defRPr/>
            </a:pPr>
            <a:r>
              <a:rPr lang="en-US" dirty="0" smtClean="0">
                <a:solidFill>
                  <a:srgbClr val="00B0F0"/>
                </a:solidFill>
              </a:rPr>
              <a:t> </a:t>
            </a:r>
            <a:endParaRPr lang="en-US" sz="2000" u="sng" dirty="0" smtClean="0">
              <a:solidFill>
                <a:srgbClr val="00B0F0"/>
              </a:solidFill>
            </a:endParaRPr>
          </a:p>
          <a:p>
            <a:pPr marL="609528" indent="-609528" eaLnBrk="1" hangingPunct="1">
              <a:lnSpc>
                <a:spcPct val="90000"/>
              </a:lnSpc>
              <a:buFont typeface="Wingdings" panose="05000000000000000000" pitchFamily="2" charset="2"/>
              <a:buNone/>
              <a:defRPr/>
            </a:pPr>
            <a:r>
              <a:rPr lang="en-US" sz="2000" dirty="0" smtClean="0">
                <a:solidFill>
                  <a:srgbClr val="FFC000"/>
                </a:solidFill>
              </a:rPr>
              <a:t> </a:t>
            </a:r>
          </a:p>
          <a:p>
            <a:pPr marL="609528" indent="-609528" eaLnBrk="1" hangingPunct="1">
              <a:lnSpc>
                <a:spcPct val="90000"/>
              </a:lnSpc>
              <a:buFont typeface="Wingdings" panose="05000000000000000000" pitchFamily="2" charset="2"/>
              <a:buNone/>
              <a:defRPr/>
            </a:pPr>
            <a:endParaRPr lang="en-US" sz="2000" dirty="0" smtClean="0">
              <a:solidFill>
                <a:srgbClr val="FFC000"/>
              </a:solidFill>
            </a:endParaRPr>
          </a:p>
          <a:p>
            <a:pPr marL="609528" indent="-609528" eaLnBrk="1" hangingPunct="1">
              <a:lnSpc>
                <a:spcPct val="90000"/>
              </a:lnSpc>
              <a:buFont typeface="Wingdings" panose="05000000000000000000" pitchFamily="2" charset="2"/>
              <a:buNone/>
              <a:defRPr/>
            </a:pPr>
            <a:r>
              <a:rPr lang="en-US" sz="2400" dirty="0" smtClean="0">
                <a:solidFill>
                  <a:srgbClr val="FFC000"/>
                </a:solidFill>
              </a:rPr>
              <a:t>Solvent</a:t>
            </a:r>
          </a:p>
          <a:p>
            <a:pPr marL="609528" indent="-609528" eaLnBrk="1" hangingPunct="1">
              <a:lnSpc>
                <a:spcPct val="90000"/>
              </a:lnSpc>
              <a:buFont typeface="Wingdings" panose="05000000000000000000" pitchFamily="2" charset="2"/>
              <a:buNone/>
              <a:defRPr/>
            </a:pPr>
            <a:r>
              <a:rPr lang="en-US" sz="2400" dirty="0" smtClean="0">
                <a:solidFill>
                  <a:srgbClr val="FFC000"/>
                </a:solidFill>
              </a:rPr>
              <a:t>     Solvent Delivery System (Pump)</a:t>
            </a:r>
          </a:p>
          <a:p>
            <a:pPr marL="609528" indent="-609528" eaLnBrk="1" hangingPunct="1">
              <a:lnSpc>
                <a:spcPct val="90000"/>
              </a:lnSpc>
              <a:buFont typeface="Wingdings" panose="05000000000000000000" pitchFamily="2" charset="2"/>
              <a:buNone/>
              <a:defRPr/>
            </a:pPr>
            <a:r>
              <a:rPr lang="en-US" sz="2400" dirty="0" smtClean="0">
                <a:solidFill>
                  <a:srgbClr val="FFC000"/>
                </a:solidFill>
              </a:rPr>
              <a:t>          Injector</a:t>
            </a:r>
          </a:p>
          <a:p>
            <a:pPr marL="609528" indent="-609528" eaLnBrk="1" hangingPunct="1">
              <a:lnSpc>
                <a:spcPct val="90000"/>
              </a:lnSpc>
              <a:buFont typeface="Wingdings" panose="05000000000000000000" pitchFamily="2" charset="2"/>
              <a:buNone/>
              <a:defRPr/>
            </a:pPr>
            <a:r>
              <a:rPr lang="en-US" sz="2400" dirty="0" smtClean="0">
                <a:solidFill>
                  <a:srgbClr val="FFC000"/>
                </a:solidFill>
              </a:rPr>
              <a:t>                  Column</a:t>
            </a:r>
          </a:p>
          <a:p>
            <a:pPr marL="609528" indent="-609528" eaLnBrk="1" hangingPunct="1">
              <a:lnSpc>
                <a:spcPct val="90000"/>
              </a:lnSpc>
              <a:buFont typeface="Wingdings" panose="05000000000000000000" pitchFamily="2" charset="2"/>
              <a:buNone/>
              <a:defRPr/>
            </a:pPr>
            <a:r>
              <a:rPr lang="en-US" sz="2400" dirty="0" smtClean="0">
                <a:solidFill>
                  <a:srgbClr val="FFC000"/>
                </a:solidFill>
              </a:rPr>
              <a:t>                          Detectors </a:t>
            </a:r>
          </a:p>
          <a:p>
            <a:pPr marL="609528" indent="-609528" eaLnBrk="1" hangingPunct="1">
              <a:lnSpc>
                <a:spcPct val="90000"/>
              </a:lnSpc>
              <a:buFont typeface="Wingdings" panose="05000000000000000000" pitchFamily="2" charset="2"/>
              <a:buNone/>
              <a:defRPr/>
            </a:pPr>
            <a:r>
              <a:rPr lang="en-US" sz="2400" dirty="0" smtClean="0">
                <a:solidFill>
                  <a:srgbClr val="FFC000"/>
                </a:solidFill>
              </a:rPr>
              <a:t>                                  Waste Collector</a:t>
            </a:r>
          </a:p>
          <a:p>
            <a:pPr marL="609528" indent="-609528" eaLnBrk="1" hangingPunct="1">
              <a:lnSpc>
                <a:spcPct val="90000"/>
              </a:lnSpc>
              <a:buFont typeface="Wingdings" panose="05000000000000000000" pitchFamily="2" charset="2"/>
              <a:buNone/>
              <a:defRPr/>
            </a:pPr>
            <a:r>
              <a:rPr lang="en-US" sz="2400" dirty="0" smtClean="0">
                <a:solidFill>
                  <a:srgbClr val="FFC000"/>
                </a:solidFill>
              </a:rPr>
              <a:t>                                           Recorder (Data Collection)</a:t>
            </a:r>
            <a:endParaRPr lang="en-US" sz="2400" dirty="0">
              <a:solidFill>
                <a:srgbClr val="FFC000"/>
              </a:solidFill>
            </a:endParaRPr>
          </a:p>
        </p:txBody>
      </p:sp>
      <p:sp>
        <p:nvSpPr>
          <p:cNvPr id="2" name="Rectangle 1"/>
          <p:cNvSpPr/>
          <p:nvPr/>
        </p:nvSpPr>
        <p:spPr>
          <a:xfrm>
            <a:off x="304800" y="332907"/>
            <a:ext cx="9144000" cy="400110"/>
          </a:xfrm>
          <a:prstGeom prst="rect">
            <a:avLst/>
          </a:prstGeom>
        </p:spPr>
        <p:txBody>
          <a:bodyPr wrap="square">
            <a:spAutoFit/>
          </a:bodyPr>
          <a:lstStyle/>
          <a:p>
            <a:pPr marL="342860" indent="-342860">
              <a:buFont typeface="Wingdings" panose="05000000000000000000" pitchFamily="2" charset="2"/>
              <a:buNone/>
              <a:defRPr/>
            </a:pPr>
            <a:r>
              <a:rPr lang="en-US" sz="2000" b="1" u="sng" dirty="0">
                <a:solidFill>
                  <a:srgbClr val="00B050"/>
                </a:solidFill>
              </a:rPr>
              <a:t>COMPOSITION OF A LIQUID CHROMATOGRAPH SYSTEM</a:t>
            </a:r>
          </a:p>
        </p:txBody>
      </p:sp>
      <p:sp>
        <p:nvSpPr>
          <p:cNvPr id="4" name="Slide Number Placeholder 3"/>
          <p:cNvSpPr>
            <a:spLocks noGrp="1"/>
          </p:cNvSpPr>
          <p:nvPr>
            <p:ph type="sldNum" sz="quarter" idx="12"/>
          </p:nvPr>
        </p:nvSpPr>
        <p:spPr/>
        <p:txBody>
          <a:bodyPr/>
          <a:lstStyle/>
          <a:p>
            <a:fld id="{D7A6F040-B305-4281-B21E-EAAED6A2BF31}" type="slidenum">
              <a:rPr lang="en-US" smtClean="0"/>
              <a:pPr/>
              <a:t>4</a:t>
            </a:fld>
            <a:endParaRPr lang="en-US" dirty="0"/>
          </a:p>
        </p:txBody>
      </p:sp>
    </p:spTree>
    <p:extLst>
      <p:ext uri="{BB962C8B-B14F-4D97-AF65-F5344CB8AC3E}">
        <p14:creationId xmlns:p14="http://schemas.microsoft.com/office/powerpoint/2010/main" val="1976668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05000"/>
            <a:ext cx="85471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5363" name="Rectangle 1"/>
          <p:cNvSpPr>
            <a:spLocks noChangeArrowheads="1"/>
          </p:cNvSpPr>
          <p:nvPr/>
        </p:nvSpPr>
        <p:spPr bwMode="auto">
          <a:xfrm>
            <a:off x="-457200" y="94804"/>
            <a:ext cx="6705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u="sng" dirty="0">
                <a:solidFill>
                  <a:srgbClr val="00B050"/>
                </a:solidFill>
              </a:rPr>
              <a:t>HPLC Flow Line Diagram</a:t>
            </a:r>
          </a:p>
        </p:txBody>
      </p:sp>
      <p:sp>
        <p:nvSpPr>
          <p:cNvPr id="2" name="Slide Number Placeholder 1"/>
          <p:cNvSpPr>
            <a:spLocks noGrp="1"/>
          </p:cNvSpPr>
          <p:nvPr>
            <p:ph type="sldNum" sz="quarter" idx="12"/>
          </p:nvPr>
        </p:nvSpPr>
        <p:spPr/>
        <p:txBody>
          <a:bodyPr/>
          <a:lstStyle/>
          <a:p>
            <a:fld id="{D7A6F040-B305-4281-B21E-EAAED6A2BF31}" type="slidenum">
              <a:rPr lang="en-US" smtClean="0"/>
              <a:pPr/>
              <a:t>5</a:t>
            </a:fld>
            <a:endParaRPr lang="en-US" dirty="0"/>
          </a:p>
        </p:txBody>
      </p:sp>
    </p:spTree>
    <p:extLst>
      <p:ext uri="{BB962C8B-B14F-4D97-AF65-F5344CB8AC3E}">
        <p14:creationId xmlns:p14="http://schemas.microsoft.com/office/powerpoint/2010/main" val="2812697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0389"/>
            <a:ext cx="3581400" cy="618664"/>
          </a:xfrm>
        </p:spPr>
        <p:txBody>
          <a:bodyPr/>
          <a:lstStyle/>
          <a:p>
            <a:r>
              <a:rPr lang="en-US" altLang="en-US" sz="3200" b="1" u="sng" dirty="0">
                <a:solidFill>
                  <a:srgbClr val="00B050"/>
                </a:solidFill>
                <a:cs typeface="Trebuchet MS" panose="020B0603020202020204" pitchFamily="34" charset="0"/>
              </a:rPr>
              <a:t>Solvent </a:t>
            </a:r>
            <a:r>
              <a:rPr lang="en-US" altLang="en-US" sz="3200" b="1" u="sng" dirty="0" smtClean="0">
                <a:solidFill>
                  <a:srgbClr val="00B050"/>
                </a:solidFill>
                <a:cs typeface="Trebuchet MS" panose="020B0603020202020204" pitchFamily="34" charset="0"/>
              </a:rPr>
              <a:t>system</a:t>
            </a:r>
            <a:endParaRPr lang="en-US" sz="3200" u="sng" dirty="0">
              <a:solidFill>
                <a:srgbClr val="00B050"/>
              </a:solidFill>
            </a:endParaRPr>
          </a:p>
        </p:txBody>
      </p:sp>
      <p:sp>
        <p:nvSpPr>
          <p:cNvPr id="3" name="Content Placeholder 2"/>
          <p:cNvSpPr>
            <a:spLocks noGrp="1"/>
          </p:cNvSpPr>
          <p:nvPr>
            <p:ph idx="1"/>
          </p:nvPr>
        </p:nvSpPr>
        <p:spPr>
          <a:xfrm>
            <a:off x="304800" y="1447800"/>
            <a:ext cx="8458200" cy="4195481"/>
          </a:xfrm>
        </p:spPr>
        <p:txBody>
          <a:bodyPr>
            <a:normAutofit fontScale="85000" lnSpcReduction="10000"/>
          </a:bodyPr>
          <a:lstStyle/>
          <a:p>
            <a:pPr>
              <a:lnSpc>
                <a:spcPct val="110000"/>
              </a:lnSpc>
              <a:buClr>
                <a:schemeClr val="tx1">
                  <a:lumMod val="75000"/>
                  <a:lumOff val="25000"/>
                </a:schemeClr>
              </a:buClr>
              <a:buFont typeface="Wingdings 2" charset="2"/>
              <a:buChar char=""/>
              <a:defRPr/>
            </a:pPr>
            <a:r>
              <a:rPr lang="en-US" altLang="en-US" u="sng" dirty="0">
                <a:solidFill>
                  <a:srgbClr val="FFC000"/>
                </a:solidFill>
              </a:rPr>
              <a:t>Mobile phase reservoirs</a:t>
            </a:r>
            <a:r>
              <a:rPr lang="en-US" altLang="en-US" dirty="0">
                <a:solidFill>
                  <a:srgbClr val="FFC000"/>
                </a:solidFill>
              </a:rPr>
              <a:t>: Several reservoirs – Use to carry mobile phase</a:t>
            </a:r>
          </a:p>
          <a:p>
            <a:pPr>
              <a:lnSpc>
                <a:spcPct val="110000"/>
              </a:lnSpc>
              <a:buClr>
                <a:schemeClr val="tx1">
                  <a:lumMod val="75000"/>
                  <a:lumOff val="25000"/>
                </a:schemeClr>
              </a:buClr>
              <a:buFont typeface="Wingdings 2" charset="2"/>
              <a:buChar char=""/>
              <a:defRPr/>
            </a:pPr>
            <a:r>
              <a:rPr lang="en-US" altLang="en-US" u="sng" dirty="0">
                <a:solidFill>
                  <a:srgbClr val="FFC000"/>
                </a:solidFill>
              </a:rPr>
              <a:t>Degassing</a:t>
            </a:r>
            <a:r>
              <a:rPr lang="en-US" altLang="en-US" dirty="0">
                <a:solidFill>
                  <a:srgbClr val="FFC000"/>
                </a:solidFill>
              </a:rPr>
              <a:t>: Remove dissolved gas - interfering detection</a:t>
            </a:r>
          </a:p>
          <a:p>
            <a:pPr>
              <a:lnSpc>
                <a:spcPct val="110000"/>
              </a:lnSpc>
              <a:buClr>
                <a:schemeClr val="tx1">
                  <a:lumMod val="75000"/>
                  <a:lumOff val="25000"/>
                </a:schemeClr>
              </a:buClr>
              <a:buFont typeface="Wingdings" pitchFamily="2" charset="2"/>
              <a:buChar char="Ø"/>
              <a:defRPr/>
            </a:pPr>
            <a:r>
              <a:rPr lang="en-US" altLang="en-US" dirty="0">
                <a:solidFill>
                  <a:srgbClr val="FFC000"/>
                </a:solidFill>
              </a:rPr>
              <a:t>Protect band spreading </a:t>
            </a:r>
          </a:p>
          <a:p>
            <a:pPr>
              <a:lnSpc>
                <a:spcPct val="110000"/>
              </a:lnSpc>
              <a:buClr>
                <a:schemeClr val="tx1">
                  <a:lumMod val="75000"/>
                  <a:lumOff val="25000"/>
                </a:schemeClr>
              </a:buClr>
              <a:buFont typeface="Wingdings" pitchFamily="2" charset="2"/>
              <a:buChar char="Ø"/>
              <a:defRPr/>
            </a:pPr>
            <a:r>
              <a:rPr lang="en-US" altLang="en-US" dirty="0">
                <a:solidFill>
                  <a:srgbClr val="FFC000"/>
                </a:solidFill>
              </a:rPr>
              <a:t>Sparing: fine bubble of gas (He)</a:t>
            </a:r>
          </a:p>
          <a:p>
            <a:pPr>
              <a:lnSpc>
                <a:spcPct val="110000"/>
              </a:lnSpc>
              <a:buClr>
                <a:schemeClr val="tx1">
                  <a:lumMod val="75000"/>
                  <a:lumOff val="25000"/>
                </a:schemeClr>
              </a:buClr>
              <a:buFont typeface="Wingdings" pitchFamily="2" charset="2"/>
              <a:buChar char="Ø"/>
              <a:defRPr/>
            </a:pPr>
            <a:r>
              <a:rPr lang="en-US" altLang="en-US" dirty="0">
                <a:solidFill>
                  <a:srgbClr val="FFC000"/>
                </a:solidFill>
              </a:rPr>
              <a:t>Vacuum pumping.</a:t>
            </a:r>
          </a:p>
          <a:p>
            <a:pPr>
              <a:lnSpc>
                <a:spcPct val="110000"/>
              </a:lnSpc>
              <a:buClr>
                <a:schemeClr val="tx1">
                  <a:lumMod val="75000"/>
                  <a:lumOff val="25000"/>
                </a:schemeClr>
              </a:buClr>
              <a:buFont typeface="Wingdings" pitchFamily="2" charset="2"/>
              <a:buChar char="Ø"/>
              <a:defRPr/>
            </a:pPr>
            <a:r>
              <a:rPr lang="en-US" altLang="en-US" dirty="0">
                <a:solidFill>
                  <a:srgbClr val="FFC000"/>
                </a:solidFill>
              </a:rPr>
              <a:t>Dust removal: Dust interference with detection, column clogging, damage pumping system</a:t>
            </a:r>
          </a:p>
          <a:p>
            <a:pPr>
              <a:lnSpc>
                <a:spcPct val="110000"/>
              </a:lnSpc>
              <a:buClr>
                <a:schemeClr val="tx1">
                  <a:lumMod val="75000"/>
                  <a:lumOff val="25000"/>
                </a:schemeClr>
              </a:buClr>
              <a:buFont typeface="Wingdings" pitchFamily="2" charset="2"/>
              <a:buChar char="Ø"/>
              <a:defRPr/>
            </a:pPr>
            <a:r>
              <a:rPr lang="en-US" altLang="en-US" dirty="0">
                <a:solidFill>
                  <a:srgbClr val="FFC000"/>
                </a:solidFill>
              </a:rPr>
              <a:t>Millipore filter under vacuum</a:t>
            </a:r>
          </a:p>
          <a:p>
            <a:pPr>
              <a:lnSpc>
                <a:spcPct val="110000"/>
              </a:lnSpc>
              <a:buClr>
                <a:schemeClr val="tx1">
                  <a:lumMod val="75000"/>
                  <a:lumOff val="25000"/>
                </a:schemeClr>
              </a:buClr>
              <a:buFont typeface="Wingdings 2" charset="2"/>
              <a:buChar char=""/>
              <a:defRPr/>
            </a:pPr>
            <a:r>
              <a:rPr lang="en-US" altLang="en-US" u="sng" dirty="0">
                <a:solidFill>
                  <a:srgbClr val="FFC000"/>
                </a:solidFill>
              </a:rPr>
              <a:t>Isocratic elution</a:t>
            </a:r>
            <a:r>
              <a:rPr lang="en-US" altLang="en-US" dirty="0">
                <a:solidFill>
                  <a:srgbClr val="FFC000"/>
                </a:solidFill>
              </a:rPr>
              <a:t>: constant composition</a:t>
            </a:r>
          </a:p>
          <a:p>
            <a:pPr>
              <a:lnSpc>
                <a:spcPct val="110000"/>
              </a:lnSpc>
              <a:buClr>
                <a:schemeClr val="tx1">
                  <a:lumMod val="75000"/>
                  <a:lumOff val="25000"/>
                </a:schemeClr>
              </a:buClr>
              <a:buFont typeface="Wingdings 2" charset="2"/>
              <a:buChar char=""/>
              <a:defRPr/>
            </a:pPr>
            <a:r>
              <a:rPr lang="en-US" altLang="en-US" u="sng" dirty="0">
                <a:solidFill>
                  <a:srgbClr val="FFC000"/>
                </a:solidFill>
              </a:rPr>
              <a:t>Gradient elution</a:t>
            </a:r>
            <a:r>
              <a:rPr lang="en-US" altLang="en-US" dirty="0">
                <a:solidFill>
                  <a:srgbClr val="FFC000"/>
                </a:solidFill>
              </a:rPr>
              <a:t>: different solvent systems during elution, continuous change or step wise, solvent proportion valve</a:t>
            </a:r>
          </a:p>
          <a:p>
            <a:endParaRPr lang="en-US" dirty="0"/>
          </a:p>
        </p:txBody>
      </p:sp>
      <p:sp>
        <p:nvSpPr>
          <p:cNvPr id="4" name="Slide Number Placeholder 3"/>
          <p:cNvSpPr>
            <a:spLocks noGrp="1"/>
          </p:cNvSpPr>
          <p:nvPr>
            <p:ph type="sldNum" sz="quarter" idx="12"/>
          </p:nvPr>
        </p:nvSpPr>
        <p:spPr/>
        <p:txBody>
          <a:bodyPr/>
          <a:lstStyle/>
          <a:p>
            <a:fld id="{D7A6F040-B305-4281-B21E-EAAED6A2BF31}" type="slidenum">
              <a:rPr lang="en-US" smtClean="0"/>
              <a:pPr/>
              <a:t>6</a:t>
            </a:fld>
            <a:endParaRPr lang="en-US" dirty="0"/>
          </a:p>
        </p:txBody>
      </p:sp>
    </p:spTree>
    <p:extLst>
      <p:ext uri="{BB962C8B-B14F-4D97-AF65-F5344CB8AC3E}">
        <p14:creationId xmlns:p14="http://schemas.microsoft.com/office/powerpoint/2010/main" val="3408386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A6F040-B305-4281-B21E-EAAED6A2BF31}" type="slidenum">
              <a:rPr lang="en-US" smtClean="0"/>
              <a:pPr/>
              <a:t>7</a:t>
            </a:fld>
            <a:endParaRPr lang="en-US" dirty="0"/>
          </a:p>
        </p:txBody>
      </p:sp>
      <p:sp>
        <p:nvSpPr>
          <p:cNvPr id="3" name="Rectangle 2"/>
          <p:cNvSpPr/>
          <p:nvPr/>
        </p:nvSpPr>
        <p:spPr>
          <a:xfrm>
            <a:off x="520093" y="2057400"/>
            <a:ext cx="6251883" cy="1988237"/>
          </a:xfrm>
          <a:prstGeom prst="rect">
            <a:avLst/>
          </a:prstGeom>
        </p:spPr>
        <p:txBody>
          <a:bodyPr wrap="square">
            <a:spAutoFit/>
          </a:bodyPr>
          <a:lstStyle/>
          <a:p>
            <a:pPr>
              <a:lnSpc>
                <a:spcPct val="140000"/>
              </a:lnSpc>
              <a:buClr>
                <a:schemeClr val="tx1">
                  <a:lumMod val="75000"/>
                  <a:lumOff val="25000"/>
                </a:schemeClr>
              </a:buClr>
              <a:buFont typeface="Wingdings 2" charset="2"/>
              <a:buChar char=""/>
              <a:defRPr/>
            </a:pPr>
            <a:r>
              <a:rPr lang="en-US" altLang="en-US" sz="2200" dirty="0">
                <a:solidFill>
                  <a:srgbClr val="FFC000"/>
                </a:solidFill>
              </a:rPr>
              <a:t>Requirements for HPLC pump.</a:t>
            </a:r>
          </a:p>
          <a:p>
            <a:pPr>
              <a:lnSpc>
                <a:spcPct val="140000"/>
              </a:lnSpc>
              <a:buClr>
                <a:schemeClr val="tx1">
                  <a:lumMod val="75000"/>
                  <a:lumOff val="25000"/>
                </a:schemeClr>
              </a:buClr>
              <a:buFont typeface="Wingdings 2" charset="2"/>
              <a:buChar char=""/>
              <a:defRPr/>
            </a:pPr>
            <a:r>
              <a:rPr lang="en-US" altLang="en-US" sz="2200" dirty="0">
                <a:solidFill>
                  <a:srgbClr val="FFC000"/>
                </a:solidFill>
              </a:rPr>
              <a:t>High </a:t>
            </a:r>
            <a:r>
              <a:rPr lang="en-US" altLang="en-US" sz="2200" dirty="0" smtClean="0">
                <a:solidFill>
                  <a:srgbClr val="FFC000"/>
                </a:solidFill>
              </a:rPr>
              <a:t>pressure</a:t>
            </a:r>
            <a:endParaRPr lang="en-US" altLang="en-US" sz="2200" dirty="0">
              <a:solidFill>
                <a:srgbClr val="FFC000"/>
              </a:solidFill>
            </a:endParaRPr>
          </a:p>
          <a:p>
            <a:pPr>
              <a:lnSpc>
                <a:spcPct val="140000"/>
              </a:lnSpc>
              <a:buClr>
                <a:schemeClr val="tx1">
                  <a:lumMod val="75000"/>
                  <a:lumOff val="25000"/>
                </a:schemeClr>
              </a:buClr>
              <a:defRPr/>
            </a:pPr>
            <a:r>
              <a:rPr lang="en-US" altLang="en-US" sz="2200" dirty="0">
                <a:solidFill>
                  <a:srgbClr val="FFC000"/>
                </a:solidFill>
              </a:rPr>
              <a:t>    • pulse free, prevents remixing of solutes</a:t>
            </a:r>
          </a:p>
          <a:p>
            <a:pPr>
              <a:lnSpc>
                <a:spcPct val="140000"/>
              </a:lnSpc>
              <a:buClr>
                <a:schemeClr val="tx1">
                  <a:lumMod val="75000"/>
                  <a:lumOff val="25000"/>
                </a:schemeClr>
              </a:buClr>
              <a:defRPr/>
            </a:pPr>
            <a:r>
              <a:rPr lang="en-US" altLang="en-US" sz="2200" dirty="0">
                <a:solidFill>
                  <a:srgbClr val="FFC000"/>
                </a:solidFill>
              </a:rPr>
              <a:t>    • control flow rate from 0.1 to 10 </a:t>
            </a:r>
            <a:r>
              <a:rPr lang="en-US" altLang="en-US" sz="2200" dirty="0" smtClean="0">
                <a:solidFill>
                  <a:srgbClr val="FFC000"/>
                </a:solidFill>
              </a:rPr>
              <a:t>mL/min</a:t>
            </a:r>
            <a:endParaRPr lang="en-US" altLang="en-US" sz="2200" dirty="0">
              <a:solidFill>
                <a:srgbClr val="FFC000"/>
              </a:solidFill>
            </a:endParaRPr>
          </a:p>
        </p:txBody>
      </p:sp>
      <p:sp>
        <p:nvSpPr>
          <p:cNvPr id="4" name="Rectangle 3"/>
          <p:cNvSpPr/>
          <p:nvPr/>
        </p:nvSpPr>
        <p:spPr>
          <a:xfrm>
            <a:off x="498322" y="228600"/>
            <a:ext cx="5943600" cy="584775"/>
          </a:xfrm>
          <a:prstGeom prst="rect">
            <a:avLst/>
          </a:prstGeom>
        </p:spPr>
        <p:txBody>
          <a:bodyPr wrap="square">
            <a:spAutoFit/>
          </a:bodyPr>
          <a:lstStyle/>
          <a:p>
            <a:r>
              <a:rPr lang="en-US" altLang="en-US" sz="3200" b="1" u="sng" dirty="0">
                <a:solidFill>
                  <a:srgbClr val="00B050"/>
                </a:solidFill>
                <a:latin typeface="Tahoma" panose="020B0604030504040204" pitchFamily="34" charset="0"/>
                <a:ea typeface="Tahoma" panose="020B0604030504040204" pitchFamily="34" charset="0"/>
                <a:cs typeface="Tahoma" panose="020B0604030504040204" pitchFamily="34" charset="0"/>
              </a:rPr>
              <a:t>Pumping system</a:t>
            </a:r>
            <a:endParaRPr lang="en-US" sz="3200" u="sng"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38359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524000"/>
            <a:ext cx="8077200" cy="3693319"/>
          </a:xfrm>
          <a:prstGeom prst="rect">
            <a:avLst/>
          </a:prstGeom>
        </p:spPr>
        <p:txBody>
          <a:bodyPr wrap="square">
            <a:spAutoFit/>
          </a:bodyPr>
          <a:lstStyle/>
          <a:p>
            <a:pPr eaLnBrk="0" hangingPunct="0">
              <a:defRPr/>
            </a:pPr>
            <a:endParaRPr lang="en-US" b="1" dirty="0" smtClean="0">
              <a:solidFill>
                <a:srgbClr val="FFC000"/>
              </a:solidFill>
              <a:latin typeface="Arial" charset="0"/>
            </a:endParaRPr>
          </a:p>
          <a:p>
            <a:pPr eaLnBrk="0" hangingPunct="0">
              <a:defRPr/>
            </a:pPr>
            <a:r>
              <a:rPr lang="en-US" dirty="0" smtClean="0">
                <a:solidFill>
                  <a:srgbClr val="FFC000"/>
                </a:solidFill>
                <a:latin typeface="Arial" charset="0"/>
              </a:rPr>
              <a:t> </a:t>
            </a:r>
            <a:r>
              <a:rPr lang="en-US" dirty="0">
                <a:solidFill>
                  <a:srgbClr val="FFC000"/>
                </a:solidFill>
                <a:latin typeface="Arial" charset="0"/>
              </a:rPr>
              <a:t>•The role of the pump is to force a liquid (called the mobile phase) </a:t>
            </a:r>
            <a:r>
              <a:rPr lang="en-US" dirty="0" smtClean="0">
                <a:solidFill>
                  <a:srgbClr val="FFC000"/>
                </a:solidFill>
                <a:latin typeface="Arial" charset="0"/>
              </a:rPr>
              <a:t>   </a:t>
            </a:r>
            <a:r>
              <a:rPr lang="en-US" dirty="0">
                <a:solidFill>
                  <a:srgbClr val="FFC000"/>
                </a:solidFill>
                <a:latin typeface="Arial" charset="0"/>
              </a:rPr>
              <a:t>through the liquid chromatograph at a specific flow rate, expressed </a:t>
            </a:r>
            <a:r>
              <a:rPr lang="en-US" dirty="0" smtClean="0">
                <a:solidFill>
                  <a:srgbClr val="FFC000"/>
                </a:solidFill>
                <a:latin typeface="Arial" charset="0"/>
              </a:rPr>
              <a:t>in </a:t>
            </a:r>
            <a:r>
              <a:rPr lang="en-US" dirty="0">
                <a:solidFill>
                  <a:srgbClr val="FFC000"/>
                </a:solidFill>
                <a:latin typeface="Arial" charset="0"/>
              </a:rPr>
              <a:t>milliliters per min (mL /min).</a:t>
            </a:r>
          </a:p>
          <a:p>
            <a:pPr eaLnBrk="0" hangingPunct="0">
              <a:defRPr/>
            </a:pPr>
            <a:endParaRPr lang="en-US" dirty="0">
              <a:solidFill>
                <a:srgbClr val="FFC000"/>
              </a:solidFill>
              <a:latin typeface="Arial" charset="0"/>
            </a:endParaRPr>
          </a:p>
          <a:p>
            <a:pPr eaLnBrk="0" hangingPunct="0">
              <a:defRPr/>
            </a:pPr>
            <a:r>
              <a:rPr lang="en-US" dirty="0">
                <a:solidFill>
                  <a:srgbClr val="FFC000"/>
                </a:solidFill>
                <a:latin typeface="Arial" charset="0"/>
              </a:rPr>
              <a:t>  </a:t>
            </a:r>
            <a:r>
              <a:rPr lang="en-US" dirty="0" smtClean="0">
                <a:solidFill>
                  <a:srgbClr val="FFC000"/>
                </a:solidFill>
                <a:latin typeface="Arial" charset="0"/>
              </a:rPr>
              <a:t>•</a:t>
            </a:r>
            <a:r>
              <a:rPr lang="en-US" dirty="0">
                <a:solidFill>
                  <a:srgbClr val="FFC000"/>
                </a:solidFill>
                <a:latin typeface="Arial" charset="0"/>
              </a:rPr>
              <a:t>Normal flow rates in HPLC are in the </a:t>
            </a:r>
            <a:r>
              <a:rPr lang="en-US" dirty="0" smtClean="0">
                <a:solidFill>
                  <a:srgbClr val="FFC000"/>
                </a:solidFill>
                <a:latin typeface="Arial" charset="0"/>
              </a:rPr>
              <a:t>1-10 mL/min </a:t>
            </a:r>
            <a:r>
              <a:rPr lang="en-US" dirty="0">
                <a:solidFill>
                  <a:srgbClr val="FFC000"/>
                </a:solidFill>
                <a:latin typeface="Arial" charset="0"/>
              </a:rPr>
              <a:t>range.</a:t>
            </a:r>
          </a:p>
          <a:p>
            <a:pPr eaLnBrk="0" hangingPunct="0">
              <a:defRPr/>
            </a:pPr>
            <a:endParaRPr lang="en-US" dirty="0">
              <a:solidFill>
                <a:srgbClr val="FFC000"/>
              </a:solidFill>
              <a:latin typeface="Arial" charset="0"/>
            </a:endParaRPr>
          </a:p>
          <a:p>
            <a:pPr eaLnBrk="0" hangingPunct="0">
              <a:defRPr/>
            </a:pPr>
            <a:r>
              <a:rPr lang="en-US" dirty="0">
                <a:solidFill>
                  <a:srgbClr val="FFC000"/>
                </a:solidFill>
                <a:latin typeface="Arial" charset="0"/>
              </a:rPr>
              <a:t> </a:t>
            </a:r>
            <a:r>
              <a:rPr lang="en-US" dirty="0" smtClean="0">
                <a:solidFill>
                  <a:srgbClr val="FFC000"/>
                </a:solidFill>
                <a:latin typeface="Arial" charset="0"/>
              </a:rPr>
              <a:t> </a:t>
            </a:r>
            <a:r>
              <a:rPr lang="en-US" dirty="0">
                <a:solidFill>
                  <a:srgbClr val="FFC000"/>
                </a:solidFill>
                <a:latin typeface="Arial" charset="0"/>
              </a:rPr>
              <a:t>•Typical pumps can reach pressures in the range of </a:t>
            </a:r>
            <a:r>
              <a:rPr lang="en-US" dirty="0" smtClean="0">
                <a:solidFill>
                  <a:srgbClr val="FFC000"/>
                </a:solidFill>
                <a:latin typeface="Arial" charset="0"/>
              </a:rPr>
              <a:t>6000-9000 psi </a:t>
            </a:r>
            <a:r>
              <a:rPr lang="en-US" dirty="0">
                <a:solidFill>
                  <a:srgbClr val="FFC000"/>
                </a:solidFill>
                <a:latin typeface="Arial" charset="0"/>
              </a:rPr>
              <a:t>(400-to 600-bar).</a:t>
            </a:r>
          </a:p>
          <a:p>
            <a:pPr eaLnBrk="0" hangingPunct="0">
              <a:defRPr/>
            </a:pPr>
            <a:endParaRPr lang="en-US" dirty="0">
              <a:solidFill>
                <a:srgbClr val="FFC000"/>
              </a:solidFill>
              <a:latin typeface="Arial" charset="0"/>
            </a:endParaRPr>
          </a:p>
          <a:p>
            <a:pPr eaLnBrk="0" hangingPunct="0">
              <a:defRPr/>
            </a:pPr>
            <a:r>
              <a:rPr lang="en-US" dirty="0">
                <a:solidFill>
                  <a:srgbClr val="FFC000"/>
                </a:solidFill>
                <a:latin typeface="Arial" charset="0"/>
              </a:rPr>
              <a:t>  </a:t>
            </a:r>
            <a:r>
              <a:rPr lang="en-US" dirty="0" smtClean="0">
                <a:solidFill>
                  <a:srgbClr val="FFC000"/>
                </a:solidFill>
                <a:latin typeface="Arial" charset="0"/>
              </a:rPr>
              <a:t>•</a:t>
            </a:r>
            <a:r>
              <a:rPr lang="en-US" dirty="0">
                <a:solidFill>
                  <a:srgbClr val="FFC000"/>
                </a:solidFill>
                <a:latin typeface="Arial" charset="0"/>
              </a:rPr>
              <a:t>During the chromatographic experiment, a pump can deliver a </a:t>
            </a:r>
            <a:r>
              <a:rPr lang="en-US" dirty="0" smtClean="0">
                <a:solidFill>
                  <a:srgbClr val="FFC000"/>
                </a:solidFill>
                <a:latin typeface="Arial" charset="0"/>
              </a:rPr>
              <a:t>constant </a:t>
            </a:r>
            <a:r>
              <a:rPr lang="en-US" dirty="0">
                <a:solidFill>
                  <a:srgbClr val="FFC000"/>
                </a:solidFill>
                <a:latin typeface="Arial" charset="0"/>
              </a:rPr>
              <a:t>mobile phase composition (isocratic) or an increasing </a:t>
            </a:r>
            <a:r>
              <a:rPr lang="en-US" dirty="0" smtClean="0">
                <a:solidFill>
                  <a:srgbClr val="FFC000"/>
                </a:solidFill>
                <a:latin typeface="Arial" charset="0"/>
              </a:rPr>
              <a:t>mobile </a:t>
            </a:r>
            <a:r>
              <a:rPr lang="en-US" dirty="0">
                <a:solidFill>
                  <a:srgbClr val="FFC000"/>
                </a:solidFill>
                <a:latin typeface="Arial" charset="0"/>
              </a:rPr>
              <a:t>phase composition (gradient).</a:t>
            </a:r>
          </a:p>
        </p:txBody>
      </p:sp>
      <p:sp>
        <p:nvSpPr>
          <p:cNvPr id="5" name="Rectangle 4"/>
          <p:cNvSpPr/>
          <p:nvPr/>
        </p:nvSpPr>
        <p:spPr>
          <a:xfrm>
            <a:off x="609600" y="312463"/>
            <a:ext cx="1662635" cy="584775"/>
          </a:xfrm>
          <a:prstGeom prst="rect">
            <a:avLst/>
          </a:prstGeom>
        </p:spPr>
        <p:txBody>
          <a:bodyPr wrap="none">
            <a:spAutoFit/>
          </a:bodyPr>
          <a:lstStyle/>
          <a:p>
            <a:pPr eaLnBrk="0" hangingPunct="0">
              <a:defRPr/>
            </a:pPr>
            <a:r>
              <a:rPr lang="en-US" sz="3200" b="1" u="sng" dirty="0" smtClean="0">
                <a:solidFill>
                  <a:srgbClr val="00B050"/>
                </a:solidFill>
                <a:latin typeface="Tahoma" panose="020B0604030504040204" pitchFamily="34" charset="0"/>
                <a:ea typeface="Tahoma" panose="020B0604030504040204" pitchFamily="34" charset="0"/>
                <a:cs typeface="Tahoma" panose="020B0604030504040204" pitchFamily="34" charset="0"/>
              </a:rPr>
              <a:t>Pumps</a:t>
            </a:r>
            <a:r>
              <a:rPr lang="en-US" sz="2400" b="1" u="sng" dirty="0" smtClean="0">
                <a:solidFill>
                  <a:srgbClr val="00B050"/>
                </a:solidFill>
                <a:latin typeface="Arial" charset="0"/>
              </a:rPr>
              <a:t> </a:t>
            </a:r>
            <a:endParaRPr lang="en-US" sz="2400" b="1" u="sng" dirty="0">
              <a:solidFill>
                <a:srgbClr val="00B050"/>
              </a:solidFill>
              <a:latin typeface="Arial" charset="0"/>
            </a:endParaRPr>
          </a:p>
        </p:txBody>
      </p:sp>
      <p:sp>
        <p:nvSpPr>
          <p:cNvPr id="2" name="Slide Number Placeholder 1"/>
          <p:cNvSpPr>
            <a:spLocks noGrp="1"/>
          </p:cNvSpPr>
          <p:nvPr>
            <p:ph type="sldNum" sz="quarter" idx="12"/>
          </p:nvPr>
        </p:nvSpPr>
        <p:spPr/>
        <p:txBody>
          <a:bodyPr/>
          <a:lstStyle/>
          <a:p>
            <a:fld id="{D7A6F040-B305-4281-B21E-EAAED6A2BF31}" type="slidenum">
              <a:rPr lang="en-US" smtClean="0"/>
              <a:pPr/>
              <a:t>8</a:t>
            </a:fld>
            <a:endParaRPr lang="en-US" dirty="0"/>
          </a:p>
        </p:txBody>
      </p:sp>
    </p:spTree>
    <p:extLst>
      <p:ext uri="{BB962C8B-B14F-4D97-AF65-F5344CB8AC3E}">
        <p14:creationId xmlns:p14="http://schemas.microsoft.com/office/powerpoint/2010/main" val="1091837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45922" y="1219200"/>
            <a:ext cx="8077200" cy="4114800"/>
          </a:xfrm>
        </p:spPr>
        <p:txBody>
          <a:bodyPr>
            <a:normAutofit fontScale="62500" lnSpcReduction="20000"/>
          </a:bodyPr>
          <a:lstStyle/>
          <a:p>
            <a:pPr marL="342860" indent="-342860">
              <a:buFont typeface="Wingdings" panose="05000000000000000000" pitchFamily="2" charset="2"/>
              <a:buNone/>
              <a:defRPr/>
            </a:pPr>
            <a:endParaRPr lang="en-US" sz="1800" b="1" u="sng" dirty="0" smtClean="0">
              <a:solidFill>
                <a:srgbClr val="00B050"/>
              </a:solidFill>
            </a:endParaRPr>
          </a:p>
          <a:p>
            <a:pPr marL="342860" indent="-342860">
              <a:defRPr/>
            </a:pPr>
            <a:endParaRPr lang="fr-FR" sz="1800" dirty="0" smtClean="0">
              <a:solidFill>
                <a:srgbClr val="FFC000"/>
              </a:solidFill>
            </a:endParaRPr>
          </a:p>
          <a:p>
            <a:pPr marL="342860" indent="-342860">
              <a:defRPr/>
            </a:pPr>
            <a:r>
              <a:rPr lang="fr-FR" sz="2900" dirty="0" err="1" smtClean="0">
                <a:solidFill>
                  <a:srgbClr val="FFC000"/>
                </a:solidFill>
              </a:rPr>
              <a:t>Isocratic</a:t>
            </a:r>
            <a:r>
              <a:rPr lang="fr-FR" sz="2900" dirty="0" smtClean="0">
                <a:solidFill>
                  <a:srgbClr val="FFC000"/>
                </a:solidFill>
              </a:rPr>
              <a:t> pump - Delivers constant mobile phase composition;</a:t>
            </a:r>
          </a:p>
          <a:p>
            <a:pPr marL="342860" indent="-342860">
              <a:buFont typeface="Wingdings" panose="05000000000000000000" pitchFamily="2" charset="2"/>
              <a:buNone/>
              <a:defRPr/>
            </a:pPr>
            <a:r>
              <a:rPr lang="en-US" sz="2900" dirty="0" smtClean="0">
                <a:solidFill>
                  <a:srgbClr val="FFC000"/>
                </a:solidFill>
              </a:rPr>
              <a:t>                •solvent must be pre-mixed</a:t>
            </a:r>
            <a:r>
              <a:rPr lang="en-US" sz="2900" dirty="0">
                <a:solidFill>
                  <a:srgbClr val="FFC000"/>
                </a:solidFill>
              </a:rPr>
              <a:t> </a:t>
            </a:r>
            <a:endParaRPr lang="en-US" sz="2900" dirty="0" smtClean="0">
              <a:solidFill>
                <a:srgbClr val="FFC000"/>
              </a:solidFill>
            </a:endParaRPr>
          </a:p>
          <a:p>
            <a:pPr marL="342860" indent="-342860">
              <a:buFont typeface="Wingdings" panose="05000000000000000000" pitchFamily="2" charset="2"/>
              <a:buNone/>
              <a:defRPr/>
            </a:pPr>
            <a:r>
              <a:rPr lang="en-US" sz="2900" dirty="0">
                <a:solidFill>
                  <a:srgbClr val="FFC000"/>
                </a:solidFill>
              </a:rPr>
              <a:t>	</a:t>
            </a:r>
            <a:r>
              <a:rPr lang="en-US" sz="2900" dirty="0" smtClean="0">
                <a:solidFill>
                  <a:srgbClr val="FFC000"/>
                </a:solidFill>
              </a:rPr>
              <a:t>		•lowest cost pump</a:t>
            </a:r>
            <a:endParaRPr lang="en-US" sz="2900" dirty="0">
              <a:solidFill>
                <a:srgbClr val="FFC000"/>
              </a:solidFill>
            </a:endParaRPr>
          </a:p>
          <a:p>
            <a:pPr marL="342860" indent="-342860">
              <a:buFont typeface="Wingdings" panose="05000000000000000000" pitchFamily="2" charset="2"/>
              <a:buNone/>
              <a:defRPr/>
            </a:pPr>
            <a:endParaRPr lang="en-US" sz="2900" dirty="0" smtClean="0">
              <a:solidFill>
                <a:srgbClr val="FFC000"/>
              </a:solidFill>
            </a:endParaRPr>
          </a:p>
          <a:p>
            <a:pPr marL="342860" indent="-342860">
              <a:defRPr/>
            </a:pPr>
            <a:r>
              <a:rPr lang="en-US" sz="2900" dirty="0" smtClean="0">
                <a:solidFill>
                  <a:srgbClr val="FFC000"/>
                </a:solidFill>
              </a:rPr>
              <a:t>Gradient pump - Delivers variable mobile phase composition;</a:t>
            </a:r>
          </a:p>
          <a:p>
            <a:pPr marL="342860" indent="-342860">
              <a:buFont typeface="Wingdings" panose="05000000000000000000" pitchFamily="2" charset="2"/>
              <a:buNone/>
              <a:defRPr/>
            </a:pPr>
            <a:r>
              <a:rPr lang="en-US" sz="2900" dirty="0" smtClean="0">
                <a:solidFill>
                  <a:srgbClr val="FFC000"/>
                </a:solidFill>
              </a:rPr>
              <a:t>      •can be used to mix and deliver an isocratic mobile phase or a </a:t>
            </a:r>
          </a:p>
          <a:p>
            <a:pPr marL="342860" indent="-342860">
              <a:buFont typeface="Wingdings" panose="05000000000000000000" pitchFamily="2" charset="2"/>
              <a:buNone/>
              <a:defRPr/>
            </a:pPr>
            <a:r>
              <a:rPr lang="en-US" sz="2900" dirty="0" smtClean="0">
                <a:solidFill>
                  <a:srgbClr val="FFC000"/>
                </a:solidFill>
              </a:rPr>
              <a:t>       gradient mobile phase</a:t>
            </a:r>
          </a:p>
          <a:p>
            <a:pPr marL="342860" indent="-342860">
              <a:buFont typeface="Wingdings" panose="05000000000000000000" pitchFamily="2" charset="2"/>
              <a:buNone/>
              <a:defRPr/>
            </a:pPr>
            <a:endParaRPr lang="en-US" sz="2900" dirty="0" smtClean="0">
              <a:solidFill>
                <a:srgbClr val="FFC000"/>
              </a:solidFill>
            </a:endParaRPr>
          </a:p>
          <a:p>
            <a:pPr marL="342860" indent="-342860">
              <a:buFont typeface="Wingdings" panose="05000000000000000000" pitchFamily="2" charset="2"/>
              <a:buNone/>
              <a:defRPr/>
            </a:pPr>
            <a:r>
              <a:rPr lang="en-US" sz="2900" dirty="0" smtClean="0">
                <a:solidFill>
                  <a:srgbClr val="FF0000"/>
                </a:solidFill>
              </a:rPr>
              <a:t>    –Binary gradient pump </a:t>
            </a:r>
            <a:r>
              <a:rPr lang="en-US" sz="2900" dirty="0" smtClean="0">
                <a:solidFill>
                  <a:srgbClr val="FFC000"/>
                </a:solidFill>
              </a:rPr>
              <a:t>–delivers two solvents </a:t>
            </a:r>
          </a:p>
          <a:p>
            <a:pPr marL="342860" indent="-342860">
              <a:buFont typeface="Wingdings" panose="05000000000000000000" pitchFamily="2" charset="2"/>
              <a:buNone/>
              <a:defRPr/>
            </a:pPr>
            <a:r>
              <a:rPr lang="en-US" sz="2900" dirty="0" smtClean="0">
                <a:solidFill>
                  <a:srgbClr val="00B050"/>
                </a:solidFill>
              </a:rPr>
              <a:t>    </a:t>
            </a:r>
            <a:r>
              <a:rPr lang="en-US" sz="2900" dirty="0" smtClean="0">
                <a:solidFill>
                  <a:srgbClr val="FF0000"/>
                </a:solidFill>
              </a:rPr>
              <a:t>–Quaternary gradient pump </a:t>
            </a:r>
            <a:r>
              <a:rPr lang="en-US" sz="2900" dirty="0" smtClean="0">
                <a:solidFill>
                  <a:srgbClr val="FFC000"/>
                </a:solidFill>
              </a:rPr>
              <a:t>–four solvents</a:t>
            </a:r>
          </a:p>
          <a:p>
            <a:pPr marL="342860" indent="-342860">
              <a:buFont typeface="Wingdings" panose="05000000000000000000" pitchFamily="2" charset="2"/>
              <a:buNone/>
              <a:defRPr/>
            </a:pPr>
            <a:endParaRPr lang="en-US" sz="1800" dirty="0"/>
          </a:p>
        </p:txBody>
      </p:sp>
      <p:sp>
        <p:nvSpPr>
          <p:cNvPr id="2" name="Rectangle 1"/>
          <p:cNvSpPr/>
          <p:nvPr/>
        </p:nvSpPr>
        <p:spPr>
          <a:xfrm>
            <a:off x="457200" y="136766"/>
            <a:ext cx="3233578" cy="584775"/>
          </a:xfrm>
          <a:prstGeom prst="rect">
            <a:avLst/>
          </a:prstGeom>
        </p:spPr>
        <p:txBody>
          <a:bodyPr wrap="none">
            <a:spAutoFit/>
          </a:bodyPr>
          <a:lstStyle/>
          <a:p>
            <a:pPr marL="342860" indent="-342860">
              <a:buFont typeface="Wingdings" panose="05000000000000000000" pitchFamily="2" charset="2"/>
              <a:buNone/>
              <a:defRPr/>
            </a:pPr>
            <a:r>
              <a:rPr lang="en-US" sz="3200" b="1" u="sng" dirty="0">
                <a:solidFill>
                  <a:srgbClr val="00B050"/>
                </a:solidFill>
                <a:latin typeface="Tahoma" panose="020B0604030504040204" pitchFamily="34" charset="0"/>
                <a:ea typeface="Tahoma" panose="020B0604030504040204" pitchFamily="34" charset="0"/>
                <a:cs typeface="Tahoma" panose="020B0604030504040204" pitchFamily="34" charset="0"/>
              </a:rPr>
              <a:t>Pump </a:t>
            </a:r>
            <a:r>
              <a:rPr lang="en-US" sz="3200" b="1" u="sng" dirty="0" smtClean="0">
                <a:solidFill>
                  <a:srgbClr val="00B050"/>
                </a:solidFill>
                <a:latin typeface="Tahoma" panose="020B0604030504040204" pitchFamily="34" charset="0"/>
                <a:ea typeface="Tahoma" panose="020B0604030504040204" pitchFamily="34" charset="0"/>
                <a:cs typeface="Tahoma" panose="020B0604030504040204" pitchFamily="34" charset="0"/>
              </a:rPr>
              <a:t>Cont. ….</a:t>
            </a:r>
            <a:endParaRPr lang="en-US" sz="3200" b="1"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D7A6F040-B305-4281-B21E-EAAED6A2BF31}" type="slidenum">
              <a:rPr lang="en-US" smtClean="0"/>
              <a:pPr/>
              <a:t>9</a:t>
            </a:fld>
            <a:endParaRPr lang="en-US" dirty="0"/>
          </a:p>
        </p:txBody>
      </p:sp>
    </p:spTree>
    <p:extLst>
      <p:ext uri="{BB962C8B-B14F-4D97-AF65-F5344CB8AC3E}">
        <p14:creationId xmlns:p14="http://schemas.microsoft.com/office/powerpoint/2010/main" val="40283811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5698</TotalTime>
  <Words>1510</Words>
  <Application>Microsoft Office PowerPoint</Application>
  <PresentationFormat>On-screen Show (4:3)</PresentationFormat>
  <Paragraphs>261</Paragraphs>
  <Slides>30</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Ion</vt:lpstr>
      <vt:lpstr>CorelPhotoPaint.Image.7</vt:lpstr>
      <vt:lpstr>HPLC</vt:lpstr>
      <vt:lpstr>PowerPoint Presentation</vt:lpstr>
      <vt:lpstr>PowerPoint Presentation</vt:lpstr>
      <vt:lpstr>PowerPoint Presentation</vt:lpstr>
      <vt:lpstr>PowerPoint Presentation</vt:lpstr>
      <vt:lpstr>Solvent system</vt:lpstr>
      <vt:lpstr>PowerPoint Presentation</vt:lpstr>
      <vt:lpstr>PowerPoint Presentation</vt:lpstr>
      <vt:lpstr>PowerPoint Presentation</vt:lpstr>
      <vt:lpstr>PowerPoint Presentation</vt:lpstr>
      <vt:lpstr>Manual Injector   1.User manually loads sample into the injector using a syringe and then turns the handle to inject sample into the flowing mobile  phase… which transports the sample into the beginning (head) of the column, which is at high pressure   </vt:lpstr>
      <vt:lpstr>Sample injection system </vt:lpstr>
      <vt:lpstr>PowerPoint Presentation</vt:lpstr>
      <vt:lpstr>HPLC  Columns</vt:lpstr>
      <vt:lpstr>HPLC Column</vt:lpstr>
      <vt:lpstr>PowerPoint Presentation</vt:lpstr>
      <vt:lpstr>Detectors</vt:lpstr>
      <vt:lpstr>PowerPoint Presentation</vt:lpstr>
      <vt:lpstr>Types of HPLC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HPLC Applications</vt:lpstr>
      <vt:lpstr>PowerPoint Presentation</vt:lpstr>
      <vt:lpstr>ADVANTAGES OF HPLC </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HPLC</dc:title>
  <dc:creator>divya</dc:creator>
  <cp:lastModifiedBy>Khalid Mehmood</cp:lastModifiedBy>
  <cp:revision>551</cp:revision>
  <dcterms:created xsi:type="dcterms:W3CDTF">2011-06-19T10:52:26Z</dcterms:created>
  <dcterms:modified xsi:type="dcterms:W3CDTF">2020-04-22T15:46:59Z</dcterms:modified>
</cp:coreProperties>
</file>