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C68D02-7415-478E-A9E3-D4801E9B27BB}" type="datetimeFigureOut">
              <a:rPr lang="en-US" smtClean="0"/>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ED8884-E404-4396-A80D-A96DB3EDC987}" type="slidenum">
              <a:rPr lang="en-US" smtClean="0"/>
              <a:t>‹#›</a:t>
            </a:fld>
            <a:endParaRPr lang="en-US"/>
          </a:p>
        </p:txBody>
      </p:sp>
    </p:spTree>
    <p:extLst>
      <p:ext uri="{BB962C8B-B14F-4D97-AF65-F5344CB8AC3E}">
        <p14:creationId xmlns:p14="http://schemas.microsoft.com/office/powerpoint/2010/main" val="188591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AC29BF0-310B-46FF-94FE-5BBD38CCBF5A}" type="datetime1">
              <a:rPr lang="en-US" smtClean="0"/>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39DCFB-AE33-4862-9CE3-D3244D6CD0BA}" type="datetime1">
              <a:rPr lang="en-US" smtClean="0"/>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863764-BD81-4414-809E-AC9872B6E695}" type="datetime1">
              <a:rPr lang="en-US" smtClean="0"/>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EDF609-56C9-4927-8908-F239B8C2A3BB}" type="datetime1">
              <a:rPr lang="en-US" smtClean="0"/>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B75EEB-4B97-458A-877D-61F9DF5D821A}" type="datetime1">
              <a:rPr lang="en-US" smtClean="0"/>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37D8B51-0E8A-41F9-83F3-9FCC774964C4}" type="datetime1">
              <a:rPr lang="en-US" smtClean="0"/>
              <a:t>5/12/2020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8C10C45-46E3-4F95-A823-F32EA3C5E984}" type="datetime1">
              <a:rPr lang="en-US" smtClean="0"/>
              <a:t>5/12/2020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3ABE54-E6B4-4D4C-B363-D4351BD5194A}" type="datetime1">
              <a:rPr lang="en-US" smtClean="0"/>
              <a:t>5/12/2020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D9E27-FAA1-48A9-826B-FF3242D27C5F}" type="datetime1">
              <a:rPr lang="en-US" smtClean="0"/>
              <a:t>5/12/2020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89DBA6-EB56-4786-A289-A975C050BD1E}" type="datetime1">
              <a:rPr lang="en-US" smtClean="0"/>
              <a:t>5/12/2020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D98139-43CF-4EC1-AFA7-D39C116B7D6B}" type="datetime1">
              <a:rPr lang="en-US" smtClean="0"/>
              <a:t>5/12/2020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638D72-CBB4-4A17-925E-9BB1656C5978}" type="datetime1">
              <a:rPr lang="en-US" smtClean="0"/>
              <a:t>5/12/2020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Principles of Inheritance </a:t>
            </a:r>
            <a:br>
              <a:rPr lang="en-US" b="1" dirty="0"/>
            </a:br>
            <a:endParaRPr lang="en-US" dirty="0"/>
          </a:p>
        </p:txBody>
      </p:sp>
      <p:sp>
        <p:nvSpPr>
          <p:cNvPr id="3" name="Subtitle 2"/>
          <p:cNvSpPr>
            <a:spLocks noGrp="1"/>
          </p:cNvSpPr>
          <p:nvPr>
            <p:ph type="subTitle" idx="1"/>
          </p:nvPr>
        </p:nvSpPr>
        <p:spPr/>
        <p:txBody>
          <a:bodyPr/>
          <a:lstStyle/>
          <a:p>
            <a:r>
              <a:rPr lang="en-US" dirty="0" err="1"/>
              <a:t>Mendal</a:t>
            </a:r>
            <a:r>
              <a:rPr lang="en-US" dirty="0"/>
              <a:t> and Modern Genetics</a:t>
            </a:r>
          </a:p>
          <a:p>
            <a:r>
              <a:rPr lang="en-US" dirty="0"/>
              <a:t>Inheritance and molecular Genetics </a:t>
            </a:r>
          </a:p>
        </p:txBody>
      </p:sp>
      <p:sp>
        <p:nvSpPr>
          <p:cNvPr id="4" name="Date Placeholder 3"/>
          <p:cNvSpPr>
            <a:spLocks noGrp="1"/>
          </p:cNvSpPr>
          <p:nvPr>
            <p:ph type="dt" sz="half" idx="10"/>
          </p:nvPr>
        </p:nvSpPr>
        <p:spPr/>
        <p:txBody>
          <a:bodyPr/>
          <a:lstStyle/>
          <a:p>
            <a:fld id="{9C393AED-E034-47F0-ACF9-3620B60BC3E7}"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14557741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algn="l"/>
            <a:r>
              <a:rPr lang="en-US" dirty="0" smtClean="0"/>
              <a:t>Continued…</a:t>
            </a:r>
            <a:endParaRPr lang="en-US" dirty="0"/>
          </a:p>
        </p:txBody>
      </p:sp>
      <p:sp>
        <p:nvSpPr>
          <p:cNvPr id="3" name="Content Placeholder 2"/>
          <p:cNvSpPr>
            <a:spLocks noGrp="1"/>
          </p:cNvSpPr>
          <p:nvPr>
            <p:ph idx="1"/>
          </p:nvPr>
        </p:nvSpPr>
        <p:spPr>
          <a:xfrm>
            <a:off x="457200" y="990600"/>
            <a:ext cx="8229600" cy="5638800"/>
          </a:xfrm>
        </p:spPr>
        <p:txBody>
          <a:bodyPr>
            <a:normAutofit fontScale="62500" lnSpcReduction="20000"/>
          </a:bodyPr>
          <a:lstStyle/>
          <a:p>
            <a:pPr algn="just"/>
            <a:r>
              <a:rPr lang="en-US" dirty="0"/>
              <a:t>When somatic cells divide to produce new </a:t>
            </a:r>
            <a:r>
              <a:rPr lang="en-US" dirty="0" smtClean="0"/>
              <a:t>cells—a process </a:t>
            </a:r>
            <a:r>
              <a:rPr lang="en-US" dirty="0"/>
              <a:t>biologists call </a:t>
            </a:r>
            <a:r>
              <a:rPr lang="en-US" b="1" dirty="0"/>
              <a:t>mitosis</a:t>
            </a:r>
            <a:r>
              <a:rPr lang="en-US" dirty="0"/>
              <a:t>—they replicate </a:t>
            </a:r>
            <a:r>
              <a:rPr lang="en-US" dirty="0" smtClean="0"/>
              <a:t>themselves to </a:t>
            </a:r>
            <a:r>
              <a:rPr lang="en-US" dirty="0"/>
              <a:t>produce identical cells. </a:t>
            </a:r>
            <a:endParaRPr lang="en-US" dirty="0" smtClean="0"/>
          </a:p>
          <a:p>
            <a:pPr algn="just"/>
            <a:r>
              <a:rPr lang="en-US" dirty="0" smtClean="0"/>
              <a:t>Somatic </a:t>
            </a:r>
            <a:r>
              <a:rPr lang="en-US" dirty="0"/>
              <a:t>cells have </a:t>
            </a:r>
            <a:r>
              <a:rPr lang="en-US" dirty="0" smtClean="0"/>
              <a:t>complete pairs </a:t>
            </a:r>
            <a:r>
              <a:rPr lang="en-US" dirty="0"/>
              <a:t>of chromosomes. </a:t>
            </a:r>
            <a:endParaRPr lang="en-US" dirty="0" smtClean="0"/>
          </a:p>
          <a:p>
            <a:pPr algn="just"/>
            <a:r>
              <a:rPr lang="en-US" dirty="0" smtClean="0"/>
              <a:t>Mitosis </a:t>
            </a:r>
            <a:r>
              <a:rPr lang="en-US" dirty="0"/>
              <a:t>is simply a process for </a:t>
            </a:r>
            <a:r>
              <a:rPr lang="en-US" dirty="0" smtClean="0"/>
              <a:t>making identical </a:t>
            </a:r>
            <a:r>
              <a:rPr lang="en-US" dirty="0"/>
              <a:t>cells within a single individual</a:t>
            </a:r>
            <a:r>
              <a:rPr lang="en-US" dirty="0" smtClean="0"/>
              <a:t>.</a:t>
            </a:r>
          </a:p>
          <a:p>
            <a:pPr algn="just"/>
            <a:r>
              <a:rPr lang="en-US" dirty="0" smtClean="0"/>
              <a:t> </a:t>
            </a:r>
            <a:r>
              <a:rPr lang="en-US" dirty="0"/>
              <a:t>In </a:t>
            </a:r>
            <a:r>
              <a:rPr lang="en-US" dirty="0" smtClean="0"/>
              <a:t>contrast, sex </a:t>
            </a:r>
            <a:r>
              <a:rPr lang="en-US" dirty="0"/>
              <a:t>cells, or gametes, are produced through the process </a:t>
            </a:r>
            <a:r>
              <a:rPr lang="en-US" dirty="0" smtClean="0"/>
              <a:t>of </a:t>
            </a:r>
            <a:r>
              <a:rPr lang="en-US" b="1" dirty="0" smtClean="0"/>
              <a:t>meiosis</a:t>
            </a:r>
            <a:r>
              <a:rPr lang="en-US" dirty="0" smtClean="0"/>
              <a:t>—two </a:t>
            </a:r>
            <a:r>
              <a:rPr lang="en-US" dirty="0"/>
              <a:t>successive cell divisions that produce </a:t>
            </a:r>
            <a:r>
              <a:rPr lang="en-US" dirty="0" smtClean="0"/>
              <a:t>cells with </a:t>
            </a:r>
            <a:r>
              <a:rPr lang="en-US" dirty="0"/>
              <a:t>only </a:t>
            </a:r>
            <a:r>
              <a:rPr lang="en-US" i="1" dirty="0"/>
              <a:t>half </a:t>
            </a:r>
            <a:r>
              <a:rPr lang="en-US" dirty="0"/>
              <a:t>the number of chromosomes (23 in the </a:t>
            </a:r>
            <a:r>
              <a:rPr lang="en-US" dirty="0" smtClean="0"/>
              <a:t>case of </a:t>
            </a:r>
            <a:r>
              <a:rPr lang="en-US" dirty="0"/>
              <a:t>humans). </a:t>
            </a:r>
            <a:endParaRPr lang="en-US" dirty="0" smtClean="0"/>
          </a:p>
          <a:p>
            <a:pPr algn="just"/>
            <a:r>
              <a:rPr lang="en-US" dirty="0" smtClean="0"/>
              <a:t>Meiosis </a:t>
            </a:r>
            <a:r>
              <a:rPr lang="en-US" dirty="0"/>
              <a:t>reduces the amount of genetic </a:t>
            </a:r>
            <a:r>
              <a:rPr lang="en-US" dirty="0" smtClean="0"/>
              <a:t>material to </a:t>
            </a:r>
            <a:r>
              <a:rPr lang="en-US" dirty="0"/>
              <a:t>half to prepare for sexual reproduction. </a:t>
            </a:r>
            <a:endParaRPr lang="en-US" dirty="0" smtClean="0"/>
          </a:p>
          <a:p>
            <a:pPr algn="just"/>
            <a:r>
              <a:rPr lang="en-US" dirty="0" smtClean="0"/>
              <a:t>During</a:t>
            </a:r>
            <a:r>
              <a:rPr lang="en-US" dirty="0"/>
              <a:t> </a:t>
            </a:r>
            <a:r>
              <a:rPr lang="en-US" dirty="0" smtClean="0"/>
              <a:t>fertilization </a:t>
            </a:r>
            <a:r>
              <a:rPr lang="en-US" dirty="0"/>
              <a:t>when two sex cells are joined together, </a:t>
            </a:r>
            <a:r>
              <a:rPr lang="en-US" dirty="0" smtClean="0"/>
              <a:t>they reproduce </a:t>
            </a:r>
            <a:r>
              <a:rPr lang="en-US" dirty="0"/>
              <a:t>a new organism with a complete complement </a:t>
            </a:r>
            <a:r>
              <a:rPr lang="en-US" dirty="0" smtClean="0"/>
              <a:t>of chromosomes </a:t>
            </a:r>
            <a:r>
              <a:rPr lang="en-US" dirty="0"/>
              <a:t>(46 in humans</a:t>
            </a:r>
            <a:r>
              <a:rPr lang="en-US" dirty="0" smtClean="0"/>
              <a:t>).</a:t>
            </a:r>
          </a:p>
          <a:p>
            <a:pPr algn="just"/>
            <a:r>
              <a:rPr lang="en-US" dirty="0"/>
              <a:t>The process of meiosis is very important in terms </a:t>
            </a:r>
            <a:r>
              <a:rPr lang="en-US" dirty="0" smtClean="0"/>
              <a:t>of evolution </a:t>
            </a:r>
            <a:r>
              <a:rPr lang="en-US" dirty="0"/>
              <a:t>because it necessitates genetic recombination.</a:t>
            </a:r>
          </a:p>
          <a:p>
            <a:pPr algn="just"/>
            <a:r>
              <a:rPr lang="en-US" dirty="0"/>
              <a:t>Offspring of sexually reproducing species are not </a:t>
            </a:r>
            <a:r>
              <a:rPr lang="en-US" dirty="0" smtClean="0"/>
              <a:t>identical copies </a:t>
            </a:r>
            <a:r>
              <a:rPr lang="en-US" dirty="0"/>
              <a:t>of their parents, but rather unique individuals </a:t>
            </a:r>
            <a:r>
              <a:rPr lang="en-US" dirty="0" smtClean="0"/>
              <a:t>who have </a:t>
            </a:r>
            <a:r>
              <a:rPr lang="en-US" dirty="0"/>
              <a:t>received contributions of genetic material from </a:t>
            </a:r>
            <a:r>
              <a:rPr lang="en-US" dirty="0" smtClean="0"/>
              <a:t>each parent</a:t>
            </a:r>
            <a:r>
              <a:rPr lang="en-US" dirty="0"/>
              <a:t>.</a:t>
            </a:r>
          </a:p>
        </p:txBody>
      </p:sp>
      <p:sp>
        <p:nvSpPr>
          <p:cNvPr id="4" name="Date Placeholder 3"/>
          <p:cNvSpPr>
            <a:spLocks noGrp="1"/>
          </p:cNvSpPr>
          <p:nvPr>
            <p:ph type="dt" sz="half" idx="10"/>
          </p:nvPr>
        </p:nvSpPr>
        <p:spPr/>
        <p:txBody>
          <a:bodyPr/>
          <a:lstStyle/>
          <a:p>
            <a:fld id="{0DF7991D-6A20-4000-8E27-220A7A5A12DA}"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542316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a:t>Principles of Inheritance</a:t>
            </a:r>
            <a:endParaRPr lang="en-US" dirty="0"/>
          </a:p>
        </p:txBody>
      </p:sp>
      <p:sp>
        <p:nvSpPr>
          <p:cNvPr id="3" name="Content Placeholder 2"/>
          <p:cNvSpPr>
            <a:spLocks noGrp="1"/>
          </p:cNvSpPr>
          <p:nvPr>
            <p:ph idx="1"/>
          </p:nvPr>
        </p:nvSpPr>
        <p:spPr>
          <a:xfrm>
            <a:off x="457200" y="990600"/>
            <a:ext cx="8229600" cy="5562600"/>
          </a:xfrm>
        </p:spPr>
        <p:txBody>
          <a:bodyPr>
            <a:noAutofit/>
          </a:bodyPr>
          <a:lstStyle/>
          <a:p>
            <a:pPr algn="just"/>
            <a:r>
              <a:rPr lang="en-US" sz="2000" dirty="0" smtClean="0"/>
              <a:t>most </a:t>
            </a:r>
            <a:r>
              <a:rPr lang="en-US" sz="2000" dirty="0"/>
              <a:t>nineteenth-century scientists, </a:t>
            </a:r>
            <a:r>
              <a:rPr lang="en-US" sz="2000" dirty="0" smtClean="0"/>
              <a:t>however,  </a:t>
            </a:r>
            <a:r>
              <a:rPr lang="en-US" sz="2000" dirty="0"/>
              <a:t>did not understand </a:t>
            </a:r>
            <a:r>
              <a:rPr lang="en-US" sz="2000" i="1" dirty="0"/>
              <a:t>heredity</a:t>
            </a:r>
            <a:r>
              <a:rPr lang="en-US" sz="2000" dirty="0"/>
              <a:t>, or how specific </a:t>
            </a:r>
            <a:r>
              <a:rPr lang="en-US" sz="2000" dirty="0" smtClean="0"/>
              <a:t>traits are </a:t>
            </a:r>
            <a:r>
              <a:rPr lang="en-US" sz="2000" dirty="0"/>
              <a:t>passed on from one generation to the next. </a:t>
            </a:r>
            <a:endParaRPr lang="en-US" sz="2000" dirty="0" smtClean="0"/>
          </a:p>
          <a:p>
            <a:pPr algn="just"/>
            <a:r>
              <a:rPr lang="en-US" sz="2000" dirty="0" smtClean="0"/>
              <a:t>Darwin</a:t>
            </a:r>
            <a:r>
              <a:rPr lang="en-US" sz="2000" dirty="0"/>
              <a:t> </a:t>
            </a:r>
            <a:r>
              <a:rPr lang="en-US" sz="2000" dirty="0" smtClean="0"/>
              <a:t>reasoned </a:t>
            </a:r>
            <a:r>
              <a:rPr lang="en-US" sz="2000" dirty="0"/>
              <a:t>that during the reproductive process, the </a:t>
            </a:r>
            <a:r>
              <a:rPr lang="en-US" sz="2000" dirty="0" smtClean="0"/>
              <a:t>parental substances </a:t>
            </a:r>
            <a:r>
              <a:rPr lang="en-US" sz="2000" dirty="0"/>
              <a:t>are mixed to produce new traits in the </a:t>
            </a:r>
            <a:r>
              <a:rPr lang="en-US" sz="2000" dirty="0" smtClean="0"/>
              <a:t>parents’ offspring</a:t>
            </a:r>
            <a:r>
              <a:rPr lang="en-US" sz="2000" dirty="0"/>
              <a:t>. </a:t>
            </a:r>
            <a:endParaRPr lang="en-US" sz="2000" dirty="0" smtClean="0"/>
          </a:p>
          <a:p>
            <a:pPr algn="just"/>
            <a:r>
              <a:rPr lang="en-US" sz="2000" dirty="0" smtClean="0"/>
              <a:t>Darwin </a:t>
            </a:r>
            <a:r>
              <a:rPr lang="en-US" sz="2000" dirty="0"/>
              <a:t>was unclear about how these </a:t>
            </a:r>
            <a:r>
              <a:rPr lang="en-US" sz="2000" dirty="0" smtClean="0"/>
              <a:t>traits were </a:t>
            </a:r>
            <a:r>
              <a:rPr lang="en-US" sz="2000" dirty="0"/>
              <a:t>transmitted, but he reasoned that as with a </a:t>
            </a:r>
            <a:r>
              <a:rPr lang="en-US" sz="2000" dirty="0" smtClean="0"/>
              <a:t>metal alloy, such </a:t>
            </a:r>
            <a:r>
              <a:rPr lang="en-US" sz="2000" dirty="0"/>
              <a:t>as bronze, which is a mixture of tin and </a:t>
            </a:r>
            <a:r>
              <a:rPr lang="en-US" sz="2000" dirty="0" smtClean="0"/>
              <a:t>copper, the </a:t>
            </a:r>
            <a:r>
              <a:rPr lang="en-US" sz="2000" dirty="0"/>
              <a:t>traits of an offspring represented a blending of </a:t>
            </a:r>
            <a:r>
              <a:rPr lang="en-US" sz="2000" dirty="0" smtClean="0"/>
              <a:t>parental substances</a:t>
            </a:r>
            <a:r>
              <a:rPr lang="en-US" sz="2000" dirty="0"/>
              <a:t>. </a:t>
            </a:r>
            <a:endParaRPr lang="en-US" sz="2000" dirty="0" smtClean="0"/>
          </a:p>
          <a:p>
            <a:pPr algn="just"/>
            <a:r>
              <a:rPr lang="en-US" sz="2000" dirty="0" smtClean="0"/>
              <a:t>Today</a:t>
            </a:r>
            <a:r>
              <a:rPr lang="en-US" sz="2000" dirty="0"/>
              <a:t>, we know that inherited </a:t>
            </a:r>
            <a:r>
              <a:rPr lang="en-US" sz="2000" dirty="0" smtClean="0"/>
              <a:t>characteristics are </a:t>
            </a:r>
            <a:r>
              <a:rPr lang="en-US" sz="2000" dirty="0"/>
              <a:t>not a mixture of parental substances, such as with </a:t>
            </a:r>
            <a:r>
              <a:rPr lang="en-US" sz="2000" dirty="0" smtClean="0"/>
              <a:t>the mixing </a:t>
            </a:r>
            <a:r>
              <a:rPr lang="en-US" sz="2000" dirty="0"/>
              <a:t>of fluids or metal alloys</a:t>
            </a:r>
            <a:r>
              <a:rPr lang="en-US" sz="2000" dirty="0" smtClean="0"/>
              <a:t>.</a:t>
            </a:r>
          </a:p>
          <a:p>
            <a:pPr algn="just"/>
            <a:r>
              <a:rPr lang="en-US" sz="2000" dirty="0" smtClean="0"/>
              <a:t> </a:t>
            </a:r>
            <a:r>
              <a:rPr lang="en-US" sz="2000" dirty="0"/>
              <a:t>Rather, traits are </a:t>
            </a:r>
            <a:r>
              <a:rPr lang="en-US" sz="2000" dirty="0" smtClean="0"/>
              <a:t>passed from </a:t>
            </a:r>
            <a:r>
              <a:rPr lang="en-US" sz="2000" dirty="0"/>
              <a:t>parents to offspring in individual “particles” </a:t>
            </a:r>
            <a:r>
              <a:rPr lang="en-US" sz="2000" dirty="0" smtClean="0"/>
              <a:t>or packages—what </a:t>
            </a:r>
            <a:r>
              <a:rPr lang="en-US" sz="2000" dirty="0"/>
              <a:t>we now refer to as genes.</a:t>
            </a:r>
          </a:p>
        </p:txBody>
      </p:sp>
      <p:sp>
        <p:nvSpPr>
          <p:cNvPr id="4" name="Date Placeholder 3"/>
          <p:cNvSpPr>
            <a:spLocks noGrp="1"/>
          </p:cNvSpPr>
          <p:nvPr>
            <p:ph type="dt" sz="half" idx="10"/>
          </p:nvPr>
        </p:nvSpPr>
        <p:spPr/>
        <p:txBody>
          <a:bodyPr/>
          <a:lstStyle/>
          <a:p>
            <a:fld id="{37767F34-5569-4CC2-B61C-0DC55B72B397}"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3711566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smtClean="0"/>
              <a:t>Mendel and </a:t>
            </a:r>
            <a:r>
              <a:rPr lang="en-US" dirty="0"/>
              <a:t>M</a:t>
            </a:r>
            <a:r>
              <a:rPr lang="en-US" dirty="0" smtClean="0"/>
              <a:t>odern Genetics</a:t>
            </a:r>
            <a:endParaRPr lang="en-US" dirty="0"/>
          </a:p>
        </p:txBody>
      </p:sp>
      <p:sp>
        <p:nvSpPr>
          <p:cNvPr id="3" name="Content Placeholder 2"/>
          <p:cNvSpPr>
            <a:spLocks noGrp="1"/>
          </p:cNvSpPr>
          <p:nvPr>
            <p:ph idx="1"/>
          </p:nvPr>
        </p:nvSpPr>
        <p:spPr>
          <a:xfrm>
            <a:off x="457200" y="762000"/>
            <a:ext cx="8229600" cy="5638800"/>
          </a:xfrm>
        </p:spPr>
        <p:txBody>
          <a:bodyPr>
            <a:normAutofit fontScale="85000" lnSpcReduction="10000"/>
          </a:bodyPr>
          <a:lstStyle/>
          <a:p>
            <a:pPr algn="just"/>
            <a:r>
              <a:rPr lang="sv-SE" dirty="0"/>
              <a:t>Austrian monk named Gregor Johann </a:t>
            </a:r>
            <a:r>
              <a:rPr lang="sv-SE" dirty="0" smtClean="0"/>
              <a:t>Mendel </a:t>
            </a:r>
            <a:r>
              <a:rPr lang="en-US" dirty="0" smtClean="0"/>
              <a:t>(1822–1884) </a:t>
            </a:r>
            <a:r>
              <a:rPr lang="en-US" dirty="0"/>
              <a:t>laid </a:t>
            </a:r>
            <a:r>
              <a:rPr lang="en-US" dirty="0" smtClean="0"/>
              <a:t>the groundwork </a:t>
            </a:r>
            <a:r>
              <a:rPr lang="en-US" dirty="0"/>
              <a:t>for what is today known as the science of </a:t>
            </a:r>
            <a:r>
              <a:rPr lang="en-US" b="1" i="1" dirty="0" smtClean="0"/>
              <a:t>genetics</a:t>
            </a:r>
            <a:r>
              <a:rPr lang="en-US" dirty="0" smtClean="0"/>
              <a:t>, the </a:t>
            </a:r>
            <a:r>
              <a:rPr lang="en-US" dirty="0"/>
              <a:t>biological subfield that deals with heredity</a:t>
            </a:r>
            <a:r>
              <a:rPr lang="en-US" dirty="0" smtClean="0"/>
              <a:t>. </a:t>
            </a:r>
          </a:p>
          <a:p>
            <a:pPr algn="just"/>
            <a:r>
              <a:rPr lang="en-US" dirty="0"/>
              <a:t>Mendel </a:t>
            </a:r>
            <a:r>
              <a:rPr lang="en-US" dirty="0" smtClean="0"/>
              <a:t>concluded by his experiment with plants </a:t>
            </a:r>
            <a:r>
              <a:rPr lang="en-US" dirty="0"/>
              <a:t> </a:t>
            </a:r>
            <a:r>
              <a:rPr lang="en-US" dirty="0" smtClean="0"/>
              <a:t>that </a:t>
            </a:r>
            <a:r>
              <a:rPr lang="en-US" dirty="0"/>
              <a:t>the particles responsible for passing traits from </a:t>
            </a:r>
            <a:r>
              <a:rPr lang="en-US" dirty="0" smtClean="0"/>
              <a:t>parents to </a:t>
            </a:r>
            <a:r>
              <a:rPr lang="en-US" dirty="0"/>
              <a:t>offspring occurred in pairs, each offspring </a:t>
            </a:r>
            <a:r>
              <a:rPr lang="en-US" dirty="0" smtClean="0"/>
              <a:t>receiving half </a:t>
            </a:r>
            <a:r>
              <a:rPr lang="en-US" dirty="0"/>
              <a:t>of a pair from each parent. </a:t>
            </a:r>
            <a:endParaRPr lang="en-US" dirty="0" smtClean="0"/>
          </a:p>
          <a:p>
            <a:pPr algn="just"/>
            <a:r>
              <a:rPr lang="en-US" dirty="0" smtClean="0"/>
              <a:t>During </a:t>
            </a:r>
            <a:r>
              <a:rPr lang="en-US" dirty="0"/>
              <a:t>fertilization, </a:t>
            </a:r>
            <a:r>
              <a:rPr lang="en-US" dirty="0" smtClean="0"/>
              <a:t>the particles </a:t>
            </a:r>
            <a:r>
              <a:rPr lang="en-US" dirty="0"/>
              <a:t>of heredity, what we now call genes, from </a:t>
            </a:r>
            <a:r>
              <a:rPr lang="en-US" dirty="0" smtClean="0"/>
              <a:t>each parent </a:t>
            </a:r>
            <a:r>
              <a:rPr lang="en-US" dirty="0"/>
              <a:t>are combined. </a:t>
            </a:r>
            <a:endParaRPr lang="en-US" dirty="0" smtClean="0"/>
          </a:p>
          <a:p>
            <a:pPr algn="just"/>
            <a:r>
              <a:rPr lang="en-US" dirty="0" smtClean="0"/>
              <a:t>The </a:t>
            </a:r>
            <a:r>
              <a:rPr lang="en-US" dirty="0"/>
              <a:t>observation that units of </a:t>
            </a:r>
            <a:r>
              <a:rPr lang="en-US" dirty="0" smtClean="0"/>
              <a:t>heredity (or </a:t>
            </a:r>
            <a:r>
              <a:rPr lang="en-US" dirty="0"/>
              <a:t>genes) occur in pairs and that offspring receive </a:t>
            </a:r>
            <a:r>
              <a:rPr lang="en-US" dirty="0" smtClean="0"/>
              <a:t>half of </a:t>
            </a:r>
            <a:r>
              <a:rPr lang="en-US" dirty="0"/>
              <a:t>a pair from each parent is the basis of the </a:t>
            </a:r>
            <a:r>
              <a:rPr lang="en-US" b="1" i="1" dirty="0"/>
              <a:t>principle of </a:t>
            </a:r>
            <a:r>
              <a:rPr lang="en-US" b="1" i="1" dirty="0" smtClean="0"/>
              <a:t>segregation</a:t>
            </a:r>
            <a:r>
              <a:rPr lang="en-US" dirty="0" smtClean="0"/>
              <a:t>, Mendel’s </a:t>
            </a:r>
            <a:r>
              <a:rPr lang="en-US" dirty="0"/>
              <a:t>first principle of inheritance.</a:t>
            </a:r>
          </a:p>
        </p:txBody>
      </p:sp>
      <p:sp>
        <p:nvSpPr>
          <p:cNvPr id="4" name="Date Placeholder 3"/>
          <p:cNvSpPr>
            <a:spLocks noGrp="1"/>
          </p:cNvSpPr>
          <p:nvPr>
            <p:ph type="dt" sz="half" idx="10"/>
          </p:nvPr>
        </p:nvSpPr>
        <p:spPr/>
        <p:txBody>
          <a:bodyPr/>
          <a:lstStyle/>
          <a:p>
            <a:fld id="{67C05AB7-C43E-4EAF-933D-52161705A04A}"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1018553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Dominant and Recessive Traits</a:t>
            </a:r>
            <a:endParaRPr lang="en-US" dirty="0"/>
          </a:p>
        </p:txBody>
      </p:sp>
      <p:sp>
        <p:nvSpPr>
          <p:cNvPr id="3" name="Content Placeholder 2"/>
          <p:cNvSpPr>
            <a:spLocks noGrp="1"/>
          </p:cNvSpPr>
          <p:nvPr>
            <p:ph idx="1"/>
          </p:nvPr>
        </p:nvSpPr>
        <p:spPr>
          <a:xfrm>
            <a:off x="457200" y="990600"/>
            <a:ext cx="8458200" cy="5562600"/>
          </a:xfrm>
        </p:spPr>
        <p:txBody>
          <a:bodyPr>
            <a:normAutofit lnSpcReduction="10000"/>
          </a:bodyPr>
          <a:lstStyle/>
          <a:p>
            <a:pPr algn="just"/>
            <a:r>
              <a:rPr lang="en-US" dirty="0"/>
              <a:t>He </a:t>
            </a:r>
            <a:r>
              <a:rPr lang="en-US" dirty="0" smtClean="0"/>
              <a:t>labeled the </a:t>
            </a:r>
            <a:r>
              <a:rPr lang="en-US" dirty="0"/>
              <a:t>prevailing traits </a:t>
            </a:r>
            <a:r>
              <a:rPr lang="en-US" b="1" dirty="0"/>
              <a:t>dominant</a:t>
            </a:r>
            <a:r>
              <a:rPr lang="en-US" dirty="0" smtClean="0"/>
              <a:t>.</a:t>
            </a:r>
          </a:p>
          <a:p>
            <a:pPr algn="just"/>
            <a:r>
              <a:rPr lang="en-US" dirty="0" smtClean="0"/>
              <a:t> </a:t>
            </a:r>
            <a:r>
              <a:rPr lang="en-US" dirty="0"/>
              <a:t>In contrast, he labeled </a:t>
            </a:r>
            <a:r>
              <a:rPr lang="en-US" dirty="0" smtClean="0"/>
              <a:t>as </a:t>
            </a:r>
            <a:r>
              <a:rPr lang="en-US" b="1" dirty="0" smtClean="0"/>
              <a:t>recessive </a:t>
            </a:r>
            <a:r>
              <a:rPr lang="en-US" dirty="0"/>
              <a:t>those traits that were unexpressed in one </a:t>
            </a:r>
            <a:r>
              <a:rPr lang="en-US" dirty="0" smtClean="0"/>
              <a:t>generation but </a:t>
            </a:r>
            <a:r>
              <a:rPr lang="en-US" dirty="0"/>
              <a:t>expressed in following generations</a:t>
            </a:r>
            <a:r>
              <a:rPr lang="en-US" dirty="0" smtClean="0"/>
              <a:t>.</a:t>
            </a:r>
          </a:p>
          <a:p>
            <a:pPr algn="just"/>
            <a:r>
              <a:rPr lang="en-US" dirty="0"/>
              <a:t>Mendel concluded that the </a:t>
            </a:r>
            <a:r>
              <a:rPr lang="en-US" dirty="0" smtClean="0"/>
              <a:t>particle containing </a:t>
            </a:r>
            <a:r>
              <a:rPr lang="en-US" dirty="0"/>
              <a:t>the recessive trait, </a:t>
            </a:r>
            <a:r>
              <a:rPr lang="en-US" dirty="0" smtClean="0"/>
              <a:t>which is </a:t>
            </a:r>
            <a:r>
              <a:rPr lang="en-US" dirty="0"/>
              <a:t>masked by the dominant trait </a:t>
            </a:r>
            <a:r>
              <a:rPr lang="en-US" dirty="0" smtClean="0"/>
              <a:t>in </a:t>
            </a:r>
            <a:r>
              <a:rPr lang="en-US" dirty="0"/>
              <a:t>one generation, can reappear if it occurs in both parents.</a:t>
            </a:r>
          </a:p>
          <a:p>
            <a:pPr algn="just"/>
            <a:r>
              <a:rPr lang="en-US" dirty="0"/>
              <a:t>Mendel’s theory explained how hybrid parents </a:t>
            </a:r>
            <a:r>
              <a:rPr lang="en-US" dirty="0" smtClean="0"/>
              <a:t>expressing only </a:t>
            </a:r>
            <a:r>
              <a:rPr lang="en-US" dirty="0"/>
              <a:t>the dominant trait could produce offspring </a:t>
            </a:r>
            <a:r>
              <a:rPr lang="en-US" dirty="0" smtClean="0"/>
              <a:t>exhibiting the </a:t>
            </a:r>
            <a:r>
              <a:rPr lang="en-US" dirty="0"/>
              <a:t>recessive trait</a:t>
            </a:r>
          </a:p>
        </p:txBody>
      </p:sp>
      <p:sp>
        <p:nvSpPr>
          <p:cNvPr id="4" name="Date Placeholder 3"/>
          <p:cNvSpPr>
            <a:spLocks noGrp="1"/>
          </p:cNvSpPr>
          <p:nvPr>
            <p:ph type="dt" sz="half" idx="10"/>
          </p:nvPr>
        </p:nvSpPr>
        <p:spPr/>
        <p:txBody>
          <a:bodyPr/>
          <a:lstStyle/>
          <a:p>
            <a:fld id="{2D5B507A-5FE3-4579-A41C-E7BF3782BD03}"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3315222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algn="l"/>
            <a:r>
              <a:rPr lang="en-US" dirty="0" smtClean="0"/>
              <a:t>Continued…</a:t>
            </a:r>
            <a:endParaRPr lang="en-US" dirty="0"/>
          </a:p>
        </p:txBody>
      </p:sp>
      <p:sp>
        <p:nvSpPr>
          <p:cNvPr id="3" name="Content Placeholder 2"/>
          <p:cNvSpPr>
            <a:spLocks noGrp="1"/>
          </p:cNvSpPr>
          <p:nvPr>
            <p:ph idx="1"/>
          </p:nvPr>
        </p:nvSpPr>
        <p:spPr>
          <a:xfrm>
            <a:off x="457200" y="990600"/>
            <a:ext cx="8458200" cy="5562600"/>
          </a:xfrm>
        </p:spPr>
        <p:txBody>
          <a:bodyPr>
            <a:normAutofit fontScale="85000" lnSpcReduction="10000"/>
          </a:bodyPr>
          <a:lstStyle/>
          <a:p>
            <a:pPr algn="just"/>
            <a:r>
              <a:rPr lang="en-US" dirty="0"/>
              <a:t>The alternate forms of the same genes, such as “</a:t>
            </a:r>
            <a:r>
              <a:rPr lang="en-US" dirty="0" smtClean="0"/>
              <a:t>tall” or </a:t>
            </a:r>
            <a:r>
              <a:rPr lang="en-US" dirty="0"/>
              <a:t>“dwarf,” are referred to as </a:t>
            </a:r>
            <a:r>
              <a:rPr lang="en-US" b="1" dirty="0"/>
              <a:t>alleles</a:t>
            </a:r>
            <a:r>
              <a:rPr lang="en-US" dirty="0"/>
              <a:t>. </a:t>
            </a:r>
            <a:endParaRPr lang="en-US" dirty="0" smtClean="0"/>
          </a:p>
          <a:p>
            <a:pPr algn="just"/>
            <a:r>
              <a:rPr lang="en-US" dirty="0" smtClean="0"/>
              <a:t>When </a:t>
            </a:r>
            <a:r>
              <a:rPr lang="en-US" dirty="0"/>
              <a:t>an </a:t>
            </a:r>
            <a:r>
              <a:rPr lang="en-US" dirty="0" smtClean="0"/>
              <a:t>organism has </a:t>
            </a:r>
            <a:r>
              <a:rPr lang="en-US" dirty="0"/>
              <a:t>two of the same kinds of alleles, it is referred to as </a:t>
            </a:r>
            <a:r>
              <a:rPr lang="en-US" b="1" dirty="0" smtClean="0"/>
              <a:t>homozygous </a:t>
            </a:r>
            <a:r>
              <a:rPr lang="en-US" dirty="0" smtClean="0"/>
              <a:t>for </a:t>
            </a:r>
            <a:r>
              <a:rPr lang="en-US" dirty="0"/>
              <a:t>that gene</a:t>
            </a:r>
            <a:r>
              <a:rPr lang="en-US" dirty="0" smtClean="0"/>
              <a:t>.</a:t>
            </a:r>
          </a:p>
          <a:p>
            <a:pPr algn="just"/>
            <a:r>
              <a:rPr lang="en-US" dirty="0"/>
              <a:t>In contrast, when an organism has two different alleles, </a:t>
            </a:r>
            <a:r>
              <a:rPr lang="en-US" dirty="0" smtClean="0"/>
              <a:t>it is </a:t>
            </a:r>
            <a:r>
              <a:rPr lang="en-US" b="1" dirty="0"/>
              <a:t>heterozygous </a:t>
            </a:r>
            <a:r>
              <a:rPr lang="en-US" dirty="0"/>
              <a:t>for that </a:t>
            </a:r>
            <a:r>
              <a:rPr lang="en-US" dirty="0" smtClean="0"/>
              <a:t>gene Biologists </a:t>
            </a:r>
            <a:r>
              <a:rPr lang="en-US" dirty="0"/>
              <a:t>distinguish between the genetic </a:t>
            </a:r>
            <a:r>
              <a:rPr lang="en-US" dirty="0" smtClean="0"/>
              <a:t>constitution and </a:t>
            </a:r>
            <a:r>
              <a:rPr lang="en-US" dirty="0"/>
              <a:t>the outward appearance of an organism. </a:t>
            </a:r>
            <a:endParaRPr lang="en-US" dirty="0" smtClean="0"/>
          </a:p>
          <a:p>
            <a:pPr algn="just"/>
            <a:r>
              <a:rPr lang="en-US" dirty="0" smtClean="0"/>
              <a:t>The</a:t>
            </a:r>
            <a:r>
              <a:rPr lang="en-US" dirty="0"/>
              <a:t> </a:t>
            </a:r>
            <a:r>
              <a:rPr lang="en-US" dirty="0" smtClean="0"/>
              <a:t>actual </a:t>
            </a:r>
            <a:r>
              <a:rPr lang="en-US" dirty="0"/>
              <a:t>genetic makeup of an organism is referred to as </a:t>
            </a:r>
            <a:r>
              <a:rPr lang="en-US" dirty="0" smtClean="0"/>
              <a:t>its </a:t>
            </a:r>
            <a:r>
              <a:rPr lang="en-US" b="1" dirty="0" smtClean="0"/>
              <a:t>genotype</a:t>
            </a:r>
            <a:r>
              <a:rPr lang="en-US" dirty="0"/>
              <a:t>; the external, observable characteristics of </a:t>
            </a:r>
            <a:r>
              <a:rPr lang="en-US" dirty="0" smtClean="0"/>
              <a:t>that organism </a:t>
            </a:r>
            <a:r>
              <a:rPr lang="en-US" dirty="0"/>
              <a:t>that are shaped in part by </a:t>
            </a:r>
            <a:r>
              <a:rPr lang="en-US" dirty="0" smtClean="0"/>
              <a:t>the organism’s genetic makeup</a:t>
            </a:r>
            <a:r>
              <a:rPr lang="en-US" dirty="0"/>
              <a:t>, as well as its unique life history, are called </a:t>
            </a:r>
            <a:r>
              <a:rPr lang="en-US" dirty="0" smtClean="0"/>
              <a:t>its </a:t>
            </a:r>
            <a:r>
              <a:rPr lang="en-US" b="1" dirty="0" smtClean="0"/>
              <a:t>phenotype</a:t>
            </a:r>
            <a:r>
              <a:rPr lang="en-US" dirty="0"/>
              <a:t>.</a:t>
            </a:r>
          </a:p>
        </p:txBody>
      </p:sp>
      <p:sp>
        <p:nvSpPr>
          <p:cNvPr id="4" name="Date Placeholder 3"/>
          <p:cNvSpPr>
            <a:spLocks noGrp="1"/>
          </p:cNvSpPr>
          <p:nvPr>
            <p:ph type="dt" sz="half" idx="10"/>
          </p:nvPr>
        </p:nvSpPr>
        <p:spPr/>
        <p:txBody>
          <a:bodyPr/>
          <a:lstStyle/>
          <a:p>
            <a:fld id="{2EC63584-8802-491F-B98B-0C22BF3171D1}"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2242456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Principle of independent assortment </a:t>
            </a:r>
            <a:endParaRPr lang="en-US" dirty="0"/>
          </a:p>
        </p:txBody>
      </p:sp>
      <p:sp>
        <p:nvSpPr>
          <p:cNvPr id="3" name="Content Placeholder 2"/>
          <p:cNvSpPr>
            <a:spLocks noGrp="1"/>
          </p:cNvSpPr>
          <p:nvPr>
            <p:ph idx="1"/>
          </p:nvPr>
        </p:nvSpPr>
        <p:spPr>
          <a:xfrm>
            <a:off x="457200" y="990600"/>
            <a:ext cx="8229600" cy="5638800"/>
          </a:xfrm>
        </p:spPr>
        <p:txBody>
          <a:bodyPr>
            <a:normAutofit fontScale="92500" lnSpcReduction="10000"/>
          </a:bodyPr>
          <a:lstStyle/>
          <a:p>
            <a:pPr algn="just"/>
            <a:r>
              <a:rPr lang="en-US" dirty="0"/>
              <a:t>Mendel investigated the outcomes </a:t>
            </a:r>
            <a:r>
              <a:rPr lang="en-US" dirty="0" smtClean="0"/>
              <a:t>of fertilization </a:t>
            </a:r>
            <a:r>
              <a:rPr lang="en-US" dirty="0"/>
              <a:t>between pea plants that differed in two </a:t>
            </a:r>
            <a:r>
              <a:rPr lang="en-US" dirty="0" smtClean="0"/>
              <a:t>ways, such </a:t>
            </a:r>
            <a:r>
              <a:rPr lang="en-US" dirty="0"/>
              <a:t>as in both plant height and color of the pea, in </a:t>
            </a:r>
            <a:r>
              <a:rPr lang="en-US" dirty="0" smtClean="0"/>
              <a:t>order to </a:t>
            </a:r>
            <a:r>
              <a:rPr lang="en-US" dirty="0"/>
              <a:t>evaluate whether the two characteristics were </a:t>
            </a:r>
            <a:r>
              <a:rPr lang="en-US" dirty="0" smtClean="0"/>
              <a:t>linked.</a:t>
            </a:r>
          </a:p>
          <a:p>
            <a:pPr algn="just"/>
            <a:r>
              <a:rPr lang="en-US" dirty="0"/>
              <a:t>Mendel concluded that </a:t>
            </a:r>
            <a:r>
              <a:rPr lang="en-US" dirty="0" smtClean="0"/>
              <a:t>during the </a:t>
            </a:r>
            <a:r>
              <a:rPr lang="en-US" dirty="0"/>
              <a:t>reproductive process, the particles determining </a:t>
            </a:r>
            <a:r>
              <a:rPr lang="en-US" dirty="0" smtClean="0"/>
              <a:t>different traits </a:t>
            </a:r>
            <a:r>
              <a:rPr lang="en-US" dirty="0"/>
              <a:t>separate from one another and then </a:t>
            </a:r>
            <a:r>
              <a:rPr lang="en-US" i="1" dirty="0"/>
              <a:t>recombine </a:t>
            </a:r>
            <a:r>
              <a:rPr lang="en-US" dirty="0" smtClean="0"/>
              <a:t>to create </a:t>
            </a:r>
            <a:r>
              <a:rPr lang="en-US" dirty="0"/>
              <a:t>variation in the next generation</a:t>
            </a:r>
            <a:r>
              <a:rPr lang="en-US" dirty="0" smtClean="0"/>
              <a:t>.</a:t>
            </a:r>
          </a:p>
          <a:p>
            <a:pPr algn="just"/>
            <a:r>
              <a:rPr lang="en-US" dirty="0"/>
              <a:t>Mendel referred </a:t>
            </a:r>
            <a:r>
              <a:rPr lang="en-US" dirty="0" smtClean="0"/>
              <a:t>to the </a:t>
            </a:r>
            <a:r>
              <a:rPr lang="en-US" dirty="0"/>
              <a:t>fact that individual traits (such as height or color) </a:t>
            </a:r>
            <a:r>
              <a:rPr lang="en-US" dirty="0" smtClean="0"/>
              <a:t>occur independently </a:t>
            </a:r>
            <a:r>
              <a:rPr lang="en-US" dirty="0"/>
              <a:t>of one another as the </a:t>
            </a:r>
            <a:r>
              <a:rPr lang="en-US" i="1" dirty="0"/>
              <a:t>principle of </a:t>
            </a:r>
            <a:r>
              <a:rPr lang="en-US" i="1" dirty="0" smtClean="0"/>
              <a:t>independent assortment</a:t>
            </a:r>
            <a:r>
              <a:rPr lang="en-US" dirty="0"/>
              <a:t>.</a:t>
            </a:r>
          </a:p>
        </p:txBody>
      </p:sp>
      <p:sp>
        <p:nvSpPr>
          <p:cNvPr id="4" name="Date Placeholder 3"/>
          <p:cNvSpPr>
            <a:spLocks noGrp="1"/>
          </p:cNvSpPr>
          <p:nvPr>
            <p:ph type="dt" sz="half" idx="10"/>
          </p:nvPr>
        </p:nvSpPr>
        <p:spPr/>
        <p:txBody>
          <a:bodyPr/>
          <a:lstStyle/>
          <a:p>
            <a:fld id="{E4FBCCE1-E735-44D8-A6C7-CADFA62951DE}"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2207408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smtClean="0"/>
              <a:t>Inheritance and Molecular Genetics</a:t>
            </a:r>
            <a:endParaRPr lang="en-US" dirty="0"/>
          </a:p>
        </p:txBody>
      </p:sp>
      <p:sp>
        <p:nvSpPr>
          <p:cNvPr id="3" name="Content Placeholder 2"/>
          <p:cNvSpPr>
            <a:spLocks noGrp="1"/>
          </p:cNvSpPr>
          <p:nvPr>
            <p:ph idx="1"/>
          </p:nvPr>
        </p:nvSpPr>
        <p:spPr>
          <a:xfrm>
            <a:off x="457200" y="990600"/>
            <a:ext cx="8458200" cy="5638800"/>
          </a:xfrm>
        </p:spPr>
        <p:txBody>
          <a:bodyPr>
            <a:normAutofit fontScale="70000" lnSpcReduction="20000"/>
          </a:bodyPr>
          <a:lstStyle/>
          <a:p>
            <a:pPr algn="just"/>
            <a:r>
              <a:rPr lang="en-US" dirty="0"/>
              <a:t>Modern </a:t>
            </a:r>
            <a:r>
              <a:rPr lang="en-US" dirty="0" smtClean="0"/>
              <a:t>scientists have </a:t>
            </a:r>
            <a:r>
              <a:rPr lang="en-US" dirty="0"/>
              <a:t>a better understanding than did Mendel of </a:t>
            </a:r>
            <a:r>
              <a:rPr lang="en-US" dirty="0" smtClean="0"/>
              <a:t>the dynamics </a:t>
            </a:r>
            <a:r>
              <a:rPr lang="en-US" dirty="0"/>
              <a:t>of heredity at the cellular level.</a:t>
            </a:r>
          </a:p>
          <a:p>
            <a:pPr algn="just"/>
            <a:r>
              <a:rPr lang="en-US" b="1" dirty="0"/>
              <a:t>Cells and </a:t>
            </a:r>
            <a:r>
              <a:rPr lang="en-US" b="1" dirty="0" smtClean="0"/>
              <a:t>Genes</a:t>
            </a:r>
          </a:p>
          <a:p>
            <a:pPr algn="just"/>
            <a:r>
              <a:rPr lang="en-US" dirty="0" smtClean="0"/>
              <a:t>Heredity </a:t>
            </a:r>
            <a:r>
              <a:rPr lang="en-US" dirty="0"/>
              <a:t>is encoded in cells, which are the building </a:t>
            </a:r>
            <a:r>
              <a:rPr lang="en-US" dirty="0" smtClean="0"/>
              <a:t>blocks of </a:t>
            </a:r>
            <a:r>
              <a:rPr lang="en-US" dirty="0"/>
              <a:t>all living </a:t>
            </a:r>
            <a:r>
              <a:rPr lang="en-US" dirty="0" smtClean="0"/>
              <a:t>things Humans</a:t>
            </a:r>
            <a:r>
              <a:rPr lang="en-US" dirty="0"/>
              <a:t> </a:t>
            </a:r>
            <a:r>
              <a:rPr lang="en-US" dirty="0" smtClean="0"/>
              <a:t>and </a:t>
            </a:r>
            <a:r>
              <a:rPr lang="en-US" dirty="0"/>
              <a:t>other animals have two different forms of cells:</a:t>
            </a:r>
          </a:p>
          <a:p>
            <a:pPr algn="just"/>
            <a:r>
              <a:rPr lang="en-US" b="1" dirty="0"/>
              <a:t>somatic cells </a:t>
            </a:r>
            <a:r>
              <a:rPr lang="en-US" dirty="0"/>
              <a:t>(body cells) and </a:t>
            </a:r>
            <a:r>
              <a:rPr lang="en-US" b="1" dirty="0"/>
              <a:t>gametes </a:t>
            </a:r>
            <a:r>
              <a:rPr lang="en-US" dirty="0"/>
              <a:t>(sex cells). </a:t>
            </a:r>
            <a:endParaRPr lang="en-US" dirty="0" smtClean="0"/>
          </a:p>
          <a:p>
            <a:pPr algn="just"/>
            <a:r>
              <a:rPr lang="en-US" b="1" dirty="0" smtClean="0"/>
              <a:t>Somatic</a:t>
            </a:r>
            <a:r>
              <a:rPr lang="en-US" b="1" dirty="0"/>
              <a:t> </a:t>
            </a:r>
            <a:r>
              <a:rPr lang="en-US" dirty="0" smtClean="0"/>
              <a:t>cells </a:t>
            </a:r>
            <a:r>
              <a:rPr lang="en-US" dirty="0"/>
              <a:t>make up the basic structural components of the </a:t>
            </a:r>
            <a:r>
              <a:rPr lang="en-US" dirty="0" smtClean="0"/>
              <a:t>body, including </a:t>
            </a:r>
            <a:r>
              <a:rPr lang="en-US" dirty="0"/>
              <a:t>the soft tissues, bones, and organs. </a:t>
            </a:r>
            <a:endParaRPr lang="en-US" dirty="0" smtClean="0"/>
          </a:p>
          <a:p>
            <a:pPr algn="just"/>
            <a:r>
              <a:rPr lang="en-US" dirty="0" smtClean="0"/>
              <a:t>The </a:t>
            </a:r>
            <a:r>
              <a:rPr lang="en-US" b="1" dirty="0" smtClean="0"/>
              <a:t>gametes</a:t>
            </a:r>
            <a:r>
              <a:rPr lang="en-US" dirty="0" smtClean="0"/>
              <a:t>, on </a:t>
            </a:r>
            <a:r>
              <a:rPr lang="en-US" dirty="0"/>
              <a:t>the other hand, are specifically involved in </a:t>
            </a:r>
            <a:r>
              <a:rPr lang="en-US" dirty="0" smtClean="0"/>
              <a:t>reproduction, and </a:t>
            </a:r>
            <a:r>
              <a:rPr lang="en-US" dirty="0"/>
              <a:t>they do not form structural components of </a:t>
            </a:r>
            <a:r>
              <a:rPr lang="en-US" dirty="0" smtClean="0"/>
              <a:t>the body</a:t>
            </a:r>
            <a:r>
              <a:rPr lang="en-US" dirty="0"/>
              <a:t>. </a:t>
            </a:r>
            <a:endParaRPr lang="en-US" dirty="0" smtClean="0"/>
          </a:p>
          <a:p>
            <a:pPr algn="just"/>
            <a:r>
              <a:rPr lang="en-US" dirty="0" smtClean="0"/>
              <a:t>Gametes </a:t>
            </a:r>
            <a:r>
              <a:rPr lang="en-US" dirty="0"/>
              <a:t>occur in two forms: </a:t>
            </a:r>
            <a:r>
              <a:rPr lang="en-US" i="1" dirty="0"/>
              <a:t>ova </a:t>
            </a:r>
            <a:r>
              <a:rPr lang="en-US" dirty="0"/>
              <a:t>or female egg </a:t>
            </a:r>
            <a:r>
              <a:rPr lang="en-US" dirty="0" smtClean="0"/>
              <a:t>cells and </a:t>
            </a:r>
            <a:r>
              <a:rPr lang="en-US" i="1" dirty="0"/>
              <a:t>sperm</a:t>
            </a:r>
            <a:r>
              <a:rPr lang="en-US" dirty="0"/>
              <a:t>, male sex cells. </a:t>
            </a:r>
            <a:endParaRPr lang="en-US" dirty="0" smtClean="0"/>
          </a:p>
          <a:p>
            <a:pPr algn="just"/>
            <a:r>
              <a:rPr lang="en-US" dirty="0" smtClean="0"/>
              <a:t>The </a:t>
            </a:r>
            <a:r>
              <a:rPr lang="en-US" dirty="0"/>
              <a:t>sole purpose of a sex </a:t>
            </a:r>
            <a:r>
              <a:rPr lang="en-US" dirty="0" smtClean="0"/>
              <a:t>cell is </a:t>
            </a:r>
            <a:r>
              <a:rPr lang="en-US" dirty="0"/>
              <a:t>to unite with another sex cell and form a </a:t>
            </a:r>
            <a:r>
              <a:rPr lang="en-US" b="1" dirty="0"/>
              <a:t>zygote</a:t>
            </a:r>
            <a:r>
              <a:rPr lang="en-US" dirty="0"/>
              <a:t>, a </a:t>
            </a:r>
            <a:r>
              <a:rPr lang="en-US" dirty="0" smtClean="0"/>
              <a:t>cell formed </a:t>
            </a:r>
            <a:r>
              <a:rPr lang="en-US" dirty="0"/>
              <a:t>by the combination of a male and female sex </a:t>
            </a:r>
            <a:r>
              <a:rPr lang="en-US" dirty="0" smtClean="0"/>
              <a:t>cell that </a:t>
            </a:r>
            <a:r>
              <a:rPr lang="en-US" dirty="0"/>
              <a:t>has the potential of developing into a new </a:t>
            </a:r>
            <a:r>
              <a:rPr lang="en-US" dirty="0" smtClean="0"/>
              <a:t>organism. </a:t>
            </a:r>
            <a:endParaRPr lang="en-US" dirty="0"/>
          </a:p>
        </p:txBody>
      </p:sp>
      <p:sp>
        <p:nvSpPr>
          <p:cNvPr id="4" name="Date Placeholder 3"/>
          <p:cNvSpPr>
            <a:spLocks noGrp="1"/>
          </p:cNvSpPr>
          <p:nvPr>
            <p:ph type="dt" sz="half" idx="10"/>
          </p:nvPr>
        </p:nvSpPr>
        <p:spPr/>
        <p:txBody>
          <a:bodyPr/>
          <a:lstStyle/>
          <a:p>
            <a:fld id="{74C0D6CD-B866-444F-A7FF-4CE719ABC42D}"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3548468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algn="l"/>
            <a:r>
              <a:rPr lang="en-US" dirty="0" smtClean="0"/>
              <a:t>Continued…</a:t>
            </a:r>
            <a:endParaRPr lang="en-US" dirty="0"/>
          </a:p>
        </p:txBody>
      </p:sp>
      <p:sp>
        <p:nvSpPr>
          <p:cNvPr id="3" name="Content Placeholder 2"/>
          <p:cNvSpPr>
            <a:spLocks noGrp="1"/>
          </p:cNvSpPr>
          <p:nvPr>
            <p:ph idx="1"/>
          </p:nvPr>
        </p:nvSpPr>
        <p:spPr>
          <a:xfrm>
            <a:off x="457200" y="1143000"/>
            <a:ext cx="8229600" cy="5410200"/>
          </a:xfrm>
        </p:spPr>
        <p:txBody>
          <a:bodyPr>
            <a:normAutofit fontScale="77500" lnSpcReduction="20000"/>
          </a:bodyPr>
          <a:lstStyle/>
          <a:p>
            <a:pPr algn="just"/>
            <a:r>
              <a:rPr lang="en-US" dirty="0" smtClean="0"/>
              <a:t>Both somatic cells and gametes contain the units of heredity that constitute an organism’s genetic blueprint (though only the gametes have the potential to pass this genetic information on to the next generation). </a:t>
            </a:r>
          </a:p>
          <a:p>
            <a:pPr algn="just"/>
            <a:r>
              <a:rPr lang="en-US" dirty="0" smtClean="0"/>
              <a:t>We now know Mendel’s particles or units of inheritance as </a:t>
            </a:r>
            <a:r>
              <a:rPr lang="en-US" i="1" dirty="0" smtClean="0"/>
              <a:t>genes</a:t>
            </a:r>
            <a:r>
              <a:rPr lang="en-US" dirty="0" smtClean="0"/>
              <a:t>.</a:t>
            </a:r>
          </a:p>
          <a:p>
            <a:pPr algn="just"/>
            <a:r>
              <a:rPr lang="en-US" dirty="0" smtClean="0"/>
              <a:t>For the purposes of this discussion, a </a:t>
            </a:r>
            <a:r>
              <a:rPr lang="en-US" b="1" dirty="0" smtClean="0"/>
              <a:t>gene </a:t>
            </a:r>
            <a:r>
              <a:rPr lang="en-US" dirty="0" smtClean="0"/>
              <a:t>can be considered a deoxyribonucleic acid (DNA) sequence that encodes the production of a particular protein or portion of a protein.</a:t>
            </a:r>
          </a:p>
          <a:p>
            <a:pPr algn="just"/>
            <a:r>
              <a:rPr lang="en-US" dirty="0" smtClean="0"/>
              <a:t>In combination, these DNA sequences determine the physical characteristics of an organism. </a:t>
            </a:r>
          </a:p>
          <a:p>
            <a:pPr algn="just"/>
            <a:r>
              <a:rPr lang="en-US" dirty="0" smtClean="0"/>
              <a:t>Genes, discrete units of hereditary information, may be made up of hundreds, or even thousands, of DNA sequences</a:t>
            </a:r>
            <a:endParaRPr lang="en-US" dirty="0"/>
          </a:p>
        </p:txBody>
      </p:sp>
      <p:sp>
        <p:nvSpPr>
          <p:cNvPr id="4" name="Date Placeholder 3"/>
          <p:cNvSpPr>
            <a:spLocks noGrp="1"/>
          </p:cNvSpPr>
          <p:nvPr>
            <p:ph type="dt" sz="half" idx="10"/>
          </p:nvPr>
        </p:nvSpPr>
        <p:spPr/>
        <p:txBody>
          <a:bodyPr/>
          <a:lstStyle/>
          <a:p>
            <a:fld id="{BDCE8286-9B8A-4E4B-AC5A-2ACB1C543B19}"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2865856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The role of DNA </a:t>
            </a:r>
            <a:endParaRPr lang="en-US" dirty="0"/>
          </a:p>
        </p:txBody>
      </p:sp>
      <p:sp>
        <p:nvSpPr>
          <p:cNvPr id="3" name="Content Placeholder 2"/>
          <p:cNvSpPr>
            <a:spLocks noGrp="1"/>
          </p:cNvSpPr>
          <p:nvPr>
            <p:ph idx="1"/>
          </p:nvPr>
        </p:nvSpPr>
        <p:spPr>
          <a:xfrm>
            <a:off x="457200" y="990600"/>
            <a:ext cx="8229600" cy="5486400"/>
          </a:xfrm>
        </p:spPr>
        <p:txBody>
          <a:bodyPr>
            <a:noAutofit/>
          </a:bodyPr>
          <a:lstStyle/>
          <a:p>
            <a:pPr algn="just"/>
            <a:r>
              <a:rPr lang="en-US" sz="2000" dirty="0"/>
              <a:t>Molecules of </a:t>
            </a:r>
            <a:r>
              <a:rPr lang="en-US" sz="2000" b="1" dirty="0"/>
              <a:t>deoxyribonucleic acid </a:t>
            </a:r>
            <a:r>
              <a:rPr lang="en-US" sz="2000" dirty="0"/>
              <a:t>(DNA) are the </a:t>
            </a:r>
            <a:r>
              <a:rPr lang="en-US" sz="2000" dirty="0" smtClean="0"/>
              <a:t>secret of </a:t>
            </a:r>
            <a:r>
              <a:rPr lang="en-US" sz="2000" dirty="0"/>
              <a:t>a cell’s genetic blueprint</a:t>
            </a:r>
            <a:r>
              <a:rPr lang="en-US" sz="2000" dirty="0" smtClean="0"/>
              <a:t>.</a:t>
            </a:r>
          </a:p>
          <a:p>
            <a:pPr algn="just"/>
            <a:r>
              <a:rPr lang="en-US" sz="2000" b="1" dirty="0"/>
              <a:t>Mitosis and </a:t>
            </a:r>
            <a:r>
              <a:rPr lang="en-US" sz="2000" b="1" dirty="0" smtClean="0"/>
              <a:t>Meiosis </a:t>
            </a:r>
          </a:p>
          <a:p>
            <a:pPr algn="just"/>
            <a:r>
              <a:rPr lang="en-US" sz="2000" dirty="0" smtClean="0"/>
              <a:t>At </a:t>
            </a:r>
            <a:r>
              <a:rPr lang="en-US" sz="2000" dirty="0"/>
              <a:t>certain times, cells divide to form new cells</a:t>
            </a:r>
            <a:r>
              <a:rPr lang="en-US" sz="2000" dirty="0" smtClean="0"/>
              <a:t>.</a:t>
            </a:r>
          </a:p>
          <a:p>
            <a:pPr algn="just"/>
            <a:r>
              <a:rPr lang="en-US" sz="2000" dirty="0" smtClean="0"/>
              <a:t> Gametes and </a:t>
            </a:r>
            <a:r>
              <a:rPr lang="en-US" sz="2000" dirty="0"/>
              <a:t>somatic cells divide in different ways, a fact that </a:t>
            </a:r>
            <a:r>
              <a:rPr lang="en-US" sz="2000" dirty="0" smtClean="0"/>
              <a:t>is very </a:t>
            </a:r>
            <a:r>
              <a:rPr lang="en-US" sz="2000" dirty="0"/>
              <a:t>significant in terms of their differing roles. </a:t>
            </a:r>
            <a:endParaRPr lang="en-US" sz="2000" dirty="0" smtClean="0"/>
          </a:p>
          <a:p>
            <a:pPr algn="just"/>
            <a:r>
              <a:rPr lang="en-US" sz="2000" dirty="0" smtClean="0"/>
              <a:t>Strands</a:t>
            </a:r>
            <a:r>
              <a:rPr lang="en-US" sz="2000" dirty="0"/>
              <a:t> </a:t>
            </a:r>
            <a:r>
              <a:rPr lang="en-US" sz="2000" dirty="0" smtClean="0"/>
              <a:t>of </a:t>
            </a:r>
            <a:r>
              <a:rPr lang="en-US" sz="2000" dirty="0"/>
              <a:t>DNA containing heredity information are contained </a:t>
            </a:r>
            <a:r>
              <a:rPr lang="en-US" sz="2000" dirty="0" smtClean="0"/>
              <a:t>in each </a:t>
            </a:r>
            <a:r>
              <a:rPr lang="en-US" sz="2000" dirty="0"/>
              <a:t>living cell, but while both kinds of cells contain an </a:t>
            </a:r>
            <a:r>
              <a:rPr lang="en-US" sz="2000" dirty="0" smtClean="0"/>
              <a:t>organism’s genetic </a:t>
            </a:r>
            <a:r>
              <a:rPr lang="en-US" sz="2000" dirty="0"/>
              <a:t>code, only the gametes provide a </a:t>
            </a:r>
            <a:r>
              <a:rPr lang="en-US" sz="2000" dirty="0" smtClean="0"/>
              <a:t>means of </a:t>
            </a:r>
            <a:r>
              <a:rPr lang="en-US" sz="2000" dirty="0"/>
              <a:t>passing this information on to an offspring through reproduction</a:t>
            </a:r>
            <a:r>
              <a:rPr lang="en-US" sz="2000" dirty="0" smtClean="0"/>
              <a:t>.</a:t>
            </a:r>
          </a:p>
          <a:p>
            <a:pPr algn="just"/>
            <a:r>
              <a:rPr lang="en-US" sz="2000" dirty="0"/>
              <a:t>During cell </a:t>
            </a:r>
            <a:r>
              <a:rPr lang="en-US" sz="2000" dirty="0" smtClean="0"/>
              <a:t>division the </a:t>
            </a:r>
            <a:r>
              <a:rPr lang="en-US" sz="2000" dirty="0"/>
              <a:t>DNA becomes tightly coiled and forms </a:t>
            </a:r>
            <a:r>
              <a:rPr lang="en-US" sz="2000" dirty="0" smtClean="0"/>
              <a:t>discrete structures </a:t>
            </a:r>
            <a:r>
              <a:rPr lang="en-US" sz="2000" dirty="0"/>
              <a:t>called </a:t>
            </a:r>
            <a:r>
              <a:rPr lang="en-US" sz="2000" i="1" dirty="0"/>
              <a:t>chromosomes</a:t>
            </a:r>
            <a:r>
              <a:rPr lang="en-US" sz="2000" dirty="0" smtClean="0"/>
              <a:t>.</a:t>
            </a:r>
          </a:p>
          <a:p>
            <a:pPr algn="just"/>
            <a:r>
              <a:rPr lang="en-US" sz="2000" dirty="0" smtClean="0"/>
              <a:t>Humans have </a:t>
            </a:r>
            <a:r>
              <a:rPr lang="en-US" sz="2000" dirty="0"/>
              <a:t>23 pairs of chromosomes or 46 chromosomes in all.</a:t>
            </a:r>
          </a:p>
        </p:txBody>
      </p:sp>
      <p:sp>
        <p:nvSpPr>
          <p:cNvPr id="4" name="Date Placeholder 3"/>
          <p:cNvSpPr>
            <a:spLocks noGrp="1"/>
          </p:cNvSpPr>
          <p:nvPr>
            <p:ph type="dt" sz="half" idx="10"/>
          </p:nvPr>
        </p:nvSpPr>
        <p:spPr/>
        <p:txBody>
          <a:bodyPr/>
          <a:lstStyle/>
          <a:p>
            <a:fld id="{CD985345-A345-48DC-ACBC-4D5BC0EEE01F}"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11424038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1189</Words>
  <Application>Microsoft Office PowerPoint</Application>
  <PresentationFormat>On-screen Show (4:3)</PresentationFormat>
  <Paragraphs>80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Principles of Inheritance  </vt:lpstr>
      <vt:lpstr>Principles of Inheritance</vt:lpstr>
      <vt:lpstr>Mendel and Modern Genetics</vt:lpstr>
      <vt:lpstr>Dominant and Recessive Traits</vt:lpstr>
      <vt:lpstr>Continued…</vt:lpstr>
      <vt:lpstr>Principle of independent assortment </vt:lpstr>
      <vt:lpstr>Inheritance and Molecular Genetics</vt:lpstr>
      <vt:lpstr>Continued…</vt:lpstr>
      <vt:lpstr>The role of DNA </vt:lpstr>
      <vt:lpstr>Continued…</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Inheritance  </dc:title>
  <dc:creator>computer world</dc:creator>
  <cp:lastModifiedBy>computer world</cp:lastModifiedBy>
  <cp:revision>13</cp:revision>
  <dcterms:created xsi:type="dcterms:W3CDTF">2006-08-16T00:00:00Z</dcterms:created>
  <dcterms:modified xsi:type="dcterms:W3CDTF">2020-05-12T06:37:22Z</dcterms:modified>
</cp:coreProperties>
</file>