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9"/>
  </p:notesMasterIdLst>
  <p:sldIdLst>
    <p:sldId id="257" r:id="rId2"/>
    <p:sldId id="280" r:id="rId3"/>
    <p:sldId id="323" r:id="rId4"/>
    <p:sldId id="286" r:id="rId5"/>
    <p:sldId id="325" r:id="rId6"/>
    <p:sldId id="281" r:id="rId7"/>
    <p:sldId id="32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08A7B-E933-4E9D-8739-708481D83D83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47BE6-A232-42DE-A9B5-16D1DF152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9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28902A6-CEB0-4542-A44D-A494A7F3E4B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0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2B28-EDCB-4C1C-AEDB-B2273DEB255C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6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6D2A-6A22-4038-91A5-9BB5DCF8D5E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0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4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735EEA3-0ABA-495C-A86A-CEC48345F0AD}" type="datetime1">
              <a:rPr lang="en-US" smtClean="0">
                <a:solidFill>
                  <a:srgbClr val="FFF39D"/>
                </a:solidFill>
              </a:rPr>
              <a:t>14-Jul-20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>
              <a:solidFill>
                <a:srgbClr val="FFF39D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73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FF41-10D8-4E09-9448-1C887F307798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675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4D54-611D-44F8-BA7A-BCD254CCF3DC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70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28E75C-B65D-4CDB-B2B4-23A163E190D7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5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636-6D8C-4629-AB3D-7CA272E6FB5F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5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7698A4-1679-4B21-B56A-E9318685DB6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03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DA7FEA-5DBE-4502-A948-DE1A70400235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defTabSz="914400"/>
            <a:fld id="{BE8A2A99-6A92-41C0-A28C-0ECEBA607B4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defTabSz="914400"/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defTabSz="914400"/>
            <a:fld id="{B6F15528-21DE-4FAA-801E-634DDDAF4B2B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7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6831" y="1495022"/>
            <a:ext cx="6172200" cy="2667000"/>
          </a:xfrm>
        </p:spPr>
        <p:txBody>
          <a:bodyPr>
            <a:noAutofit/>
          </a:bodyPr>
          <a:lstStyle/>
          <a:p>
            <a:pPr algn="ctr"/>
            <a:r>
              <a:rPr lang="en-US" sz="6000" u="sng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Theories </a:t>
            </a:r>
            <a:r>
              <a:rPr lang="en-US" sz="6000" u="sng" smtClean="0">
                <a:latin typeface="BatangChe" panose="02030609000101010101" pitchFamily="49" charset="-127"/>
                <a:ea typeface="BatangChe" panose="02030609000101010101" pitchFamily="49" charset="-127"/>
              </a:rPr>
              <a:t>of  Development-Part 2</a:t>
            </a:r>
            <a:endParaRPr lang="en-US" sz="6000" u="sng" dirty="0"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429-30D6-4B27-A022-6C79F64B1D36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7151" y="268035"/>
            <a:ext cx="8229600" cy="981216"/>
          </a:xfrm>
        </p:spPr>
        <p:txBody>
          <a:bodyPr anchor="ctr">
            <a:normAutofit/>
          </a:bodyPr>
          <a:lstStyle/>
          <a:p>
            <a:r>
              <a:rPr lang="en-US" sz="2900" b="1" dirty="0">
                <a:solidFill>
                  <a:srgbClr val="C00000"/>
                </a:solidFill>
              </a:rPr>
              <a:t>Dependency Theory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7151" y="1249251"/>
            <a:ext cx="9328903" cy="5006007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Emerged in 1960’s and 70’s</a:t>
            </a:r>
          </a:p>
          <a:p>
            <a:pPr algn="just"/>
            <a:r>
              <a:rPr lang="en-US" dirty="0" smtClean="0"/>
              <a:t>Raising questions like why are many countries not developing</a:t>
            </a:r>
          </a:p>
          <a:p>
            <a:pPr algn="just"/>
            <a:r>
              <a:rPr lang="en-US" dirty="0" smtClean="0"/>
              <a:t>Are they </a:t>
            </a:r>
            <a:r>
              <a:rPr lang="en-US" dirty="0"/>
              <a:t>not </a:t>
            </a:r>
            <a:r>
              <a:rPr lang="en-US" dirty="0" smtClean="0"/>
              <a:t>pursuing efficient economic policies?? Or their Governments are corrupt? Or they lack resources?</a:t>
            </a:r>
          </a:p>
          <a:p>
            <a:pPr algn="just"/>
            <a:r>
              <a:rPr lang="en-US" dirty="0" smtClean="0"/>
              <a:t>Dependency theorists argue that international system was preventing them from development. </a:t>
            </a:r>
          </a:p>
          <a:p>
            <a:pPr algn="just"/>
            <a:r>
              <a:rPr lang="en-US" dirty="0" smtClean="0"/>
              <a:t>(</a:t>
            </a:r>
            <a:r>
              <a:rPr lang="en-US" sz="2800" b="1" dirty="0" smtClean="0">
                <a:solidFill>
                  <a:srgbClr val="C00000"/>
                </a:solidFill>
              </a:rPr>
              <a:t>Illustration on board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Existence </a:t>
            </a:r>
            <a:r>
              <a:rPr lang="en-US" dirty="0"/>
              <a:t>of underdevelopment due to historical evolution of an unequal international capitalist system of rich country-poor country </a:t>
            </a:r>
            <a:r>
              <a:rPr lang="en-US" dirty="0" smtClean="0"/>
              <a:t>relations.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803EC9-BEF9-4A39-AE0A-1F6B438A58A7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3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7151" y="268035"/>
            <a:ext cx="8229600" cy="981216"/>
          </a:xfrm>
        </p:spPr>
        <p:txBody>
          <a:bodyPr anchor="ctr">
            <a:normAutofit/>
          </a:bodyPr>
          <a:lstStyle/>
          <a:p>
            <a:r>
              <a:rPr lang="en-US" sz="2900" b="1" dirty="0">
                <a:solidFill>
                  <a:srgbClr val="C00000"/>
                </a:solidFill>
              </a:rPr>
              <a:t>Dependency </a:t>
            </a:r>
            <a:r>
              <a:rPr lang="en-US" sz="2900" b="1" dirty="0" smtClean="0">
                <a:solidFill>
                  <a:srgbClr val="C00000"/>
                </a:solidFill>
              </a:rPr>
              <a:t>Theory (</a:t>
            </a:r>
            <a:r>
              <a:rPr lang="en-US" sz="2900" b="1" dirty="0" err="1" smtClean="0">
                <a:solidFill>
                  <a:srgbClr val="C00000"/>
                </a:solidFill>
              </a:rPr>
              <a:t>Cont</a:t>
            </a:r>
            <a:r>
              <a:rPr lang="en-US" sz="2900" b="1" dirty="0" smtClean="0">
                <a:solidFill>
                  <a:srgbClr val="C00000"/>
                </a:solidFill>
              </a:rPr>
              <a:t>’)</a:t>
            </a:r>
            <a:endParaRPr lang="en-US" sz="2900" b="1" dirty="0">
              <a:solidFill>
                <a:srgbClr val="C00000"/>
              </a:solidFill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7151" y="1249251"/>
            <a:ext cx="9328903" cy="5006007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Sets </a:t>
            </a:r>
            <a:r>
              <a:rPr lang="en-US" dirty="0"/>
              <a:t>up center (developed countries) versus periphery (developing countries) contrast</a:t>
            </a:r>
          </a:p>
          <a:p>
            <a:pPr algn="just"/>
            <a:r>
              <a:rPr lang="en-US" dirty="0"/>
              <a:t>Attempts to become self-reliant and progressive are </a:t>
            </a:r>
            <a:r>
              <a:rPr lang="en-US" dirty="0" smtClean="0"/>
              <a:t>suppressed </a:t>
            </a:r>
            <a:r>
              <a:rPr lang="en-US" dirty="0"/>
              <a:t>by this relationship</a:t>
            </a:r>
          </a:p>
          <a:p>
            <a:pPr algn="just"/>
            <a:r>
              <a:rPr lang="en-US" dirty="0"/>
              <a:t>Moreover certain elites in the developing world (</a:t>
            </a:r>
            <a:r>
              <a:rPr lang="en-US" dirty="0" err="1"/>
              <a:t>e.g</a:t>
            </a:r>
            <a:r>
              <a:rPr lang="en-US" dirty="0"/>
              <a:t> landlords, entrepreneurs, merchants) enjoy high incomes, social status and political power and thus perpetuate inequality and conformity and are rewarded</a:t>
            </a:r>
          </a:p>
          <a:p>
            <a:pPr algn="just"/>
            <a:r>
              <a:rPr lang="en-US" dirty="0"/>
              <a:t>They serve international power groups such as multi-national firms, assistance agencies (World </a:t>
            </a:r>
            <a:r>
              <a:rPr lang="en-US" dirty="0" smtClean="0"/>
              <a:t>Bank, IMF) </a:t>
            </a:r>
            <a:r>
              <a:rPr lang="en-US" dirty="0"/>
              <a:t>and other agents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803EC9-BEF9-4A39-AE0A-1F6B438A58A7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87285" y="268035"/>
            <a:ext cx="8229600" cy="874965"/>
          </a:xfrm>
        </p:spPr>
        <p:txBody>
          <a:bodyPr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Keynesian growth theory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393371" y="1066801"/>
            <a:ext cx="9274629" cy="53993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/>
              <a:t>Keynes was a critique of </a:t>
            </a:r>
            <a:r>
              <a:rPr lang="en-US" sz="2600" b="1" dirty="0" smtClean="0">
                <a:solidFill>
                  <a:srgbClr val="C00000"/>
                </a:solidFill>
              </a:rPr>
              <a:t>Classical Economic Theory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/>
              <a:t>Keynes book (1936) “ </a:t>
            </a:r>
            <a:r>
              <a:rPr lang="en-US" sz="2600" i="1" dirty="0" smtClean="0"/>
              <a:t>The general Theory of Employment, interest and Money 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/>
              <a:t>Markets are not Self-adjusting/regulating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/>
              <a:t>i.e. Government interference is always required (</a:t>
            </a:r>
            <a:r>
              <a:rPr lang="en-US" sz="2300" dirty="0" err="1" smtClean="0"/>
              <a:t>e.g</a:t>
            </a:r>
            <a:r>
              <a:rPr lang="en-US" sz="2300" dirty="0" smtClean="0"/>
              <a:t> rate list, ceiling and floor pricing)</a:t>
            </a:r>
            <a:endParaRPr lang="en-US" sz="2300" dirty="0" smtClean="0"/>
          </a:p>
          <a:p>
            <a:pPr lvl="1">
              <a:lnSpc>
                <a:spcPct val="150000"/>
              </a:lnSpc>
            </a:pPr>
            <a:r>
              <a:rPr lang="en-US" sz="2300" dirty="0" smtClean="0"/>
              <a:t>Long-run equilibrium untenable (in the long-run we are all dead)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/>
              <a:t>Economic uncertainty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BC270A-FA13-4AB1-A8CF-F53D0CFE53D1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0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87285" y="268035"/>
            <a:ext cx="8229600" cy="874965"/>
          </a:xfrm>
        </p:spPr>
        <p:txBody>
          <a:bodyPr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Keynesian growth theory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393371" y="1066801"/>
            <a:ext cx="9274629" cy="539931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smtClean="0"/>
              <a:t>Savings lead to investment, which matters for economic growth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Capital </a:t>
            </a:r>
            <a:r>
              <a:rPr lang="en-US" sz="2600" dirty="0"/>
              <a:t>formation is determined by savings and </a:t>
            </a:r>
            <a:r>
              <a:rPr lang="en-US" sz="2600" dirty="0" smtClean="0"/>
              <a:t>investment:</a:t>
            </a:r>
            <a:endParaRPr lang="en-US" sz="2600" dirty="0"/>
          </a:p>
          <a:p>
            <a:pPr lvl="1" algn="just">
              <a:lnSpc>
                <a:spcPct val="150000"/>
              </a:lnSpc>
            </a:pPr>
            <a:r>
              <a:rPr lang="en-US" sz="2300" dirty="0"/>
              <a:t> Domestic savings are </a:t>
            </a:r>
            <a:r>
              <a:rPr lang="en-US" sz="2300" dirty="0" smtClean="0"/>
              <a:t>channeled </a:t>
            </a:r>
            <a:r>
              <a:rPr lang="en-US" sz="2300" dirty="0"/>
              <a:t>to productive investments such as manufacturing which result </a:t>
            </a:r>
            <a:r>
              <a:rPr lang="en-US" sz="2300" dirty="0" smtClean="0"/>
              <a:t>in </a:t>
            </a:r>
            <a:r>
              <a:rPr lang="en-US" sz="2300" dirty="0"/>
              <a:t>high productivity</a:t>
            </a:r>
          </a:p>
          <a:p>
            <a:pPr lvl="1" algn="just">
              <a:lnSpc>
                <a:spcPct val="150000"/>
              </a:lnSpc>
            </a:pPr>
            <a:r>
              <a:rPr lang="en-US" sz="2300" dirty="0"/>
              <a:t>Growth is market driven as income levels rise, savings rises and frees capital for alternative investment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BC270A-FA13-4AB1-A8CF-F53D0CFE53D1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79679" y="57895"/>
            <a:ext cx="8229600" cy="1215980"/>
          </a:xfrm>
        </p:spPr>
        <p:txBody>
          <a:bodyPr anchor="ctr"/>
          <a:lstStyle/>
          <a:p>
            <a:r>
              <a:rPr lang="en-US" sz="3200" dirty="0"/>
              <a:t>Sustainable Development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9679" y="1009650"/>
            <a:ext cx="9283521" cy="524560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Defined as development that is likely to achieve lasting satisfaction of human needs and improvement of the quality of life and encompasses: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Help for the very poorest who are left with no option but to destroy their environment to survive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Idea of self-reliant development with natural resource constraints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Cost effective development using different economic criteria to the traditional –i.e. development should not degrade environment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Important issues of health control, appropriate technologies, food self-reliance, clean water and shelter for all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People centered activities are necessary- human beings are the resources in the concept</a:t>
            </a:r>
          </a:p>
          <a:p>
            <a:pPr algn="just"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3AE515-7B47-4C8A-B64F-63EA152DB3C7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888" y="2342704"/>
            <a:ext cx="9956800" cy="1143000"/>
          </a:xfrm>
        </p:spPr>
        <p:txBody>
          <a:bodyPr/>
          <a:lstStyle/>
          <a:p>
            <a:r>
              <a:rPr lang="en-US" dirty="0" smtClean="0"/>
              <a:t>End of Presentation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14-Jul-20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2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4549</TotalTime>
  <Words>392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BatangChe</vt:lpstr>
      <vt:lpstr>Calibri</vt:lpstr>
      <vt:lpstr>Century Schoolbook</vt:lpstr>
      <vt:lpstr>Wingdings</vt:lpstr>
      <vt:lpstr>Wingdings 2</vt:lpstr>
      <vt:lpstr>Oriel</vt:lpstr>
      <vt:lpstr>Theories of  Development-Part 2</vt:lpstr>
      <vt:lpstr>Dependency Theory</vt:lpstr>
      <vt:lpstr>Dependency Theory (Cont’)</vt:lpstr>
      <vt:lpstr>Keynesian growth theory</vt:lpstr>
      <vt:lpstr>Keynesian growth theory</vt:lpstr>
      <vt:lpstr>Sustainable Development</vt:lpstr>
      <vt:lpstr>End of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Development Studies</dc:title>
  <dc:creator>Ghulam Murtaza</dc:creator>
  <cp:lastModifiedBy>Ghulam Murtaza</cp:lastModifiedBy>
  <cp:revision>86</cp:revision>
  <dcterms:created xsi:type="dcterms:W3CDTF">2019-06-24T13:49:50Z</dcterms:created>
  <dcterms:modified xsi:type="dcterms:W3CDTF">2020-07-14T12:13:59Z</dcterms:modified>
</cp:coreProperties>
</file>